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4" r:id="rId4"/>
  </p:sldMasterIdLst>
  <p:notesMasterIdLst>
    <p:notesMasterId r:id="rId18"/>
  </p:notesMasterIdLst>
  <p:handoutMasterIdLst>
    <p:handoutMasterId r:id="rId19"/>
  </p:handoutMasterIdLst>
  <p:sldIdLst>
    <p:sldId id="262" r:id="rId5"/>
    <p:sldId id="257" r:id="rId6"/>
    <p:sldId id="270" r:id="rId7"/>
    <p:sldId id="261" r:id="rId8"/>
    <p:sldId id="271" r:id="rId9"/>
    <p:sldId id="272" r:id="rId10"/>
    <p:sldId id="279" r:id="rId11"/>
    <p:sldId id="273" r:id="rId12"/>
    <p:sldId id="274" r:id="rId13"/>
    <p:sldId id="275" r:id="rId14"/>
    <p:sldId id="276" r:id="rId15"/>
    <p:sldId id="277" r:id="rId16"/>
    <p:sldId id="27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CF1AB2-1976-4502-BF36-3FF5EA21886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5931" autoAdjust="0"/>
  </p:normalViewPr>
  <p:slideViewPr>
    <p:cSldViewPr snapToGrid="0">
      <p:cViewPr>
        <p:scale>
          <a:sx n="80" d="100"/>
          <a:sy n="80" d="100"/>
        </p:scale>
        <p:origin x="691" y="533"/>
      </p:cViewPr>
      <p:guideLst>
        <p:guide pos="3840"/>
        <p:guide orient="horz" pos="2160"/>
      </p:guideLst>
    </p:cSldViewPr>
  </p:slideViewPr>
  <p:notesTextViewPr>
    <p:cViewPr>
      <p:scale>
        <a:sx n="1" d="1"/>
        <a:sy n="1" d="1"/>
      </p:scale>
      <p:origin x="0" y="0"/>
    </p:cViewPr>
  </p:notesTextViewPr>
  <p:notesViewPr>
    <p:cSldViewPr snapToGrid="0" showGuides="1">
      <p:cViewPr varScale="1">
        <p:scale>
          <a:sx n="87" d="100"/>
          <a:sy n="87" d="100"/>
        </p:scale>
        <p:origin x="309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0E80FD-4D9B-4C9F-9BCE-BB186092C12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E20E82E-CF47-4FA0-9FEB-C5BE1453089F}">
      <dgm:prSet/>
      <dgm:spPr/>
      <dgm:t>
        <a:bodyPr/>
        <a:lstStyle/>
        <a:p>
          <a:r>
            <a:rPr lang="en-US"/>
            <a:t>Introduction</a:t>
          </a:r>
        </a:p>
      </dgm:t>
    </dgm:pt>
    <dgm:pt modelId="{08D9EEBE-8E91-43E6-928D-D55747428262}" type="parTrans" cxnId="{F961F87F-E2F8-4CD7-ACE8-4842F6696B36}">
      <dgm:prSet/>
      <dgm:spPr/>
      <dgm:t>
        <a:bodyPr/>
        <a:lstStyle/>
        <a:p>
          <a:endParaRPr lang="en-US"/>
        </a:p>
      </dgm:t>
    </dgm:pt>
    <dgm:pt modelId="{F508F4A7-9055-4DBE-AA4D-734BB202CCB4}" type="sibTrans" cxnId="{F961F87F-E2F8-4CD7-ACE8-4842F6696B36}">
      <dgm:prSet/>
      <dgm:spPr/>
      <dgm:t>
        <a:bodyPr/>
        <a:lstStyle/>
        <a:p>
          <a:endParaRPr lang="en-US"/>
        </a:p>
      </dgm:t>
    </dgm:pt>
    <dgm:pt modelId="{5BA62AC9-2E2F-4B36-9CA5-E37ED7D4AE32}">
      <dgm:prSet/>
      <dgm:spPr/>
      <dgm:t>
        <a:bodyPr/>
        <a:lstStyle/>
        <a:p>
          <a:r>
            <a:rPr lang="en-US"/>
            <a:t>Measuring and Monitoring Type 1 Diabetes </a:t>
          </a:r>
        </a:p>
      </dgm:t>
    </dgm:pt>
    <dgm:pt modelId="{BDA9D301-6A38-42C4-A671-96D31C99A562}" type="parTrans" cxnId="{ACA2505B-C0B6-4536-B155-27F4F18F4CC4}">
      <dgm:prSet/>
      <dgm:spPr/>
      <dgm:t>
        <a:bodyPr/>
        <a:lstStyle/>
        <a:p>
          <a:endParaRPr lang="en-US"/>
        </a:p>
      </dgm:t>
    </dgm:pt>
    <dgm:pt modelId="{71364712-6624-42BF-8ECD-0371ABF779C8}" type="sibTrans" cxnId="{ACA2505B-C0B6-4536-B155-27F4F18F4CC4}">
      <dgm:prSet/>
      <dgm:spPr/>
      <dgm:t>
        <a:bodyPr/>
        <a:lstStyle/>
        <a:p>
          <a:endParaRPr lang="en-US"/>
        </a:p>
      </dgm:t>
    </dgm:pt>
    <dgm:pt modelId="{3AABA09E-547C-4E6E-8D10-5A67F38BAB9C}">
      <dgm:prSet/>
      <dgm:spPr/>
      <dgm:t>
        <a:bodyPr/>
        <a:lstStyle/>
        <a:p>
          <a:r>
            <a:rPr lang="en-US"/>
            <a:t>Control and Management of Type 1 Diabetes </a:t>
          </a:r>
        </a:p>
      </dgm:t>
    </dgm:pt>
    <dgm:pt modelId="{CE082DD9-7162-4F41-A124-3626C281F1CC}" type="parTrans" cxnId="{81BEC075-261C-4DB3-B283-1AA75F7D638A}">
      <dgm:prSet/>
      <dgm:spPr/>
      <dgm:t>
        <a:bodyPr/>
        <a:lstStyle/>
        <a:p>
          <a:endParaRPr lang="en-US"/>
        </a:p>
      </dgm:t>
    </dgm:pt>
    <dgm:pt modelId="{6C516811-8440-4E8B-95F6-C2F9EF0A4B3E}" type="sibTrans" cxnId="{81BEC075-261C-4DB3-B283-1AA75F7D638A}">
      <dgm:prSet/>
      <dgm:spPr/>
      <dgm:t>
        <a:bodyPr/>
        <a:lstStyle/>
        <a:p>
          <a:endParaRPr lang="en-US"/>
        </a:p>
      </dgm:t>
    </dgm:pt>
    <dgm:pt modelId="{17339E88-FEC4-43CD-807C-41F9F362CE12}">
      <dgm:prSet/>
      <dgm:spPr/>
      <dgm:t>
        <a:bodyPr/>
        <a:lstStyle/>
        <a:p>
          <a:r>
            <a:rPr lang="en-US"/>
            <a:t>Control and Management of Type 1 Diabetes </a:t>
          </a:r>
        </a:p>
      </dgm:t>
    </dgm:pt>
    <dgm:pt modelId="{C96C9DC1-B386-4470-97DD-A794093CE128}" type="parTrans" cxnId="{A1B9119B-13D1-46DA-9C57-1816B40B91B1}">
      <dgm:prSet/>
      <dgm:spPr/>
      <dgm:t>
        <a:bodyPr/>
        <a:lstStyle/>
        <a:p>
          <a:endParaRPr lang="en-US"/>
        </a:p>
      </dgm:t>
    </dgm:pt>
    <dgm:pt modelId="{76A74D18-D589-4EDB-8B4D-449B73D22F75}" type="sibTrans" cxnId="{A1B9119B-13D1-46DA-9C57-1816B40B91B1}">
      <dgm:prSet/>
      <dgm:spPr/>
      <dgm:t>
        <a:bodyPr/>
        <a:lstStyle/>
        <a:p>
          <a:endParaRPr lang="en-US"/>
        </a:p>
      </dgm:t>
    </dgm:pt>
    <dgm:pt modelId="{5EBB3351-5DBE-4B8D-9439-5A3994F80494}">
      <dgm:prSet/>
      <dgm:spPr/>
      <dgm:t>
        <a:bodyPr/>
        <a:lstStyle/>
        <a:p>
          <a:r>
            <a:rPr lang="en-US"/>
            <a:t>Consequences for Individuals and the Community</a:t>
          </a:r>
        </a:p>
      </dgm:t>
    </dgm:pt>
    <dgm:pt modelId="{CAB1DB22-1B9C-4263-AAA2-02CCF3D162D3}" type="parTrans" cxnId="{FC1282E0-EA65-4115-9C82-80942548ACBF}">
      <dgm:prSet/>
      <dgm:spPr/>
      <dgm:t>
        <a:bodyPr/>
        <a:lstStyle/>
        <a:p>
          <a:endParaRPr lang="en-US"/>
        </a:p>
      </dgm:t>
    </dgm:pt>
    <dgm:pt modelId="{81683591-0CE4-456A-B82D-BFCC1D161B10}" type="sibTrans" cxnId="{FC1282E0-EA65-4115-9C82-80942548ACBF}">
      <dgm:prSet/>
      <dgm:spPr/>
      <dgm:t>
        <a:bodyPr/>
        <a:lstStyle/>
        <a:p>
          <a:endParaRPr lang="en-US"/>
        </a:p>
      </dgm:t>
    </dgm:pt>
    <dgm:pt modelId="{DCD0E57E-26B9-4FDF-901D-EDAB5B4B189E}">
      <dgm:prSet/>
      <dgm:spPr/>
      <dgm:t>
        <a:bodyPr/>
        <a:lstStyle/>
        <a:p>
          <a:r>
            <a:rPr lang="en-US"/>
            <a:t>Health and Social Care Support Services</a:t>
          </a:r>
        </a:p>
      </dgm:t>
    </dgm:pt>
    <dgm:pt modelId="{F4A0B131-1A20-4D70-AA2D-FF60AF14A3EC}" type="parTrans" cxnId="{DA711799-C20B-4C63-8420-247196098B85}">
      <dgm:prSet/>
      <dgm:spPr/>
      <dgm:t>
        <a:bodyPr/>
        <a:lstStyle/>
        <a:p>
          <a:endParaRPr lang="en-US"/>
        </a:p>
      </dgm:t>
    </dgm:pt>
    <dgm:pt modelId="{AE9BB996-97DA-4560-8FF6-8BA78DA85735}" type="sibTrans" cxnId="{DA711799-C20B-4C63-8420-247196098B85}">
      <dgm:prSet/>
      <dgm:spPr/>
      <dgm:t>
        <a:bodyPr/>
        <a:lstStyle/>
        <a:p>
          <a:endParaRPr lang="en-US"/>
        </a:p>
      </dgm:t>
    </dgm:pt>
    <dgm:pt modelId="{524CF66C-C3E7-4158-9741-AE2C3190148B}">
      <dgm:prSet/>
      <dgm:spPr/>
      <dgm:t>
        <a:bodyPr/>
        <a:lstStyle/>
        <a:p>
          <a:r>
            <a:rPr lang="en-US"/>
            <a:t>Conclusion</a:t>
          </a:r>
        </a:p>
      </dgm:t>
    </dgm:pt>
    <dgm:pt modelId="{1C535B66-58C7-4B81-AD11-864285D6B677}" type="parTrans" cxnId="{C2CD3B53-3AE8-479D-AA8B-AA499750F9EA}">
      <dgm:prSet/>
      <dgm:spPr/>
      <dgm:t>
        <a:bodyPr/>
        <a:lstStyle/>
        <a:p>
          <a:endParaRPr lang="en-US"/>
        </a:p>
      </dgm:t>
    </dgm:pt>
    <dgm:pt modelId="{5959315E-A89F-4328-B9F6-4D9E5D2A6598}" type="sibTrans" cxnId="{C2CD3B53-3AE8-479D-AA8B-AA499750F9EA}">
      <dgm:prSet/>
      <dgm:spPr/>
      <dgm:t>
        <a:bodyPr/>
        <a:lstStyle/>
        <a:p>
          <a:endParaRPr lang="en-US"/>
        </a:p>
      </dgm:t>
    </dgm:pt>
    <dgm:pt modelId="{CC98EDAB-36AB-45D7-BCFC-DAD95EC310EC}">
      <dgm:prSet/>
      <dgm:spPr/>
      <dgm:t>
        <a:bodyPr/>
        <a:lstStyle/>
        <a:p>
          <a:r>
            <a:rPr lang="en-US"/>
            <a:t>References</a:t>
          </a:r>
        </a:p>
      </dgm:t>
    </dgm:pt>
    <dgm:pt modelId="{F869B22A-1EFE-4D94-9F81-34F56432D3CA}" type="parTrans" cxnId="{FFC4ED5F-33F6-42F3-8C2B-9DF763C0B33D}">
      <dgm:prSet/>
      <dgm:spPr/>
      <dgm:t>
        <a:bodyPr/>
        <a:lstStyle/>
        <a:p>
          <a:endParaRPr lang="en-US"/>
        </a:p>
      </dgm:t>
    </dgm:pt>
    <dgm:pt modelId="{EDD3309F-59CF-48C8-B380-AB6BFED3B5C6}" type="sibTrans" cxnId="{FFC4ED5F-33F6-42F3-8C2B-9DF763C0B33D}">
      <dgm:prSet/>
      <dgm:spPr/>
      <dgm:t>
        <a:bodyPr/>
        <a:lstStyle/>
        <a:p>
          <a:endParaRPr lang="en-US"/>
        </a:p>
      </dgm:t>
    </dgm:pt>
    <dgm:pt modelId="{37260193-9CCF-47FD-A7AA-4511D84CBC63}" type="pres">
      <dgm:prSet presAssocID="{3C0E80FD-4D9B-4C9F-9BCE-BB186092C12F}" presName="vert0" presStyleCnt="0">
        <dgm:presLayoutVars>
          <dgm:dir/>
          <dgm:animOne val="branch"/>
          <dgm:animLvl val="lvl"/>
        </dgm:presLayoutVars>
      </dgm:prSet>
      <dgm:spPr/>
    </dgm:pt>
    <dgm:pt modelId="{69BFEE36-F11F-4366-B20D-8F888523DAB4}" type="pres">
      <dgm:prSet presAssocID="{AE20E82E-CF47-4FA0-9FEB-C5BE1453089F}" presName="thickLine" presStyleLbl="alignNode1" presStyleIdx="0" presStyleCnt="8"/>
      <dgm:spPr/>
    </dgm:pt>
    <dgm:pt modelId="{0F920995-3D27-4219-9CD4-CEBD7280F494}" type="pres">
      <dgm:prSet presAssocID="{AE20E82E-CF47-4FA0-9FEB-C5BE1453089F}" presName="horz1" presStyleCnt="0"/>
      <dgm:spPr/>
    </dgm:pt>
    <dgm:pt modelId="{37B72702-2561-4167-BB21-1C0C97041DF9}" type="pres">
      <dgm:prSet presAssocID="{AE20E82E-CF47-4FA0-9FEB-C5BE1453089F}" presName="tx1" presStyleLbl="revTx" presStyleIdx="0" presStyleCnt="8"/>
      <dgm:spPr/>
    </dgm:pt>
    <dgm:pt modelId="{BF428FBA-FA84-4B9A-B289-34E35B17612E}" type="pres">
      <dgm:prSet presAssocID="{AE20E82E-CF47-4FA0-9FEB-C5BE1453089F}" presName="vert1" presStyleCnt="0"/>
      <dgm:spPr/>
    </dgm:pt>
    <dgm:pt modelId="{C1F49C85-7407-44C8-BF5C-B5A59A6DD9AE}" type="pres">
      <dgm:prSet presAssocID="{5BA62AC9-2E2F-4B36-9CA5-E37ED7D4AE32}" presName="thickLine" presStyleLbl="alignNode1" presStyleIdx="1" presStyleCnt="8"/>
      <dgm:spPr/>
    </dgm:pt>
    <dgm:pt modelId="{0B2A9796-EA46-497F-9B8B-C589CB2396E8}" type="pres">
      <dgm:prSet presAssocID="{5BA62AC9-2E2F-4B36-9CA5-E37ED7D4AE32}" presName="horz1" presStyleCnt="0"/>
      <dgm:spPr/>
    </dgm:pt>
    <dgm:pt modelId="{E5A16C8B-857A-4F5F-BFCF-30FB3B7A45E9}" type="pres">
      <dgm:prSet presAssocID="{5BA62AC9-2E2F-4B36-9CA5-E37ED7D4AE32}" presName="tx1" presStyleLbl="revTx" presStyleIdx="1" presStyleCnt="8"/>
      <dgm:spPr/>
    </dgm:pt>
    <dgm:pt modelId="{0621F990-20E8-4632-B41D-D12D3F69551A}" type="pres">
      <dgm:prSet presAssocID="{5BA62AC9-2E2F-4B36-9CA5-E37ED7D4AE32}" presName="vert1" presStyleCnt="0"/>
      <dgm:spPr/>
    </dgm:pt>
    <dgm:pt modelId="{0C3F0619-C53E-4AFB-AC55-B31BA239E78E}" type="pres">
      <dgm:prSet presAssocID="{3AABA09E-547C-4E6E-8D10-5A67F38BAB9C}" presName="thickLine" presStyleLbl="alignNode1" presStyleIdx="2" presStyleCnt="8"/>
      <dgm:spPr/>
    </dgm:pt>
    <dgm:pt modelId="{619305F1-FFB3-45FC-B2EC-F292FFBAB6C5}" type="pres">
      <dgm:prSet presAssocID="{3AABA09E-547C-4E6E-8D10-5A67F38BAB9C}" presName="horz1" presStyleCnt="0"/>
      <dgm:spPr/>
    </dgm:pt>
    <dgm:pt modelId="{5A165465-E0FA-4E10-9462-760351CEA97A}" type="pres">
      <dgm:prSet presAssocID="{3AABA09E-547C-4E6E-8D10-5A67F38BAB9C}" presName="tx1" presStyleLbl="revTx" presStyleIdx="2" presStyleCnt="8"/>
      <dgm:spPr/>
    </dgm:pt>
    <dgm:pt modelId="{499A2C91-494D-4B1B-AA03-B6EF0389BD39}" type="pres">
      <dgm:prSet presAssocID="{3AABA09E-547C-4E6E-8D10-5A67F38BAB9C}" presName="vert1" presStyleCnt="0"/>
      <dgm:spPr/>
    </dgm:pt>
    <dgm:pt modelId="{DFE80E0E-D6DF-46F9-BB58-C439B82069A6}" type="pres">
      <dgm:prSet presAssocID="{17339E88-FEC4-43CD-807C-41F9F362CE12}" presName="thickLine" presStyleLbl="alignNode1" presStyleIdx="3" presStyleCnt="8"/>
      <dgm:spPr/>
    </dgm:pt>
    <dgm:pt modelId="{8086CEC9-A73B-4CA4-8CBC-D4A34138F209}" type="pres">
      <dgm:prSet presAssocID="{17339E88-FEC4-43CD-807C-41F9F362CE12}" presName="horz1" presStyleCnt="0"/>
      <dgm:spPr/>
    </dgm:pt>
    <dgm:pt modelId="{44E3342A-1256-4B6A-B718-8896FDDCB463}" type="pres">
      <dgm:prSet presAssocID="{17339E88-FEC4-43CD-807C-41F9F362CE12}" presName="tx1" presStyleLbl="revTx" presStyleIdx="3" presStyleCnt="8"/>
      <dgm:spPr/>
    </dgm:pt>
    <dgm:pt modelId="{56B5646D-5000-4D10-8C3D-9CCF3B9B325E}" type="pres">
      <dgm:prSet presAssocID="{17339E88-FEC4-43CD-807C-41F9F362CE12}" presName="vert1" presStyleCnt="0"/>
      <dgm:spPr/>
    </dgm:pt>
    <dgm:pt modelId="{209CBC18-A52D-45D9-985D-AC7344FD7315}" type="pres">
      <dgm:prSet presAssocID="{5EBB3351-5DBE-4B8D-9439-5A3994F80494}" presName="thickLine" presStyleLbl="alignNode1" presStyleIdx="4" presStyleCnt="8"/>
      <dgm:spPr/>
    </dgm:pt>
    <dgm:pt modelId="{4A96805E-5C12-41E1-B00D-6844077887D0}" type="pres">
      <dgm:prSet presAssocID="{5EBB3351-5DBE-4B8D-9439-5A3994F80494}" presName="horz1" presStyleCnt="0"/>
      <dgm:spPr/>
    </dgm:pt>
    <dgm:pt modelId="{1AD56B43-C49F-47B6-92E0-1B5F15952326}" type="pres">
      <dgm:prSet presAssocID="{5EBB3351-5DBE-4B8D-9439-5A3994F80494}" presName="tx1" presStyleLbl="revTx" presStyleIdx="4" presStyleCnt="8"/>
      <dgm:spPr/>
    </dgm:pt>
    <dgm:pt modelId="{748F988D-4892-49EA-9A44-599958FC1744}" type="pres">
      <dgm:prSet presAssocID="{5EBB3351-5DBE-4B8D-9439-5A3994F80494}" presName="vert1" presStyleCnt="0"/>
      <dgm:spPr/>
    </dgm:pt>
    <dgm:pt modelId="{0883776E-20F5-4066-8129-B75C1F2EB843}" type="pres">
      <dgm:prSet presAssocID="{DCD0E57E-26B9-4FDF-901D-EDAB5B4B189E}" presName="thickLine" presStyleLbl="alignNode1" presStyleIdx="5" presStyleCnt="8"/>
      <dgm:spPr/>
    </dgm:pt>
    <dgm:pt modelId="{F6EBABB9-A030-4CCB-8CDE-52249EAC9DE4}" type="pres">
      <dgm:prSet presAssocID="{DCD0E57E-26B9-4FDF-901D-EDAB5B4B189E}" presName="horz1" presStyleCnt="0"/>
      <dgm:spPr/>
    </dgm:pt>
    <dgm:pt modelId="{1534C4A9-D6EF-4E98-8D5D-D03C26872238}" type="pres">
      <dgm:prSet presAssocID="{DCD0E57E-26B9-4FDF-901D-EDAB5B4B189E}" presName="tx1" presStyleLbl="revTx" presStyleIdx="5" presStyleCnt="8"/>
      <dgm:spPr/>
    </dgm:pt>
    <dgm:pt modelId="{BB340257-52A8-4CCD-8B6C-A2497C3E3C5B}" type="pres">
      <dgm:prSet presAssocID="{DCD0E57E-26B9-4FDF-901D-EDAB5B4B189E}" presName="vert1" presStyleCnt="0"/>
      <dgm:spPr/>
    </dgm:pt>
    <dgm:pt modelId="{6F019631-8D41-4D96-A176-A47C569A24B3}" type="pres">
      <dgm:prSet presAssocID="{524CF66C-C3E7-4158-9741-AE2C3190148B}" presName="thickLine" presStyleLbl="alignNode1" presStyleIdx="6" presStyleCnt="8"/>
      <dgm:spPr/>
    </dgm:pt>
    <dgm:pt modelId="{D3475EC0-3F5C-4F89-A897-71E0D78CE92E}" type="pres">
      <dgm:prSet presAssocID="{524CF66C-C3E7-4158-9741-AE2C3190148B}" presName="horz1" presStyleCnt="0"/>
      <dgm:spPr/>
    </dgm:pt>
    <dgm:pt modelId="{853CCB00-5F09-4D15-9B78-09A4796AD162}" type="pres">
      <dgm:prSet presAssocID="{524CF66C-C3E7-4158-9741-AE2C3190148B}" presName="tx1" presStyleLbl="revTx" presStyleIdx="6" presStyleCnt="8"/>
      <dgm:spPr/>
    </dgm:pt>
    <dgm:pt modelId="{831ED6F6-46C9-42B8-8933-9078C643C0EF}" type="pres">
      <dgm:prSet presAssocID="{524CF66C-C3E7-4158-9741-AE2C3190148B}" presName="vert1" presStyleCnt="0"/>
      <dgm:spPr/>
    </dgm:pt>
    <dgm:pt modelId="{2C3E4D92-11D1-45EA-A4F1-C1CD13BCF330}" type="pres">
      <dgm:prSet presAssocID="{CC98EDAB-36AB-45D7-BCFC-DAD95EC310EC}" presName="thickLine" presStyleLbl="alignNode1" presStyleIdx="7" presStyleCnt="8"/>
      <dgm:spPr/>
    </dgm:pt>
    <dgm:pt modelId="{CAACAD9B-4D30-4864-A11C-2BF43E8CB675}" type="pres">
      <dgm:prSet presAssocID="{CC98EDAB-36AB-45D7-BCFC-DAD95EC310EC}" presName="horz1" presStyleCnt="0"/>
      <dgm:spPr/>
    </dgm:pt>
    <dgm:pt modelId="{63AE2F02-9D37-46C9-8FF9-73A7B34C0C60}" type="pres">
      <dgm:prSet presAssocID="{CC98EDAB-36AB-45D7-BCFC-DAD95EC310EC}" presName="tx1" presStyleLbl="revTx" presStyleIdx="7" presStyleCnt="8"/>
      <dgm:spPr/>
    </dgm:pt>
    <dgm:pt modelId="{9559221D-52EC-4AAD-AD79-A9761A69B43E}" type="pres">
      <dgm:prSet presAssocID="{CC98EDAB-36AB-45D7-BCFC-DAD95EC310EC}" presName="vert1" presStyleCnt="0"/>
      <dgm:spPr/>
    </dgm:pt>
  </dgm:ptLst>
  <dgm:cxnLst>
    <dgm:cxn modelId="{47B9EC16-8B9C-448E-BE53-816F629A6145}" type="presOf" srcId="{CC98EDAB-36AB-45D7-BCFC-DAD95EC310EC}" destId="{63AE2F02-9D37-46C9-8FF9-73A7B34C0C60}" srcOrd="0" destOrd="0" presId="urn:microsoft.com/office/officeart/2008/layout/LinedList"/>
    <dgm:cxn modelId="{683C2319-4FBC-455A-B737-551B66D5B0E6}" type="presOf" srcId="{3C0E80FD-4D9B-4C9F-9BCE-BB186092C12F}" destId="{37260193-9CCF-47FD-A7AA-4511D84CBC63}" srcOrd="0" destOrd="0" presId="urn:microsoft.com/office/officeart/2008/layout/LinedList"/>
    <dgm:cxn modelId="{012C2F1C-E6B9-487D-9750-B48299324075}" type="presOf" srcId="{3AABA09E-547C-4E6E-8D10-5A67F38BAB9C}" destId="{5A165465-E0FA-4E10-9462-760351CEA97A}" srcOrd="0" destOrd="0" presId="urn:microsoft.com/office/officeart/2008/layout/LinedList"/>
    <dgm:cxn modelId="{1569D02C-AE39-4C73-8DD9-05A57277A3CB}" type="presOf" srcId="{DCD0E57E-26B9-4FDF-901D-EDAB5B4B189E}" destId="{1534C4A9-D6EF-4E98-8D5D-D03C26872238}" srcOrd="0" destOrd="0" presId="urn:microsoft.com/office/officeart/2008/layout/LinedList"/>
    <dgm:cxn modelId="{B67C6934-4F1A-41F7-A3E6-26C2FCB20A4C}" type="presOf" srcId="{5EBB3351-5DBE-4B8D-9439-5A3994F80494}" destId="{1AD56B43-C49F-47B6-92E0-1B5F15952326}" srcOrd="0" destOrd="0" presId="urn:microsoft.com/office/officeart/2008/layout/LinedList"/>
    <dgm:cxn modelId="{ACA2505B-C0B6-4536-B155-27F4F18F4CC4}" srcId="{3C0E80FD-4D9B-4C9F-9BCE-BB186092C12F}" destId="{5BA62AC9-2E2F-4B36-9CA5-E37ED7D4AE32}" srcOrd="1" destOrd="0" parTransId="{BDA9D301-6A38-42C4-A671-96D31C99A562}" sibTransId="{71364712-6624-42BF-8ECD-0371ABF779C8}"/>
    <dgm:cxn modelId="{FFC4ED5F-33F6-42F3-8C2B-9DF763C0B33D}" srcId="{3C0E80FD-4D9B-4C9F-9BCE-BB186092C12F}" destId="{CC98EDAB-36AB-45D7-BCFC-DAD95EC310EC}" srcOrd="7" destOrd="0" parTransId="{F869B22A-1EFE-4D94-9F81-34F56432D3CA}" sibTransId="{EDD3309F-59CF-48C8-B380-AB6BFED3B5C6}"/>
    <dgm:cxn modelId="{C2CD3B53-3AE8-479D-AA8B-AA499750F9EA}" srcId="{3C0E80FD-4D9B-4C9F-9BCE-BB186092C12F}" destId="{524CF66C-C3E7-4158-9741-AE2C3190148B}" srcOrd="6" destOrd="0" parTransId="{1C535B66-58C7-4B81-AD11-864285D6B677}" sibTransId="{5959315E-A89F-4328-B9F6-4D9E5D2A6598}"/>
    <dgm:cxn modelId="{81BEC075-261C-4DB3-B283-1AA75F7D638A}" srcId="{3C0E80FD-4D9B-4C9F-9BCE-BB186092C12F}" destId="{3AABA09E-547C-4E6E-8D10-5A67F38BAB9C}" srcOrd="2" destOrd="0" parTransId="{CE082DD9-7162-4F41-A124-3626C281F1CC}" sibTransId="{6C516811-8440-4E8B-95F6-C2F9EF0A4B3E}"/>
    <dgm:cxn modelId="{BD02837D-D43A-417B-8841-AA3F17BF44E2}" type="presOf" srcId="{17339E88-FEC4-43CD-807C-41F9F362CE12}" destId="{44E3342A-1256-4B6A-B718-8896FDDCB463}" srcOrd="0" destOrd="0" presId="urn:microsoft.com/office/officeart/2008/layout/LinedList"/>
    <dgm:cxn modelId="{F961F87F-E2F8-4CD7-ACE8-4842F6696B36}" srcId="{3C0E80FD-4D9B-4C9F-9BCE-BB186092C12F}" destId="{AE20E82E-CF47-4FA0-9FEB-C5BE1453089F}" srcOrd="0" destOrd="0" parTransId="{08D9EEBE-8E91-43E6-928D-D55747428262}" sibTransId="{F508F4A7-9055-4DBE-AA4D-734BB202CCB4}"/>
    <dgm:cxn modelId="{95FC6F93-BE5F-4787-9A20-CC071F897C22}" type="presOf" srcId="{524CF66C-C3E7-4158-9741-AE2C3190148B}" destId="{853CCB00-5F09-4D15-9B78-09A4796AD162}" srcOrd="0" destOrd="0" presId="urn:microsoft.com/office/officeart/2008/layout/LinedList"/>
    <dgm:cxn modelId="{DA711799-C20B-4C63-8420-247196098B85}" srcId="{3C0E80FD-4D9B-4C9F-9BCE-BB186092C12F}" destId="{DCD0E57E-26B9-4FDF-901D-EDAB5B4B189E}" srcOrd="5" destOrd="0" parTransId="{F4A0B131-1A20-4D70-AA2D-FF60AF14A3EC}" sibTransId="{AE9BB996-97DA-4560-8FF6-8BA78DA85735}"/>
    <dgm:cxn modelId="{A1B9119B-13D1-46DA-9C57-1816B40B91B1}" srcId="{3C0E80FD-4D9B-4C9F-9BCE-BB186092C12F}" destId="{17339E88-FEC4-43CD-807C-41F9F362CE12}" srcOrd="3" destOrd="0" parTransId="{C96C9DC1-B386-4470-97DD-A794093CE128}" sibTransId="{76A74D18-D589-4EDB-8B4D-449B73D22F75}"/>
    <dgm:cxn modelId="{6799C2AC-F487-4B34-B5A0-B4587086D160}" type="presOf" srcId="{AE20E82E-CF47-4FA0-9FEB-C5BE1453089F}" destId="{37B72702-2561-4167-BB21-1C0C97041DF9}" srcOrd="0" destOrd="0" presId="urn:microsoft.com/office/officeart/2008/layout/LinedList"/>
    <dgm:cxn modelId="{C35ADFD1-E9AD-4158-9E88-46CB8CD038C2}" type="presOf" srcId="{5BA62AC9-2E2F-4B36-9CA5-E37ED7D4AE32}" destId="{E5A16C8B-857A-4F5F-BFCF-30FB3B7A45E9}" srcOrd="0" destOrd="0" presId="urn:microsoft.com/office/officeart/2008/layout/LinedList"/>
    <dgm:cxn modelId="{FC1282E0-EA65-4115-9C82-80942548ACBF}" srcId="{3C0E80FD-4D9B-4C9F-9BCE-BB186092C12F}" destId="{5EBB3351-5DBE-4B8D-9439-5A3994F80494}" srcOrd="4" destOrd="0" parTransId="{CAB1DB22-1B9C-4263-AAA2-02CCF3D162D3}" sibTransId="{81683591-0CE4-456A-B82D-BFCC1D161B10}"/>
    <dgm:cxn modelId="{83C26D33-BE0A-4AE7-829A-0BE4B1BAB818}" type="presParOf" srcId="{37260193-9CCF-47FD-A7AA-4511D84CBC63}" destId="{69BFEE36-F11F-4366-B20D-8F888523DAB4}" srcOrd="0" destOrd="0" presId="urn:microsoft.com/office/officeart/2008/layout/LinedList"/>
    <dgm:cxn modelId="{C9E90B20-81EE-45F5-925D-DC3CA997DFF6}" type="presParOf" srcId="{37260193-9CCF-47FD-A7AA-4511D84CBC63}" destId="{0F920995-3D27-4219-9CD4-CEBD7280F494}" srcOrd="1" destOrd="0" presId="urn:microsoft.com/office/officeart/2008/layout/LinedList"/>
    <dgm:cxn modelId="{74E578A8-30CB-4CAB-89EE-3EBCB5FA49B6}" type="presParOf" srcId="{0F920995-3D27-4219-9CD4-CEBD7280F494}" destId="{37B72702-2561-4167-BB21-1C0C97041DF9}" srcOrd="0" destOrd="0" presId="urn:microsoft.com/office/officeart/2008/layout/LinedList"/>
    <dgm:cxn modelId="{1D7FF7CC-546D-4A13-95C2-36193F577AF0}" type="presParOf" srcId="{0F920995-3D27-4219-9CD4-CEBD7280F494}" destId="{BF428FBA-FA84-4B9A-B289-34E35B17612E}" srcOrd="1" destOrd="0" presId="urn:microsoft.com/office/officeart/2008/layout/LinedList"/>
    <dgm:cxn modelId="{7B8A1A17-C66F-478E-8B96-E4B5EE073418}" type="presParOf" srcId="{37260193-9CCF-47FD-A7AA-4511D84CBC63}" destId="{C1F49C85-7407-44C8-BF5C-B5A59A6DD9AE}" srcOrd="2" destOrd="0" presId="urn:microsoft.com/office/officeart/2008/layout/LinedList"/>
    <dgm:cxn modelId="{A4CF8010-7734-4FB7-899E-63F79FE2A618}" type="presParOf" srcId="{37260193-9CCF-47FD-A7AA-4511D84CBC63}" destId="{0B2A9796-EA46-497F-9B8B-C589CB2396E8}" srcOrd="3" destOrd="0" presId="urn:microsoft.com/office/officeart/2008/layout/LinedList"/>
    <dgm:cxn modelId="{E2ABBDF6-D811-4B2D-8D44-6FCDDF790318}" type="presParOf" srcId="{0B2A9796-EA46-497F-9B8B-C589CB2396E8}" destId="{E5A16C8B-857A-4F5F-BFCF-30FB3B7A45E9}" srcOrd="0" destOrd="0" presId="urn:microsoft.com/office/officeart/2008/layout/LinedList"/>
    <dgm:cxn modelId="{25804724-89CA-4E79-9495-DD420251DC17}" type="presParOf" srcId="{0B2A9796-EA46-497F-9B8B-C589CB2396E8}" destId="{0621F990-20E8-4632-B41D-D12D3F69551A}" srcOrd="1" destOrd="0" presId="urn:microsoft.com/office/officeart/2008/layout/LinedList"/>
    <dgm:cxn modelId="{06444DAB-851E-4ED6-8C4E-E4C5CD49797E}" type="presParOf" srcId="{37260193-9CCF-47FD-A7AA-4511D84CBC63}" destId="{0C3F0619-C53E-4AFB-AC55-B31BA239E78E}" srcOrd="4" destOrd="0" presId="urn:microsoft.com/office/officeart/2008/layout/LinedList"/>
    <dgm:cxn modelId="{1B740723-2A78-4092-9EE0-865F05755F72}" type="presParOf" srcId="{37260193-9CCF-47FD-A7AA-4511D84CBC63}" destId="{619305F1-FFB3-45FC-B2EC-F292FFBAB6C5}" srcOrd="5" destOrd="0" presId="urn:microsoft.com/office/officeart/2008/layout/LinedList"/>
    <dgm:cxn modelId="{9A51049B-7F26-409A-B6BC-C3D3A08C3E7A}" type="presParOf" srcId="{619305F1-FFB3-45FC-B2EC-F292FFBAB6C5}" destId="{5A165465-E0FA-4E10-9462-760351CEA97A}" srcOrd="0" destOrd="0" presId="urn:microsoft.com/office/officeart/2008/layout/LinedList"/>
    <dgm:cxn modelId="{F811A99B-5F1E-4189-9610-21B3031AA0DF}" type="presParOf" srcId="{619305F1-FFB3-45FC-B2EC-F292FFBAB6C5}" destId="{499A2C91-494D-4B1B-AA03-B6EF0389BD39}" srcOrd="1" destOrd="0" presId="urn:microsoft.com/office/officeart/2008/layout/LinedList"/>
    <dgm:cxn modelId="{7C5D329C-56AB-40DB-B942-204382C6CB3A}" type="presParOf" srcId="{37260193-9CCF-47FD-A7AA-4511D84CBC63}" destId="{DFE80E0E-D6DF-46F9-BB58-C439B82069A6}" srcOrd="6" destOrd="0" presId="urn:microsoft.com/office/officeart/2008/layout/LinedList"/>
    <dgm:cxn modelId="{A2168DBD-BAE0-48FC-978B-6BD7FA3FF1BB}" type="presParOf" srcId="{37260193-9CCF-47FD-A7AA-4511D84CBC63}" destId="{8086CEC9-A73B-4CA4-8CBC-D4A34138F209}" srcOrd="7" destOrd="0" presId="urn:microsoft.com/office/officeart/2008/layout/LinedList"/>
    <dgm:cxn modelId="{93E0097D-B42A-4892-B33B-2198C875441D}" type="presParOf" srcId="{8086CEC9-A73B-4CA4-8CBC-D4A34138F209}" destId="{44E3342A-1256-4B6A-B718-8896FDDCB463}" srcOrd="0" destOrd="0" presId="urn:microsoft.com/office/officeart/2008/layout/LinedList"/>
    <dgm:cxn modelId="{D1061B8A-5A2B-45B3-BF7C-3A2FBC0E1083}" type="presParOf" srcId="{8086CEC9-A73B-4CA4-8CBC-D4A34138F209}" destId="{56B5646D-5000-4D10-8C3D-9CCF3B9B325E}" srcOrd="1" destOrd="0" presId="urn:microsoft.com/office/officeart/2008/layout/LinedList"/>
    <dgm:cxn modelId="{F8048534-69E0-4FCE-8821-CEF773CCB616}" type="presParOf" srcId="{37260193-9CCF-47FD-A7AA-4511D84CBC63}" destId="{209CBC18-A52D-45D9-985D-AC7344FD7315}" srcOrd="8" destOrd="0" presId="urn:microsoft.com/office/officeart/2008/layout/LinedList"/>
    <dgm:cxn modelId="{EE058D77-0425-4814-BEC6-EA6694319113}" type="presParOf" srcId="{37260193-9CCF-47FD-A7AA-4511D84CBC63}" destId="{4A96805E-5C12-41E1-B00D-6844077887D0}" srcOrd="9" destOrd="0" presId="urn:microsoft.com/office/officeart/2008/layout/LinedList"/>
    <dgm:cxn modelId="{C2AA86DE-3DE9-4933-A6BF-F3BF34A09CCB}" type="presParOf" srcId="{4A96805E-5C12-41E1-B00D-6844077887D0}" destId="{1AD56B43-C49F-47B6-92E0-1B5F15952326}" srcOrd="0" destOrd="0" presId="urn:microsoft.com/office/officeart/2008/layout/LinedList"/>
    <dgm:cxn modelId="{A1E8204B-3EF5-4837-8551-8199C276D74E}" type="presParOf" srcId="{4A96805E-5C12-41E1-B00D-6844077887D0}" destId="{748F988D-4892-49EA-9A44-599958FC1744}" srcOrd="1" destOrd="0" presId="urn:microsoft.com/office/officeart/2008/layout/LinedList"/>
    <dgm:cxn modelId="{33CF2A35-68DA-469E-90D8-BD642CCBC979}" type="presParOf" srcId="{37260193-9CCF-47FD-A7AA-4511D84CBC63}" destId="{0883776E-20F5-4066-8129-B75C1F2EB843}" srcOrd="10" destOrd="0" presId="urn:microsoft.com/office/officeart/2008/layout/LinedList"/>
    <dgm:cxn modelId="{EEAC5F4E-5D5F-48C9-9CFD-261DD79B4523}" type="presParOf" srcId="{37260193-9CCF-47FD-A7AA-4511D84CBC63}" destId="{F6EBABB9-A030-4CCB-8CDE-52249EAC9DE4}" srcOrd="11" destOrd="0" presId="urn:microsoft.com/office/officeart/2008/layout/LinedList"/>
    <dgm:cxn modelId="{B2802AC1-4077-4FB7-B4BA-A38669A34535}" type="presParOf" srcId="{F6EBABB9-A030-4CCB-8CDE-52249EAC9DE4}" destId="{1534C4A9-D6EF-4E98-8D5D-D03C26872238}" srcOrd="0" destOrd="0" presId="urn:microsoft.com/office/officeart/2008/layout/LinedList"/>
    <dgm:cxn modelId="{DCAF4ACD-3EEE-4EA1-8C8F-6C3C7A1EE35E}" type="presParOf" srcId="{F6EBABB9-A030-4CCB-8CDE-52249EAC9DE4}" destId="{BB340257-52A8-4CCD-8B6C-A2497C3E3C5B}" srcOrd="1" destOrd="0" presId="urn:microsoft.com/office/officeart/2008/layout/LinedList"/>
    <dgm:cxn modelId="{71AE3A51-6949-4A2B-A560-3C47E05FDAD6}" type="presParOf" srcId="{37260193-9CCF-47FD-A7AA-4511D84CBC63}" destId="{6F019631-8D41-4D96-A176-A47C569A24B3}" srcOrd="12" destOrd="0" presId="urn:microsoft.com/office/officeart/2008/layout/LinedList"/>
    <dgm:cxn modelId="{A1D13F36-F2E9-4AC0-88A6-7D7CAED8D4AE}" type="presParOf" srcId="{37260193-9CCF-47FD-A7AA-4511D84CBC63}" destId="{D3475EC0-3F5C-4F89-A897-71E0D78CE92E}" srcOrd="13" destOrd="0" presId="urn:microsoft.com/office/officeart/2008/layout/LinedList"/>
    <dgm:cxn modelId="{D5DA491A-E0F4-4A3B-B91C-ECCC97FFEA1B}" type="presParOf" srcId="{D3475EC0-3F5C-4F89-A897-71E0D78CE92E}" destId="{853CCB00-5F09-4D15-9B78-09A4796AD162}" srcOrd="0" destOrd="0" presId="urn:microsoft.com/office/officeart/2008/layout/LinedList"/>
    <dgm:cxn modelId="{43195613-B50C-483B-A69F-53D493E75CD6}" type="presParOf" srcId="{D3475EC0-3F5C-4F89-A897-71E0D78CE92E}" destId="{831ED6F6-46C9-42B8-8933-9078C643C0EF}" srcOrd="1" destOrd="0" presId="urn:microsoft.com/office/officeart/2008/layout/LinedList"/>
    <dgm:cxn modelId="{F029F58F-281F-47A4-92A6-99B6AC8823E8}" type="presParOf" srcId="{37260193-9CCF-47FD-A7AA-4511D84CBC63}" destId="{2C3E4D92-11D1-45EA-A4F1-C1CD13BCF330}" srcOrd="14" destOrd="0" presId="urn:microsoft.com/office/officeart/2008/layout/LinedList"/>
    <dgm:cxn modelId="{A6FBF4E8-21CD-490A-9DC8-55FD4ECAC389}" type="presParOf" srcId="{37260193-9CCF-47FD-A7AA-4511D84CBC63}" destId="{CAACAD9B-4D30-4864-A11C-2BF43E8CB675}" srcOrd="15" destOrd="0" presId="urn:microsoft.com/office/officeart/2008/layout/LinedList"/>
    <dgm:cxn modelId="{662AE72B-C923-4D57-AD61-747B51E2C769}" type="presParOf" srcId="{CAACAD9B-4D30-4864-A11C-2BF43E8CB675}" destId="{63AE2F02-9D37-46C9-8FF9-73A7B34C0C60}" srcOrd="0" destOrd="0" presId="urn:microsoft.com/office/officeart/2008/layout/LinedList"/>
    <dgm:cxn modelId="{6BEB989B-A66E-4041-859F-BE0C32A5E023}" type="presParOf" srcId="{CAACAD9B-4D30-4864-A11C-2BF43E8CB675}" destId="{9559221D-52EC-4AAD-AD79-A9761A69B43E}"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626790-F2E3-40DF-8004-17771C180620}"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98362124-DA32-4D50-A8D6-85BF3CA48858}">
      <dgm:prSet/>
      <dgm:spPr/>
      <dgm:t>
        <a:bodyPr/>
        <a:lstStyle/>
        <a:p>
          <a:r>
            <a:rPr lang="en-GB" b="1" dirty="0">
              <a:latin typeface="Arial" panose="020B0604020202020204" pitchFamily="34" charset="0"/>
              <a:cs typeface="Arial" panose="020B0604020202020204" pitchFamily="34" charset="0"/>
            </a:rPr>
            <a:t>Controlling type 1 diabetes</a:t>
          </a:r>
          <a:endParaRPr lang="en-US" dirty="0">
            <a:latin typeface="Arial" panose="020B0604020202020204" pitchFamily="34" charset="0"/>
            <a:cs typeface="Arial" panose="020B0604020202020204" pitchFamily="34" charset="0"/>
          </a:endParaRPr>
        </a:p>
      </dgm:t>
    </dgm:pt>
    <dgm:pt modelId="{5E793AE2-56C0-4353-8588-7A2AA6ECE0E3}" type="parTrans" cxnId="{27A0666C-512A-4347-931F-72407EE2E3DD}">
      <dgm:prSet/>
      <dgm:spPr/>
      <dgm:t>
        <a:bodyPr/>
        <a:lstStyle/>
        <a:p>
          <a:endParaRPr lang="en-US"/>
        </a:p>
      </dgm:t>
    </dgm:pt>
    <dgm:pt modelId="{32D29F9F-2F53-4D83-8B21-0A0374C1E628}" type="sibTrans" cxnId="{27A0666C-512A-4347-931F-72407EE2E3DD}">
      <dgm:prSet/>
      <dgm:spPr/>
      <dgm:t>
        <a:bodyPr/>
        <a:lstStyle/>
        <a:p>
          <a:endParaRPr lang="en-US"/>
        </a:p>
      </dgm:t>
    </dgm:pt>
    <dgm:pt modelId="{F343A427-5C22-4530-8BA7-6C0AC789A2A6}">
      <dgm:prSet/>
      <dgm:spPr/>
      <dgm:t>
        <a:bodyPr/>
        <a:lstStyle/>
        <a:p>
          <a:pPr>
            <a:buNone/>
          </a:pPr>
          <a:r>
            <a:rPr lang="en-GB" b="1" dirty="0">
              <a:latin typeface="Arial" panose="020B0604020202020204" pitchFamily="34" charset="0"/>
              <a:cs typeface="Arial" panose="020B0604020202020204" pitchFamily="34" charset="0"/>
            </a:rPr>
            <a:t>Type 1 diabetes requires lifelong insulin, delivered by injections or an insulin pump. Basal–bolus treatment uses long-acting insulin between meals and rapid-acting insulin with food </a:t>
          </a:r>
          <a:r>
            <a:rPr lang="en-GB" b="1" i="1" dirty="0">
              <a:latin typeface="Arial" panose="020B0604020202020204" pitchFamily="34" charset="0"/>
              <a:cs typeface="Arial" panose="020B0604020202020204" pitchFamily="34" charset="0"/>
            </a:rPr>
            <a:t>(National Institute for Health and Care Excellence, 2015). </a:t>
          </a:r>
          <a:endParaRPr lang="en-GB" b="1" dirty="0">
            <a:latin typeface="Arial" panose="020B0604020202020204" pitchFamily="34" charset="0"/>
            <a:cs typeface="Arial" panose="020B0604020202020204" pitchFamily="34" charset="0"/>
          </a:endParaRPr>
        </a:p>
      </dgm:t>
    </dgm:pt>
    <dgm:pt modelId="{7983AAAC-ED67-4E85-9BC8-3225E412A0DA}" type="parTrans" cxnId="{187E8ABC-45A8-414D-B806-4561DD863F63}">
      <dgm:prSet/>
      <dgm:spPr/>
      <dgm:t>
        <a:bodyPr/>
        <a:lstStyle/>
        <a:p>
          <a:endParaRPr lang="en-GB"/>
        </a:p>
      </dgm:t>
    </dgm:pt>
    <dgm:pt modelId="{70B27FA2-6817-486C-BF24-4F09A34526E3}" type="sibTrans" cxnId="{187E8ABC-45A8-414D-B806-4561DD863F63}">
      <dgm:prSet/>
      <dgm:spPr/>
      <dgm:t>
        <a:bodyPr/>
        <a:lstStyle/>
        <a:p>
          <a:endParaRPr lang="en-GB"/>
        </a:p>
      </dgm:t>
    </dgm:pt>
    <dgm:pt modelId="{F26CE744-F40E-44E0-BA56-F210F81C4497}">
      <dgm:prSet custT="1"/>
      <dgm:spPr/>
      <dgm:t>
        <a:bodyPr/>
        <a:lstStyle/>
        <a:p>
          <a:pPr>
            <a:buNone/>
          </a:pPr>
          <a:r>
            <a:rPr lang="en-GB" sz="1000" b="1" dirty="0">
              <a:latin typeface="Arial" panose="020B0604020202020204" pitchFamily="34" charset="0"/>
              <a:cs typeface="Arial" panose="020B0604020202020204" pitchFamily="34" charset="0"/>
            </a:rPr>
            <a:t>Hybrid closed-loop systems connect continuous glucose monitoring to an insulin pump and automatically adjust insulin delivery. Users must still enter meal information and manage exercise. NICE recommends these systems for eligible adults, children, young people and people who are pregnant or planning pregnancy </a:t>
          </a:r>
          <a:r>
            <a:rPr lang="en-GB" sz="1000" b="1" i="1" dirty="0">
              <a:latin typeface="Arial" panose="020B0604020202020204" pitchFamily="34" charset="0"/>
              <a:cs typeface="Arial" panose="020B0604020202020204" pitchFamily="34" charset="0"/>
            </a:rPr>
            <a:t>(National Institute for Health and Care Excellence, 2023; NHS England, 2024). </a:t>
          </a:r>
          <a:endParaRPr lang="en-GB" sz="1000" b="1" dirty="0">
            <a:latin typeface="Arial" panose="020B0604020202020204" pitchFamily="34" charset="0"/>
            <a:cs typeface="Arial" panose="020B0604020202020204" pitchFamily="34" charset="0"/>
          </a:endParaRPr>
        </a:p>
      </dgm:t>
    </dgm:pt>
    <dgm:pt modelId="{61F968D9-5FED-4D0C-9F9C-164DA2511C0E}" type="parTrans" cxnId="{30E82242-D85C-4D6F-99CA-C9FF532B2F48}">
      <dgm:prSet/>
      <dgm:spPr/>
      <dgm:t>
        <a:bodyPr/>
        <a:lstStyle/>
        <a:p>
          <a:endParaRPr lang="en-GB"/>
        </a:p>
      </dgm:t>
    </dgm:pt>
    <dgm:pt modelId="{1FDA4245-0637-4FD0-82AC-BA5153211825}" type="sibTrans" cxnId="{30E82242-D85C-4D6F-99CA-C9FF532B2F48}">
      <dgm:prSet/>
      <dgm:spPr/>
      <dgm:t>
        <a:bodyPr/>
        <a:lstStyle/>
        <a:p>
          <a:endParaRPr lang="en-GB"/>
        </a:p>
      </dgm:t>
    </dgm:pt>
    <dgm:pt modelId="{F4B81236-021B-4331-9E74-EB11E4ACE4B8}">
      <dgm:prSet/>
      <dgm:spPr/>
      <dgm:t>
        <a:bodyPr/>
        <a:lstStyle/>
        <a:p>
          <a:pPr>
            <a:buNone/>
          </a:pPr>
          <a:r>
            <a:rPr lang="en-GB" b="1" dirty="0">
              <a:latin typeface="Arial" panose="020B0604020202020204" pitchFamily="34" charset="0"/>
              <a:cs typeface="Arial" panose="020B0604020202020204" pitchFamily="34" charset="0"/>
            </a:rPr>
            <a:t>Carbohydrate counting and structured education help people adjust insulin, monitor glucose and manage illness or hypoglycaemia. Exercise may raise or lower glucose, so insulin or carbohydrate intake may need adjustment </a:t>
          </a:r>
          <a:r>
            <a:rPr lang="en-GB" b="1" i="1" dirty="0">
              <a:latin typeface="Arial" panose="020B0604020202020204" pitchFamily="34" charset="0"/>
              <a:cs typeface="Arial" panose="020B0604020202020204" pitchFamily="34" charset="0"/>
            </a:rPr>
            <a:t>(National Institute for Health and Care Excellence, 2015). </a:t>
          </a:r>
          <a:endParaRPr lang="en-GB" b="1" dirty="0">
            <a:latin typeface="Arial" panose="020B0604020202020204" pitchFamily="34" charset="0"/>
            <a:cs typeface="Arial" panose="020B0604020202020204" pitchFamily="34" charset="0"/>
          </a:endParaRPr>
        </a:p>
      </dgm:t>
    </dgm:pt>
    <dgm:pt modelId="{4F28C3C9-B7BC-41C7-B6BA-C211589A0E19}" type="parTrans" cxnId="{3DB94531-9DE6-4E93-A49F-694A1549EC24}">
      <dgm:prSet/>
      <dgm:spPr/>
      <dgm:t>
        <a:bodyPr/>
        <a:lstStyle/>
        <a:p>
          <a:endParaRPr lang="en-GB"/>
        </a:p>
      </dgm:t>
    </dgm:pt>
    <dgm:pt modelId="{7E8F7B4D-E874-416F-9920-EA03788AB33B}" type="sibTrans" cxnId="{3DB94531-9DE6-4E93-A49F-694A1549EC24}">
      <dgm:prSet/>
      <dgm:spPr/>
      <dgm:t>
        <a:bodyPr/>
        <a:lstStyle/>
        <a:p>
          <a:endParaRPr lang="en-GB"/>
        </a:p>
      </dgm:t>
    </dgm:pt>
    <dgm:pt modelId="{BA47F441-7C95-4506-A539-15B5FCA84737}">
      <dgm:prSet/>
      <dgm:spPr/>
      <dgm:t>
        <a:bodyPr/>
        <a:lstStyle/>
        <a:p>
          <a:pPr>
            <a:buNone/>
          </a:pPr>
          <a:r>
            <a:rPr lang="en-GB" b="1" dirty="0">
              <a:latin typeface="Arial" panose="020B0604020202020204" pitchFamily="34" charset="0"/>
              <a:cs typeface="Arial" panose="020B0604020202020204" pitchFamily="34" charset="0"/>
            </a:rPr>
            <a:t>Hypoglycaemia should be treated quickly with fast-acting glucose. High glucose with ketones, vomiting, abdominal pain or deep breathing may indicate diabetic ketoacidosis and requires urgent medical care </a:t>
          </a:r>
          <a:r>
            <a:rPr lang="en-GB" b="1" i="1" dirty="0">
              <a:latin typeface="Arial" panose="020B0604020202020204" pitchFamily="34" charset="0"/>
              <a:cs typeface="Arial" panose="020B0604020202020204" pitchFamily="34" charset="0"/>
            </a:rPr>
            <a:t>(NHS, 2023; NHS 111 Wales, 2022). </a:t>
          </a:r>
          <a:endParaRPr lang="en-GB" b="1" dirty="0">
            <a:latin typeface="Arial" panose="020B0604020202020204" pitchFamily="34" charset="0"/>
            <a:cs typeface="Arial" panose="020B0604020202020204" pitchFamily="34" charset="0"/>
          </a:endParaRPr>
        </a:p>
      </dgm:t>
    </dgm:pt>
    <dgm:pt modelId="{A1CECFE8-19AE-4F58-83DC-56291F011EAD}" type="parTrans" cxnId="{25868188-F0B8-46D2-80B9-BF17B77D969F}">
      <dgm:prSet/>
      <dgm:spPr/>
      <dgm:t>
        <a:bodyPr/>
        <a:lstStyle/>
        <a:p>
          <a:endParaRPr lang="en-GB"/>
        </a:p>
      </dgm:t>
    </dgm:pt>
    <dgm:pt modelId="{DFDB898C-CD5F-401F-B35F-987A8AA4856E}" type="sibTrans" cxnId="{25868188-F0B8-46D2-80B9-BF17B77D969F}">
      <dgm:prSet/>
      <dgm:spPr/>
      <dgm:t>
        <a:bodyPr/>
        <a:lstStyle/>
        <a:p>
          <a:endParaRPr lang="en-GB"/>
        </a:p>
      </dgm:t>
    </dgm:pt>
    <dgm:pt modelId="{8ECA798E-33CE-46F1-9709-82D39C24199C}">
      <dgm:prSet/>
      <dgm:spPr/>
      <dgm:t>
        <a:bodyPr/>
        <a:lstStyle/>
        <a:p>
          <a:pPr>
            <a:buNone/>
          </a:pPr>
          <a:r>
            <a:rPr lang="en-GB" b="1" dirty="0">
              <a:latin typeface="Arial" panose="020B0604020202020204" pitchFamily="34" charset="0"/>
              <a:cs typeface="Arial" panose="020B0604020202020204" pitchFamily="34" charset="0"/>
            </a:rPr>
            <a:t>Regular reviews should assess HbA1c, blood pressure, cholesterol, kidney function, feet, eyes and emotional wellbeing to reduce complications </a:t>
          </a:r>
          <a:r>
            <a:rPr lang="en-GB" b="1" i="1" dirty="0">
              <a:latin typeface="Arial" panose="020B0604020202020204" pitchFamily="34" charset="0"/>
              <a:cs typeface="Arial" panose="020B0604020202020204" pitchFamily="34" charset="0"/>
            </a:rPr>
            <a:t>(National Institute for Health and Care Excellence, 2015; World Health Organization, 2024).</a:t>
          </a:r>
          <a:endParaRPr lang="en-GB" b="1" dirty="0">
            <a:latin typeface="Arial" panose="020B0604020202020204" pitchFamily="34" charset="0"/>
            <a:cs typeface="Arial" panose="020B0604020202020204" pitchFamily="34" charset="0"/>
          </a:endParaRPr>
        </a:p>
      </dgm:t>
    </dgm:pt>
    <dgm:pt modelId="{8051381E-74C0-44B4-A97C-7B2920CE325F}" type="parTrans" cxnId="{8750B23F-0D67-4320-9BA7-46951DC8CFDF}">
      <dgm:prSet/>
      <dgm:spPr/>
      <dgm:t>
        <a:bodyPr/>
        <a:lstStyle/>
        <a:p>
          <a:endParaRPr lang="en-GB"/>
        </a:p>
      </dgm:t>
    </dgm:pt>
    <dgm:pt modelId="{0868E5B2-752A-4995-BD4F-D8CF5ED3687E}" type="sibTrans" cxnId="{8750B23F-0D67-4320-9BA7-46951DC8CFDF}">
      <dgm:prSet/>
      <dgm:spPr/>
      <dgm:t>
        <a:bodyPr/>
        <a:lstStyle/>
        <a:p>
          <a:endParaRPr lang="en-GB"/>
        </a:p>
      </dgm:t>
    </dgm:pt>
    <dgm:pt modelId="{D529AB3D-5E82-4887-A22A-E3D63753ECBB}" type="pres">
      <dgm:prSet presAssocID="{AB626790-F2E3-40DF-8004-17771C180620}" presName="Name0" presStyleCnt="0">
        <dgm:presLayoutVars>
          <dgm:dir/>
          <dgm:resizeHandles val="exact"/>
        </dgm:presLayoutVars>
      </dgm:prSet>
      <dgm:spPr/>
    </dgm:pt>
    <dgm:pt modelId="{912108F7-DBE5-4095-8C5E-1F7C864D7379}" type="pres">
      <dgm:prSet presAssocID="{98362124-DA32-4D50-A8D6-85BF3CA48858}" presName="node" presStyleLbl="node1" presStyleIdx="0" presStyleCnt="6" custLinFactNeighborX="-435" custLinFactNeighborY="1143">
        <dgm:presLayoutVars>
          <dgm:bulletEnabled val="1"/>
        </dgm:presLayoutVars>
      </dgm:prSet>
      <dgm:spPr/>
    </dgm:pt>
    <dgm:pt modelId="{BE64F13D-19A2-47EE-AF3A-89B19F4C3EA8}" type="pres">
      <dgm:prSet presAssocID="{32D29F9F-2F53-4D83-8B21-0A0374C1E628}" presName="sibTrans" presStyleLbl="sibTrans1D1" presStyleIdx="0" presStyleCnt="5"/>
      <dgm:spPr/>
    </dgm:pt>
    <dgm:pt modelId="{72317738-324E-4724-A702-B1964D950275}" type="pres">
      <dgm:prSet presAssocID="{32D29F9F-2F53-4D83-8B21-0A0374C1E628}" presName="connectorText" presStyleLbl="sibTrans1D1" presStyleIdx="0" presStyleCnt="5"/>
      <dgm:spPr/>
    </dgm:pt>
    <dgm:pt modelId="{3E5ED3CF-A8A3-44F0-97F1-23DFCE08E550}" type="pres">
      <dgm:prSet presAssocID="{F343A427-5C22-4530-8BA7-6C0AC789A2A6}" presName="node" presStyleLbl="node1" presStyleIdx="1" presStyleCnt="6">
        <dgm:presLayoutVars>
          <dgm:bulletEnabled val="1"/>
        </dgm:presLayoutVars>
      </dgm:prSet>
      <dgm:spPr/>
    </dgm:pt>
    <dgm:pt modelId="{9E19B48E-F746-4A8C-BF04-4DF2DAF29E14}" type="pres">
      <dgm:prSet presAssocID="{70B27FA2-6817-486C-BF24-4F09A34526E3}" presName="sibTrans" presStyleLbl="sibTrans1D1" presStyleIdx="1" presStyleCnt="5"/>
      <dgm:spPr/>
    </dgm:pt>
    <dgm:pt modelId="{58AD91BD-8F2A-402C-B35A-F381B04A5F2D}" type="pres">
      <dgm:prSet presAssocID="{70B27FA2-6817-486C-BF24-4F09A34526E3}" presName="connectorText" presStyleLbl="sibTrans1D1" presStyleIdx="1" presStyleCnt="5"/>
      <dgm:spPr/>
    </dgm:pt>
    <dgm:pt modelId="{BB7E8E35-6FC1-4689-BE07-D6F84B74E6AF}" type="pres">
      <dgm:prSet presAssocID="{F26CE744-F40E-44E0-BA56-F210F81C4497}" presName="node" presStyleLbl="node1" presStyleIdx="2" presStyleCnt="6">
        <dgm:presLayoutVars>
          <dgm:bulletEnabled val="1"/>
        </dgm:presLayoutVars>
      </dgm:prSet>
      <dgm:spPr/>
    </dgm:pt>
    <dgm:pt modelId="{E069C973-6AE5-4490-9394-2045CDF30FAF}" type="pres">
      <dgm:prSet presAssocID="{1FDA4245-0637-4FD0-82AC-BA5153211825}" presName="sibTrans" presStyleLbl="sibTrans1D1" presStyleIdx="2" presStyleCnt="5"/>
      <dgm:spPr/>
    </dgm:pt>
    <dgm:pt modelId="{7C85DB86-67CE-4A5A-ACC1-325FFA269F28}" type="pres">
      <dgm:prSet presAssocID="{1FDA4245-0637-4FD0-82AC-BA5153211825}" presName="connectorText" presStyleLbl="sibTrans1D1" presStyleIdx="2" presStyleCnt="5"/>
      <dgm:spPr/>
    </dgm:pt>
    <dgm:pt modelId="{B8CBAD47-5448-4BA2-B65F-0DEC5B5071F3}" type="pres">
      <dgm:prSet presAssocID="{F4B81236-021B-4331-9E74-EB11E4ACE4B8}" presName="node" presStyleLbl="node1" presStyleIdx="3" presStyleCnt="6">
        <dgm:presLayoutVars>
          <dgm:bulletEnabled val="1"/>
        </dgm:presLayoutVars>
      </dgm:prSet>
      <dgm:spPr/>
    </dgm:pt>
    <dgm:pt modelId="{C4BFFE11-FA4C-490D-813F-C8785D3ADA02}" type="pres">
      <dgm:prSet presAssocID="{7E8F7B4D-E874-416F-9920-EA03788AB33B}" presName="sibTrans" presStyleLbl="sibTrans1D1" presStyleIdx="3" presStyleCnt="5"/>
      <dgm:spPr/>
    </dgm:pt>
    <dgm:pt modelId="{051CDE07-9B09-4DB2-8AC2-581C2E5B9320}" type="pres">
      <dgm:prSet presAssocID="{7E8F7B4D-E874-416F-9920-EA03788AB33B}" presName="connectorText" presStyleLbl="sibTrans1D1" presStyleIdx="3" presStyleCnt="5"/>
      <dgm:spPr/>
    </dgm:pt>
    <dgm:pt modelId="{25669A50-9302-47AB-8CFE-536DA28E0FF9}" type="pres">
      <dgm:prSet presAssocID="{BA47F441-7C95-4506-A539-15B5FCA84737}" presName="node" presStyleLbl="node1" presStyleIdx="4" presStyleCnt="6">
        <dgm:presLayoutVars>
          <dgm:bulletEnabled val="1"/>
        </dgm:presLayoutVars>
      </dgm:prSet>
      <dgm:spPr/>
    </dgm:pt>
    <dgm:pt modelId="{60269931-2BD4-4DF4-846D-6082D8AB295C}" type="pres">
      <dgm:prSet presAssocID="{DFDB898C-CD5F-401F-B35F-987A8AA4856E}" presName="sibTrans" presStyleLbl="sibTrans1D1" presStyleIdx="4" presStyleCnt="5"/>
      <dgm:spPr/>
    </dgm:pt>
    <dgm:pt modelId="{9882EE79-109F-440C-AAEA-A930F16E8A84}" type="pres">
      <dgm:prSet presAssocID="{DFDB898C-CD5F-401F-B35F-987A8AA4856E}" presName="connectorText" presStyleLbl="sibTrans1D1" presStyleIdx="4" presStyleCnt="5"/>
      <dgm:spPr/>
    </dgm:pt>
    <dgm:pt modelId="{F04AE23D-49AD-4638-88EE-1A15C2CCEAD9}" type="pres">
      <dgm:prSet presAssocID="{8ECA798E-33CE-46F1-9709-82D39C24199C}" presName="node" presStyleLbl="node1" presStyleIdx="5" presStyleCnt="6">
        <dgm:presLayoutVars>
          <dgm:bulletEnabled val="1"/>
        </dgm:presLayoutVars>
      </dgm:prSet>
      <dgm:spPr/>
    </dgm:pt>
  </dgm:ptLst>
  <dgm:cxnLst>
    <dgm:cxn modelId="{C2968211-FB22-4F7A-999C-72C53A12F1EA}" type="presOf" srcId="{98362124-DA32-4D50-A8D6-85BF3CA48858}" destId="{912108F7-DBE5-4095-8C5E-1F7C864D7379}" srcOrd="0" destOrd="0" presId="urn:microsoft.com/office/officeart/2016/7/layout/RepeatingBendingProcessNew"/>
    <dgm:cxn modelId="{E5388311-6CC4-4C78-9842-06A4342794D0}" type="presOf" srcId="{70B27FA2-6817-486C-BF24-4F09A34526E3}" destId="{9E19B48E-F746-4A8C-BF04-4DF2DAF29E14}" srcOrd="0" destOrd="0" presId="urn:microsoft.com/office/officeart/2016/7/layout/RepeatingBendingProcessNew"/>
    <dgm:cxn modelId="{2C625B14-3CE6-41F2-A102-D96A46489DE0}" type="presOf" srcId="{7E8F7B4D-E874-416F-9920-EA03788AB33B}" destId="{051CDE07-9B09-4DB2-8AC2-581C2E5B9320}" srcOrd="1" destOrd="0" presId="urn:microsoft.com/office/officeart/2016/7/layout/RepeatingBendingProcessNew"/>
    <dgm:cxn modelId="{D8DC5519-1F30-419D-9ECE-BE8AD1B16B1C}" type="presOf" srcId="{DFDB898C-CD5F-401F-B35F-987A8AA4856E}" destId="{60269931-2BD4-4DF4-846D-6082D8AB295C}" srcOrd="0" destOrd="0" presId="urn:microsoft.com/office/officeart/2016/7/layout/RepeatingBendingProcessNew"/>
    <dgm:cxn modelId="{E1FAB419-C226-410F-8EAD-5CB5F61CDE33}" type="presOf" srcId="{32D29F9F-2F53-4D83-8B21-0A0374C1E628}" destId="{BE64F13D-19A2-47EE-AF3A-89B19F4C3EA8}" srcOrd="0" destOrd="0" presId="urn:microsoft.com/office/officeart/2016/7/layout/RepeatingBendingProcessNew"/>
    <dgm:cxn modelId="{3DB94531-9DE6-4E93-A49F-694A1549EC24}" srcId="{AB626790-F2E3-40DF-8004-17771C180620}" destId="{F4B81236-021B-4331-9E74-EB11E4ACE4B8}" srcOrd="3" destOrd="0" parTransId="{4F28C3C9-B7BC-41C7-B6BA-C211589A0E19}" sibTransId="{7E8F7B4D-E874-416F-9920-EA03788AB33B}"/>
    <dgm:cxn modelId="{6BF05A32-01AE-4A4F-B769-93E8CB6F7E81}" type="presOf" srcId="{F26CE744-F40E-44E0-BA56-F210F81C4497}" destId="{BB7E8E35-6FC1-4689-BE07-D6F84B74E6AF}" srcOrd="0" destOrd="0" presId="urn:microsoft.com/office/officeart/2016/7/layout/RepeatingBendingProcessNew"/>
    <dgm:cxn modelId="{0CE80F35-5629-42C9-A63E-FDA924203DCC}" type="presOf" srcId="{AB626790-F2E3-40DF-8004-17771C180620}" destId="{D529AB3D-5E82-4887-A22A-E3D63753ECBB}" srcOrd="0" destOrd="0" presId="urn:microsoft.com/office/officeart/2016/7/layout/RepeatingBendingProcessNew"/>
    <dgm:cxn modelId="{71D7F038-C594-4BC1-9B5B-EE1769FB87CD}" type="presOf" srcId="{32D29F9F-2F53-4D83-8B21-0A0374C1E628}" destId="{72317738-324E-4724-A702-B1964D950275}" srcOrd="1" destOrd="0" presId="urn:microsoft.com/office/officeart/2016/7/layout/RepeatingBendingProcessNew"/>
    <dgm:cxn modelId="{8750B23F-0D67-4320-9BA7-46951DC8CFDF}" srcId="{AB626790-F2E3-40DF-8004-17771C180620}" destId="{8ECA798E-33CE-46F1-9709-82D39C24199C}" srcOrd="5" destOrd="0" parTransId="{8051381E-74C0-44B4-A97C-7B2920CE325F}" sibTransId="{0868E5B2-752A-4995-BD4F-D8CF5ED3687E}"/>
    <dgm:cxn modelId="{30E82242-D85C-4D6F-99CA-C9FF532B2F48}" srcId="{AB626790-F2E3-40DF-8004-17771C180620}" destId="{F26CE744-F40E-44E0-BA56-F210F81C4497}" srcOrd="2" destOrd="0" parTransId="{61F968D9-5FED-4D0C-9F9C-164DA2511C0E}" sibTransId="{1FDA4245-0637-4FD0-82AC-BA5153211825}"/>
    <dgm:cxn modelId="{55139169-7C3B-476C-B8C9-0DD54A53F17C}" type="presOf" srcId="{8ECA798E-33CE-46F1-9709-82D39C24199C}" destId="{F04AE23D-49AD-4638-88EE-1A15C2CCEAD9}" srcOrd="0" destOrd="0" presId="urn:microsoft.com/office/officeart/2016/7/layout/RepeatingBendingProcessNew"/>
    <dgm:cxn modelId="{27A0666C-512A-4347-931F-72407EE2E3DD}" srcId="{AB626790-F2E3-40DF-8004-17771C180620}" destId="{98362124-DA32-4D50-A8D6-85BF3CA48858}" srcOrd="0" destOrd="0" parTransId="{5E793AE2-56C0-4353-8588-7A2AA6ECE0E3}" sibTransId="{32D29F9F-2F53-4D83-8B21-0A0374C1E628}"/>
    <dgm:cxn modelId="{25868188-F0B8-46D2-80B9-BF17B77D969F}" srcId="{AB626790-F2E3-40DF-8004-17771C180620}" destId="{BA47F441-7C95-4506-A539-15B5FCA84737}" srcOrd="4" destOrd="0" parTransId="{A1CECFE8-19AE-4F58-83DC-56291F011EAD}" sibTransId="{DFDB898C-CD5F-401F-B35F-987A8AA4856E}"/>
    <dgm:cxn modelId="{7C4DF49B-F7AF-4F0E-8B42-90A46C1FDC30}" type="presOf" srcId="{F343A427-5C22-4530-8BA7-6C0AC789A2A6}" destId="{3E5ED3CF-A8A3-44F0-97F1-23DFCE08E550}" srcOrd="0" destOrd="0" presId="urn:microsoft.com/office/officeart/2016/7/layout/RepeatingBendingProcessNew"/>
    <dgm:cxn modelId="{5A845CA4-511B-4BEC-8BD6-47B089EEDD45}" type="presOf" srcId="{F4B81236-021B-4331-9E74-EB11E4ACE4B8}" destId="{B8CBAD47-5448-4BA2-B65F-0DEC5B5071F3}" srcOrd="0" destOrd="0" presId="urn:microsoft.com/office/officeart/2016/7/layout/RepeatingBendingProcessNew"/>
    <dgm:cxn modelId="{1F1EA4A6-D1E4-48BB-BD6E-733DE6AFB639}" type="presOf" srcId="{DFDB898C-CD5F-401F-B35F-987A8AA4856E}" destId="{9882EE79-109F-440C-AAEA-A930F16E8A84}" srcOrd="1" destOrd="0" presId="urn:microsoft.com/office/officeart/2016/7/layout/RepeatingBendingProcessNew"/>
    <dgm:cxn modelId="{187E8ABC-45A8-414D-B806-4561DD863F63}" srcId="{AB626790-F2E3-40DF-8004-17771C180620}" destId="{F343A427-5C22-4530-8BA7-6C0AC789A2A6}" srcOrd="1" destOrd="0" parTransId="{7983AAAC-ED67-4E85-9BC8-3225E412A0DA}" sibTransId="{70B27FA2-6817-486C-BF24-4F09A34526E3}"/>
    <dgm:cxn modelId="{5B3EF3C4-6AAE-493F-9D72-BBCFBFEB0A6F}" type="presOf" srcId="{1FDA4245-0637-4FD0-82AC-BA5153211825}" destId="{7C85DB86-67CE-4A5A-ACC1-325FFA269F28}" srcOrd="1" destOrd="0" presId="urn:microsoft.com/office/officeart/2016/7/layout/RepeatingBendingProcessNew"/>
    <dgm:cxn modelId="{E9A632C5-395F-4F2B-A1D7-50B56141F466}" type="presOf" srcId="{70B27FA2-6817-486C-BF24-4F09A34526E3}" destId="{58AD91BD-8F2A-402C-B35A-F381B04A5F2D}" srcOrd="1" destOrd="0" presId="urn:microsoft.com/office/officeart/2016/7/layout/RepeatingBendingProcessNew"/>
    <dgm:cxn modelId="{BB95A7CB-8469-43F7-832E-60B6AC39056C}" type="presOf" srcId="{BA47F441-7C95-4506-A539-15B5FCA84737}" destId="{25669A50-9302-47AB-8CFE-536DA28E0FF9}" srcOrd="0" destOrd="0" presId="urn:microsoft.com/office/officeart/2016/7/layout/RepeatingBendingProcessNew"/>
    <dgm:cxn modelId="{FC2F4DE6-7A02-4729-973D-477E704D1307}" type="presOf" srcId="{7E8F7B4D-E874-416F-9920-EA03788AB33B}" destId="{C4BFFE11-FA4C-490D-813F-C8785D3ADA02}" srcOrd="0" destOrd="0" presId="urn:microsoft.com/office/officeart/2016/7/layout/RepeatingBendingProcessNew"/>
    <dgm:cxn modelId="{D04AB8E8-6E97-4BD3-9826-D27499C9C2E5}" type="presOf" srcId="{1FDA4245-0637-4FD0-82AC-BA5153211825}" destId="{E069C973-6AE5-4490-9394-2045CDF30FAF}" srcOrd="0" destOrd="0" presId="urn:microsoft.com/office/officeart/2016/7/layout/RepeatingBendingProcessNew"/>
    <dgm:cxn modelId="{1EBC424F-528C-4693-853C-B7F8E6BC0252}" type="presParOf" srcId="{D529AB3D-5E82-4887-A22A-E3D63753ECBB}" destId="{912108F7-DBE5-4095-8C5E-1F7C864D7379}" srcOrd="0" destOrd="0" presId="urn:microsoft.com/office/officeart/2016/7/layout/RepeatingBendingProcessNew"/>
    <dgm:cxn modelId="{C7877956-AF20-4F99-9239-49F5EC2BAFA1}" type="presParOf" srcId="{D529AB3D-5E82-4887-A22A-E3D63753ECBB}" destId="{BE64F13D-19A2-47EE-AF3A-89B19F4C3EA8}" srcOrd="1" destOrd="0" presId="urn:microsoft.com/office/officeart/2016/7/layout/RepeatingBendingProcessNew"/>
    <dgm:cxn modelId="{BEFD2120-995D-4290-B286-3B695D591582}" type="presParOf" srcId="{BE64F13D-19A2-47EE-AF3A-89B19F4C3EA8}" destId="{72317738-324E-4724-A702-B1964D950275}" srcOrd="0" destOrd="0" presId="urn:microsoft.com/office/officeart/2016/7/layout/RepeatingBendingProcessNew"/>
    <dgm:cxn modelId="{2D662671-A83A-4480-AB63-809CC823D340}" type="presParOf" srcId="{D529AB3D-5E82-4887-A22A-E3D63753ECBB}" destId="{3E5ED3CF-A8A3-44F0-97F1-23DFCE08E550}" srcOrd="2" destOrd="0" presId="urn:microsoft.com/office/officeart/2016/7/layout/RepeatingBendingProcessNew"/>
    <dgm:cxn modelId="{34E6785C-D73A-467D-BFF4-188CA58D37E4}" type="presParOf" srcId="{D529AB3D-5E82-4887-A22A-E3D63753ECBB}" destId="{9E19B48E-F746-4A8C-BF04-4DF2DAF29E14}" srcOrd="3" destOrd="0" presId="urn:microsoft.com/office/officeart/2016/7/layout/RepeatingBendingProcessNew"/>
    <dgm:cxn modelId="{9AAEA0F3-2EF1-46E8-9C97-AD2BA7B2ABFB}" type="presParOf" srcId="{9E19B48E-F746-4A8C-BF04-4DF2DAF29E14}" destId="{58AD91BD-8F2A-402C-B35A-F381B04A5F2D}" srcOrd="0" destOrd="0" presId="urn:microsoft.com/office/officeart/2016/7/layout/RepeatingBendingProcessNew"/>
    <dgm:cxn modelId="{B91E8CEA-2CA3-4A41-B0A0-BC4EB0EEB912}" type="presParOf" srcId="{D529AB3D-5E82-4887-A22A-E3D63753ECBB}" destId="{BB7E8E35-6FC1-4689-BE07-D6F84B74E6AF}" srcOrd="4" destOrd="0" presId="urn:microsoft.com/office/officeart/2016/7/layout/RepeatingBendingProcessNew"/>
    <dgm:cxn modelId="{290D8260-A58C-4C0C-A72D-4028143641D3}" type="presParOf" srcId="{D529AB3D-5E82-4887-A22A-E3D63753ECBB}" destId="{E069C973-6AE5-4490-9394-2045CDF30FAF}" srcOrd="5" destOrd="0" presId="urn:microsoft.com/office/officeart/2016/7/layout/RepeatingBendingProcessNew"/>
    <dgm:cxn modelId="{66BE2B14-7D19-4773-AF1D-5391C794C2E3}" type="presParOf" srcId="{E069C973-6AE5-4490-9394-2045CDF30FAF}" destId="{7C85DB86-67CE-4A5A-ACC1-325FFA269F28}" srcOrd="0" destOrd="0" presId="urn:microsoft.com/office/officeart/2016/7/layout/RepeatingBendingProcessNew"/>
    <dgm:cxn modelId="{0F09F6EA-21B6-4E06-ADBE-5E4701D3D14C}" type="presParOf" srcId="{D529AB3D-5E82-4887-A22A-E3D63753ECBB}" destId="{B8CBAD47-5448-4BA2-B65F-0DEC5B5071F3}" srcOrd="6" destOrd="0" presId="urn:microsoft.com/office/officeart/2016/7/layout/RepeatingBendingProcessNew"/>
    <dgm:cxn modelId="{9B147E1C-35FA-428B-AEC7-BEB2E1A611BD}" type="presParOf" srcId="{D529AB3D-5E82-4887-A22A-E3D63753ECBB}" destId="{C4BFFE11-FA4C-490D-813F-C8785D3ADA02}" srcOrd="7" destOrd="0" presId="urn:microsoft.com/office/officeart/2016/7/layout/RepeatingBendingProcessNew"/>
    <dgm:cxn modelId="{04FBA0BD-7CA7-4314-847D-9A4FF26A8DF8}" type="presParOf" srcId="{C4BFFE11-FA4C-490D-813F-C8785D3ADA02}" destId="{051CDE07-9B09-4DB2-8AC2-581C2E5B9320}" srcOrd="0" destOrd="0" presId="urn:microsoft.com/office/officeart/2016/7/layout/RepeatingBendingProcessNew"/>
    <dgm:cxn modelId="{0BAE247F-26FA-421C-9E1C-BABC22ADB0F8}" type="presParOf" srcId="{D529AB3D-5E82-4887-A22A-E3D63753ECBB}" destId="{25669A50-9302-47AB-8CFE-536DA28E0FF9}" srcOrd="8" destOrd="0" presId="urn:microsoft.com/office/officeart/2016/7/layout/RepeatingBendingProcessNew"/>
    <dgm:cxn modelId="{21F04AA8-2D8B-45A4-8553-4A93CD409D9B}" type="presParOf" srcId="{D529AB3D-5E82-4887-A22A-E3D63753ECBB}" destId="{60269931-2BD4-4DF4-846D-6082D8AB295C}" srcOrd="9" destOrd="0" presId="urn:microsoft.com/office/officeart/2016/7/layout/RepeatingBendingProcessNew"/>
    <dgm:cxn modelId="{EA913DA4-01D0-4D26-8CC7-97CBDDA20361}" type="presParOf" srcId="{60269931-2BD4-4DF4-846D-6082D8AB295C}" destId="{9882EE79-109F-440C-AAEA-A930F16E8A84}" srcOrd="0" destOrd="0" presId="urn:microsoft.com/office/officeart/2016/7/layout/RepeatingBendingProcessNew"/>
    <dgm:cxn modelId="{77E68F6B-6856-4998-B8FA-D3EF73E58026}" type="presParOf" srcId="{D529AB3D-5E82-4887-A22A-E3D63753ECBB}" destId="{F04AE23D-49AD-4638-88EE-1A15C2CCEAD9}" srcOrd="10" destOrd="0" presId="urn:microsoft.com/office/officeart/2016/7/layout/RepeatingBendingProcessNew"/>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E3D656-F09F-4B64-969D-2CA45244C682}" type="doc">
      <dgm:prSet loTypeId="urn:microsoft.com/office/officeart/2005/8/layout/cycle3" loCatId="cycle" qsTypeId="urn:microsoft.com/office/officeart/2005/8/quickstyle/simple1" qsCatId="simple" csTypeId="urn:microsoft.com/office/officeart/2005/8/colors/accent1_2" csCatId="accent1"/>
      <dgm:spPr/>
      <dgm:t>
        <a:bodyPr/>
        <a:lstStyle/>
        <a:p>
          <a:endParaRPr lang="en-US"/>
        </a:p>
      </dgm:t>
    </dgm:pt>
    <dgm:pt modelId="{B4031F0E-7EA6-4D90-8186-85373C9786DD}">
      <dgm:prSet/>
      <dgm:spPr/>
      <dgm:t>
        <a:bodyPr/>
        <a:lstStyle/>
        <a:p>
          <a:r>
            <a:rPr lang="en-GB" b="1"/>
            <a:t>People with type 1 diabetes need coordinated support from a multidisciplinary diabetes team </a:t>
          </a:r>
          <a:r>
            <a:rPr lang="en-GB" b="1" i="1"/>
            <a:t>(National Institute for Health and Care Excellence, 2015). Specialist</a:t>
          </a:r>
          <a:r>
            <a:rPr lang="en-GB" b="1"/>
            <a:t> nurses provide education on insulin, glucose monitoring, diabetes technology and sick-day management, while doctors review treatment, glucose control and possible complications </a:t>
          </a:r>
          <a:r>
            <a:rPr lang="en-GB" b="1" i="1"/>
            <a:t>(National Institute for Health and Care Excellence, 2015).</a:t>
          </a:r>
          <a:endParaRPr lang="en-US"/>
        </a:p>
      </dgm:t>
    </dgm:pt>
    <dgm:pt modelId="{CCBD98A9-EA2C-44F2-BBDE-77E96D8EDC94}" type="parTrans" cxnId="{D44A1864-E9DD-481A-8D10-C992919702DE}">
      <dgm:prSet/>
      <dgm:spPr/>
      <dgm:t>
        <a:bodyPr/>
        <a:lstStyle/>
        <a:p>
          <a:endParaRPr lang="en-US"/>
        </a:p>
      </dgm:t>
    </dgm:pt>
    <dgm:pt modelId="{8A6A492B-83B7-454D-BB49-FF8FFEFD6434}" type="sibTrans" cxnId="{D44A1864-E9DD-481A-8D10-C992919702DE}">
      <dgm:prSet/>
      <dgm:spPr/>
      <dgm:t>
        <a:bodyPr/>
        <a:lstStyle/>
        <a:p>
          <a:endParaRPr lang="en-US"/>
        </a:p>
      </dgm:t>
    </dgm:pt>
    <dgm:pt modelId="{D6A7B053-A86E-4DE9-8F08-F91ACE6ECEFA}">
      <dgm:prSet/>
      <dgm:spPr/>
      <dgm:t>
        <a:bodyPr/>
        <a:lstStyle/>
        <a:p>
          <a:r>
            <a:rPr lang="en-GB" b="1"/>
            <a:t>Dietitians support carbohydrate counting and healthy eating, while pharmacists help people use insulin and other medicines safely </a:t>
          </a:r>
          <a:r>
            <a:rPr lang="en-GB" b="1" i="1"/>
            <a:t>(National Institute for Health and Care Excellence, 2015; NHS, no date).</a:t>
          </a:r>
          <a:endParaRPr lang="en-US"/>
        </a:p>
      </dgm:t>
    </dgm:pt>
    <dgm:pt modelId="{061152B9-A9AF-403D-87E2-E839E66009A7}" type="parTrans" cxnId="{BDF72D34-92CE-4BCF-ABE8-92C1E0500F4E}">
      <dgm:prSet/>
      <dgm:spPr/>
      <dgm:t>
        <a:bodyPr/>
        <a:lstStyle/>
        <a:p>
          <a:endParaRPr lang="en-US"/>
        </a:p>
      </dgm:t>
    </dgm:pt>
    <dgm:pt modelId="{080BB0EE-78A3-4736-BD4F-324FA6B32AEF}" type="sibTrans" cxnId="{BDF72D34-92CE-4BCF-ABE8-92C1E0500F4E}">
      <dgm:prSet/>
      <dgm:spPr/>
      <dgm:t>
        <a:bodyPr/>
        <a:lstStyle/>
        <a:p>
          <a:endParaRPr lang="en-US"/>
        </a:p>
      </dgm:t>
    </dgm:pt>
    <dgm:pt modelId="{F4DB02AD-AE6F-403F-AE19-3D6695B608F2}">
      <dgm:prSet/>
      <dgm:spPr/>
      <dgm:t>
        <a:bodyPr/>
        <a:lstStyle/>
        <a:p>
          <a:r>
            <a:rPr lang="en-GB" b="1"/>
            <a:t>Regular foot checks, eye screening and kidney monitoring help identify complications early and reduce the risks of ulcers, sight loss and kidney damage </a:t>
          </a:r>
          <a:r>
            <a:rPr lang="en-GB" b="1" i="1"/>
            <a:t>(National Institute for Health and Care Excellence, 2015; World Health Organization, 2024</a:t>
          </a:r>
          <a:r>
            <a:rPr lang="en-GB" b="1"/>
            <a:t>).</a:t>
          </a:r>
          <a:endParaRPr lang="en-US"/>
        </a:p>
      </dgm:t>
    </dgm:pt>
    <dgm:pt modelId="{D44F5466-93A0-49E6-9F75-D8D67CD2A00F}" type="parTrans" cxnId="{ABAA4EC0-6527-44C2-8900-36B7AFC03624}">
      <dgm:prSet/>
      <dgm:spPr/>
      <dgm:t>
        <a:bodyPr/>
        <a:lstStyle/>
        <a:p>
          <a:endParaRPr lang="en-US"/>
        </a:p>
      </dgm:t>
    </dgm:pt>
    <dgm:pt modelId="{3014900B-FDF8-4EA2-A039-6481E29F9B5B}" type="sibTrans" cxnId="{ABAA4EC0-6527-44C2-8900-36B7AFC03624}">
      <dgm:prSet/>
      <dgm:spPr/>
      <dgm:t>
        <a:bodyPr/>
        <a:lstStyle/>
        <a:p>
          <a:endParaRPr lang="en-US"/>
        </a:p>
      </dgm:t>
    </dgm:pt>
    <dgm:pt modelId="{23987F39-8AEC-422C-AC86-5EEA251EE835}">
      <dgm:prSet/>
      <dgm:spPr/>
      <dgm:t>
        <a:bodyPr/>
        <a:lstStyle/>
        <a:p>
          <a:r>
            <a:rPr lang="en-GB" b="1"/>
            <a:t>Mental health support may also be required because anxiety, depression and diabetes distress can affect wellbeing, treatment decisions and self-management </a:t>
          </a:r>
          <a:r>
            <a:rPr lang="en-GB" b="1" i="1"/>
            <a:t>(Benton et al., 2023; Diribe et al., 2024; National Institute for Health and Care Excellence, 2015).</a:t>
          </a:r>
          <a:endParaRPr lang="en-US"/>
        </a:p>
      </dgm:t>
    </dgm:pt>
    <dgm:pt modelId="{078011F8-D541-4821-9FF5-BC7E87017683}" type="parTrans" cxnId="{DC92BFCC-89F2-4001-9C33-5023A3928C2B}">
      <dgm:prSet/>
      <dgm:spPr/>
      <dgm:t>
        <a:bodyPr/>
        <a:lstStyle/>
        <a:p>
          <a:endParaRPr lang="en-US"/>
        </a:p>
      </dgm:t>
    </dgm:pt>
    <dgm:pt modelId="{CEF73349-2CCC-4E07-8A9D-7FE399D8060E}" type="sibTrans" cxnId="{DC92BFCC-89F2-4001-9C33-5023A3928C2B}">
      <dgm:prSet/>
      <dgm:spPr/>
      <dgm:t>
        <a:bodyPr/>
        <a:lstStyle/>
        <a:p>
          <a:endParaRPr lang="en-US"/>
        </a:p>
      </dgm:t>
    </dgm:pt>
    <dgm:pt modelId="{F5E0EB3C-0B11-4957-9A87-0C3593D3BCFC}" type="pres">
      <dgm:prSet presAssocID="{14E3D656-F09F-4B64-969D-2CA45244C682}" presName="Name0" presStyleCnt="0">
        <dgm:presLayoutVars>
          <dgm:dir/>
          <dgm:resizeHandles val="exact"/>
        </dgm:presLayoutVars>
      </dgm:prSet>
      <dgm:spPr/>
    </dgm:pt>
    <dgm:pt modelId="{910B8ED6-7C07-43CC-A579-2370F056EDD7}" type="pres">
      <dgm:prSet presAssocID="{14E3D656-F09F-4B64-969D-2CA45244C682}" presName="cycle" presStyleCnt="0"/>
      <dgm:spPr/>
    </dgm:pt>
    <dgm:pt modelId="{CEAE4A6B-C22C-42C5-8903-CE7DF6351C27}" type="pres">
      <dgm:prSet presAssocID="{B4031F0E-7EA6-4D90-8186-85373C9786DD}" presName="nodeFirstNode" presStyleLbl="node1" presStyleIdx="0" presStyleCnt="4">
        <dgm:presLayoutVars>
          <dgm:bulletEnabled val="1"/>
        </dgm:presLayoutVars>
      </dgm:prSet>
      <dgm:spPr/>
    </dgm:pt>
    <dgm:pt modelId="{5685F0A0-1343-4F9A-A1B2-67E1512CF915}" type="pres">
      <dgm:prSet presAssocID="{8A6A492B-83B7-454D-BB49-FF8FFEFD6434}" presName="sibTransFirstNode" presStyleLbl="bgShp" presStyleIdx="0" presStyleCnt="1"/>
      <dgm:spPr/>
    </dgm:pt>
    <dgm:pt modelId="{71CEDAD8-7AC1-4636-BCDE-B1A310ECCE46}" type="pres">
      <dgm:prSet presAssocID="{D6A7B053-A86E-4DE9-8F08-F91ACE6ECEFA}" presName="nodeFollowingNodes" presStyleLbl="node1" presStyleIdx="1" presStyleCnt="4">
        <dgm:presLayoutVars>
          <dgm:bulletEnabled val="1"/>
        </dgm:presLayoutVars>
      </dgm:prSet>
      <dgm:spPr/>
    </dgm:pt>
    <dgm:pt modelId="{323A8FE9-731C-46CF-B14C-884CD17073F0}" type="pres">
      <dgm:prSet presAssocID="{F4DB02AD-AE6F-403F-AE19-3D6695B608F2}" presName="nodeFollowingNodes" presStyleLbl="node1" presStyleIdx="2" presStyleCnt="4">
        <dgm:presLayoutVars>
          <dgm:bulletEnabled val="1"/>
        </dgm:presLayoutVars>
      </dgm:prSet>
      <dgm:spPr/>
    </dgm:pt>
    <dgm:pt modelId="{B9261768-7DD5-4BCD-BCFB-45B8926E2C7F}" type="pres">
      <dgm:prSet presAssocID="{23987F39-8AEC-422C-AC86-5EEA251EE835}" presName="nodeFollowingNodes" presStyleLbl="node1" presStyleIdx="3" presStyleCnt="4">
        <dgm:presLayoutVars>
          <dgm:bulletEnabled val="1"/>
        </dgm:presLayoutVars>
      </dgm:prSet>
      <dgm:spPr/>
    </dgm:pt>
  </dgm:ptLst>
  <dgm:cxnLst>
    <dgm:cxn modelId="{B02C9207-FBAC-4851-8F28-F062EF92ED8F}" type="presOf" srcId="{B4031F0E-7EA6-4D90-8186-85373C9786DD}" destId="{CEAE4A6B-C22C-42C5-8903-CE7DF6351C27}" srcOrd="0" destOrd="0" presId="urn:microsoft.com/office/officeart/2005/8/layout/cycle3"/>
    <dgm:cxn modelId="{BDF72D34-92CE-4BCF-ABE8-92C1E0500F4E}" srcId="{14E3D656-F09F-4B64-969D-2CA45244C682}" destId="{D6A7B053-A86E-4DE9-8F08-F91ACE6ECEFA}" srcOrd="1" destOrd="0" parTransId="{061152B9-A9AF-403D-87E2-E839E66009A7}" sibTransId="{080BB0EE-78A3-4736-BD4F-324FA6B32AEF}"/>
    <dgm:cxn modelId="{D44A1864-E9DD-481A-8D10-C992919702DE}" srcId="{14E3D656-F09F-4B64-969D-2CA45244C682}" destId="{B4031F0E-7EA6-4D90-8186-85373C9786DD}" srcOrd="0" destOrd="0" parTransId="{CCBD98A9-EA2C-44F2-BBDE-77E96D8EDC94}" sibTransId="{8A6A492B-83B7-454D-BB49-FF8FFEFD6434}"/>
    <dgm:cxn modelId="{F27712B0-A00C-41B1-98CE-85C69E2F1BE7}" type="presOf" srcId="{D6A7B053-A86E-4DE9-8F08-F91ACE6ECEFA}" destId="{71CEDAD8-7AC1-4636-BCDE-B1A310ECCE46}" srcOrd="0" destOrd="0" presId="urn:microsoft.com/office/officeart/2005/8/layout/cycle3"/>
    <dgm:cxn modelId="{ABAA4EC0-6527-44C2-8900-36B7AFC03624}" srcId="{14E3D656-F09F-4B64-969D-2CA45244C682}" destId="{F4DB02AD-AE6F-403F-AE19-3D6695B608F2}" srcOrd="2" destOrd="0" parTransId="{D44F5466-93A0-49E6-9F75-D8D67CD2A00F}" sibTransId="{3014900B-FDF8-4EA2-A039-6481E29F9B5B}"/>
    <dgm:cxn modelId="{76E408C8-C031-4BD9-AD2C-B297374E0092}" type="presOf" srcId="{F4DB02AD-AE6F-403F-AE19-3D6695B608F2}" destId="{323A8FE9-731C-46CF-B14C-884CD17073F0}" srcOrd="0" destOrd="0" presId="urn:microsoft.com/office/officeart/2005/8/layout/cycle3"/>
    <dgm:cxn modelId="{DC92BFCC-89F2-4001-9C33-5023A3928C2B}" srcId="{14E3D656-F09F-4B64-969D-2CA45244C682}" destId="{23987F39-8AEC-422C-AC86-5EEA251EE835}" srcOrd="3" destOrd="0" parTransId="{078011F8-D541-4821-9FF5-BC7E87017683}" sibTransId="{CEF73349-2CCC-4E07-8A9D-7FE399D8060E}"/>
    <dgm:cxn modelId="{624616D6-D483-41D1-8565-47E81A48467B}" type="presOf" srcId="{23987F39-8AEC-422C-AC86-5EEA251EE835}" destId="{B9261768-7DD5-4BCD-BCFB-45B8926E2C7F}" srcOrd="0" destOrd="0" presId="urn:microsoft.com/office/officeart/2005/8/layout/cycle3"/>
    <dgm:cxn modelId="{56A83EE4-95E0-43E3-B1A1-7DD077E550E0}" type="presOf" srcId="{14E3D656-F09F-4B64-969D-2CA45244C682}" destId="{F5E0EB3C-0B11-4957-9A87-0C3593D3BCFC}" srcOrd="0" destOrd="0" presId="urn:microsoft.com/office/officeart/2005/8/layout/cycle3"/>
    <dgm:cxn modelId="{BA6877FB-160F-4781-B4D6-EF4A5B4B6256}" type="presOf" srcId="{8A6A492B-83B7-454D-BB49-FF8FFEFD6434}" destId="{5685F0A0-1343-4F9A-A1B2-67E1512CF915}" srcOrd="0" destOrd="0" presId="urn:microsoft.com/office/officeart/2005/8/layout/cycle3"/>
    <dgm:cxn modelId="{CC6075FE-D6EE-4573-9ECB-1A14B82B9E1D}" type="presParOf" srcId="{F5E0EB3C-0B11-4957-9A87-0C3593D3BCFC}" destId="{910B8ED6-7C07-43CC-A579-2370F056EDD7}" srcOrd="0" destOrd="0" presId="urn:microsoft.com/office/officeart/2005/8/layout/cycle3"/>
    <dgm:cxn modelId="{41F46385-1404-4A81-9E4D-971DF18F0917}" type="presParOf" srcId="{910B8ED6-7C07-43CC-A579-2370F056EDD7}" destId="{CEAE4A6B-C22C-42C5-8903-CE7DF6351C27}" srcOrd="0" destOrd="0" presId="urn:microsoft.com/office/officeart/2005/8/layout/cycle3"/>
    <dgm:cxn modelId="{44BD2C8E-3D07-41D5-A539-D045CEBD24B5}" type="presParOf" srcId="{910B8ED6-7C07-43CC-A579-2370F056EDD7}" destId="{5685F0A0-1343-4F9A-A1B2-67E1512CF915}" srcOrd="1" destOrd="0" presId="urn:microsoft.com/office/officeart/2005/8/layout/cycle3"/>
    <dgm:cxn modelId="{4AE8E080-48F6-43FB-A3B8-95CB94C8030A}" type="presParOf" srcId="{910B8ED6-7C07-43CC-A579-2370F056EDD7}" destId="{71CEDAD8-7AC1-4636-BCDE-B1A310ECCE46}" srcOrd="2" destOrd="0" presId="urn:microsoft.com/office/officeart/2005/8/layout/cycle3"/>
    <dgm:cxn modelId="{080E39CE-D327-4396-83C2-17EE1F262199}" type="presParOf" srcId="{910B8ED6-7C07-43CC-A579-2370F056EDD7}" destId="{323A8FE9-731C-46CF-B14C-884CD17073F0}" srcOrd="3" destOrd="0" presId="urn:microsoft.com/office/officeart/2005/8/layout/cycle3"/>
    <dgm:cxn modelId="{FC82C4E7-6CE1-4FD2-A12D-AFE6C5CDFDD9}" type="presParOf" srcId="{910B8ED6-7C07-43CC-A579-2370F056EDD7}" destId="{B9261768-7DD5-4BCD-BCFB-45B8926E2C7F}" srcOrd="4" destOrd="0" presId="urn:microsoft.com/office/officeart/2005/8/layout/cycle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FEE36-F11F-4366-B20D-8F888523DAB4}">
      <dsp:nvSpPr>
        <dsp:cNvPr id="0" name=""/>
        <dsp:cNvSpPr/>
      </dsp:nvSpPr>
      <dsp:spPr>
        <a:xfrm>
          <a:off x="0" y="0"/>
          <a:ext cx="97200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B72702-2561-4167-BB21-1C0C97041DF9}">
      <dsp:nvSpPr>
        <dsp:cNvPr id="0" name=""/>
        <dsp:cNvSpPr/>
      </dsp:nvSpPr>
      <dsp:spPr>
        <a:xfrm>
          <a:off x="0" y="0"/>
          <a:ext cx="9720072"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Introduction</a:t>
          </a:r>
        </a:p>
      </dsp:txBody>
      <dsp:txXfrm>
        <a:off x="0" y="0"/>
        <a:ext cx="9720072" cy="502920"/>
      </dsp:txXfrm>
    </dsp:sp>
    <dsp:sp modelId="{C1F49C85-7407-44C8-BF5C-B5A59A6DD9AE}">
      <dsp:nvSpPr>
        <dsp:cNvPr id="0" name=""/>
        <dsp:cNvSpPr/>
      </dsp:nvSpPr>
      <dsp:spPr>
        <a:xfrm>
          <a:off x="0" y="502920"/>
          <a:ext cx="97200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A16C8B-857A-4F5F-BFCF-30FB3B7A45E9}">
      <dsp:nvSpPr>
        <dsp:cNvPr id="0" name=""/>
        <dsp:cNvSpPr/>
      </dsp:nvSpPr>
      <dsp:spPr>
        <a:xfrm>
          <a:off x="0" y="502920"/>
          <a:ext cx="9720072"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Measuring and Monitoring Type 1 Diabetes </a:t>
          </a:r>
        </a:p>
      </dsp:txBody>
      <dsp:txXfrm>
        <a:off x="0" y="502920"/>
        <a:ext cx="9720072" cy="502920"/>
      </dsp:txXfrm>
    </dsp:sp>
    <dsp:sp modelId="{0C3F0619-C53E-4AFB-AC55-B31BA239E78E}">
      <dsp:nvSpPr>
        <dsp:cNvPr id="0" name=""/>
        <dsp:cNvSpPr/>
      </dsp:nvSpPr>
      <dsp:spPr>
        <a:xfrm>
          <a:off x="0" y="1005840"/>
          <a:ext cx="97200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165465-E0FA-4E10-9462-760351CEA97A}">
      <dsp:nvSpPr>
        <dsp:cNvPr id="0" name=""/>
        <dsp:cNvSpPr/>
      </dsp:nvSpPr>
      <dsp:spPr>
        <a:xfrm>
          <a:off x="0" y="1005840"/>
          <a:ext cx="9720072"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Control and Management of Type 1 Diabetes </a:t>
          </a:r>
        </a:p>
      </dsp:txBody>
      <dsp:txXfrm>
        <a:off x="0" y="1005840"/>
        <a:ext cx="9720072" cy="502920"/>
      </dsp:txXfrm>
    </dsp:sp>
    <dsp:sp modelId="{DFE80E0E-D6DF-46F9-BB58-C439B82069A6}">
      <dsp:nvSpPr>
        <dsp:cNvPr id="0" name=""/>
        <dsp:cNvSpPr/>
      </dsp:nvSpPr>
      <dsp:spPr>
        <a:xfrm>
          <a:off x="0" y="1508760"/>
          <a:ext cx="97200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E3342A-1256-4B6A-B718-8896FDDCB463}">
      <dsp:nvSpPr>
        <dsp:cNvPr id="0" name=""/>
        <dsp:cNvSpPr/>
      </dsp:nvSpPr>
      <dsp:spPr>
        <a:xfrm>
          <a:off x="0" y="1508760"/>
          <a:ext cx="9720072"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Control and Management of Type 1 Diabetes </a:t>
          </a:r>
        </a:p>
      </dsp:txBody>
      <dsp:txXfrm>
        <a:off x="0" y="1508760"/>
        <a:ext cx="9720072" cy="502920"/>
      </dsp:txXfrm>
    </dsp:sp>
    <dsp:sp modelId="{209CBC18-A52D-45D9-985D-AC7344FD7315}">
      <dsp:nvSpPr>
        <dsp:cNvPr id="0" name=""/>
        <dsp:cNvSpPr/>
      </dsp:nvSpPr>
      <dsp:spPr>
        <a:xfrm>
          <a:off x="0" y="2011680"/>
          <a:ext cx="97200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D56B43-C49F-47B6-92E0-1B5F15952326}">
      <dsp:nvSpPr>
        <dsp:cNvPr id="0" name=""/>
        <dsp:cNvSpPr/>
      </dsp:nvSpPr>
      <dsp:spPr>
        <a:xfrm>
          <a:off x="0" y="2011680"/>
          <a:ext cx="9720072"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Consequences for Individuals and the Community</a:t>
          </a:r>
        </a:p>
      </dsp:txBody>
      <dsp:txXfrm>
        <a:off x="0" y="2011680"/>
        <a:ext cx="9720072" cy="502920"/>
      </dsp:txXfrm>
    </dsp:sp>
    <dsp:sp modelId="{0883776E-20F5-4066-8129-B75C1F2EB843}">
      <dsp:nvSpPr>
        <dsp:cNvPr id="0" name=""/>
        <dsp:cNvSpPr/>
      </dsp:nvSpPr>
      <dsp:spPr>
        <a:xfrm>
          <a:off x="0" y="2514600"/>
          <a:ext cx="97200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34C4A9-D6EF-4E98-8D5D-D03C26872238}">
      <dsp:nvSpPr>
        <dsp:cNvPr id="0" name=""/>
        <dsp:cNvSpPr/>
      </dsp:nvSpPr>
      <dsp:spPr>
        <a:xfrm>
          <a:off x="0" y="2514600"/>
          <a:ext cx="9720072"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Health and Social Care Support Services</a:t>
          </a:r>
        </a:p>
      </dsp:txBody>
      <dsp:txXfrm>
        <a:off x="0" y="2514600"/>
        <a:ext cx="9720072" cy="502920"/>
      </dsp:txXfrm>
    </dsp:sp>
    <dsp:sp modelId="{6F019631-8D41-4D96-A176-A47C569A24B3}">
      <dsp:nvSpPr>
        <dsp:cNvPr id="0" name=""/>
        <dsp:cNvSpPr/>
      </dsp:nvSpPr>
      <dsp:spPr>
        <a:xfrm>
          <a:off x="0" y="3017520"/>
          <a:ext cx="97200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3CCB00-5F09-4D15-9B78-09A4796AD162}">
      <dsp:nvSpPr>
        <dsp:cNvPr id="0" name=""/>
        <dsp:cNvSpPr/>
      </dsp:nvSpPr>
      <dsp:spPr>
        <a:xfrm>
          <a:off x="0" y="3017520"/>
          <a:ext cx="9720072"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Conclusion</a:t>
          </a:r>
        </a:p>
      </dsp:txBody>
      <dsp:txXfrm>
        <a:off x="0" y="3017520"/>
        <a:ext cx="9720072" cy="502920"/>
      </dsp:txXfrm>
    </dsp:sp>
    <dsp:sp modelId="{2C3E4D92-11D1-45EA-A4F1-C1CD13BCF330}">
      <dsp:nvSpPr>
        <dsp:cNvPr id="0" name=""/>
        <dsp:cNvSpPr/>
      </dsp:nvSpPr>
      <dsp:spPr>
        <a:xfrm>
          <a:off x="0" y="3520439"/>
          <a:ext cx="9720072"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AE2F02-9D37-46C9-8FF9-73A7B34C0C60}">
      <dsp:nvSpPr>
        <dsp:cNvPr id="0" name=""/>
        <dsp:cNvSpPr/>
      </dsp:nvSpPr>
      <dsp:spPr>
        <a:xfrm>
          <a:off x="0" y="3520440"/>
          <a:ext cx="9720072" cy="5029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References</a:t>
          </a:r>
        </a:p>
      </dsp:txBody>
      <dsp:txXfrm>
        <a:off x="0" y="3520440"/>
        <a:ext cx="9720072" cy="5029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4F13D-19A2-47EE-AF3A-89B19F4C3EA8}">
      <dsp:nvSpPr>
        <dsp:cNvPr id="0" name=""/>
        <dsp:cNvSpPr/>
      </dsp:nvSpPr>
      <dsp:spPr>
        <a:xfrm>
          <a:off x="2709403" y="857347"/>
          <a:ext cx="604770" cy="91440"/>
        </a:xfrm>
        <a:custGeom>
          <a:avLst/>
          <a:gdLst/>
          <a:ahLst/>
          <a:cxnLst/>
          <a:rect l="0" t="0" r="0" b="0"/>
          <a:pathLst>
            <a:path>
              <a:moveTo>
                <a:pt x="0" y="64313"/>
              </a:moveTo>
              <a:lnTo>
                <a:pt x="319485" y="64313"/>
              </a:lnTo>
              <a:lnTo>
                <a:pt x="319485" y="45720"/>
              </a:lnTo>
              <a:lnTo>
                <a:pt x="604770" y="45720"/>
              </a:lnTo>
            </a:path>
          </a:pathLst>
        </a:custGeom>
        <a:noFill/>
        <a:ln w="9525"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95898" y="899946"/>
        <a:ext cx="31782" cy="6241"/>
      </dsp:txXfrm>
    </dsp:sp>
    <dsp:sp modelId="{912108F7-DBE5-4095-8C5E-1F7C864D7379}">
      <dsp:nvSpPr>
        <dsp:cNvPr id="0" name=""/>
        <dsp:cNvSpPr/>
      </dsp:nvSpPr>
      <dsp:spPr>
        <a:xfrm>
          <a:off x="0" y="108300"/>
          <a:ext cx="2711203" cy="162672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851" tIns="139451" rIns="132851" bIns="139451"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Controlling type 1 diabetes</a:t>
          </a:r>
          <a:endParaRPr lang="en-US" sz="1200" kern="1200" dirty="0">
            <a:latin typeface="Arial" panose="020B0604020202020204" pitchFamily="34" charset="0"/>
            <a:cs typeface="Arial" panose="020B0604020202020204" pitchFamily="34" charset="0"/>
          </a:endParaRPr>
        </a:p>
      </dsp:txBody>
      <dsp:txXfrm>
        <a:off x="0" y="108300"/>
        <a:ext cx="2711203" cy="1626721"/>
      </dsp:txXfrm>
    </dsp:sp>
    <dsp:sp modelId="{9E19B48E-F746-4A8C-BF04-4DF2DAF29E14}">
      <dsp:nvSpPr>
        <dsp:cNvPr id="0" name=""/>
        <dsp:cNvSpPr/>
      </dsp:nvSpPr>
      <dsp:spPr>
        <a:xfrm>
          <a:off x="6055977" y="857347"/>
          <a:ext cx="592976" cy="91440"/>
        </a:xfrm>
        <a:custGeom>
          <a:avLst/>
          <a:gdLst/>
          <a:ahLst/>
          <a:cxnLst/>
          <a:rect l="0" t="0" r="0" b="0"/>
          <a:pathLst>
            <a:path>
              <a:moveTo>
                <a:pt x="0" y="45720"/>
              </a:moveTo>
              <a:lnTo>
                <a:pt x="592976" y="45720"/>
              </a:lnTo>
            </a:path>
          </a:pathLst>
        </a:custGeom>
        <a:noFill/>
        <a:ln w="9525"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36876" y="899946"/>
        <a:ext cx="31178" cy="6241"/>
      </dsp:txXfrm>
    </dsp:sp>
    <dsp:sp modelId="{3E5ED3CF-A8A3-44F0-97F1-23DFCE08E550}">
      <dsp:nvSpPr>
        <dsp:cNvPr id="0" name=""/>
        <dsp:cNvSpPr/>
      </dsp:nvSpPr>
      <dsp:spPr>
        <a:xfrm>
          <a:off x="3346574" y="89706"/>
          <a:ext cx="2711203" cy="1626721"/>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851" tIns="139451" rIns="132851" bIns="139451"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Type 1 diabetes requires lifelong insulin, delivered by injections or an insulin pump. Basal–bolus treatment uses long-acting insulin between meals and rapid-acting insulin with food </a:t>
          </a:r>
          <a:r>
            <a:rPr lang="en-GB" sz="1200" b="1" i="1" kern="1200" dirty="0">
              <a:latin typeface="Arial" panose="020B0604020202020204" pitchFamily="34" charset="0"/>
              <a:cs typeface="Arial" panose="020B0604020202020204" pitchFamily="34" charset="0"/>
            </a:rPr>
            <a:t>(National Institute for Health and Care Excellence, 2015). </a:t>
          </a:r>
          <a:endParaRPr lang="en-GB" sz="1200" b="1" kern="1200" dirty="0">
            <a:latin typeface="Arial" panose="020B0604020202020204" pitchFamily="34" charset="0"/>
            <a:cs typeface="Arial" panose="020B0604020202020204" pitchFamily="34" charset="0"/>
          </a:endParaRPr>
        </a:p>
      </dsp:txBody>
      <dsp:txXfrm>
        <a:off x="3346574" y="89706"/>
        <a:ext cx="2711203" cy="1626721"/>
      </dsp:txXfrm>
    </dsp:sp>
    <dsp:sp modelId="{E069C973-6AE5-4490-9394-2045CDF30FAF}">
      <dsp:nvSpPr>
        <dsp:cNvPr id="0" name=""/>
        <dsp:cNvSpPr/>
      </dsp:nvSpPr>
      <dsp:spPr>
        <a:xfrm>
          <a:off x="1367395" y="1714628"/>
          <a:ext cx="6669560" cy="592976"/>
        </a:xfrm>
        <a:custGeom>
          <a:avLst/>
          <a:gdLst/>
          <a:ahLst/>
          <a:cxnLst/>
          <a:rect l="0" t="0" r="0" b="0"/>
          <a:pathLst>
            <a:path>
              <a:moveTo>
                <a:pt x="6669560" y="0"/>
              </a:moveTo>
              <a:lnTo>
                <a:pt x="6669560" y="313588"/>
              </a:lnTo>
              <a:lnTo>
                <a:pt x="0" y="313588"/>
              </a:lnTo>
              <a:lnTo>
                <a:pt x="0" y="592976"/>
              </a:lnTo>
            </a:path>
          </a:pathLst>
        </a:custGeom>
        <a:noFill/>
        <a:ln w="9525"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534709" y="2007996"/>
        <a:ext cx="334932" cy="6241"/>
      </dsp:txXfrm>
    </dsp:sp>
    <dsp:sp modelId="{BB7E8E35-6FC1-4689-BE07-D6F84B74E6AF}">
      <dsp:nvSpPr>
        <dsp:cNvPr id="0" name=""/>
        <dsp:cNvSpPr/>
      </dsp:nvSpPr>
      <dsp:spPr>
        <a:xfrm>
          <a:off x="6681354" y="89706"/>
          <a:ext cx="2711203" cy="1626721"/>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851" tIns="139451" rIns="132851" bIns="139451" numCol="1" spcCol="1270" anchor="ctr" anchorCtr="0">
          <a:noAutofit/>
        </a:bodyPr>
        <a:lstStyle/>
        <a:p>
          <a:pPr marL="0" lvl="0" indent="0" algn="ctr" defTabSz="444500">
            <a:lnSpc>
              <a:spcPct val="90000"/>
            </a:lnSpc>
            <a:spcBef>
              <a:spcPct val="0"/>
            </a:spcBef>
            <a:spcAft>
              <a:spcPct val="35000"/>
            </a:spcAft>
            <a:buNone/>
          </a:pPr>
          <a:r>
            <a:rPr lang="en-GB" sz="1000" b="1" kern="1200" dirty="0">
              <a:latin typeface="Arial" panose="020B0604020202020204" pitchFamily="34" charset="0"/>
              <a:cs typeface="Arial" panose="020B0604020202020204" pitchFamily="34" charset="0"/>
            </a:rPr>
            <a:t>Hybrid closed-loop systems connect continuous glucose monitoring to an insulin pump and automatically adjust insulin delivery. Users must still enter meal information and manage exercise. NICE recommends these systems for eligible adults, children, young people and people who are pregnant or planning pregnancy </a:t>
          </a:r>
          <a:r>
            <a:rPr lang="en-GB" sz="1000" b="1" i="1" kern="1200" dirty="0">
              <a:latin typeface="Arial" panose="020B0604020202020204" pitchFamily="34" charset="0"/>
              <a:cs typeface="Arial" panose="020B0604020202020204" pitchFamily="34" charset="0"/>
            </a:rPr>
            <a:t>(National Institute for Health and Care Excellence, 2023; NHS England, 2024). </a:t>
          </a:r>
          <a:endParaRPr lang="en-GB" sz="1000" b="1" kern="1200" dirty="0">
            <a:latin typeface="Arial" panose="020B0604020202020204" pitchFamily="34" charset="0"/>
            <a:cs typeface="Arial" panose="020B0604020202020204" pitchFamily="34" charset="0"/>
          </a:endParaRPr>
        </a:p>
      </dsp:txBody>
      <dsp:txXfrm>
        <a:off x="6681354" y="89706"/>
        <a:ext cx="2711203" cy="1626721"/>
      </dsp:txXfrm>
    </dsp:sp>
    <dsp:sp modelId="{C4BFFE11-FA4C-490D-813F-C8785D3ADA02}">
      <dsp:nvSpPr>
        <dsp:cNvPr id="0" name=""/>
        <dsp:cNvSpPr/>
      </dsp:nvSpPr>
      <dsp:spPr>
        <a:xfrm>
          <a:off x="2721197" y="3107646"/>
          <a:ext cx="592976" cy="91440"/>
        </a:xfrm>
        <a:custGeom>
          <a:avLst/>
          <a:gdLst/>
          <a:ahLst/>
          <a:cxnLst/>
          <a:rect l="0" t="0" r="0" b="0"/>
          <a:pathLst>
            <a:path>
              <a:moveTo>
                <a:pt x="0" y="45720"/>
              </a:moveTo>
              <a:lnTo>
                <a:pt x="592976" y="45720"/>
              </a:lnTo>
            </a:path>
          </a:pathLst>
        </a:custGeom>
        <a:noFill/>
        <a:ln w="9525"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002096" y="3150245"/>
        <a:ext cx="31178" cy="6241"/>
      </dsp:txXfrm>
    </dsp:sp>
    <dsp:sp modelId="{B8CBAD47-5448-4BA2-B65F-0DEC5B5071F3}">
      <dsp:nvSpPr>
        <dsp:cNvPr id="0" name=""/>
        <dsp:cNvSpPr/>
      </dsp:nvSpPr>
      <dsp:spPr>
        <a:xfrm>
          <a:off x="11794" y="2340005"/>
          <a:ext cx="2711203" cy="1626721"/>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851" tIns="139451" rIns="132851" bIns="139451"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Carbohydrate counting and structured education help people adjust insulin, monitor glucose and manage illness or hypoglycaemia. Exercise may raise or lower glucose, so insulin or carbohydrate intake may need adjustment </a:t>
          </a:r>
          <a:r>
            <a:rPr lang="en-GB" sz="1200" b="1" i="1" kern="1200" dirty="0">
              <a:latin typeface="Arial" panose="020B0604020202020204" pitchFamily="34" charset="0"/>
              <a:cs typeface="Arial" panose="020B0604020202020204" pitchFamily="34" charset="0"/>
            </a:rPr>
            <a:t>(National Institute for Health and Care Excellence, 2015). </a:t>
          </a:r>
          <a:endParaRPr lang="en-GB" sz="1200" b="1" kern="1200" dirty="0">
            <a:latin typeface="Arial" panose="020B0604020202020204" pitchFamily="34" charset="0"/>
            <a:cs typeface="Arial" panose="020B0604020202020204" pitchFamily="34" charset="0"/>
          </a:endParaRPr>
        </a:p>
      </dsp:txBody>
      <dsp:txXfrm>
        <a:off x="11794" y="2340005"/>
        <a:ext cx="2711203" cy="1626721"/>
      </dsp:txXfrm>
    </dsp:sp>
    <dsp:sp modelId="{60269931-2BD4-4DF4-846D-6082D8AB295C}">
      <dsp:nvSpPr>
        <dsp:cNvPr id="0" name=""/>
        <dsp:cNvSpPr/>
      </dsp:nvSpPr>
      <dsp:spPr>
        <a:xfrm>
          <a:off x="6055977" y="3107646"/>
          <a:ext cx="592976" cy="91440"/>
        </a:xfrm>
        <a:custGeom>
          <a:avLst/>
          <a:gdLst/>
          <a:ahLst/>
          <a:cxnLst/>
          <a:rect l="0" t="0" r="0" b="0"/>
          <a:pathLst>
            <a:path>
              <a:moveTo>
                <a:pt x="0" y="45720"/>
              </a:moveTo>
              <a:lnTo>
                <a:pt x="592976" y="45720"/>
              </a:lnTo>
            </a:path>
          </a:pathLst>
        </a:custGeom>
        <a:noFill/>
        <a:ln w="9525"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336876" y="3150245"/>
        <a:ext cx="31178" cy="6241"/>
      </dsp:txXfrm>
    </dsp:sp>
    <dsp:sp modelId="{25669A50-9302-47AB-8CFE-536DA28E0FF9}">
      <dsp:nvSpPr>
        <dsp:cNvPr id="0" name=""/>
        <dsp:cNvSpPr/>
      </dsp:nvSpPr>
      <dsp:spPr>
        <a:xfrm>
          <a:off x="3346574" y="2340005"/>
          <a:ext cx="2711203" cy="1626721"/>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851" tIns="139451" rIns="132851" bIns="139451"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Hypoglycaemia should be treated quickly with fast-acting glucose. High glucose with ketones, vomiting, abdominal pain or deep breathing may indicate diabetic ketoacidosis and requires urgent medical care </a:t>
          </a:r>
          <a:r>
            <a:rPr lang="en-GB" sz="1200" b="1" i="1" kern="1200" dirty="0">
              <a:latin typeface="Arial" panose="020B0604020202020204" pitchFamily="34" charset="0"/>
              <a:cs typeface="Arial" panose="020B0604020202020204" pitchFamily="34" charset="0"/>
            </a:rPr>
            <a:t>(NHS, 2023; NHS 111 Wales, 2022). </a:t>
          </a:r>
          <a:endParaRPr lang="en-GB" sz="1200" b="1" kern="1200" dirty="0">
            <a:latin typeface="Arial" panose="020B0604020202020204" pitchFamily="34" charset="0"/>
            <a:cs typeface="Arial" panose="020B0604020202020204" pitchFamily="34" charset="0"/>
          </a:endParaRPr>
        </a:p>
      </dsp:txBody>
      <dsp:txXfrm>
        <a:off x="3346574" y="2340005"/>
        <a:ext cx="2711203" cy="1626721"/>
      </dsp:txXfrm>
    </dsp:sp>
    <dsp:sp modelId="{F04AE23D-49AD-4638-88EE-1A15C2CCEAD9}">
      <dsp:nvSpPr>
        <dsp:cNvPr id="0" name=""/>
        <dsp:cNvSpPr/>
      </dsp:nvSpPr>
      <dsp:spPr>
        <a:xfrm>
          <a:off x="6681354" y="2340005"/>
          <a:ext cx="2711203" cy="1626721"/>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2851" tIns="139451" rIns="132851" bIns="139451"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Regular reviews should assess HbA1c, blood pressure, cholesterol, kidney function, feet, eyes and emotional wellbeing to reduce complications </a:t>
          </a:r>
          <a:r>
            <a:rPr lang="en-GB" sz="1200" b="1" i="1" kern="1200" dirty="0">
              <a:latin typeface="Arial" panose="020B0604020202020204" pitchFamily="34" charset="0"/>
              <a:cs typeface="Arial" panose="020B0604020202020204" pitchFamily="34" charset="0"/>
            </a:rPr>
            <a:t>(National Institute for Health and Care Excellence, 2015; World Health Organization, 2024).</a:t>
          </a:r>
          <a:endParaRPr lang="en-GB" sz="1200" b="1" kern="1200" dirty="0">
            <a:latin typeface="Arial" panose="020B0604020202020204" pitchFamily="34" charset="0"/>
            <a:cs typeface="Arial" panose="020B0604020202020204" pitchFamily="34" charset="0"/>
          </a:endParaRPr>
        </a:p>
      </dsp:txBody>
      <dsp:txXfrm>
        <a:off x="6681354" y="2340005"/>
        <a:ext cx="2711203" cy="16267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5F0A0-1343-4F9A-A1B2-67E1512CF915}">
      <dsp:nvSpPr>
        <dsp:cNvPr id="0" name=""/>
        <dsp:cNvSpPr/>
      </dsp:nvSpPr>
      <dsp:spPr>
        <a:xfrm>
          <a:off x="1821964" y="-77521"/>
          <a:ext cx="3510349" cy="3510349"/>
        </a:xfrm>
        <a:prstGeom prst="circularArrow">
          <a:avLst>
            <a:gd name="adj1" fmla="val 4668"/>
            <a:gd name="adj2" fmla="val 272909"/>
            <a:gd name="adj3" fmla="val 12937625"/>
            <a:gd name="adj4" fmla="val 17958814"/>
            <a:gd name="adj5" fmla="val 484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AE4A6B-C22C-42C5-8903-CE7DF6351C27}">
      <dsp:nvSpPr>
        <dsp:cNvPr id="0" name=""/>
        <dsp:cNvSpPr/>
      </dsp:nvSpPr>
      <dsp:spPr>
        <a:xfrm>
          <a:off x="2440070" y="361"/>
          <a:ext cx="2274138" cy="113706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People with type 1 diabetes need coordinated support from a multidisciplinary diabetes team </a:t>
          </a:r>
          <a:r>
            <a:rPr lang="en-GB" sz="600" b="1" i="1" kern="1200"/>
            <a:t>(National Institute for Health and Care Excellence, 2015). Specialist</a:t>
          </a:r>
          <a:r>
            <a:rPr lang="en-GB" sz="600" b="1" kern="1200"/>
            <a:t> nurses provide education on insulin, glucose monitoring, diabetes technology and sick-day management, while doctors review treatment, glucose control and possible complications </a:t>
          </a:r>
          <a:r>
            <a:rPr lang="en-GB" sz="600" b="1" i="1" kern="1200"/>
            <a:t>(National Institute for Health and Care Excellence, 2015).</a:t>
          </a:r>
          <a:endParaRPr lang="en-US" sz="600" kern="1200"/>
        </a:p>
      </dsp:txBody>
      <dsp:txXfrm>
        <a:off x="2495577" y="55868"/>
        <a:ext cx="2163124" cy="1026055"/>
      </dsp:txXfrm>
    </dsp:sp>
    <dsp:sp modelId="{71CEDAD8-7AC1-4636-BCDE-B1A310ECCE46}">
      <dsp:nvSpPr>
        <dsp:cNvPr id="0" name=""/>
        <dsp:cNvSpPr/>
      </dsp:nvSpPr>
      <dsp:spPr>
        <a:xfrm>
          <a:off x="3700518" y="1260809"/>
          <a:ext cx="2274138" cy="113706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Dietitians support carbohydrate counting and healthy eating, while pharmacists help people use insulin and other medicines safely </a:t>
          </a:r>
          <a:r>
            <a:rPr lang="en-GB" sz="600" b="1" i="1" kern="1200"/>
            <a:t>(National Institute for Health and Care Excellence, 2015; NHS, no date).</a:t>
          </a:r>
          <a:endParaRPr lang="en-US" sz="600" kern="1200"/>
        </a:p>
      </dsp:txBody>
      <dsp:txXfrm>
        <a:off x="3756025" y="1316316"/>
        <a:ext cx="2163124" cy="1026055"/>
      </dsp:txXfrm>
    </dsp:sp>
    <dsp:sp modelId="{323A8FE9-731C-46CF-B14C-884CD17073F0}">
      <dsp:nvSpPr>
        <dsp:cNvPr id="0" name=""/>
        <dsp:cNvSpPr/>
      </dsp:nvSpPr>
      <dsp:spPr>
        <a:xfrm>
          <a:off x="2440070" y="2521258"/>
          <a:ext cx="2274138" cy="113706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Regular foot checks, eye screening and kidney monitoring help identify complications early and reduce the risks of ulcers, sight loss and kidney damage </a:t>
          </a:r>
          <a:r>
            <a:rPr lang="en-GB" sz="600" b="1" i="1" kern="1200"/>
            <a:t>(National Institute for Health and Care Excellence, 2015; World Health Organization, 2024</a:t>
          </a:r>
          <a:r>
            <a:rPr lang="en-GB" sz="600" b="1" kern="1200"/>
            <a:t>).</a:t>
          </a:r>
          <a:endParaRPr lang="en-US" sz="600" kern="1200"/>
        </a:p>
      </dsp:txBody>
      <dsp:txXfrm>
        <a:off x="2495577" y="2576765"/>
        <a:ext cx="2163124" cy="1026055"/>
      </dsp:txXfrm>
    </dsp:sp>
    <dsp:sp modelId="{B9261768-7DD5-4BCD-BCFB-45B8926E2C7F}">
      <dsp:nvSpPr>
        <dsp:cNvPr id="0" name=""/>
        <dsp:cNvSpPr/>
      </dsp:nvSpPr>
      <dsp:spPr>
        <a:xfrm>
          <a:off x="1179621" y="1260809"/>
          <a:ext cx="2274138" cy="1137069"/>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266700">
            <a:lnSpc>
              <a:spcPct val="90000"/>
            </a:lnSpc>
            <a:spcBef>
              <a:spcPct val="0"/>
            </a:spcBef>
            <a:spcAft>
              <a:spcPct val="35000"/>
            </a:spcAft>
            <a:buNone/>
          </a:pPr>
          <a:r>
            <a:rPr lang="en-GB" sz="600" b="1" kern="1200"/>
            <a:t>Mental health support may also be required because anxiety, depression and diabetes distress can affect wellbeing, treatment decisions and self-management </a:t>
          </a:r>
          <a:r>
            <a:rPr lang="en-GB" sz="600" b="1" i="1" kern="1200"/>
            <a:t>(Benton et al., 2023; Diribe et al., 2024; National Institute for Health and Care Excellence, 2015).</a:t>
          </a:r>
          <a:endParaRPr lang="en-US" sz="600" kern="1200"/>
        </a:p>
      </dsp:txBody>
      <dsp:txXfrm>
        <a:off x="1235128" y="1316316"/>
        <a:ext cx="2163124" cy="10260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9BCE0C-CD74-4A59-802C-6D2F8C15331A}" type="datetimeFigureOut">
              <a:rPr lang="en-US" smtClean="0"/>
              <a:t>7/21/2026</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98501B-77B5-4365-9881-C6E19A3C1E42}" type="slidenum">
              <a:rPr lang="en-US" smtClean="0"/>
              <a:t>‹#›</a:t>
            </a:fld>
            <a:endParaRPr lang="en-US"/>
          </a:p>
        </p:txBody>
      </p:sp>
    </p:spTree>
    <p:extLst>
      <p:ext uri="{BB962C8B-B14F-4D97-AF65-F5344CB8AC3E}">
        <p14:creationId xmlns:p14="http://schemas.microsoft.com/office/powerpoint/2010/main" val="28514561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4FDEA8-CBB8-46CC-9562-028963DBC55A}" type="datetimeFigureOut">
              <a:rPr lang="en-US" smtClean="0"/>
              <a:t>7/21/2026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8BD8E7-1312-41F3-99C4-6DA5AF891969}" type="slidenum">
              <a:rPr lang="en-US" smtClean="0"/>
              <a:t>‹#›</a:t>
            </a:fld>
            <a:endParaRPr lang="en-US"/>
          </a:p>
        </p:txBody>
      </p:sp>
    </p:spTree>
    <p:extLst>
      <p:ext uri="{BB962C8B-B14F-4D97-AF65-F5344CB8AC3E}">
        <p14:creationId xmlns:p14="http://schemas.microsoft.com/office/powerpoint/2010/main" val="2892084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AD6EE87-EBD5-4F12-A48A-63ACA297AC8F}" type="datetimeFigureOut">
              <a:rPr lang="en-US" smtClean="0"/>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
        <p:nvSpPr>
          <p:cNvPr id="7" name="Rectangle 6">
            <a:extLst>
              <a:ext uri="{FF2B5EF4-FFF2-40B4-BE49-F238E27FC236}">
                <a16:creationId xmlns:a16="http://schemas.microsoft.com/office/drawing/2014/main" id="{F2F4B397-2E5C-9EDD-EAC3-4390B0743A1E}"/>
              </a:ext>
            </a:extLst>
          </p:cNvPr>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80081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37CC0096-1860-4642-9CD2-0079EA5E7CD1}" type="datetimeFigureOut">
              <a:rPr lang="en-US" smtClean="0"/>
              <a:t>7/21/2026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74375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CC0096-1860-4642-9CD2-0079EA5E7CD1}" type="datetimeFigureOut">
              <a:rPr lang="en-US" smtClean="0"/>
              <a:pPr/>
              <a:t>7/21/2026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20380688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CC0096-1860-4642-9CD2-0079EA5E7CD1}" type="datetimeFigureOut">
              <a:rPr lang="en-US" smtClean="0"/>
              <a:t>7/21/2026</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183903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7CC0096-1860-4642-9CD2-0079EA5E7CD1}" type="datetimeFigureOut">
              <a:rPr lang="en-US" smtClean="0"/>
              <a:t>7/21/2026</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458444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37CC0096-1860-4642-9CD2-0079EA5E7CD1}" type="datetimeFigureOut">
              <a:rPr lang="en-US" smtClean="0"/>
              <a:t>7/21/2026</a:t>
            </a:fld>
            <a:endParaRPr lang="en-US"/>
          </a:p>
        </p:txBody>
      </p:sp>
      <p:sp>
        <p:nvSpPr>
          <p:cNvPr id="5" name="Footer Placeholder 3"/>
          <p:cNvSpPr>
            <a:spLocks noGrp="1"/>
          </p:cNvSpPr>
          <p:nvPr>
            <p:ph type="ftr" sz="quarter" idx="11"/>
          </p:nvPr>
        </p:nvSpPr>
        <p:spPr/>
        <p:txBody>
          <a:bodyPr/>
          <a:lstStyle/>
          <a:p>
            <a:r>
              <a:rPr lang="en-US"/>
              <a:t>Add a footer</a:t>
            </a:r>
            <a:endParaRPr lang="en-US" dirty="0"/>
          </a:p>
        </p:txBody>
      </p:sp>
      <p:sp>
        <p:nvSpPr>
          <p:cNvPr id="6"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250404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6E91E96-98B0-4413-9547-46F3504108EF}" type="datetimeFigureOut">
              <a:rPr lang="en-US" smtClean="0"/>
              <a:t>7/21/2026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26692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37CC0096-1860-4642-9CD2-0079EA5E7CD1}" type="datetimeFigureOut">
              <a:rPr lang="en-US" smtClean="0"/>
              <a:t>7/21/2026</a:t>
            </a:fld>
            <a:endParaRPr lang="en-US"/>
          </a:p>
        </p:txBody>
      </p:sp>
      <p:sp>
        <p:nvSpPr>
          <p:cNvPr id="5" name="Footer Placeholder 5"/>
          <p:cNvSpPr>
            <a:spLocks noGrp="1"/>
          </p:cNvSpPr>
          <p:nvPr>
            <p:ph type="ftr" sz="quarter" idx="11"/>
          </p:nvPr>
        </p:nvSpPr>
        <p:spPr/>
        <p:txBody>
          <a:bodyPr/>
          <a:lstStyle/>
          <a:p>
            <a:r>
              <a:rPr lang="en-US"/>
              <a:t>Add a footer</a:t>
            </a:r>
            <a:endParaRPr lang="en-US" dirty="0"/>
          </a:p>
        </p:txBody>
      </p:sp>
      <p:sp>
        <p:nvSpPr>
          <p:cNvPr id="6"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146880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smtClean="0"/>
              <a:t>7/21/2026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smtClean="0"/>
              <a:t>‹#›</a:t>
            </a:fld>
            <a:endParaRPr lang="en-US" dirty="0"/>
          </a:p>
        </p:txBody>
      </p:sp>
      <p:sp>
        <p:nvSpPr>
          <p:cNvPr id="8" name="Rectangle 7">
            <a:extLst>
              <a:ext uri="{FF2B5EF4-FFF2-40B4-BE49-F238E27FC236}">
                <a16:creationId xmlns:a16="http://schemas.microsoft.com/office/drawing/2014/main" id="{42FBCE41-82D2-0BBA-C7B7-DBD599095405}"/>
              </a:ext>
            </a:extLst>
          </p:cNvPr>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7801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7CC0096-1860-4642-9CD2-0079EA5E7CD1}" type="datetimeFigureOut">
              <a:rPr lang="en-US" smtClean="0"/>
              <a:pPr/>
              <a:t>7/21/2026</a:t>
            </a:fld>
            <a:endParaRPr lang="en-US"/>
          </a:p>
        </p:txBody>
      </p:sp>
      <p:sp>
        <p:nvSpPr>
          <p:cNvPr id="6" name="Footer Placeholder 5"/>
          <p:cNvSpPr>
            <a:spLocks noGrp="1"/>
          </p:cNvSpPr>
          <p:nvPr>
            <p:ph type="ftr" sz="quarter" idx="11"/>
          </p:nvPr>
        </p:nvSpPr>
        <p:spPr/>
        <p:txBody>
          <a:bodyPr/>
          <a:lstStyle/>
          <a:p>
            <a:r>
              <a:rPr lang="en-US"/>
              <a:t>Add a footer</a:t>
            </a:r>
          </a:p>
        </p:txBody>
      </p:sp>
      <p:sp>
        <p:nvSpPr>
          <p:cNvPr id="7" name="Slide Number Placeholder 6"/>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3495176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7CC0096-1860-4642-9CD2-0079EA5E7CD1}" type="datetimeFigureOut">
              <a:rPr lang="en-US" smtClean="0"/>
              <a:pPr/>
              <a:t>7/21/2026</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29665854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7CC0096-1860-4642-9CD2-0079EA5E7CD1}" type="datetimeFigureOut">
              <a:rPr lang="en-US" smtClean="0"/>
              <a:pPr/>
              <a:t>7/21/2026</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5894107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CC0096-1860-4642-9CD2-0079EA5E7CD1}" type="datetimeFigureOut">
              <a:rPr lang="en-US" smtClean="0"/>
              <a:pPr/>
              <a:t>7/21/2026</a:t>
            </a:fld>
            <a:endParaRPr lang="en-US"/>
          </a:p>
        </p:txBody>
      </p:sp>
      <p:sp>
        <p:nvSpPr>
          <p:cNvPr id="5"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9505482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CC0096-1860-4642-9CD2-0079EA5E7CD1}" type="datetimeFigureOut">
              <a:rPr lang="en-US" smtClean="0"/>
              <a:pPr/>
              <a:t>7/21/2026</a:t>
            </a:fld>
            <a:endParaRPr lang="en-US"/>
          </a:p>
        </p:txBody>
      </p:sp>
      <p:sp>
        <p:nvSpPr>
          <p:cNvPr id="4"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24681690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7CC0096-1860-4642-9CD2-0079EA5E7CD1}" type="datetimeFigureOut">
              <a:rPr lang="en-US" smtClean="0"/>
              <a:pPr/>
              <a:t>7/21/2026</a:t>
            </a:fld>
            <a:endParaRPr lang="en-US"/>
          </a:p>
        </p:txBody>
      </p:sp>
      <p:sp>
        <p:nvSpPr>
          <p:cNvPr id="4" name="Footer Placeholder 4"/>
          <p:cNvSpPr>
            <a:spLocks noGrp="1"/>
          </p:cNvSpPr>
          <p:nvPr>
            <p:ph type="ftr" sz="quarter" idx="11"/>
          </p:nvPr>
        </p:nvSpPr>
        <p:spPr/>
        <p:txBody>
          <a:bodyPr/>
          <a:lstStyle/>
          <a:p>
            <a:r>
              <a:rPr lang="en-US"/>
              <a:t>Add a footer</a:t>
            </a:r>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40464247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CC0096-1860-4642-9CD2-0079EA5E7CD1}" type="datetimeFigureOut">
              <a:rPr lang="en-US" smtClean="0"/>
              <a:t>7/21/2026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32784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CC0096-1860-4642-9CD2-0079EA5E7CD1}" type="datetimeFigureOut">
              <a:rPr lang="en-US" smtClean="0"/>
              <a:t>7/21/2026</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018357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Title Slide with Pictures">
    <p:bg>
      <p:bgRef idx="1001">
        <a:schemeClr val="bg1"/>
      </p:bgRef>
    </p:bg>
    <p:spTree>
      <p:nvGrpSpPr>
        <p:cNvPr id="1" name=""/>
        <p:cNvGrpSpPr/>
        <p:nvPr/>
      </p:nvGrpSpPr>
      <p:grpSpPr>
        <a:xfrm>
          <a:off x="0" y="0"/>
          <a:ext cx="0" cy="0"/>
          <a:chOff x="0" y="0"/>
          <a:chExt cx="0" cy="0"/>
        </a:xfrm>
      </p:grpSpPr>
      <p:sp>
        <p:nvSpPr>
          <p:cNvPr id="8" name="Rectangle 7"/>
          <p:cNvSpPr/>
          <p:nvPr userDrawn="1"/>
        </p:nvSpPr>
        <p:spPr>
          <a:xfrm>
            <a:off x="0" y="4800600"/>
            <a:ext cx="12192000" cy="2057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33400" y="5084483"/>
            <a:ext cx="11125200" cy="914400"/>
          </a:xfrm>
        </p:spPr>
        <p:txBody>
          <a:bodyPr anchor="b">
            <a:normAutofit/>
          </a:bodyPr>
          <a:lstStyle>
            <a:lvl1pPr algn="ctr">
              <a:defRPr sz="4400" spc="-50" baseline="0">
                <a:solidFill>
                  <a:schemeClr val="bg1"/>
                </a:solidFill>
              </a:defRPr>
            </a:lvl1pPr>
          </a:lstStyle>
          <a:p>
            <a:r>
              <a:rPr lang="en-GB"/>
              <a:t>Click to edit Master title style</a:t>
            </a:r>
            <a:endParaRPr lang="en-US" dirty="0"/>
          </a:p>
        </p:txBody>
      </p:sp>
      <p:sp>
        <p:nvSpPr>
          <p:cNvPr id="9" name="Picture Placeholder 2" descr="An empty placeholder to add an image. Click on the placeholder and select the image that you wish to add"/>
          <p:cNvSpPr>
            <a:spLocks noGrp="1"/>
          </p:cNvSpPr>
          <p:nvPr>
            <p:ph type="pic" idx="10"/>
          </p:nvPr>
        </p:nvSpPr>
        <p:spPr>
          <a:xfrm>
            <a:off x="1"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13" name="Picture Placeholder 2" descr="An empty placeholder to add an image. Click on the placeholder and select the image that you wish to add"/>
          <p:cNvSpPr>
            <a:spLocks noGrp="1"/>
          </p:cNvSpPr>
          <p:nvPr>
            <p:ph type="pic" idx="11"/>
          </p:nvPr>
        </p:nvSpPr>
        <p:spPr>
          <a:xfrm>
            <a:off x="408432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14" name="Picture Placeholder 2" descr="An empty placeholder to add an image. Click on the placeholder and select the image that you wish to add"/>
          <p:cNvSpPr>
            <a:spLocks noGrp="1"/>
          </p:cNvSpPr>
          <p:nvPr>
            <p:ph type="pic" idx="12"/>
          </p:nvPr>
        </p:nvSpPr>
        <p:spPr>
          <a:xfrm>
            <a:off x="8168640" y="1"/>
            <a:ext cx="4023360" cy="4745736"/>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3" name="Subtitle 2"/>
          <p:cNvSpPr>
            <a:spLocks noGrp="1"/>
          </p:cNvSpPr>
          <p:nvPr>
            <p:ph type="subTitle" idx="1"/>
          </p:nvPr>
        </p:nvSpPr>
        <p:spPr>
          <a:xfrm>
            <a:off x="533400" y="6043123"/>
            <a:ext cx="11125200" cy="571500"/>
          </a:xfrm>
        </p:spPr>
        <p:txBody>
          <a:bodyPr>
            <a:normAutofit/>
          </a:bodyPr>
          <a:lstStyle>
            <a:lvl1pPr marL="0" indent="0" algn="ctr">
              <a:spcBef>
                <a:spcPts val="0"/>
              </a:spcBef>
              <a:buNone/>
              <a:defRPr sz="2000" cap="all"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179419641"/>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userDrawn="1">
  <p:cSld name="1_Section Header">
    <p:bg>
      <p:bgPr>
        <a:solidFill>
          <a:schemeClr val="accent1">
            <a:lumMod val="75000"/>
          </a:schemeClr>
        </a:solidFill>
        <a:effectLst/>
      </p:bgPr>
    </p:bg>
    <p:spTree>
      <p:nvGrpSpPr>
        <p:cNvPr id="1" name=""/>
        <p:cNvGrpSpPr/>
        <p:nvPr/>
      </p:nvGrpSpPr>
      <p:grpSpPr>
        <a:xfrm>
          <a:off x="0" y="0"/>
          <a:ext cx="0" cy="0"/>
          <a:chOff x="0" y="0"/>
          <a:chExt cx="0" cy="0"/>
        </a:xfrm>
      </p:grpSpPr>
      <p:sp>
        <p:nvSpPr>
          <p:cNvPr id="7" name="Rectangle 6"/>
          <p:cNvSpPr/>
          <p:nvPr userDrawn="1"/>
        </p:nvSpPr>
        <p:spPr>
          <a:xfrm>
            <a:off x="304800" y="304800"/>
            <a:ext cx="11582400" cy="6248400"/>
          </a:xfrm>
          <a:prstGeom prst="rect">
            <a:avLst/>
          </a:prstGeom>
          <a:noFill/>
          <a:ln w="50800">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1850" y="2483427"/>
            <a:ext cx="10515600" cy="2743200"/>
          </a:xfrm>
        </p:spPr>
        <p:txBody>
          <a:bodyPr anchor="b">
            <a:normAutofit/>
          </a:bodyPr>
          <a:lstStyle>
            <a:lvl1pPr algn="ctr">
              <a:defRPr sz="4400" spc="-50" baseline="0">
                <a:solidFill>
                  <a:schemeClr val="bg1"/>
                </a:solidFill>
              </a:defRPr>
            </a:lvl1pPr>
          </a:lstStyle>
          <a:p>
            <a:r>
              <a:rPr lang="en-GB"/>
              <a:t>Click to edit Master title style</a:t>
            </a:r>
            <a:endParaRPr lang="en-US"/>
          </a:p>
        </p:txBody>
      </p:sp>
      <p:sp>
        <p:nvSpPr>
          <p:cNvPr id="5" name="Text Placeholder 4"/>
          <p:cNvSpPr>
            <a:spLocks noGrp="1"/>
          </p:cNvSpPr>
          <p:nvPr>
            <p:ph type="body" sz="quarter" idx="10"/>
          </p:nvPr>
        </p:nvSpPr>
        <p:spPr>
          <a:xfrm>
            <a:off x="835025" y="5257800"/>
            <a:ext cx="10515600" cy="914400"/>
          </a:xfrm>
        </p:spPr>
        <p:txBody>
          <a:bodyPr>
            <a:normAutofit/>
          </a:bodyPr>
          <a:lstStyle>
            <a:lvl1pPr marL="0" indent="0" algn="ctr">
              <a:spcBef>
                <a:spcPts val="0"/>
              </a:spcBef>
              <a:buFontTx/>
              <a:buNone/>
              <a:defRPr sz="2000" cap="all" spc="50" baseline="0">
                <a:solidFill>
                  <a:schemeClr val="bg1"/>
                </a:solidFill>
              </a:defRPr>
            </a:lvl1pPr>
            <a:lvl2pPr marL="365760" indent="0" algn="ctr">
              <a:buNone/>
              <a:defRPr sz="2000" cap="all" spc="50" baseline="0">
                <a:solidFill>
                  <a:schemeClr val="bg1"/>
                </a:solidFill>
              </a:defRPr>
            </a:lvl2pPr>
            <a:lvl3pPr algn="ctr">
              <a:defRPr sz="2000" cap="all" spc="50" baseline="0">
                <a:solidFill>
                  <a:schemeClr val="bg1"/>
                </a:solidFill>
              </a:defRPr>
            </a:lvl3pPr>
            <a:lvl4pPr algn="ctr">
              <a:defRPr sz="2000" cap="all" spc="50" baseline="0">
                <a:solidFill>
                  <a:schemeClr val="bg1"/>
                </a:solidFill>
              </a:defRPr>
            </a:lvl4pPr>
            <a:lvl5pPr algn="ctr">
              <a:defRPr sz="2000" cap="all" spc="50" baseline="0">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8923010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51812" y="1672934"/>
            <a:ext cx="3506788" cy="2880360"/>
          </a:xfrm>
        </p:spPr>
        <p:txBody>
          <a:bodyPr anchor="b">
            <a:normAutofit/>
          </a:bodyPr>
          <a:lstStyle>
            <a:lvl1pPr>
              <a:defRPr sz="3000"/>
            </a:lvl1pPr>
          </a:lstStyle>
          <a:p>
            <a:r>
              <a:rPr lang="en-GB"/>
              <a:t>Click to edit Master title style</a:t>
            </a:r>
            <a:endParaRPr lang="en-US" dirty="0"/>
          </a:p>
        </p:txBody>
      </p:sp>
      <p:sp>
        <p:nvSpPr>
          <p:cNvPr id="3" name="Content Placeholder 2"/>
          <p:cNvSpPr>
            <a:spLocks noGrp="1"/>
          </p:cNvSpPr>
          <p:nvPr>
            <p:ph idx="1"/>
          </p:nvPr>
        </p:nvSpPr>
        <p:spPr>
          <a:xfrm>
            <a:off x="530352" y="457200"/>
            <a:ext cx="7242111" cy="5715000"/>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151812" y="4590288"/>
            <a:ext cx="3514564" cy="1581912"/>
          </a:xfrm>
        </p:spPr>
        <p:txBody>
          <a:bodyPr/>
          <a:lstStyle>
            <a:lvl1pPr marL="0" indent="0">
              <a:spcBef>
                <a:spcPts val="8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7CC0096-1860-4642-9CD2-0079EA5E7CD1}" type="datetimeFigureOut">
              <a:rPr lang="en-US" smtClean="0"/>
              <a:t>7/21/2026</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1_Picture with Caption">
    <p:spTree>
      <p:nvGrpSpPr>
        <p:cNvPr id="1" name=""/>
        <p:cNvGrpSpPr/>
        <p:nvPr/>
      </p:nvGrpSpPr>
      <p:grpSpPr>
        <a:xfrm>
          <a:off x="0" y="0"/>
          <a:ext cx="0" cy="0"/>
          <a:chOff x="0" y="0"/>
          <a:chExt cx="0" cy="0"/>
        </a:xfrm>
      </p:grpSpPr>
      <p:sp>
        <p:nvSpPr>
          <p:cNvPr id="8" name="Rectangle 7"/>
          <p:cNvSpPr/>
          <p:nvPr userDrawn="1"/>
        </p:nvSpPr>
        <p:spPr>
          <a:xfrm>
            <a:off x="8153400" y="0"/>
            <a:ext cx="40386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32813" y="1683327"/>
            <a:ext cx="3125787" cy="2877260"/>
          </a:xfrm>
        </p:spPr>
        <p:txBody>
          <a:bodyPr anchor="b">
            <a:normAutofit/>
          </a:bodyPr>
          <a:lstStyle>
            <a:lvl1pPr>
              <a:defRPr sz="3000">
                <a:solidFill>
                  <a:schemeClr val="bg1"/>
                </a:solidFill>
              </a:defRPr>
            </a:lvl1pPr>
          </a:lstStyle>
          <a:p>
            <a:r>
              <a:rPr lang="en-GB"/>
              <a:t>Click to edit Master title style</a:t>
            </a:r>
            <a:endParaRPr lang="en-US"/>
          </a:p>
        </p:txBody>
      </p:sp>
      <p:sp>
        <p:nvSpPr>
          <p:cNvPr id="6" name="Picture Placeholder 2" descr="An empty placeholder to add an image. Click on the placeholder and select the image that you wish to add"/>
          <p:cNvSpPr>
            <a:spLocks noGrp="1"/>
          </p:cNvSpPr>
          <p:nvPr>
            <p:ph type="pic" idx="1"/>
          </p:nvPr>
        </p:nvSpPr>
        <p:spPr>
          <a:xfrm>
            <a:off x="0" y="0"/>
            <a:ext cx="8101584" cy="6857999"/>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532813" y="4591761"/>
            <a:ext cx="3125787" cy="1580440"/>
          </a:xfrm>
        </p:spPr>
        <p:txBody>
          <a:bodyPr/>
          <a:lstStyle>
            <a:lvl1pPr marL="0" indent="0">
              <a:spcBef>
                <a:spcPts val="8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5.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3.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7CC0096-1860-4642-9CD2-0079EA5E7CD1}" type="datetimeFigureOut">
              <a:rPr lang="en-US" smtClean="0"/>
              <a:pPr/>
              <a:t>7/21/2026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Add a footer</a:t>
            </a: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31375A4-56A4-47D6-9801-1991572033F7}" type="slidenum">
              <a:rPr lang="en-US" smtClean="0"/>
              <a:pPr/>
              <a:t>‹#›</a:t>
            </a:fld>
            <a:endParaRPr lang="en-US"/>
          </a:p>
        </p:txBody>
      </p:sp>
      <p:sp>
        <p:nvSpPr>
          <p:cNvPr id="11" name="Rectangle 10">
            <a:extLst>
              <a:ext uri="{FF2B5EF4-FFF2-40B4-BE49-F238E27FC236}">
                <a16:creationId xmlns:a16="http://schemas.microsoft.com/office/drawing/2014/main" id="{625953CB-6F92-29B0-663C-A1A8AA611749}"/>
              </a:ext>
            </a:extLst>
          </p:cNvPr>
          <p:cNvSpPr/>
          <p:nvPr userDrawn="1"/>
        </p:nvSpPr>
        <p:spPr>
          <a:xfrm>
            <a:off x="0" y="6583680"/>
            <a:ext cx="12192000" cy="27432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51505413"/>
      </p:ext>
    </p:extLst>
  </p:cSld>
  <p:clrMap bg1="dk1" tx1="lt1" bg2="dk2" tx2="lt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 id="2147483896" r:id="rId12"/>
    <p:sldLayoutId id="2147483897" r:id="rId13"/>
    <p:sldLayoutId id="2147483898" r:id="rId14"/>
    <p:sldLayoutId id="2147483899" r:id="rId15"/>
    <p:sldLayoutId id="2147483900" r:id="rId16"/>
    <p:sldLayoutId id="2147483901" r:id="rId17"/>
    <p:sldLayoutId id="2147483902" r:id="rId18"/>
    <p:sldLayoutId id="2147483903" r:id="rId19"/>
    <p:sldLayoutId id="2147483656" r:id="rId20"/>
    <p:sldLayoutId id="2147483657" r:id="rId2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9.jpeg"/><Relationship Id="rId3" Type="http://schemas.openxmlformats.org/officeDocument/2006/relationships/hyperlink" Target="https://www.picpedia.org/medical/t/type-1-diabetes.html" TargetMode="External"/><Relationship Id="rId7" Type="http://schemas.openxmlformats.org/officeDocument/2006/relationships/hyperlink" Target="https://creativecommons.org/licenses/by-sa/3.0/" TargetMode="External"/><Relationship Id="rId2" Type="http://schemas.openxmlformats.org/officeDocument/2006/relationships/image" Target="../media/image6.jpg"/><Relationship Id="rId1" Type="http://schemas.openxmlformats.org/officeDocument/2006/relationships/slideLayout" Target="../slideLayouts/slideLayout18.xml"/><Relationship Id="rId6" Type="http://schemas.openxmlformats.org/officeDocument/2006/relationships/image" Target="../media/image8.jpeg"/><Relationship Id="rId11" Type="http://schemas.openxmlformats.org/officeDocument/2006/relationships/hyperlink" Target="https://lupinepublishers.com/diabetes-obesity-journal/fulltext/combination-therapy-using-sodium-glucose-co-transporter-2-inhibitors-and-glucagon.ID.000149.php" TargetMode="External"/><Relationship Id="rId5" Type="http://schemas.openxmlformats.org/officeDocument/2006/relationships/hyperlink" Target="https://lupinepublishers.com/diabetes-obesity-journal/fulltext/sodium-glucose-cotransporter-2-inhibitors-in-the-treatment-of-type-2-diabetes.ID.000111.php" TargetMode="External"/><Relationship Id="rId10" Type="http://schemas.openxmlformats.org/officeDocument/2006/relationships/image" Target="../media/image10.png"/><Relationship Id="rId4" Type="http://schemas.openxmlformats.org/officeDocument/2006/relationships/image" Target="../media/image7.jpg"/><Relationship Id="rId9" Type="http://schemas.openxmlformats.org/officeDocument/2006/relationships/hyperlink" Target="https://www.edexlive.com/news/poor-muscle-health-could-increase-likelihood-of-developing-diabetes-study" TargetMode="Externa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www.frontiersin.org/journals/clinical-diabetes-and-healthcare/articles/10.3389/fcdhc.2024.1440209/full" TargetMode="External"/><Relationship Id="rId7" Type="http://schemas.openxmlformats.org/officeDocument/2006/relationships/diagramColors" Target="../diagrams/colors1.xml"/><Relationship Id="rId2" Type="http://schemas.openxmlformats.org/officeDocument/2006/relationships/image" Target="../media/image11.jpeg"/><Relationship Id="rId1" Type="http://schemas.openxmlformats.org/officeDocument/2006/relationships/slideLayout" Target="../slideLayouts/slideLayout4.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pxhere.com/en/photo/726931" TargetMode="External"/><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15.png"/><Relationship Id="rId7" Type="http://schemas.openxmlformats.org/officeDocument/2006/relationships/diagramData" Target="../diagrams/data2.xml"/><Relationship Id="rId2" Type="http://schemas.openxmlformats.org/officeDocument/2006/relationships/image" Target="../media/image14.jpeg"/><Relationship Id="rId1" Type="http://schemas.openxmlformats.org/officeDocument/2006/relationships/slideLayout" Target="../slideLayouts/slideLayout4.xml"/><Relationship Id="rId6" Type="http://schemas.openxmlformats.org/officeDocument/2006/relationships/image" Target="../media/image5.png"/><Relationship Id="rId11" Type="http://schemas.microsoft.com/office/2007/relationships/diagramDrawing" Target="../diagrams/drawing2.xml"/><Relationship Id="rId5" Type="http://schemas.openxmlformats.org/officeDocument/2006/relationships/image" Target="../media/image17.png"/><Relationship Id="rId10" Type="http://schemas.openxmlformats.org/officeDocument/2006/relationships/diagramColors" Target="../diagrams/colors2.xml"/><Relationship Id="rId4" Type="http://schemas.openxmlformats.org/officeDocument/2006/relationships/image" Target="../media/image16.png"/><Relationship Id="rId9"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www.frontiersin.org/journals/pediatrics/articles/10.3389/fped.2024.1434276/ful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16.png"/><Relationship Id="rId7" Type="http://schemas.openxmlformats.org/officeDocument/2006/relationships/diagramData" Target="../diagrams/data3.xml"/><Relationship Id="rId2" Type="http://schemas.openxmlformats.org/officeDocument/2006/relationships/image" Target="../media/image15.png"/><Relationship Id="rId1" Type="http://schemas.openxmlformats.org/officeDocument/2006/relationships/slideLayout" Target="../slideLayouts/slideLayout19.xml"/><Relationship Id="rId6" Type="http://schemas.openxmlformats.org/officeDocument/2006/relationships/image" Target="../media/image20.svg"/><Relationship Id="rId11" Type="http://schemas.microsoft.com/office/2007/relationships/diagramDrawing" Target="../diagrams/drawing3.xml"/><Relationship Id="rId5" Type="http://schemas.openxmlformats.org/officeDocument/2006/relationships/image" Target="../media/image5.png"/><Relationship Id="rId10" Type="http://schemas.openxmlformats.org/officeDocument/2006/relationships/diagramColors" Target="../diagrams/colors3.xml"/><Relationship Id="rId4" Type="http://schemas.openxmlformats.org/officeDocument/2006/relationships/image" Target="../media/image17.png"/><Relationship Id="rId9"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hyperlink" Target="https://www.frontiersin.org/articles/10.3389/fendo.2020.00248/full" TargetMode="External"/><Relationship Id="rId2" Type="http://schemas.openxmlformats.org/officeDocument/2006/relationships/image" Target="../media/image21.jpg"/><Relationship Id="rId1" Type="http://schemas.openxmlformats.org/officeDocument/2006/relationships/slideLayout" Target="../slideLayouts/slideLayout5.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22.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17.png"/><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Title With Pictures layout</a:t>
            </a:r>
          </a:p>
        </p:txBody>
      </p:sp>
      <p:pic>
        <p:nvPicPr>
          <p:cNvPr id="7" name="Picture Placeholder 6"/>
          <p:cNvPicPr>
            <a:picLocks noGrp="1" noChangeAspect="1"/>
          </p:cNvPicPr>
          <p:nvPr>
            <p:ph type="pic" idx="10"/>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741" r="21741"/>
          <a:stretch/>
        </p:blipFill>
        <p:spPr/>
      </p:pic>
      <p:pic>
        <p:nvPicPr>
          <p:cNvPr id="8" name="Picture Placeholder 7"/>
          <p:cNvPicPr>
            <a:picLocks noGrp="1" noChangeAspect="1"/>
          </p:cNvPicPr>
          <p:nvPr>
            <p:ph type="pic" idx="1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8696" r="38696"/>
          <a:stretch/>
        </p:blipFill>
        <p:spPr/>
      </p:pic>
      <p:pic>
        <p:nvPicPr>
          <p:cNvPr id="9" name="Picture Placeholder 8" descr="Man and woman running on indoor track"/>
          <p:cNvPicPr>
            <a:picLocks noGrp="1" noChangeAspect="1"/>
          </p:cNvPicPr>
          <p:nvPr>
            <p:ph type="pic" idx="12"/>
          </p:nvPr>
        </p:nvPicPr>
        <p:blipFill rotWithShape="1">
          <a:blip r:embed="rId6" cstate="print">
            <a:extLst>
              <a:ext uri="{28A0092B-C50C-407E-A947-70E740481C1C}">
                <a14:useLocalDpi xmlns:a14="http://schemas.microsoft.com/office/drawing/2010/main" val="0"/>
              </a:ext>
            </a:extLst>
          </a:blip>
          <a:srcRect t="39" b="39"/>
          <a:stretch/>
        </p:blipFill>
        <p:spPr>
          <a:xfrm>
            <a:off x="7489372" y="-1"/>
            <a:ext cx="4702628" cy="4787503"/>
          </a:xfrm>
        </p:spPr>
      </p:pic>
      <p:sp>
        <p:nvSpPr>
          <p:cNvPr id="3" name="Subtitle 2"/>
          <p:cNvSpPr>
            <a:spLocks noGrp="1"/>
          </p:cNvSpPr>
          <p:nvPr>
            <p:ph type="subTitle" idx="1"/>
          </p:nvPr>
        </p:nvSpPr>
        <p:spPr>
          <a:xfrm>
            <a:off x="533400" y="6184789"/>
            <a:ext cx="11125200" cy="637964"/>
          </a:xfrm>
        </p:spPr>
        <p:txBody>
          <a:bodyPr/>
          <a:lstStyle/>
          <a:p>
            <a:r>
              <a:rPr lang="en-US" b="1" dirty="0">
                <a:solidFill>
                  <a:schemeClr val="tx2"/>
                </a:solidFill>
                <a:highlight>
                  <a:srgbClr val="C0C0C0"/>
                </a:highlight>
                <a:latin typeface="Arial" panose="020B0604020202020204" pitchFamily="34" charset="0"/>
                <a:cs typeface="Arial" panose="020B0604020202020204" pitchFamily="34" charset="0"/>
              </a:rPr>
              <a:t>KEERAN WAHID 2522889 </a:t>
            </a:r>
          </a:p>
        </p:txBody>
      </p:sp>
      <p:sp>
        <p:nvSpPr>
          <p:cNvPr id="4" name="TextBox 3">
            <a:extLst>
              <a:ext uri="{FF2B5EF4-FFF2-40B4-BE49-F238E27FC236}">
                <a16:creationId xmlns:a16="http://schemas.microsoft.com/office/drawing/2014/main" id="{A2A27B4B-236F-BAB0-6963-DEB22DFC4FB6}"/>
              </a:ext>
            </a:extLst>
          </p:cNvPr>
          <p:cNvSpPr txBox="1"/>
          <p:nvPr/>
        </p:nvSpPr>
        <p:spPr>
          <a:xfrm>
            <a:off x="1" y="4745737"/>
            <a:ext cx="4023360" cy="230832"/>
          </a:xfrm>
          <a:prstGeom prst="rect">
            <a:avLst/>
          </a:prstGeom>
          <a:noFill/>
        </p:spPr>
        <p:txBody>
          <a:bodyPr wrap="square" rtlCol="0">
            <a:spAutoFit/>
          </a:bodyPr>
          <a:lstStyle/>
          <a:p>
            <a:r>
              <a:rPr lang="en-GB" sz="900">
                <a:hlinkClick r:id="rId3" tooltip="https://www.picpedia.org/medical/t/type-1-diabetes.html"/>
              </a:rPr>
              <a:t>This Photo</a:t>
            </a:r>
            <a:r>
              <a:rPr lang="en-GB" sz="900"/>
              <a:t> by Unknown Author is licensed under </a:t>
            </a:r>
            <a:r>
              <a:rPr lang="en-GB" sz="900">
                <a:hlinkClick r:id="rId7" tooltip="https://creativecommons.org/licenses/by-sa/3.0/"/>
              </a:rPr>
              <a:t>CC BY-SA</a:t>
            </a:r>
            <a:endParaRPr lang="en-GB" sz="900"/>
          </a:p>
        </p:txBody>
      </p:sp>
      <p:pic>
        <p:nvPicPr>
          <p:cNvPr id="10" name="Picture 9">
            <a:extLst>
              <a:ext uri="{FF2B5EF4-FFF2-40B4-BE49-F238E27FC236}">
                <a16:creationId xmlns:a16="http://schemas.microsoft.com/office/drawing/2014/main" id="{A010C68A-F124-F552-9E0B-DD891C275DD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023361" y="-1"/>
            <a:ext cx="4145278" cy="4779683"/>
          </a:xfrm>
          <a:prstGeom prst="rect">
            <a:avLst/>
          </a:prstGeom>
        </p:spPr>
      </p:pic>
      <p:sp>
        <p:nvSpPr>
          <p:cNvPr id="11" name="TextBox 10" descr="&#10;">
            <a:extLst>
              <a:ext uri="{FF2B5EF4-FFF2-40B4-BE49-F238E27FC236}">
                <a16:creationId xmlns:a16="http://schemas.microsoft.com/office/drawing/2014/main" id="{03D821ED-1F29-C15F-3E1B-6EE77EAB632A}"/>
              </a:ext>
            </a:extLst>
          </p:cNvPr>
          <p:cNvSpPr txBox="1"/>
          <p:nvPr/>
        </p:nvSpPr>
        <p:spPr>
          <a:xfrm>
            <a:off x="3901443" y="-44240"/>
            <a:ext cx="4145278" cy="2862322"/>
          </a:xfrm>
          <a:prstGeom prst="rect">
            <a:avLst/>
          </a:prstGeom>
          <a:noFill/>
        </p:spPr>
        <p:txBody>
          <a:bodyPr wrap="square" rtlCol="0">
            <a:spAutoFit/>
          </a:bodyPr>
          <a:lstStyle/>
          <a:p>
            <a:r>
              <a:rPr lang="en-GB" sz="2000" b="1" dirty="0">
                <a:solidFill>
                  <a:schemeClr val="tx2"/>
                </a:solidFill>
                <a:highlight>
                  <a:srgbClr val="C0C0C0"/>
                </a:highlight>
                <a:latin typeface="Arial" panose="020B0604020202020204" pitchFamily="34" charset="0"/>
                <a:cs typeface="Arial" panose="020B0604020202020204" pitchFamily="34" charset="0"/>
              </a:rPr>
              <a:t>Certificate of Higher Education Skills for the Workplace (Health and Social Care)</a:t>
            </a:r>
          </a:p>
          <a:p>
            <a:r>
              <a:rPr lang="en-GB" sz="2000" b="1" dirty="0">
                <a:solidFill>
                  <a:schemeClr val="tx2"/>
                </a:solidFill>
                <a:highlight>
                  <a:srgbClr val="C0C0C0"/>
                </a:highlight>
                <a:latin typeface="Arial" panose="020B0604020202020204" pitchFamily="34" charset="0"/>
                <a:cs typeface="Arial" panose="020B0604020202020204" pitchFamily="34" charset="0"/>
              </a:rPr>
              <a:t>Introduction to Public Health</a:t>
            </a:r>
          </a:p>
          <a:p>
            <a:r>
              <a:rPr lang="en-GB" sz="2000" b="1" dirty="0">
                <a:solidFill>
                  <a:schemeClr val="tx2"/>
                </a:solidFill>
                <a:highlight>
                  <a:srgbClr val="C0C0C0"/>
                </a:highlight>
                <a:latin typeface="Arial" panose="020B0604020202020204" pitchFamily="34" charset="0"/>
                <a:cs typeface="Arial" panose="020B0604020202020204" pitchFamily="34" charset="0"/>
              </a:rPr>
              <a:t>LCHS 4008</a:t>
            </a:r>
          </a:p>
          <a:p>
            <a:r>
              <a:rPr lang="en-GB" sz="2000" b="1" dirty="0">
                <a:solidFill>
                  <a:schemeClr val="tx2"/>
                </a:solidFill>
                <a:highlight>
                  <a:srgbClr val="C0C0C0"/>
                </a:highlight>
                <a:latin typeface="Arial" panose="020B0604020202020204" pitchFamily="34" charset="0"/>
                <a:cs typeface="Arial" panose="020B0604020202020204" pitchFamily="34" charset="0"/>
              </a:rPr>
              <a:t>Assignment Title: DRAFT Assessment 2</a:t>
            </a:r>
          </a:p>
          <a:p>
            <a:r>
              <a:rPr lang="en-GB" sz="2000" b="1" dirty="0">
                <a:solidFill>
                  <a:schemeClr val="tx2"/>
                </a:solidFill>
                <a:highlight>
                  <a:srgbClr val="C0C0C0"/>
                </a:highlight>
                <a:latin typeface="Arial" panose="020B0604020202020204" pitchFamily="34" charset="0"/>
                <a:cs typeface="Arial" panose="020B0604020202020204" pitchFamily="34" charset="0"/>
              </a:rPr>
              <a:t>Report on a Health Issue</a:t>
            </a:r>
          </a:p>
          <a:p>
            <a:r>
              <a:rPr lang="en-GB" sz="2000" b="1" dirty="0">
                <a:solidFill>
                  <a:schemeClr val="tx2"/>
                </a:solidFill>
                <a:highlight>
                  <a:srgbClr val="C0C0C0"/>
                </a:highlight>
                <a:latin typeface="Arial" panose="020B0604020202020204" pitchFamily="34" charset="0"/>
                <a:cs typeface="Arial" panose="020B0604020202020204" pitchFamily="34" charset="0"/>
              </a:rPr>
              <a:t>17/07/2026</a:t>
            </a:r>
          </a:p>
        </p:txBody>
      </p:sp>
      <p:pic>
        <p:nvPicPr>
          <p:cNvPr id="16" name="Picture 15" descr="Prifysgol Cymru, Y Drindod Dewi Sant, and Trinity Saint David University of Wales.&#10;&#10;AI-generated content may be incorrect.">
            <a:extLst>
              <a:ext uri="{FF2B5EF4-FFF2-40B4-BE49-F238E27FC236}">
                <a16:creationId xmlns:a16="http://schemas.microsoft.com/office/drawing/2014/main" id="{3BCA54C9-82D3-DA9E-B74D-6558A2FF63E0}"/>
              </a:ext>
            </a:extLst>
          </p:cNvPr>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690563" y="0"/>
            <a:ext cx="1802130" cy="1207770"/>
          </a:xfrm>
          <a:prstGeom prst="rect">
            <a:avLst/>
          </a:prstGeom>
          <a:noFill/>
        </p:spPr>
      </p:pic>
      <p:pic>
        <p:nvPicPr>
          <p:cNvPr id="18" name="Picture 17" descr="The image shows a collection of medical devices, including a Contour TS glucose monitor, a blood pressure monitor, and various medical instruments, with a focus on the Contour TS device.&#10;&#10;AI-generated content may be incorrect.">
            <a:extLst>
              <a:ext uri="{FF2B5EF4-FFF2-40B4-BE49-F238E27FC236}">
                <a16:creationId xmlns:a16="http://schemas.microsoft.com/office/drawing/2014/main" id="{85843812-2D40-97AA-E629-B9024CACD45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0" y="4930344"/>
            <a:ext cx="12192000" cy="1219200"/>
          </a:xfrm>
          <a:prstGeom prst="rect">
            <a:avLst/>
          </a:prstGeom>
        </p:spPr>
      </p:pic>
      <p:sp>
        <p:nvSpPr>
          <p:cNvPr id="20" name="TextBox 19">
            <a:extLst>
              <a:ext uri="{FF2B5EF4-FFF2-40B4-BE49-F238E27FC236}">
                <a16:creationId xmlns:a16="http://schemas.microsoft.com/office/drawing/2014/main" id="{EFFD73C7-474F-0B16-0D1E-4E07A3CBF8C4}"/>
              </a:ext>
            </a:extLst>
          </p:cNvPr>
          <p:cNvSpPr txBox="1"/>
          <p:nvPr/>
        </p:nvSpPr>
        <p:spPr>
          <a:xfrm>
            <a:off x="2450592" y="4922524"/>
            <a:ext cx="7290816" cy="584775"/>
          </a:xfrm>
          <a:prstGeom prst="rect">
            <a:avLst/>
          </a:prstGeom>
          <a:noFill/>
        </p:spPr>
        <p:txBody>
          <a:bodyPr wrap="square" rtlCol="0">
            <a:spAutoFit/>
          </a:bodyPr>
          <a:lstStyle/>
          <a:p>
            <a:r>
              <a:rPr lang="en-GB" sz="3200" b="1" dirty="0">
                <a:latin typeface="Arial Black" panose="020B0A04020102020204" pitchFamily="34" charset="0"/>
              </a:rPr>
              <a:t>Certificate of Higher Education</a:t>
            </a:r>
          </a:p>
        </p:txBody>
      </p:sp>
    </p:spTree>
    <p:extLst>
      <p:ext uri="{BB962C8B-B14F-4D97-AF65-F5344CB8AC3E}">
        <p14:creationId xmlns:p14="http://schemas.microsoft.com/office/powerpoint/2010/main" val="3034687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The diagram illustrates a comparison between a preventive approach and a technology-assisted approach for DFU treatment, contrasting it with a traditional approach.">
            <a:extLst>
              <a:ext uri="{FF2B5EF4-FFF2-40B4-BE49-F238E27FC236}">
                <a16:creationId xmlns:a16="http://schemas.microsoft.com/office/drawing/2014/main" id="{308C713D-EF7A-D2FD-5B97-97E457D2DBC0}"/>
              </a:ext>
            </a:extLst>
          </p:cNvPr>
          <p:cNvPicPr>
            <a:picLocks noChangeAspect="1"/>
          </p:cNvPicPr>
          <p:nvPr/>
        </p:nvPicPr>
        <p:blipFill>
          <a:blip r:embed="rId2" cstate="print">
            <a:duotone>
              <a:prstClr val="black"/>
              <a:schemeClr val="tx2">
                <a:tint val="45000"/>
                <a:satMod val="400000"/>
              </a:schemeClr>
            </a:duotone>
            <a:alphaModFix amt="25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6221" b="-1"/>
          <a:stretch>
            <a:fillRect/>
          </a:stretch>
        </p:blipFill>
        <p:spPr>
          <a:xfrm>
            <a:off x="20" y="10"/>
            <a:ext cx="12191980" cy="6857990"/>
          </a:xfrm>
          <a:prstGeom prst="rect">
            <a:avLst/>
          </a:prstGeom>
          <a:noFill/>
        </p:spPr>
      </p:pic>
      <p:sp>
        <p:nvSpPr>
          <p:cNvPr id="2" name="Title 1"/>
          <p:cNvSpPr>
            <a:spLocks noGrp="1"/>
          </p:cNvSpPr>
          <p:nvPr>
            <p:ph type="title"/>
          </p:nvPr>
        </p:nvSpPr>
        <p:spPr/>
        <p:txBody>
          <a:bodyPr vert="horz" lIns="91440" tIns="45720" rIns="91440" bIns="45720" rtlCol="0" anchor="ctr">
            <a:normAutofit/>
          </a:bodyPr>
          <a:lstStyle/>
          <a:p>
            <a:r>
              <a:rPr lang="en-US" b="1">
                <a:solidFill>
                  <a:schemeClr val="tx1"/>
                </a:solidFill>
              </a:rPr>
              <a:t>CONTENTS</a:t>
            </a:r>
          </a:p>
        </p:txBody>
      </p:sp>
      <p:graphicFrame>
        <p:nvGraphicFramePr>
          <p:cNvPr id="16" name="Content Placeholder 2">
            <a:extLst>
              <a:ext uri="{FF2B5EF4-FFF2-40B4-BE49-F238E27FC236}">
                <a16:creationId xmlns:a16="http://schemas.microsoft.com/office/drawing/2014/main" id="{EFD498D8-D209-2728-7541-80C6220A58F8}"/>
              </a:ext>
            </a:extLst>
          </p:cNvPr>
          <p:cNvGraphicFramePr>
            <a:graphicFrameLocks noGrp="1"/>
          </p:cNvGraphicFramePr>
          <p:nvPr>
            <p:ph sz="half" idx="1"/>
          </p:nvPr>
        </p:nvGraphicFramePr>
        <p:xfrm>
          <a:off x="1024128" y="2286000"/>
          <a:ext cx="9720073" cy="40233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a:extLst>
              <a:ext uri="{FF2B5EF4-FFF2-40B4-BE49-F238E27FC236}">
                <a16:creationId xmlns:a16="http://schemas.microsoft.com/office/drawing/2014/main" id="{0EA816AE-685E-C6F6-6CAD-2C3523719286}"/>
              </a:ext>
            </a:extLst>
          </p:cNvPr>
          <p:cNvSpPr txBox="1"/>
          <p:nvPr/>
        </p:nvSpPr>
        <p:spPr>
          <a:xfrm>
            <a:off x="11619408" y="6657945"/>
            <a:ext cx="572593"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rPr>
              <a:t>LCHS4008</a:t>
            </a:r>
          </a:p>
        </p:txBody>
      </p:sp>
    </p:spTree>
    <p:extLst>
      <p:ext uri="{BB962C8B-B14F-4D97-AF65-F5344CB8AC3E}">
        <p14:creationId xmlns:p14="http://schemas.microsoft.com/office/powerpoint/2010/main" val="28369708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56341A56-CC9B-65DD-80CB-35CB84517FCB}"/>
              </a:ext>
            </a:extLst>
          </p:cNvPr>
          <p:cNvPicPr>
            <a:picLocks noChangeAspect="1"/>
          </p:cNvPicPr>
          <p:nvPr/>
        </p:nvPicPr>
        <p:blipFill>
          <a:blip r:embed="rId2">
            <a:duotone>
              <a:schemeClr val="bg2">
                <a:shade val="45000"/>
                <a:satMod val="135000"/>
              </a:schemeClr>
              <a:prstClr val="white"/>
            </a:duotone>
            <a:alphaModFix amt="35000"/>
          </a:blip>
          <a:srcRect r="-1" b="-26"/>
          <a:stretch>
            <a:fillRect/>
          </a:stretch>
        </p:blipFill>
        <p:spPr>
          <a:xfrm>
            <a:off x="0" y="-55660"/>
            <a:ext cx="12192000" cy="6858000"/>
          </a:xfrm>
          <a:prstGeom prst="rect">
            <a:avLst/>
          </a:prstGeom>
        </p:spPr>
      </p:pic>
      <p:sp>
        <p:nvSpPr>
          <p:cNvPr id="4" name="Title 3">
            <a:extLst>
              <a:ext uri="{FF2B5EF4-FFF2-40B4-BE49-F238E27FC236}">
                <a16:creationId xmlns:a16="http://schemas.microsoft.com/office/drawing/2014/main" id="{22C556F5-F9C9-34AC-2AD0-7AD4F1BAEA2F}"/>
              </a:ext>
            </a:extLst>
          </p:cNvPr>
          <p:cNvSpPr>
            <a:spLocks noGrp="1"/>
          </p:cNvSpPr>
          <p:nvPr>
            <p:ph type="title" idx="4294967295"/>
          </p:nvPr>
        </p:nvSpPr>
        <p:spPr>
          <a:xfrm>
            <a:off x="241738" y="643467"/>
            <a:ext cx="3684588" cy="5572125"/>
          </a:xfrm>
        </p:spPr>
        <p:txBody>
          <a:bodyPr vert="horz" lIns="91440" tIns="45720" rIns="91440" bIns="45720" rtlCol="0" anchor="ctr">
            <a:normAutofit/>
          </a:bodyPr>
          <a:lstStyle/>
          <a:p>
            <a:pPr algn="r"/>
            <a:r>
              <a:rPr lang="en-US" sz="3600" b="1" dirty="0"/>
              <a:t>INTRODUCTION</a:t>
            </a:r>
          </a:p>
        </p:txBody>
      </p:sp>
      <p:sp>
        <p:nvSpPr>
          <p:cNvPr id="8" name="TextBox 7">
            <a:extLst>
              <a:ext uri="{FF2B5EF4-FFF2-40B4-BE49-F238E27FC236}">
                <a16:creationId xmlns:a16="http://schemas.microsoft.com/office/drawing/2014/main" id="{F9B5DE44-8F98-866E-ADBF-7EB844ED3975}"/>
              </a:ext>
            </a:extLst>
          </p:cNvPr>
          <p:cNvSpPr txBox="1"/>
          <p:nvPr/>
        </p:nvSpPr>
        <p:spPr>
          <a:xfrm>
            <a:off x="4971371" y="643467"/>
            <a:ext cx="6574112" cy="5571066"/>
          </a:xfrm>
          <a:prstGeom prst="rect">
            <a:avLst/>
          </a:prstGeom>
        </p:spPr>
        <p:txBody>
          <a:bodyPr vert="horz" lIns="45720" tIns="45720" rIns="45720" bIns="45720" rtlCol="0" anchor="ctr">
            <a:normAutofit/>
          </a:bodyPr>
          <a:lstStyle/>
          <a:p>
            <a:pPr defTabSz="914400">
              <a:lnSpc>
                <a:spcPct val="90000"/>
              </a:lnSpc>
              <a:spcAft>
                <a:spcPts val="600"/>
              </a:spcAft>
              <a:buClr>
                <a:schemeClr val="accent1"/>
              </a:buClr>
            </a:pPr>
            <a:endParaRPr lang="en-US" sz="1100" i="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4D2831E0-7898-11CB-5D4B-560063423BAC}"/>
              </a:ext>
            </a:extLst>
          </p:cNvPr>
          <p:cNvSpPr txBox="1"/>
          <p:nvPr/>
        </p:nvSpPr>
        <p:spPr>
          <a:xfrm>
            <a:off x="4428876" y="667434"/>
            <a:ext cx="7763124" cy="5434949"/>
          </a:xfrm>
          <a:prstGeom prst="rect">
            <a:avLst/>
          </a:prstGeom>
          <a:noFill/>
        </p:spPr>
        <p:txBody>
          <a:bodyPr wrap="square">
            <a:spAutoFit/>
          </a:bodyPr>
          <a:lstStyle/>
          <a:p>
            <a:pPr fontAlgn="base">
              <a:lnSpc>
                <a:spcPct val="150000"/>
              </a:lnSpc>
              <a:spcAft>
                <a:spcPts val="800"/>
              </a:spcAft>
              <a:buNone/>
            </a:pPr>
            <a:endParaRPr lang="en-GB" sz="1200" b="1" kern="100" dirty="0">
              <a:effectLst/>
              <a:latin typeface="Arial" panose="020B0604020202020204" pitchFamily="34" charset="0"/>
              <a:ea typeface="Aptos" panose="020B0004020202020204" pitchFamily="34" charset="0"/>
              <a:cs typeface="Arial" panose="020B0604020202020204" pitchFamily="34" charset="0"/>
            </a:endParaRPr>
          </a:p>
          <a:p>
            <a:pPr fontAlgn="base">
              <a:lnSpc>
                <a:spcPct val="150000"/>
              </a:lnSpc>
              <a:spcAft>
                <a:spcPts val="800"/>
              </a:spcAft>
              <a:buNone/>
            </a:pPr>
            <a:r>
              <a:rPr lang="en-GB" sz="1200" b="1" kern="0" dirty="0">
                <a:solidFill>
                  <a:srgbClr val="F1A983"/>
                </a:solidFill>
                <a:effectLst/>
                <a:latin typeface="Arial" panose="020B0604020202020204" pitchFamily="34" charset="0"/>
                <a:ea typeface="Times New Roman" panose="02020603050405020304" pitchFamily="18" charset="0"/>
                <a:cs typeface="Arial" panose="020B0604020202020204" pitchFamily="34" charset="0"/>
              </a:rPr>
              <a:t> </a:t>
            </a:r>
            <a:r>
              <a:rPr lang="en-GB" sz="1100" b="1" dirty="0">
                <a:effectLst/>
                <a:latin typeface="Arial" panose="020B0604020202020204" pitchFamily="34" charset="0"/>
                <a:ea typeface="Times New Roman" panose="02020603050405020304" pitchFamily="18" charset="0"/>
                <a:cs typeface="Arial" panose="020B0604020202020204" pitchFamily="34" charset="0"/>
              </a:rPr>
              <a:t>Type 1 diabetes is a lifelong autoimmune condition in which the immune system damages the insulin-producing cells of the pancreas, causing the body to produce little or no insulin </a:t>
            </a:r>
            <a:r>
              <a:rPr lang="en-GB" sz="1100" b="1" i="1" dirty="0">
                <a:effectLst/>
                <a:latin typeface="Arial" panose="020B0604020202020204" pitchFamily="34" charset="0"/>
                <a:ea typeface="Times New Roman" panose="02020603050405020304" pitchFamily="18" charset="0"/>
                <a:cs typeface="Arial" panose="020B0604020202020204" pitchFamily="34" charset="0"/>
              </a:rPr>
              <a:t>(World Health Organization, 2024; NHS, no date).</a:t>
            </a:r>
            <a:r>
              <a:rPr lang="en-GB" sz="1100" b="1" dirty="0">
                <a:effectLst/>
                <a:latin typeface="Arial" panose="020B0604020202020204" pitchFamily="34" charset="0"/>
                <a:ea typeface="Times New Roman" panose="02020603050405020304" pitchFamily="18" charset="0"/>
                <a:cs typeface="Arial" panose="020B0604020202020204" pitchFamily="34" charset="0"/>
              </a:rPr>
              <a:t> Insulin allows glucose to enter cells for energy. Without sufficient insulin, glucose accumulates in the bloodstream and may reach harmful levels </a:t>
            </a:r>
            <a:r>
              <a:rPr lang="en-GB" sz="1100" b="1" i="1" dirty="0">
                <a:effectLst/>
                <a:latin typeface="Arial" panose="020B0604020202020204" pitchFamily="34" charset="0"/>
                <a:ea typeface="Times New Roman" panose="02020603050405020304" pitchFamily="18" charset="0"/>
                <a:cs typeface="Arial" panose="020B0604020202020204" pitchFamily="34" charset="0"/>
              </a:rPr>
              <a:t>(NHS, no date; National Institute for Health and Care Excellence, 2015).</a:t>
            </a:r>
            <a:endParaRPr lang="en-GB" sz="11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buNone/>
            </a:pPr>
            <a:r>
              <a:rPr lang="en-GB" sz="1100" b="1" dirty="0">
                <a:effectLst/>
                <a:latin typeface="Arial" panose="020B0604020202020204" pitchFamily="34" charset="0"/>
                <a:ea typeface="Times New Roman" panose="02020603050405020304" pitchFamily="18" charset="0"/>
                <a:cs typeface="Arial" panose="020B0604020202020204" pitchFamily="34" charset="0"/>
              </a:rPr>
              <a:t> </a:t>
            </a:r>
          </a:p>
          <a:p>
            <a:pPr>
              <a:lnSpc>
                <a:spcPct val="150000"/>
              </a:lnSpc>
              <a:buNone/>
            </a:pPr>
            <a:r>
              <a:rPr lang="en-GB" sz="1100" b="1" dirty="0">
                <a:effectLst/>
                <a:latin typeface="Arial" panose="020B0604020202020204" pitchFamily="34" charset="0"/>
                <a:ea typeface="Times New Roman" panose="02020603050405020304" pitchFamily="18" charset="0"/>
                <a:cs typeface="Arial" panose="020B0604020202020204" pitchFamily="34" charset="0"/>
              </a:rPr>
              <a:t>Unlike type 2 diabetes, type 1 diabetes is not caused by lifestyle choices, and there is currently no established population-level method of preventing it</a:t>
            </a:r>
            <a:r>
              <a:rPr lang="en-GB" sz="1100" b="1" i="1" dirty="0">
                <a:effectLst/>
                <a:latin typeface="Arial" panose="020B0604020202020204" pitchFamily="34" charset="0"/>
                <a:ea typeface="Times New Roman" panose="02020603050405020304" pitchFamily="18" charset="0"/>
                <a:cs typeface="Arial" panose="020B0604020202020204" pitchFamily="34" charset="0"/>
              </a:rPr>
              <a:t> (World Health Organization, 2024).</a:t>
            </a:r>
            <a:r>
              <a:rPr lang="en-GB" sz="1100" b="1" dirty="0">
                <a:effectLst/>
                <a:latin typeface="Arial" panose="020B0604020202020204" pitchFamily="34" charset="0"/>
                <a:ea typeface="Times New Roman" panose="02020603050405020304" pitchFamily="18" charset="0"/>
                <a:cs typeface="Arial" panose="020B0604020202020204" pitchFamily="34" charset="0"/>
              </a:rPr>
              <a:t> Common symptoms include frequent urination, excessive thirst, tiredness, unexplained weight loss and blurred vision </a:t>
            </a:r>
            <a:r>
              <a:rPr lang="en-GB" sz="1100" b="1" i="1" dirty="0">
                <a:effectLst/>
                <a:latin typeface="Arial" panose="020B0604020202020204" pitchFamily="34" charset="0"/>
                <a:ea typeface="Times New Roman" panose="02020603050405020304" pitchFamily="18" charset="0"/>
                <a:cs typeface="Arial" panose="020B0604020202020204" pitchFamily="34" charset="0"/>
              </a:rPr>
              <a:t>(NHS, no date; World Health Organization, 2024)</a:t>
            </a:r>
            <a:r>
              <a:rPr lang="en-GB" sz="1100" b="1" dirty="0">
                <a:effectLst/>
                <a:latin typeface="Arial" panose="020B0604020202020204" pitchFamily="34" charset="0"/>
                <a:ea typeface="Times New Roman" panose="02020603050405020304" pitchFamily="18" charset="0"/>
                <a:cs typeface="Arial" panose="020B0604020202020204" pitchFamily="34" charset="0"/>
              </a:rPr>
              <a:t>. Fruity-smelling breath, vomiting or deep breathing may indicate diabetic ketoacidosis, which requires urgent hospital treatment</a:t>
            </a:r>
            <a:r>
              <a:rPr lang="en-GB" sz="1100" b="1" i="1" dirty="0">
                <a:effectLst/>
                <a:latin typeface="Arial" panose="020B0604020202020204" pitchFamily="34" charset="0"/>
                <a:ea typeface="Times New Roman" panose="02020603050405020304" pitchFamily="18" charset="0"/>
                <a:cs typeface="Arial" panose="020B0604020202020204" pitchFamily="34" charset="0"/>
              </a:rPr>
              <a:t> (NHS 111 Wales, 2022).</a:t>
            </a:r>
            <a:endParaRPr lang="en-GB" sz="11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buNone/>
            </a:pPr>
            <a:r>
              <a:rPr lang="en-GB" sz="1100" b="1" dirty="0">
                <a:effectLst/>
                <a:latin typeface="Arial" panose="020B0604020202020204" pitchFamily="34" charset="0"/>
                <a:ea typeface="Times New Roman" panose="02020603050405020304" pitchFamily="18" charset="0"/>
                <a:cs typeface="Arial" panose="020B0604020202020204" pitchFamily="34" charset="0"/>
              </a:rPr>
              <a:t> </a:t>
            </a:r>
          </a:p>
          <a:p>
            <a:r>
              <a:rPr lang="en-GB" sz="1100" b="1" dirty="0">
                <a:effectLst/>
                <a:latin typeface="Arial" panose="020B0604020202020204" pitchFamily="34" charset="0"/>
                <a:ea typeface="Times New Roman" panose="02020603050405020304" pitchFamily="18" charset="0"/>
                <a:cs typeface="Arial" panose="020B0604020202020204" pitchFamily="34" charset="0"/>
              </a:rPr>
              <a:t>Type 1 diabetes can develop at any age and requires lifelong insulin treatment, glucose monitoring, education and specialist support </a:t>
            </a:r>
            <a:r>
              <a:rPr lang="en-GB" sz="1100" b="1" i="1" dirty="0">
                <a:effectLst/>
                <a:latin typeface="Arial" panose="020B0604020202020204" pitchFamily="34" charset="0"/>
                <a:ea typeface="Times New Roman" panose="02020603050405020304" pitchFamily="18" charset="0"/>
                <a:cs typeface="Arial" panose="020B0604020202020204" pitchFamily="34" charset="0"/>
              </a:rPr>
              <a:t>(NHS, no date; National Institute for Health and Care Excellence, 2015).</a:t>
            </a:r>
            <a:r>
              <a:rPr lang="en-GB" sz="1100" b="1" dirty="0">
                <a:effectLst/>
                <a:latin typeface="Arial" panose="020B0604020202020204" pitchFamily="34" charset="0"/>
                <a:ea typeface="Times New Roman" panose="02020603050405020304" pitchFamily="18" charset="0"/>
                <a:cs typeface="Arial" panose="020B0604020202020204" pitchFamily="34" charset="0"/>
              </a:rPr>
              <a:t> </a:t>
            </a:r>
            <a:r>
              <a:rPr lang="en-GB" sz="1100" b="1" dirty="0">
                <a:latin typeface="Arial" panose="020B0604020202020204" pitchFamily="34" charset="0"/>
                <a:cs typeface="Arial" panose="020B0604020202020204" pitchFamily="34" charset="0"/>
              </a:rPr>
              <a:t> </a:t>
            </a:r>
          </a:p>
          <a:p>
            <a:r>
              <a:rPr lang="en-GB" sz="1100" b="1" dirty="0">
                <a:latin typeface="Arial" panose="020B0604020202020204" pitchFamily="34" charset="0"/>
                <a:cs typeface="Arial" panose="020B0604020202020204" pitchFamily="34" charset="0"/>
              </a:rPr>
              <a:t>Approximately 9.2 million people worldwide live with type 1 diabetes, including around 1.8 million children and adolescents under 20 years old </a:t>
            </a:r>
            <a:r>
              <a:rPr lang="en-GB" sz="1100" b="1" i="1" dirty="0">
                <a:latin typeface="Arial" panose="020B0604020202020204" pitchFamily="34" charset="0"/>
                <a:cs typeface="Arial" panose="020B0604020202020204" pitchFamily="34" charset="0"/>
              </a:rPr>
              <a:t>(International Diabetes Federation, 2025).</a:t>
            </a: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 </a:t>
            </a:r>
          </a:p>
          <a:p>
            <a:r>
              <a:rPr lang="en-GB" sz="1100" b="1" dirty="0">
                <a:latin typeface="Arial" panose="020B0604020202020204" pitchFamily="34" charset="0"/>
                <a:cs typeface="Arial" panose="020B0604020202020204" pitchFamily="34" charset="0"/>
              </a:rPr>
              <a:t>Type 1 diabetes is an important public-health issue because it requires lifelong treatment, can cause emergency hospital admissions and long-term complications, and may affect education, employment, families and health services </a:t>
            </a:r>
            <a:r>
              <a:rPr lang="en-GB" sz="1100" b="1" i="1" dirty="0">
                <a:latin typeface="Arial" panose="020B0604020202020204" pitchFamily="34" charset="0"/>
                <a:cs typeface="Arial" panose="020B0604020202020204" pitchFamily="34" charset="0"/>
              </a:rPr>
              <a:t>(World Health Organization, 2024; National Institute for Health and Care Excellence, 2015; International Diabetes Federation, 2025).</a:t>
            </a:r>
            <a:endParaRPr lang="en-GB" sz="1100" b="1" dirty="0">
              <a:latin typeface="Arial" panose="020B0604020202020204" pitchFamily="34" charset="0"/>
              <a:cs typeface="Arial" panose="020B0604020202020204" pitchFamily="34" charset="0"/>
            </a:endParaRPr>
          </a:p>
          <a:p>
            <a:pPr fontAlgn="base"/>
            <a:r>
              <a:rPr lang="en-GB" sz="1100" b="1" dirty="0">
                <a:latin typeface="Arial" panose="020B0604020202020204" pitchFamily="34" charset="0"/>
                <a:cs typeface="Arial" panose="020B0604020202020204" pitchFamily="34" charset="0"/>
              </a:rPr>
              <a:t> </a:t>
            </a:r>
          </a:p>
          <a:p>
            <a:pPr>
              <a:lnSpc>
                <a:spcPct val="150000"/>
              </a:lnSpc>
              <a:buNone/>
            </a:pPr>
            <a:endParaRPr lang="en-GB" sz="1200" b="1"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5145947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24129" y="585216"/>
            <a:ext cx="3779085" cy="1499616"/>
          </a:xfrm>
        </p:spPr>
        <p:txBody>
          <a:bodyPr vert="horz" lIns="91440" tIns="45720" rIns="91440" bIns="45720" rtlCol="0" anchor="ctr">
            <a:normAutofit fontScale="90000"/>
          </a:bodyPr>
          <a:lstStyle/>
          <a:p>
            <a:r>
              <a:rPr lang="en-US" sz="3500">
                <a:solidFill>
                  <a:srgbClr val="FFFFFF"/>
                </a:solidFill>
              </a:rPr>
              <a:t>Measuring and monitoring type 1 diabetes</a:t>
            </a:r>
          </a:p>
        </p:txBody>
      </p:sp>
      <p:sp>
        <p:nvSpPr>
          <p:cNvPr id="20" name="TextBox 19">
            <a:extLst>
              <a:ext uri="{FF2B5EF4-FFF2-40B4-BE49-F238E27FC236}">
                <a16:creationId xmlns:a16="http://schemas.microsoft.com/office/drawing/2014/main" id="{F8AB80C9-460F-4EB3-C7E6-B27F6D7E778C}"/>
              </a:ext>
            </a:extLst>
          </p:cNvPr>
          <p:cNvSpPr txBox="1"/>
          <p:nvPr/>
        </p:nvSpPr>
        <p:spPr>
          <a:xfrm>
            <a:off x="237067" y="2286000"/>
            <a:ext cx="4578773" cy="3843867"/>
          </a:xfrm>
          <a:prstGeom prst="rect">
            <a:avLst/>
          </a:prstGeom>
        </p:spPr>
        <p:txBody>
          <a:bodyPr vert="horz" lIns="45720" tIns="45720" rIns="45720" bIns="45720" rtlCol="0">
            <a:noAutofit/>
          </a:bodyPr>
          <a:lstStyle/>
          <a:p>
            <a:r>
              <a:rPr lang="en-GB" sz="1100" b="1" dirty="0">
                <a:latin typeface="Arial" panose="020B0604020202020204" pitchFamily="34" charset="0"/>
                <a:cs typeface="Arial" panose="020B0604020202020204" pitchFamily="34" charset="0"/>
              </a:rPr>
              <a:t>An important global public health issue Type 1 diabetes is monitored through finger-prick tests, continuous glucose monitoring, HbA1c testing and ketone </a:t>
            </a:r>
            <a:r>
              <a:rPr lang="en-GB" sz="1100" b="1" i="1" dirty="0">
                <a:latin typeface="Arial" panose="020B0604020202020204" pitchFamily="34" charset="0"/>
                <a:cs typeface="Arial" panose="020B0604020202020204" pitchFamily="34" charset="0"/>
              </a:rPr>
              <a:t>testing (National Institute for Health and Care Excellence, 2015; NHS, 2023). </a:t>
            </a:r>
            <a:r>
              <a:rPr lang="en-GB" sz="1100" b="1" dirty="0">
                <a:latin typeface="Arial" panose="020B0604020202020204" pitchFamily="34" charset="0"/>
                <a:cs typeface="Arial" panose="020B0604020202020204" pitchFamily="34" charset="0"/>
              </a:rPr>
              <a:t>Finger-prick tests give an immediate glucose reading, while continuous glucose monitors show trends and warn when levels are too high or low </a:t>
            </a:r>
            <a:r>
              <a:rPr lang="en-GB" sz="1100" b="1" i="1" dirty="0">
                <a:latin typeface="Arial" panose="020B0604020202020204" pitchFamily="34" charset="0"/>
                <a:cs typeface="Arial" panose="020B0604020202020204" pitchFamily="34" charset="0"/>
              </a:rPr>
              <a:t>(National Institute for Health and Care Excellence, 2015; NHS, 2023).</a:t>
            </a:r>
            <a:endParaRPr lang="en-GB" sz="1100" b="1" dirty="0">
              <a:latin typeface="Arial" panose="020B0604020202020204" pitchFamily="34" charset="0"/>
              <a:cs typeface="Arial" panose="020B0604020202020204" pitchFamily="34" charset="0"/>
            </a:endParaRPr>
          </a:p>
          <a:p>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HbA1c testing indicates average blood glucose level over the previous two to three months and is usually checked every three to six months </a:t>
            </a:r>
            <a:r>
              <a:rPr lang="en-GB" sz="1100" b="1" i="1" dirty="0">
                <a:latin typeface="Arial" panose="020B0604020202020204" pitchFamily="34" charset="0"/>
                <a:cs typeface="Arial" panose="020B0604020202020204" pitchFamily="34" charset="0"/>
              </a:rPr>
              <a:t>(National Institute for Health and Care Excellence, 2015).</a:t>
            </a:r>
            <a:r>
              <a:rPr lang="en-GB" sz="1100" b="1" dirty="0">
                <a:latin typeface="Arial" panose="020B0604020202020204" pitchFamily="34" charset="0"/>
                <a:cs typeface="Arial" panose="020B0604020202020204" pitchFamily="34" charset="0"/>
              </a:rPr>
              <a:t> Ketone testing is important during illness or high blood glucose because raised ketones may indicate diabetic ketoacidosis, which needs urgent treatment </a:t>
            </a:r>
            <a:r>
              <a:rPr lang="en-GB" sz="1100" b="1" i="1" dirty="0">
                <a:latin typeface="Arial" panose="020B0604020202020204" pitchFamily="34" charset="0"/>
                <a:cs typeface="Arial" panose="020B0604020202020204" pitchFamily="34" charset="0"/>
              </a:rPr>
              <a:t>(NHS, 2023; National Institute for Health and Care Excellence, 2015).</a:t>
            </a:r>
            <a:endParaRPr lang="en-GB" sz="1100" b="1"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 </a:t>
            </a:r>
          </a:p>
          <a:p>
            <a:r>
              <a:rPr lang="en-GB" sz="1100" b="1" dirty="0">
                <a:latin typeface="Arial" panose="020B0604020202020204" pitchFamily="34" charset="0"/>
                <a:cs typeface="Arial" panose="020B0604020202020204" pitchFamily="34" charset="0"/>
              </a:rPr>
              <a:t>At population level, GP records, hospital data and the National Diabetes Audit are used to monitor care and inequalities. In 2024–25, 43% of people with type 1 diabetes had all eight recommended care processes recorded </a:t>
            </a:r>
            <a:r>
              <a:rPr lang="en-GB" sz="1100" b="1" i="1" dirty="0">
                <a:latin typeface="Arial" panose="020B0604020202020204" pitchFamily="34" charset="0"/>
                <a:cs typeface="Arial" panose="020B0604020202020204" pitchFamily="34" charset="0"/>
              </a:rPr>
              <a:t>(NHS England, 2026).</a:t>
            </a:r>
            <a:endParaRPr lang="en-GB" sz="1100" b="1" dirty="0">
              <a:latin typeface="Arial" panose="020B0604020202020204" pitchFamily="34" charset="0"/>
              <a:cs typeface="Arial" panose="020B0604020202020204" pitchFamily="34" charset="0"/>
            </a:endParaRPr>
          </a:p>
          <a:p>
            <a:pPr fontAlgn="base"/>
            <a:r>
              <a:rPr lang="en-GB" sz="1100" b="1" dirty="0">
                <a:latin typeface="Arial" panose="020B0604020202020204" pitchFamily="34" charset="0"/>
                <a:cs typeface="Arial" panose="020B0604020202020204" pitchFamily="34" charset="0"/>
              </a:rPr>
              <a:t>This report examines how type 1 diabetes is measured and controlled, its effects on individuals and communicates, and the health and social care services available to support people living with the condition. </a:t>
            </a:r>
          </a:p>
        </p:txBody>
      </p:sp>
      <p:pic>
        <p:nvPicPr>
          <p:cNvPr id="10" name="Picture 9" descr="The image shows a technician wearing blue gloves and a blue shirt, carefully inserting a test strip into a medical device, possibly a blood glucose monitor.&#10;&#10;AI-generated content may be incorrect.">
            <a:extLst>
              <a:ext uri="{FF2B5EF4-FFF2-40B4-BE49-F238E27FC236}">
                <a16:creationId xmlns:a16="http://schemas.microsoft.com/office/drawing/2014/main" id="{90A392A3-EB61-1DFF-A4D9-56B5A3BAF47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294" r="21659" b="-2"/>
          <a:stretch>
            <a:fillRect/>
          </a:stretch>
        </p:blipFill>
        <p:spPr>
          <a:xfrm>
            <a:off x="5976078" y="-2342963"/>
            <a:ext cx="5455921" cy="5577840"/>
          </a:xfrm>
          <a:prstGeom prst="rect">
            <a:avLst/>
          </a:prstGeom>
        </p:spPr>
      </p:pic>
    </p:spTree>
    <p:extLst>
      <p:ext uri="{BB962C8B-B14F-4D97-AF65-F5344CB8AC3E}">
        <p14:creationId xmlns:p14="http://schemas.microsoft.com/office/powerpoint/2010/main" val="426046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0" name="Picture 7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81" name="Picture 8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82" name="Oval 81">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3" name="Picture 82">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84" name="Picture 83">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5" name="Rectangle 84">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646111" y="452718"/>
            <a:ext cx="9404723" cy="1400530"/>
          </a:xfrm>
        </p:spPr>
        <p:txBody>
          <a:bodyPr vert="horz" lIns="91440" tIns="45720" rIns="91440" bIns="45720" rtlCol="0" anchor="t">
            <a:normAutofit/>
          </a:bodyPr>
          <a:lstStyle/>
          <a:p>
            <a:r>
              <a:rPr lang="en-US"/>
              <a:t>Controlling type 1 diabetes</a:t>
            </a:r>
          </a:p>
        </p:txBody>
      </p:sp>
      <p:sp>
        <p:nvSpPr>
          <p:cNvPr id="7" name="Title 1">
            <a:extLst>
              <a:ext uri="{FF2B5EF4-FFF2-40B4-BE49-F238E27FC236}">
                <a16:creationId xmlns:a16="http://schemas.microsoft.com/office/drawing/2014/main" id="{0FE172EF-BEC5-8869-3488-94A0CD574E07}"/>
              </a:ext>
            </a:extLst>
          </p:cNvPr>
          <p:cNvSpPr txBox="1">
            <a:spLocks/>
          </p:cNvSpPr>
          <p:nvPr/>
        </p:nvSpPr>
        <p:spPr>
          <a:xfrm>
            <a:off x="655020" y="786384"/>
            <a:ext cx="9720072" cy="1499616"/>
          </a:xfrm>
          <a:prstGeom prst="rect">
            <a:avLst/>
          </a:prstGeom>
        </p:spPr>
        <p:txBody>
          <a:bodyPr vert="horz" lIns="91440" tIns="45720" rIns="91440" bIns="45720" rtlCol="0" anchor="ctr">
            <a:normAutofit/>
          </a:bodyPr>
          <a:lst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a:lstStyle>
          <a:p>
            <a:endParaRPr lang="en-US" dirty="0"/>
          </a:p>
        </p:txBody>
      </p:sp>
      <p:graphicFrame>
        <p:nvGraphicFramePr>
          <p:cNvPr id="10" name="TextBox 7">
            <a:extLst>
              <a:ext uri="{FF2B5EF4-FFF2-40B4-BE49-F238E27FC236}">
                <a16:creationId xmlns:a16="http://schemas.microsoft.com/office/drawing/2014/main" id="{7F1FEEE5-33D5-FF67-F9FC-4267CAAC0E88}"/>
              </a:ext>
            </a:extLst>
          </p:cNvPr>
          <p:cNvGraphicFramePr/>
          <p:nvPr>
            <p:extLst>
              <p:ext uri="{D42A27DB-BD31-4B8C-83A1-F6EECF244321}">
                <p14:modId xmlns:p14="http://schemas.microsoft.com/office/powerpoint/2010/main" val="1509175579"/>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382416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E4B5866-0E12-AB3C-298B-B967EB192FEB}"/>
              </a:ext>
            </a:extLst>
          </p:cNvPr>
          <p:cNvSpPr>
            <a:spLocks noGrp="1"/>
          </p:cNvSpPr>
          <p:nvPr>
            <p:ph type="ctrTitle"/>
          </p:nvPr>
        </p:nvSpPr>
        <p:spPr>
          <a:xfrm>
            <a:off x="4966910" y="537881"/>
            <a:ext cx="6568573" cy="5257533"/>
          </a:xfrm>
        </p:spPr>
        <p:txBody>
          <a:bodyPr anchor="ctr">
            <a:normAutofit/>
          </a:bodyPr>
          <a:lstStyle/>
          <a:p>
            <a:pPr fontAlgn="base"/>
            <a:endParaRPr lang="en-GB" dirty="0">
              <a:solidFill>
                <a:schemeClr val="bg1"/>
              </a:solidFill>
            </a:endParaRPr>
          </a:p>
        </p:txBody>
      </p:sp>
      <p:sp>
        <p:nvSpPr>
          <p:cNvPr id="5" name="Subtitle 4"/>
          <p:cNvSpPr>
            <a:spLocks noGrp="1"/>
          </p:cNvSpPr>
          <p:nvPr>
            <p:ph type="subTitle" idx="1"/>
          </p:nvPr>
        </p:nvSpPr>
        <p:spPr>
          <a:xfrm>
            <a:off x="1154955" y="1266958"/>
            <a:ext cx="2904124" cy="4528457"/>
          </a:xfrm>
        </p:spPr>
        <p:txBody>
          <a:bodyPr anchor="ctr">
            <a:normAutofit/>
          </a:bodyPr>
          <a:lstStyle/>
          <a:p>
            <a:pPr algn="r"/>
            <a:r>
              <a:rPr lang="en-GB" b="1" dirty="0"/>
              <a:t>Consequences for individuals and the community</a:t>
            </a:r>
            <a:endParaRPr lang="en-US" b="1" dirty="0"/>
          </a:p>
        </p:txBody>
      </p:sp>
      <p:pic>
        <p:nvPicPr>
          <p:cNvPr id="25" name="Picture 24" descr="The image depicts various age groups facing unique challenges in managing Type 1 Diabetes (T1D), such as infants' limited cognitive abilities, children's poor communication, and adolescents' risk of poor glycemic control.&#10;&#10;AI-generated content may be incorrect.">
            <a:extLst>
              <a:ext uri="{FF2B5EF4-FFF2-40B4-BE49-F238E27FC236}">
                <a16:creationId xmlns:a16="http://schemas.microsoft.com/office/drawing/2014/main" id="{B99F5A6E-C26E-95EB-A971-0218B0EDFBA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66909" y="428550"/>
            <a:ext cx="6568573" cy="5257533"/>
          </a:xfrm>
          <a:prstGeom prst="rect">
            <a:avLst/>
          </a:prstGeom>
        </p:spPr>
      </p:pic>
    </p:spTree>
    <p:extLst>
      <p:ext uri="{BB962C8B-B14F-4D97-AF65-F5344CB8AC3E}">
        <p14:creationId xmlns:p14="http://schemas.microsoft.com/office/powerpoint/2010/main" val="3396391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6CA12-9044-5B05-CC0A-4A4D7F583014}"/>
              </a:ext>
            </a:extLst>
          </p:cNvPr>
          <p:cNvSpPr>
            <a:spLocks noGrp="1"/>
          </p:cNvSpPr>
          <p:nvPr>
            <p:ph type="title"/>
          </p:nvPr>
        </p:nvSpPr>
        <p:spPr>
          <a:xfrm>
            <a:off x="5411931" y="452718"/>
            <a:ext cx="4638903" cy="1400530"/>
          </a:xfrm>
        </p:spPr>
        <p:txBody>
          <a:bodyPr vert="horz" lIns="91440" tIns="45720" rIns="91440" bIns="45720" rtlCol="0" anchor="t">
            <a:normAutofit/>
          </a:bodyPr>
          <a:lstStyle/>
          <a:p>
            <a:br>
              <a:rPr lang="en-US"/>
            </a:br>
            <a:endParaRPr lang="en-US"/>
          </a:p>
        </p:txBody>
      </p:sp>
      <p:sp>
        <p:nvSpPr>
          <p:cNvPr id="28"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4B0F931D-EBD3-1369-8A00-443BCC84D98A}"/>
              </a:ext>
            </a:extLst>
          </p:cNvPr>
          <p:cNvPicPr>
            <a:picLocks noChangeAspect="1"/>
          </p:cNvPicPr>
          <p:nvPr/>
        </p:nvPicPr>
        <p:blipFill>
          <a:blip r:embed="rId3"/>
          <a:srcRect l="24528" r="23804" b="-1"/>
          <a:stretch>
            <a:fillRect/>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4" name="Rectangle 33">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B61B9A64-20E6-226D-53D2-F5E9658F12D8}"/>
              </a:ext>
            </a:extLst>
          </p:cNvPr>
          <p:cNvSpPr txBox="1"/>
          <p:nvPr/>
        </p:nvSpPr>
        <p:spPr>
          <a:xfrm>
            <a:off x="5410950" y="1143000"/>
            <a:ext cx="5561850" cy="5105399"/>
          </a:xfrm>
          <a:prstGeom prst="rect">
            <a:avLst/>
          </a:prstGeom>
        </p:spPr>
        <p:txBody>
          <a:bodyPr vert="horz" lIns="91440" tIns="45720" rIns="91440" bIns="45720" rtlCol="0">
            <a:normAutofit fontScale="92500" lnSpcReduction="20000"/>
          </a:bodyPr>
          <a:lstStyle/>
          <a:p>
            <a:pPr fontAlgn="base">
              <a:lnSpc>
                <a:spcPct val="90000"/>
              </a:lnSpc>
              <a:spcBef>
                <a:spcPts val="1000"/>
              </a:spcBef>
              <a:buClr>
                <a:schemeClr val="bg2">
                  <a:lumMod val="40000"/>
                  <a:lumOff val="60000"/>
                </a:schemeClr>
              </a:buClr>
              <a:buSzPct val="80000"/>
              <a:buFont typeface="Wingdings 3" charset="2"/>
              <a:buChar char=""/>
            </a:pPr>
            <a:r>
              <a:rPr lang="en-US" sz="600" dirty="0">
                <a:effectLst/>
                <a:latin typeface="+mj-lt"/>
                <a:ea typeface="+mj-ea"/>
                <a:cs typeface="+mj-cs"/>
              </a:rPr>
              <a:t> </a:t>
            </a:r>
          </a:p>
          <a:p>
            <a:pPr>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 </a:t>
            </a:r>
          </a:p>
          <a:p>
            <a:pPr>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 </a:t>
            </a:r>
          </a:p>
          <a:p>
            <a:pPr>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Poorly controlled type 1 diabetes can cause </a:t>
            </a:r>
            <a:r>
              <a:rPr lang="en-US" sz="1100" b="1" dirty="0" err="1">
                <a:effectLst/>
                <a:latin typeface="Arial" panose="020B0604020202020204" pitchFamily="34" charset="0"/>
                <a:ea typeface="+mj-ea"/>
                <a:cs typeface="Arial" panose="020B0604020202020204" pitchFamily="34" charset="0"/>
              </a:rPr>
              <a:t>hypoglycaemia</a:t>
            </a:r>
            <a:r>
              <a:rPr lang="en-US" sz="1100" b="1" dirty="0">
                <a:effectLst/>
                <a:latin typeface="Arial" panose="020B0604020202020204" pitchFamily="34" charset="0"/>
                <a:ea typeface="+mj-ea"/>
                <a:cs typeface="Arial" panose="020B0604020202020204" pitchFamily="34" charset="0"/>
              </a:rPr>
              <a:t>, </a:t>
            </a:r>
            <a:r>
              <a:rPr lang="en-US" sz="1100" b="1" dirty="0" err="1">
                <a:effectLst/>
                <a:latin typeface="Arial" panose="020B0604020202020204" pitchFamily="34" charset="0"/>
                <a:ea typeface="+mj-ea"/>
                <a:cs typeface="Arial" panose="020B0604020202020204" pitchFamily="34" charset="0"/>
              </a:rPr>
              <a:t>hyperglycaemia</a:t>
            </a:r>
            <a:r>
              <a:rPr lang="en-US" sz="1100" b="1" dirty="0">
                <a:effectLst/>
                <a:latin typeface="Arial" panose="020B0604020202020204" pitchFamily="34" charset="0"/>
                <a:ea typeface="+mj-ea"/>
                <a:cs typeface="Arial" panose="020B0604020202020204" pitchFamily="34" charset="0"/>
              </a:rPr>
              <a:t> and diabetic ketoacidosis. Severe </a:t>
            </a:r>
            <a:r>
              <a:rPr lang="en-US" sz="1100" b="1" dirty="0" err="1">
                <a:effectLst/>
                <a:latin typeface="Arial" panose="020B0604020202020204" pitchFamily="34" charset="0"/>
                <a:ea typeface="+mj-ea"/>
                <a:cs typeface="Arial" panose="020B0604020202020204" pitchFamily="34" charset="0"/>
              </a:rPr>
              <a:t>hypoglycaemia</a:t>
            </a:r>
            <a:r>
              <a:rPr lang="en-US" sz="1100" b="1" dirty="0">
                <a:effectLst/>
                <a:latin typeface="Arial" panose="020B0604020202020204" pitchFamily="34" charset="0"/>
                <a:ea typeface="+mj-ea"/>
                <a:cs typeface="Arial" panose="020B0604020202020204" pitchFamily="34" charset="0"/>
              </a:rPr>
              <a:t> may cause confusion, seizures or unconsciousness, while untreated ketoacidosis can lead to dehydration, coma or death (National Institute for Health and Care Excellence, 2015; NHS, 2023).</a:t>
            </a:r>
          </a:p>
          <a:p>
            <a:pPr>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 </a:t>
            </a:r>
          </a:p>
          <a:p>
            <a:pPr>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 </a:t>
            </a:r>
          </a:p>
          <a:p>
            <a:pPr>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Long-term high blood glucose can damage the heart, blood vessels, kidneys, eyes and nerves. Complications may include heart attack, stroke, kidney failure, sight loss, foot ulcers and lower-limb amputation, reducing independence and quality of life (World Health Organization, 2024; NHS, no date).</a:t>
            </a:r>
          </a:p>
          <a:p>
            <a:pPr>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 </a:t>
            </a:r>
          </a:p>
          <a:p>
            <a:pPr>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The condition also creates a substantial emotional burden because people must continually manage insulin, food, exercise and glucose readings. This may contribute to diabetes distress, anxiety, depression, sleep problems and fear of </a:t>
            </a:r>
            <a:r>
              <a:rPr lang="en-US" sz="1100" b="1" dirty="0" err="1">
                <a:effectLst/>
                <a:latin typeface="Arial" panose="020B0604020202020204" pitchFamily="34" charset="0"/>
                <a:ea typeface="+mj-ea"/>
                <a:cs typeface="Arial" panose="020B0604020202020204" pitchFamily="34" charset="0"/>
              </a:rPr>
              <a:t>hypoglycaemia</a:t>
            </a:r>
            <a:r>
              <a:rPr lang="en-US" sz="1100" b="1" dirty="0">
                <a:effectLst/>
                <a:latin typeface="Arial" panose="020B0604020202020204" pitchFamily="34" charset="0"/>
                <a:ea typeface="+mj-ea"/>
                <a:cs typeface="Arial" panose="020B0604020202020204" pitchFamily="34" charset="0"/>
              </a:rPr>
              <a:t>, affecting relationships, education and employment (Benton et al., 2023; </a:t>
            </a:r>
            <a:r>
              <a:rPr lang="en-US" sz="1100" b="1" dirty="0" err="1">
                <a:effectLst/>
                <a:latin typeface="Arial" panose="020B0604020202020204" pitchFamily="34" charset="0"/>
                <a:ea typeface="+mj-ea"/>
                <a:cs typeface="Arial" panose="020B0604020202020204" pitchFamily="34" charset="0"/>
              </a:rPr>
              <a:t>Diribe</a:t>
            </a:r>
            <a:r>
              <a:rPr lang="en-US" sz="1100" b="1" dirty="0">
                <a:effectLst/>
                <a:latin typeface="Arial" panose="020B0604020202020204" pitchFamily="34" charset="0"/>
                <a:ea typeface="+mj-ea"/>
                <a:cs typeface="Arial" panose="020B0604020202020204" pitchFamily="34" charset="0"/>
              </a:rPr>
              <a:t> et al., 2024; National Institute for Health and Care Excellence, 2015).</a:t>
            </a:r>
          </a:p>
          <a:p>
            <a:pPr>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 </a:t>
            </a:r>
          </a:p>
          <a:p>
            <a:pPr>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Families may also experience worry, disrupted sleep and additional caring responsibilities. At community level, emergencies and long-term complications increase demand for ambulance services, hospitals, specialist clinics and social care (NHS England, 2024; World Health Organization, 2024).</a:t>
            </a:r>
          </a:p>
          <a:p>
            <a:pPr>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 </a:t>
            </a:r>
          </a:p>
          <a:p>
            <a:pPr>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Social inequality can worsen outcomes. In 2023, 70% of adults with type 1 diabetes in the most deprived areas had HbA1c above 58 mmol/mol, compared with 56% in the least deprived areas, showing the influence of deprivation and unequal access to care (Diabetes UK, 2025).</a:t>
            </a:r>
          </a:p>
          <a:p>
            <a:pPr fontAlgn="base">
              <a:lnSpc>
                <a:spcPct val="90000"/>
              </a:lnSpc>
              <a:spcBef>
                <a:spcPts val="1000"/>
              </a:spcBef>
              <a:buClr>
                <a:schemeClr val="bg2">
                  <a:lumMod val="40000"/>
                  <a:lumOff val="60000"/>
                </a:schemeClr>
              </a:buClr>
              <a:buSzPct val="80000"/>
              <a:buFont typeface="Wingdings 3" charset="2"/>
              <a:buChar char=""/>
            </a:pPr>
            <a:r>
              <a:rPr lang="en-US" sz="1100" b="1" dirty="0">
                <a:effectLst/>
                <a:latin typeface="Arial" panose="020B0604020202020204" pitchFamily="34" charset="0"/>
                <a:ea typeface="+mj-ea"/>
                <a:cs typeface="Arial" panose="020B0604020202020204" pitchFamily="34" charset="0"/>
              </a:rPr>
              <a:t> </a:t>
            </a:r>
          </a:p>
        </p:txBody>
      </p:sp>
      <p:sp>
        <p:nvSpPr>
          <p:cNvPr id="4" name="TextBox 3">
            <a:extLst>
              <a:ext uri="{FF2B5EF4-FFF2-40B4-BE49-F238E27FC236}">
                <a16:creationId xmlns:a16="http://schemas.microsoft.com/office/drawing/2014/main" id="{2CA37314-D040-5CCA-D15C-AC40B1E2EFD7}"/>
              </a:ext>
            </a:extLst>
          </p:cNvPr>
          <p:cNvSpPr txBox="1"/>
          <p:nvPr/>
        </p:nvSpPr>
        <p:spPr>
          <a:xfrm>
            <a:off x="5410950" y="2052918"/>
            <a:ext cx="4638903" cy="4195481"/>
          </a:xfrm>
          <a:prstGeom prst="rect">
            <a:avLst/>
          </a:prstGeom>
        </p:spPr>
        <p:txBody>
          <a:bodyPr vert="horz" lIns="91440" tIns="45720" rIns="91440" bIns="45720" rtlCol="0">
            <a:normAutofit/>
          </a:bodyPr>
          <a:lstStyle/>
          <a:p>
            <a:pPr fontAlgn="base">
              <a:lnSpc>
                <a:spcPct val="90000"/>
              </a:lnSpc>
              <a:spcBef>
                <a:spcPts val="1000"/>
              </a:spcBef>
              <a:buClr>
                <a:schemeClr val="bg2">
                  <a:lumMod val="40000"/>
                  <a:lumOff val="60000"/>
                </a:schemeClr>
              </a:buClr>
              <a:buSzPct val="80000"/>
              <a:buFont typeface="Wingdings 3" charset="2"/>
              <a:buChar char=""/>
            </a:pPr>
            <a:endParaRPr lang="en-US" sz="700" dirty="0">
              <a:latin typeface="+mj-lt"/>
              <a:ea typeface="+mj-ea"/>
              <a:cs typeface="+mj-cs"/>
            </a:endParaRPr>
          </a:p>
          <a:p>
            <a:pPr fontAlgn="base">
              <a:lnSpc>
                <a:spcPct val="90000"/>
              </a:lnSpc>
              <a:spcBef>
                <a:spcPts val="1000"/>
              </a:spcBef>
              <a:buClr>
                <a:schemeClr val="bg2">
                  <a:lumMod val="40000"/>
                  <a:lumOff val="60000"/>
                </a:schemeClr>
              </a:buClr>
              <a:buSzPct val="80000"/>
              <a:buFont typeface="Wingdings 3" charset="2"/>
              <a:buChar char=""/>
            </a:pPr>
            <a:endParaRPr lang="en-US" sz="700" dirty="0">
              <a:latin typeface="+mj-lt"/>
              <a:ea typeface="+mj-ea"/>
              <a:cs typeface="+mj-cs"/>
            </a:endParaRPr>
          </a:p>
        </p:txBody>
      </p:sp>
      <p:sp>
        <p:nvSpPr>
          <p:cNvPr id="10" name="TextBox 9">
            <a:extLst>
              <a:ext uri="{FF2B5EF4-FFF2-40B4-BE49-F238E27FC236}">
                <a16:creationId xmlns:a16="http://schemas.microsoft.com/office/drawing/2014/main" id="{8D89911C-2098-F81E-3C7C-B0DE4FE0F5FB}"/>
              </a:ext>
            </a:extLst>
          </p:cNvPr>
          <p:cNvSpPr txBox="1"/>
          <p:nvPr/>
        </p:nvSpPr>
        <p:spPr>
          <a:xfrm>
            <a:off x="233680" y="452718"/>
            <a:ext cx="4003081" cy="1569660"/>
          </a:xfrm>
          <a:prstGeom prst="rect">
            <a:avLst/>
          </a:prstGeom>
          <a:noFill/>
        </p:spPr>
        <p:txBody>
          <a:bodyPr wrap="square" rtlCol="0">
            <a:spAutoFit/>
          </a:bodyPr>
          <a:lstStyle/>
          <a:p>
            <a:r>
              <a:rPr lang="en-GB" sz="3200" b="1" dirty="0">
                <a:solidFill>
                  <a:schemeClr val="bg1"/>
                </a:solidFill>
                <a:latin typeface="Arial" panose="020B0604020202020204" pitchFamily="34" charset="0"/>
                <a:cs typeface="Arial" panose="020B0604020202020204" pitchFamily="34" charset="0"/>
              </a:rPr>
              <a:t>Consequences for individuals and the community </a:t>
            </a:r>
          </a:p>
        </p:txBody>
      </p:sp>
    </p:spTree>
    <p:extLst>
      <p:ext uri="{BB962C8B-B14F-4D97-AF65-F5344CB8AC3E}">
        <p14:creationId xmlns:p14="http://schemas.microsoft.com/office/powerpoint/2010/main" val="39344106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8" name="Picture 17">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0" name="Oval 19">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4" name="Picture 23">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6" name="Rectangle 25">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14A2F755-5219-4C4E-9378-2C80BB08D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A042B41-CFBF-4E11-965F-B1906826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Freeform 7">
            <a:extLst>
              <a:ext uri="{FF2B5EF4-FFF2-40B4-BE49-F238E27FC236}">
                <a16:creationId xmlns:a16="http://schemas.microsoft.com/office/drawing/2014/main" id="{ED9FFD70-7E69-43F7-BAFF-08A75B3AE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3" name="Title 2">
            <a:extLst>
              <a:ext uri="{FF2B5EF4-FFF2-40B4-BE49-F238E27FC236}">
                <a16:creationId xmlns:a16="http://schemas.microsoft.com/office/drawing/2014/main" id="{B553DCFA-505D-1AD0-D02F-5B20C6A0B2B5}"/>
              </a:ext>
            </a:extLst>
          </p:cNvPr>
          <p:cNvSpPr>
            <a:spLocks noGrp="1"/>
          </p:cNvSpPr>
          <p:nvPr>
            <p:ph type="title"/>
          </p:nvPr>
        </p:nvSpPr>
        <p:spPr>
          <a:xfrm>
            <a:off x="648930" y="629267"/>
            <a:ext cx="9252154" cy="1016654"/>
          </a:xfrm>
        </p:spPr>
        <p:txBody>
          <a:bodyPr vert="horz" lIns="91440" tIns="45720" rIns="91440" bIns="45720" rtlCol="0" anchor="t">
            <a:normAutofit/>
          </a:bodyPr>
          <a:lstStyle/>
          <a:p>
            <a:pPr algn="l">
              <a:lnSpc>
                <a:spcPct val="90000"/>
              </a:lnSpc>
            </a:pPr>
            <a:r>
              <a:rPr lang="en-US" sz="3300" b="0" i="0" kern="1200">
                <a:solidFill>
                  <a:srgbClr val="EBEBEB"/>
                </a:solidFill>
                <a:latin typeface="+mj-lt"/>
                <a:ea typeface="+mj-ea"/>
                <a:cs typeface="+mj-cs"/>
              </a:rPr>
              <a:t>Health and Social Care Support Services social care support services</a:t>
            </a:r>
          </a:p>
        </p:txBody>
      </p:sp>
      <p:sp useBgFill="1">
        <p:nvSpPr>
          <p:cNvPr id="34" name="Freeform: Shape 33">
            <a:extLst>
              <a:ext uri="{FF2B5EF4-FFF2-40B4-BE49-F238E27FC236}">
                <a16:creationId xmlns:a16="http://schemas.microsoft.com/office/drawing/2014/main" id="{9A87AD7E-457F-4836-8DDE-FFE0F0093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11" name="Graphic 10" descr="Stethoscope">
            <a:extLst>
              <a:ext uri="{FF2B5EF4-FFF2-40B4-BE49-F238E27FC236}">
                <a16:creationId xmlns:a16="http://schemas.microsoft.com/office/drawing/2014/main" id="{591F9BF4-06F0-9E0F-2F4D-687A908D507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53484" y="2672367"/>
            <a:ext cx="3413845" cy="3413845"/>
          </a:xfrm>
          <a:prstGeom prst="rect">
            <a:avLst/>
          </a:prstGeom>
          <a:effectLst/>
        </p:spPr>
      </p:pic>
      <p:graphicFrame>
        <p:nvGraphicFramePr>
          <p:cNvPr id="36" name="Text Placeholder 6">
            <a:extLst>
              <a:ext uri="{FF2B5EF4-FFF2-40B4-BE49-F238E27FC236}">
                <a16:creationId xmlns:a16="http://schemas.microsoft.com/office/drawing/2014/main" id="{F0DC56F0-C15D-F840-D613-0BED3B7E5BBD}"/>
              </a:ext>
            </a:extLst>
          </p:cNvPr>
          <p:cNvGraphicFramePr/>
          <p:nvPr/>
        </p:nvGraphicFramePr>
        <p:xfrm>
          <a:off x="4389416" y="2548281"/>
          <a:ext cx="7154279" cy="3658689"/>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62246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b="1" dirty="0">
                <a:latin typeface="Arial" panose="020B0604020202020204" pitchFamily="34" charset="0"/>
                <a:cs typeface="Arial" panose="020B0604020202020204" pitchFamily="34" charset="0"/>
              </a:rPr>
              <a:t>CONCLUSION</a:t>
            </a:r>
          </a:p>
        </p:txBody>
      </p:sp>
      <p:sp>
        <p:nvSpPr>
          <p:cNvPr id="3" name="Content Placeholder 2"/>
          <p:cNvSpPr>
            <a:spLocks noGrp="1"/>
          </p:cNvSpPr>
          <p:nvPr>
            <p:ph sz="half" idx="2"/>
          </p:nvPr>
        </p:nvSpPr>
        <p:spPr>
          <a:xfrm>
            <a:off x="1215073" y="2074862"/>
            <a:ext cx="4396339" cy="3741738"/>
          </a:xfrm>
        </p:spPr>
        <p:txBody>
          <a:bodyPr>
            <a:normAutofit fontScale="62500" lnSpcReduction="20000"/>
          </a:bodyPr>
          <a:lstStyle/>
          <a:p>
            <a:r>
              <a:rPr lang="en-GB" b="1" dirty="0">
                <a:latin typeface="Arial" panose="020B0604020202020204" pitchFamily="34" charset="0"/>
                <a:cs typeface="Arial" panose="020B0604020202020204" pitchFamily="34" charset="0"/>
              </a:rPr>
              <a:t>Type 1 diabetes requires lifelong insulin, glucose monitoring and continuing education. Finger prick testing, continuous glucose monitoring, HbA1c checks and ketone testing support glucose control and help identify risks </a:t>
            </a:r>
            <a:r>
              <a:rPr lang="en-GB" b="1" i="1" dirty="0">
                <a:latin typeface="Arial" panose="020B0604020202020204" pitchFamily="34" charset="0"/>
                <a:cs typeface="Arial" panose="020B0604020202020204" pitchFamily="34" charset="0"/>
              </a:rPr>
              <a:t>(National Institute for Health and Care Excellence, 2015; NHS, 2023)</a:t>
            </a:r>
            <a:r>
              <a:rPr lang="en-GB" b="1" dirty="0">
                <a:latin typeface="Arial" panose="020B0604020202020204" pitchFamily="34" charset="0"/>
                <a:cs typeface="Arial" panose="020B0604020202020204" pitchFamily="34" charset="0"/>
              </a:rPr>
              <a:t>. Insulin injections, pumps, carbohydrate counting, healthy eating and physical activity can improve management and reduce complications </a:t>
            </a:r>
            <a:r>
              <a:rPr lang="en-GB" b="1" i="1" dirty="0">
                <a:latin typeface="Arial" panose="020B0604020202020204" pitchFamily="34" charset="0"/>
                <a:cs typeface="Arial" panose="020B0604020202020204" pitchFamily="34" charset="0"/>
              </a:rPr>
              <a:t>(National Institute for Health and Care Excellence, 2015; World Health Organization, 2024).</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 </a:t>
            </a:r>
          </a:p>
          <a:p>
            <a:r>
              <a:rPr lang="en-GB" b="1" dirty="0">
                <a:latin typeface="Arial" panose="020B0604020202020204" pitchFamily="34" charset="0"/>
                <a:cs typeface="Arial" panose="020B0604020202020204" pitchFamily="34" charset="0"/>
              </a:rPr>
              <a:t>However, type 1 diabetes may affect physical health, emotional wellbeing, education, employment and family life </a:t>
            </a:r>
            <a:r>
              <a:rPr lang="en-GB" b="1" i="1" dirty="0">
                <a:latin typeface="Arial" panose="020B0604020202020204" pitchFamily="34" charset="0"/>
                <a:cs typeface="Arial" panose="020B0604020202020204" pitchFamily="34" charset="0"/>
              </a:rPr>
              <a:t>(Benton et al., 2023; </a:t>
            </a:r>
            <a:r>
              <a:rPr lang="en-GB" b="1" i="1" dirty="0" err="1">
                <a:latin typeface="Arial" panose="020B0604020202020204" pitchFamily="34" charset="0"/>
                <a:cs typeface="Arial" panose="020B0604020202020204" pitchFamily="34" charset="0"/>
              </a:rPr>
              <a:t>Diribe</a:t>
            </a:r>
            <a:r>
              <a:rPr lang="en-GB" b="1" i="1" dirty="0">
                <a:latin typeface="Arial" panose="020B0604020202020204" pitchFamily="34" charset="0"/>
                <a:cs typeface="Arial" panose="020B0604020202020204" pitchFamily="34" charset="0"/>
              </a:rPr>
              <a:t> et al., 2024).</a:t>
            </a:r>
            <a:r>
              <a:rPr lang="en-GB" b="1" dirty="0">
                <a:latin typeface="Arial" panose="020B0604020202020204" pitchFamily="34" charset="0"/>
                <a:cs typeface="Arial" panose="020B0604020202020204" pitchFamily="34" charset="0"/>
              </a:rPr>
              <a:t> Effective care requires coordinated support from diabetes specialists, nurses, doctors, dietitians, pharmacists and mental health services. Fair access to treatment, education and technology can help people manage the condition and maintain quality of life </a:t>
            </a:r>
            <a:r>
              <a:rPr lang="en-GB" b="1" i="1" dirty="0">
                <a:latin typeface="Arial" panose="020B0604020202020204" pitchFamily="34" charset="0"/>
                <a:cs typeface="Arial" panose="020B0604020202020204" pitchFamily="34" charset="0"/>
              </a:rPr>
              <a:t>(National Institute for Health and Care Excellence, 2023; NHS England, 2024).</a:t>
            </a:r>
            <a:endParaRPr lang="en-GB" b="1" dirty="0">
              <a:latin typeface="Arial" panose="020B0604020202020204" pitchFamily="34" charset="0"/>
              <a:cs typeface="Arial" panose="020B0604020202020204" pitchFamily="34" charset="0"/>
            </a:endParaRPr>
          </a:p>
          <a:p>
            <a:endParaRPr lang="en-US" dirty="0"/>
          </a:p>
        </p:txBody>
      </p:sp>
      <p:pic>
        <p:nvPicPr>
          <p:cNvPr id="8" name="Picture 7" descr="The diagram illustrates various factors influencing Type 1 Diabetes, including genetic factors, infections, serological markers, and diet.&#10;&#10;AI-generated content may be incorrect.">
            <a:extLst>
              <a:ext uri="{FF2B5EF4-FFF2-40B4-BE49-F238E27FC236}">
                <a16:creationId xmlns:a16="http://schemas.microsoft.com/office/drawing/2014/main" id="{92819012-DE59-0140-C509-5DEE0A1F20B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68067" y="1501775"/>
            <a:ext cx="3810000" cy="3448050"/>
          </a:xfrm>
          <a:prstGeom prst="rect">
            <a:avLst/>
          </a:prstGeom>
        </p:spPr>
      </p:pic>
      <p:sp>
        <p:nvSpPr>
          <p:cNvPr id="9" name="TextBox 8">
            <a:extLst>
              <a:ext uri="{FF2B5EF4-FFF2-40B4-BE49-F238E27FC236}">
                <a16:creationId xmlns:a16="http://schemas.microsoft.com/office/drawing/2014/main" id="{5E654B25-54AE-C849-DE46-5D2B42FA90CF}"/>
              </a:ext>
            </a:extLst>
          </p:cNvPr>
          <p:cNvSpPr txBox="1"/>
          <p:nvPr/>
        </p:nvSpPr>
        <p:spPr>
          <a:xfrm>
            <a:off x="6968067" y="4949825"/>
            <a:ext cx="3810000" cy="230832"/>
          </a:xfrm>
          <a:prstGeom prst="rect">
            <a:avLst/>
          </a:prstGeom>
          <a:noFill/>
        </p:spPr>
        <p:txBody>
          <a:bodyPr wrap="square" rtlCol="0">
            <a:spAutoFit/>
          </a:bodyPr>
          <a:lstStyle/>
          <a:p>
            <a:r>
              <a:rPr lang="en-GB" sz="900">
                <a:hlinkClick r:id="rId3" tooltip="https://www.frontiersin.org/articles/10.3389/fendo.2020.00248/full"/>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336938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239" name="Picture 238">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40" name="Picture 239">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41" name="Oval 240">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42" name="Picture 241">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43" name="Picture 242">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44" name="Rectangle 243">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5" name="Rectangle 244">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6"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247" name="Freeform: Shape 235">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3" name="Title 2"/>
          <p:cNvSpPr>
            <a:spLocks noGrp="1"/>
          </p:cNvSpPr>
          <p:nvPr>
            <p:ph type="title"/>
          </p:nvPr>
        </p:nvSpPr>
        <p:spPr>
          <a:xfrm>
            <a:off x="0" y="0"/>
            <a:ext cx="11929242" cy="6700775"/>
          </a:xfrm>
        </p:spPr>
        <p:txBody>
          <a:bodyPr vert="horz" lIns="91440" tIns="45720" rIns="91440" bIns="45720" rtlCol="0" anchor="b">
            <a:normAutofit fontScale="90000"/>
          </a:bodyPr>
          <a:lstStyle/>
          <a:p>
            <a:pPr fontAlgn="base"/>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r>
              <a:rPr lang="en-GB" b="1" dirty="0"/>
              <a:t> </a:t>
            </a:r>
            <a:br>
              <a:rPr lang="en-GB" dirty="0"/>
            </a:br>
            <a:br>
              <a:rPr lang="en-GB" dirty="0"/>
            </a:br>
            <a:r>
              <a:rPr lang="en-GB" i="1" dirty="0"/>
              <a:t> </a:t>
            </a:r>
            <a:br>
              <a:rPr lang="en-GB" dirty="0"/>
            </a:br>
            <a:r>
              <a:rPr lang="en-GB" i="1" dirty="0"/>
              <a:t> </a:t>
            </a:r>
            <a:br>
              <a:rPr lang="en-GB" dirty="0"/>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br>
              <a:rPr lang="en-US" sz="1800" b="0" i="0" kern="1200" dirty="0">
                <a:solidFill>
                  <a:schemeClr val="tx2"/>
                </a:solidFill>
                <a:latin typeface="+mj-lt"/>
                <a:ea typeface="+mj-ea"/>
                <a:cs typeface="+mj-cs"/>
              </a:rPr>
            </a:br>
            <a:endParaRPr lang="en-US" sz="1800" b="0" i="0" kern="1200" dirty="0">
              <a:solidFill>
                <a:schemeClr val="tx2"/>
              </a:solidFill>
              <a:latin typeface="+mj-lt"/>
              <a:ea typeface="+mj-ea"/>
              <a:cs typeface="+mj-cs"/>
            </a:endParaRPr>
          </a:p>
        </p:txBody>
      </p:sp>
      <p:sp>
        <p:nvSpPr>
          <p:cNvPr id="238" name="Rectangle 237">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extBox 1">
            <a:extLst>
              <a:ext uri="{FF2B5EF4-FFF2-40B4-BE49-F238E27FC236}">
                <a16:creationId xmlns:a16="http://schemas.microsoft.com/office/drawing/2014/main" id="{9A48B9C1-22DC-A80E-7B5A-6975DC31D428}"/>
              </a:ext>
            </a:extLst>
          </p:cNvPr>
          <p:cNvSpPr txBox="1"/>
          <p:nvPr/>
        </p:nvSpPr>
        <p:spPr>
          <a:xfrm>
            <a:off x="381794" y="799070"/>
            <a:ext cx="8350314" cy="4739759"/>
          </a:xfrm>
          <a:prstGeom prst="rect">
            <a:avLst/>
          </a:prstGeom>
          <a:noFill/>
        </p:spPr>
        <p:txBody>
          <a:bodyPr wrap="square" rtlCol="0">
            <a:spAutoFit/>
          </a:bodyPr>
          <a:lstStyle/>
          <a:p>
            <a:pPr fontAlgn="base"/>
            <a:r>
              <a:rPr lang="en-GB" b="1" dirty="0"/>
              <a:t> </a:t>
            </a:r>
            <a:endParaRPr lang="en-GB" dirty="0"/>
          </a:p>
          <a:p>
            <a:pPr fontAlgn="base"/>
            <a:r>
              <a:rPr lang="en-GB" sz="3600" b="1" dirty="0"/>
              <a:t>Reference list</a:t>
            </a:r>
            <a:endParaRPr lang="en-GB" sz="3600" dirty="0"/>
          </a:p>
          <a:p>
            <a:pPr fontAlgn="base"/>
            <a:r>
              <a:rPr lang="en-GB" b="1" dirty="0"/>
              <a:t> </a:t>
            </a:r>
            <a:endParaRPr lang="en-GB" dirty="0"/>
          </a:p>
          <a:p>
            <a:pPr fontAlgn="base"/>
            <a:r>
              <a:rPr lang="en-GB" dirty="0"/>
              <a:t> </a:t>
            </a:r>
          </a:p>
          <a:p>
            <a:pPr fontAlgn="base"/>
            <a:r>
              <a:rPr lang="en-GB" i="1" dirty="0"/>
              <a:t>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Benton, M., Cleal, B., Prina, M., </a:t>
            </a:r>
            <a:r>
              <a:rPr lang="en-GB" sz="1100" b="1" i="1" dirty="0" err="1">
                <a:latin typeface="Arial" panose="020B0604020202020204" pitchFamily="34" charset="0"/>
                <a:cs typeface="Arial" panose="020B0604020202020204" pitchFamily="34" charset="0"/>
              </a:rPr>
              <a:t>Baykoca</a:t>
            </a:r>
            <a:r>
              <a:rPr lang="en-GB" sz="1100" b="1" i="1" dirty="0">
                <a:latin typeface="Arial" panose="020B0604020202020204" pitchFamily="34" charset="0"/>
                <a:cs typeface="Arial" panose="020B0604020202020204" pitchFamily="34" charset="0"/>
              </a:rPr>
              <a:t>, J., </a:t>
            </a:r>
            <a:r>
              <a:rPr lang="en-GB" sz="1100" b="1" i="1" dirty="0" err="1">
                <a:latin typeface="Arial" panose="020B0604020202020204" pitchFamily="34" charset="0"/>
                <a:cs typeface="Arial" panose="020B0604020202020204" pitchFamily="34" charset="0"/>
              </a:rPr>
              <a:t>Willaing</a:t>
            </a:r>
            <a:r>
              <a:rPr lang="en-GB" sz="1100" b="1" i="1" dirty="0">
                <a:latin typeface="Arial" panose="020B0604020202020204" pitchFamily="34" charset="0"/>
                <a:cs typeface="Arial" panose="020B0604020202020204" pitchFamily="34" charset="0"/>
              </a:rPr>
              <a:t>, I., Price, H. and Ismail, K. (2023) ‘Prevalence of mental disorders in people living with type 1 diabetes: a systematic literature review and meta-analysis’, General Hospital Psychiatry, 80, pp. 1–16. </a:t>
            </a:r>
            <a:r>
              <a:rPr lang="en-GB" sz="1100" b="1" i="1" dirty="0" err="1">
                <a:latin typeface="Arial" panose="020B0604020202020204" pitchFamily="34" charset="0"/>
                <a:cs typeface="Arial" panose="020B0604020202020204" pitchFamily="34" charset="0"/>
              </a:rPr>
              <a:t>doi</a:t>
            </a:r>
            <a:r>
              <a:rPr lang="en-GB" sz="1100" b="1" i="1" dirty="0">
                <a:latin typeface="Arial" panose="020B0604020202020204" pitchFamily="34" charset="0"/>
                <a:cs typeface="Arial" panose="020B0604020202020204" pitchFamily="34" charset="0"/>
              </a:rPr>
              <a:t>: 10.1016/j.genhosppsych.2022.11.004.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Diabetes UK (2025) New blood sugar data reveals worsening inequalities in type 1 diabetes outcomes. Available at: https://www.diabetes.org.uk/about-us/news-and-views/new-blood-sugar-data-reveals-worsening-inequalities-type-1-diabetes (Accessed: 20 July 2026).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fontAlgn="base"/>
            <a:r>
              <a:rPr lang="en-GB" sz="1100" b="1" i="1" dirty="0" err="1">
                <a:latin typeface="Arial" panose="020B0604020202020204" pitchFamily="34" charset="0"/>
                <a:cs typeface="Arial" panose="020B0604020202020204" pitchFamily="34" charset="0"/>
              </a:rPr>
              <a:t>Diribe</a:t>
            </a:r>
            <a:r>
              <a:rPr lang="en-GB" sz="1100" b="1" i="1" dirty="0">
                <a:latin typeface="Arial" panose="020B0604020202020204" pitchFamily="34" charset="0"/>
                <a:cs typeface="Arial" panose="020B0604020202020204" pitchFamily="34" charset="0"/>
              </a:rPr>
              <a:t>, O., Palmer, K., Kennedy, A., Betts, M., Borkowska, K., </a:t>
            </a:r>
            <a:r>
              <a:rPr lang="en-GB" sz="1100" b="1" i="1" dirty="0" err="1">
                <a:latin typeface="Arial" panose="020B0604020202020204" pitchFamily="34" charset="0"/>
                <a:cs typeface="Arial" panose="020B0604020202020204" pitchFamily="34" charset="0"/>
              </a:rPr>
              <a:t>Dessapt-Baradez</a:t>
            </a:r>
            <a:r>
              <a:rPr lang="en-GB" sz="1100" b="1" i="1" dirty="0">
                <a:latin typeface="Arial" panose="020B0604020202020204" pitchFamily="34" charset="0"/>
                <a:cs typeface="Arial" panose="020B0604020202020204" pitchFamily="34" charset="0"/>
              </a:rPr>
              <a:t>, C. and Baxter, M. (2024) ‘A systematic literature review of psychological interventions for adults with type 1 diabetes’, Diabetes Therapy, 15(2), pp. 367–380. </a:t>
            </a:r>
            <a:r>
              <a:rPr lang="en-GB" sz="1100" b="1" i="1" dirty="0" err="1">
                <a:latin typeface="Arial" panose="020B0604020202020204" pitchFamily="34" charset="0"/>
                <a:cs typeface="Arial" panose="020B0604020202020204" pitchFamily="34" charset="0"/>
              </a:rPr>
              <a:t>doi</a:t>
            </a:r>
            <a:r>
              <a:rPr lang="en-GB" sz="1100" b="1" i="1" dirty="0">
                <a:latin typeface="Arial" panose="020B0604020202020204" pitchFamily="34" charset="0"/>
                <a:cs typeface="Arial" panose="020B0604020202020204" pitchFamily="34" charset="0"/>
              </a:rPr>
              <a:t>: 10.1007/s13300-023-01513-2.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International Diabetes Federation (2025) IDF Diabetes Atlas. 11th </a:t>
            </a:r>
            <a:r>
              <a:rPr lang="en-GB" sz="1100" b="1" i="1" dirty="0" err="1">
                <a:latin typeface="Arial" panose="020B0604020202020204" pitchFamily="34" charset="0"/>
                <a:cs typeface="Arial" panose="020B0604020202020204" pitchFamily="34" charset="0"/>
              </a:rPr>
              <a:t>edn</a:t>
            </a:r>
            <a:r>
              <a:rPr lang="en-GB" sz="1100" b="1" i="1" dirty="0">
                <a:latin typeface="Arial" panose="020B0604020202020204" pitchFamily="34" charset="0"/>
                <a:cs typeface="Arial" panose="020B0604020202020204" pitchFamily="34" charset="0"/>
              </a:rPr>
              <a:t>. Brussels, Belgium: International Diabetes Federation. Available at: https://diabetesatlas.org (Accessed: 20 July 2026).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r>
              <a:rPr lang="en-GB" i="1" dirty="0"/>
              <a:t> </a:t>
            </a:r>
            <a:endParaRPr lang="en-GB" dirty="0"/>
          </a:p>
        </p:txBody>
      </p:sp>
    </p:spTree>
    <p:extLst>
      <p:ext uri="{BB962C8B-B14F-4D97-AF65-F5344CB8AC3E}">
        <p14:creationId xmlns:p14="http://schemas.microsoft.com/office/powerpoint/2010/main" val="168478511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3" name="Picture 42">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44" name="Picture 43">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45" name="Oval 44">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6" name="Picture 45">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47" name="Picture 4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8" name="Rectangle 47">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9" name="Picture 48" descr="A row of samples for medical testing">
            <a:extLst>
              <a:ext uri="{FF2B5EF4-FFF2-40B4-BE49-F238E27FC236}">
                <a16:creationId xmlns:a16="http://schemas.microsoft.com/office/drawing/2014/main" id="{9990BDDF-D687-B868-8D6B-75F6699CEC33}"/>
              </a:ext>
            </a:extLst>
          </p:cNvPr>
          <p:cNvPicPr>
            <a:picLocks noChangeAspect="1"/>
          </p:cNvPicPr>
          <p:nvPr/>
        </p:nvPicPr>
        <p:blipFill>
          <a:blip r:embed="rId7"/>
          <a:srcRect l="48157" r="1158"/>
          <a:stretch>
            <a:fillRect/>
          </a:stretch>
        </p:blipFill>
        <p:spPr>
          <a:xfrm>
            <a:off x="-1" y="10"/>
            <a:ext cx="4634680" cy="6857990"/>
          </a:xfrm>
          <a:prstGeom prst="rect">
            <a:avLst/>
          </a:prstGeom>
        </p:spPr>
      </p:pic>
      <p:sp>
        <p:nvSpPr>
          <p:cNvPr id="3" name="TextBox 2">
            <a:extLst>
              <a:ext uri="{FF2B5EF4-FFF2-40B4-BE49-F238E27FC236}">
                <a16:creationId xmlns:a16="http://schemas.microsoft.com/office/drawing/2014/main" id="{DF7AEF9F-BC9F-955F-540C-81DF97DCECAE}"/>
              </a:ext>
            </a:extLst>
          </p:cNvPr>
          <p:cNvSpPr txBox="1"/>
          <p:nvPr/>
        </p:nvSpPr>
        <p:spPr>
          <a:xfrm>
            <a:off x="5282381" y="1902942"/>
            <a:ext cx="4767471" cy="4345458"/>
          </a:xfrm>
          <a:prstGeom prst="rect">
            <a:avLst/>
          </a:prstGeom>
        </p:spPr>
        <p:txBody>
          <a:bodyPr vert="horz" lIns="91440" tIns="45720" rIns="91440" bIns="45720" rtlCol="0">
            <a:normAutofit/>
          </a:bodyPr>
          <a:lstStyle/>
          <a:p>
            <a:pPr fontAlgn="base">
              <a:lnSpc>
                <a:spcPct val="90000"/>
              </a:lnSpc>
              <a:spcBef>
                <a:spcPts val="1000"/>
              </a:spcBef>
              <a:buClr>
                <a:schemeClr val="bg2">
                  <a:lumMod val="40000"/>
                  <a:lumOff val="60000"/>
                </a:schemeClr>
              </a:buClr>
              <a:buSzPct val="80000"/>
              <a:buFont typeface="Wingdings 3" charset="2"/>
              <a:buChar char=""/>
            </a:pPr>
            <a:endParaRPr lang="en-US" sz="500" dirty="0">
              <a:latin typeface="+mj-lt"/>
              <a:ea typeface="+mj-ea"/>
              <a:cs typeface="+mj-cs"/>
            </a:endParaRPr>
          </a:p>
        </p:txBody>
      </p:sp>
      <p:sp>
        <p:nvSpPr>
          <p:cNvPr id="4" name="TextBox 3">
            <a:extLst>
              <a:ext uri="{FF2B5EF4-FFF2-40B4-BE49-F238E27FC236}">
                <a16:creationId xmlns:a16="http://schemas.microsoft.com/office/drawing/2014/main" id="{2ABDFD6E-A8FA-3377-7D87-C8F9B4B30B23}"/>
              </a:ext>
            </a:extLst>
          </p:cNvPr>
          <p:cNvSpPr txBox="1"/>
          <p:nvPr/>
        </p:nvSpPr>
        <p:spPr>
          <a:xfrm>
            <a:off x="4634679" y="1141408"/>
            <a:ext cx="6793733" cy="5847755"/>
          </a:xfrm>
          <a:prstGeom prst="rect">
            <a:avLst/>
          </a:prstGeom>
          <a:noFill/>
        </p:spPr>
        <p:txBody>
          <a:bodyPr wrap="square" rtlCol="0">
            <a:spAutoFit/>
          </a:bodyPr>
          <a:lstStyle/>
          <a:p>
            <a:pPr fontAlgn="base"/>
            <a:r>
              <a:rPr lang="en-GB" sz="1100" b="1" i="1" dirty="0">
                <a:latin typeface="Arial" panose="020B0604020202020204" pitchFamily="34" charset="0"/>
                <a:cs typeface="Arial" panose="020B0604020202020204" pitchFamily="34" charset="0"/>
              </a:rPr>
              <a:t>National Institute for Health and Care Excellence (2015) Type 1 diabetes in adults: diagnosis and. NICE guideline NG17. Updated 17 August 2022. London: NICE. Available at: https://www.nice.org.uk/guidance/ng17 (Accessed: 20 July 2026). </a:t>
            </a:r>
          </a:p>
          <a:p>
            <a:pPr fontAlgn="base"/>
            <a:endParaRPr lang="en-GB" sz="1100" b="1" i="1" dirty="0">
              <a:latin typeface="Arial" panose="020B0604020202020204" pitchFamily="34" charset="0"/>
              <a:cs typeface="Arial" panose="020B0604020202020204" pitchFamily="34" charset="0"/>
            </a:endParaRPr>
          </a:p>
          <a:p>
            <a:pPr fontAlgn="base"/>
            <a:endParaRPr lang="en-GB" sz="1100" b="1" i="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National Institute for Health and Care Excellence (2023) Hybrid closed loop systems for managing blood glucose levels in type 1 diabetes. Technology appraisal guidance TA943. London: NICE. Available at: https://www.nice.org.uk/guidance/ta943 (Accessed: 20 July 2026).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NHS (2023) Diabetic ketoacidosis. Available at: https://www.nhs.uk/conditions/diabetic-ketoacidosis/ (Accessed: 20 July 2026).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NHS (no date) Type 1 diabetes. Available at: https://www.nhs.uk/conditions/type-1-diabetes/ (Accessed: 20 July 2026).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NHS 111 Wales (2022) Diabetic ketoacidosis. Available at: https://111.wales.nhs.uk/encyclopaedia/d/article/diabeticketoacidosis/ (Accessed: 20 July 2026).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NHS England (2024) Hybrid closed loop technologies: 5-year implementation strategy. London: NHS England. Available at: https://www.england.nhs.uk/publication/hybrid-closed-loop-technologies-5-year-implementation-strategy/ (Accessed: 20 July 2026).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NHS England (2026) National Diabetes Audit Core Report 1: Care Processes and Treatment Targets 2024–25—Underlying data. Available at: https://digital.nhs.uk/data-and-information/publications/statistical/national-diabetes-audit/report-1-cp-and-tt-data-release-2024-25/nda-report-1-cp-and-tt-data-release-2024-25 (Accessed: 20 July 2026).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pPr fontAlgn="base"/>
            <a:r>
              <a:rPr lang="en-GB" sz="1100" b="1" i="1" dirty="0">
                <a:latin typeface="Arial" panose="020B0604020202020204" pitchFamily="34" charset="0"/>
                <a:cs typeface="Arial" panose="020B0604020202020204" pitchFamily="34" charset="0"/>
              </a:rPr>
              <a:t>World Health Organization (2024) Diabetes. Geneva: World Health Organization. Available at: https://www.who.int/news-room/fact-sheets/detail/diabetes (Accessed: 20 July 2026).</a:t>
            </a:r>
            <a:endParaRPr lang="en-GB" sz="1100" b="1" dirty="0">
              <a:latin typeface="Arial" panose="020B0604020202020204" pitchFamily="34" charset="0"/>
              <a:cs typeface="Arial" panose="020B0604020202020204" pitchFamily="34" charset="0"/>
            </a:endParaRPr>
          </a:p>
          <a:p>
            <a:r>
              <a:rPr lang="en-GB" sz="1100" b="1" i="1" dirty="0">
                <a:latin typeface="Arial" panose="020B0604020202020204" pitchFamily="34" charset="0"/>
                <a:cs typeface="Arial" panose="020B0604020202020204" pitchFamily="34" charset="0"/>
              </a:rPr>
              <a:t> </a:t>
            </a:r>
            <a:endParaRPr lang="en-GB" sz="1100" b="1" dirty="0">
              <a:latin typeface="Arial" panose="020B0604020202020204" pitchFamily="34" charset="0"/>
              <a:cs typeface="Arial" panose="020B0604020202020204" pitchFamily="34" charset="0"/>
            </a:endParaRPr>
          </a:p>
          <a:p>
            <a:r>
              <a:rPr lang="en-GB" sz="1100" i="1"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pPr fontAlgn="base"/>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90402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8986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566160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HealthFitness">
      <a:dk1>
        <a:srgbClr val="595959"/>
      </a:dk1>
      <a:lt1>
        <a:sysClr val="window" lastClr="FFFFFF"/>
      </a:lt1>
      <a:dk2>
        <a:srgbClr val="000000"/>
      </a:dk2>
      <a:lt2>
        <a:srgbClr val="DDDDDD"/>
      </a:lt2>
      <a:accent1>
        <a:srgbClr val="87A91B"/>
      </a:accent1>
      <a:accent2>
        <a:srgbClr val="FBCE11"/>
      </a:accent2>
      <a:accent3>
        <a:srgbClr val="446ED8"/>
      </a:accent3>
      <a:accent4>
        <a:srgbClr val="9D22E2"/>
      </a:accent4>
      <a:accent5>
        <a:srgbClr val="FE9E00"/>
      </a:accent5>
      <a:accent6>
        <a:srgbClr val="DF5327"/>
      </a:accent6>
      <a:hlink>
        <a:srgbClr val="446ED8"/>
      </a:hlink>
      <a:folHlink>
        <a:srgbClr val="828282"/>
      </a:folHlink>
    </a:clrScheme>
    <a:fontScheme name="Calibri Light">
      <a:majorFont>
        <a:latin typeface="Calibri Light"/>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45db0b02d3bae4a87ff8170fbec90cce">
  <xsd:schema xmlns:xsd="http://www.w3.org/2001/XMLSchema" xmlns:xs="http://www.w3.org/2001/XMLSchema" xmlns:p="http://schemas.microsoft.com/office/2006/metadata/properties" xmlns:ns3="21f98238-5914-40fc-b2db-49ce196065c9" targetNamespace="http://schemas.microsoft.com/office/2006/metadata/properties" ma:root="true" ma:fieldsID="6dac9bd1e1675733203c97c9b5790a35"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Props1.xml><?xml version="1.0" encoding="utf-8"?>
<ds:datastoreItem xmlns:ds="http://schemas.openxmlformats.org/officeDocument/2006/customXml" ds:itemID="{B6ECB3B0-F9D8-4AC9-A0A8-E602BECD89B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7697280-42B5-4F7C-955F-77A56E4206FE}">
  <ds:schemaRefs>
    <ds:schemaRef ds:uri="http://schemas.microsoft.com/sharepoint/v3/contenttype/forms"/>
  </ds:schemaRefs>
</ds:datastoreItem>
</file>

<file path=customXml/itemProps3.xml><?xml version="1.0" encoding="utf-8"?>
<ds:datastoreItem xmlns:ds="http://schemas.openxmlformats.org/officeDocument/2006/customXml" ds:itemID="{F55C2053-534B-4DC9-B928-60ED0293F395}">
  <ds:schemaRefs>
    <ds:schemaRef ds:uri="http://schemas.microsoft.com/office/infopath/2007/PartnerControls"/>
    <ds:schemaRef ds:uri="http://www.w3.org/XML/1998/namespace"/>
    <ds:schemaRef ds:uri="http://purl.org/dc/terms/"/>
    <ds:schemaRef ds:uri="http://purl.org/dc/elements/1.1/"/>
    <ds:schemaRef ds:uri="http://schemas.microsoft.com/office/2006/metadata/properties"/>
    <ds:schemaRef ds:uri="http://schemas.microsoft.com/office/2006/documentManagement/types"/>
    <ds:schemaRef ds:uri="http://purl.org/dc/dcmitype/"/>
    <ds:schemaRef ds:uri="http://schemas.openxmlformats.org/package/2006/metadata/core-properties"/>
    <ds:schemaRef ds:uri="21f98238-5914-40fc-b2db-49ce196065c9"/>
  </ds:schemaRefs>
</ds:datastoreItem>
</file>

<file path=docProps/app.xml><?xml version="1.0" encoding="utf-8"?>
<Properties xmlns="http://schemas.openxmlformats.org/officeDocument/2006/extended-properties" xmlns:vt="http://schemas.openxmlformats.org/officeDocument/2006/docPropsVTypes">
  <Template>Ion</Template>
  <TotalTime>2731</TotalTime>
  <Words>2159</Words>
  <Application>Microsoft Office PowerPoint</Application>
  <PresentationFormat>Widescreen</PresentationFormat>
  <Paragraphs>108</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 Black</vt:lpstr>
      <vt:lpstr>Calibri</vt:lpstr>
      <vt:lpstr>Century Gothic</vt:lpstr>
      <vt:lpstr>Times New Roman</vt:lpstr>
      <vt:lpstr>Wingdings 3</vt:lpstr>
      <vt:lpstr>Ion</vt:lpstr>
      <vt:lpstr>Title With Pictures layout</vt:lpstr>
      <vt:lpstr>CONTENTS</vt:lpstr>
      <vt:lpstr>INTRODUCTION</vt:lpstr>
      <vt:lpstr>Measuring and monitoring type 1 diabetes</vt:lpstr>
      <vt:lpstr>Controlling type 1 diabetes</vt:lpstr>
      <vt:lpstr>PowerPoint Presentation</vt:lpstr>
      <vt:lpstr> </vt:lpstr>
      <vt:lpstr>Health and Social Care Support Services social care support services</vt:lpstr>
      <vt:lpstr>CONCLUSION</vt:lpstr>
      <vt:lpstr>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Keeran Wahid (2522889)</dc:creator>
  <cp:lastModifiedBy>Keeran Wahid (2522889)</cp:lastModifiedBy>
  <cp:revision>2</cp:revision>
  <dcterms:created xsi:type="dcterms:W3CDTF">2026-07-17T08:33:54Z</dcterms:created>
  <dcterms:modified xsi:type="dcterms:W3CDTF">2026-07-21T15:07:16Z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