
<file path=[Content_Types].xml><?xml version="1.0" encoding="utf-8"?>
<Types xmlns="http://schemas.openxmlformats.org/package/2006/content-types">
  <Default Extension="1" ContentType="image/jpeg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4"/>
  </p:sldMasterIdLst>
  <p:notesMasterIdLst>
    <p:notesMasterId r:id="rId21"/>
  </p:notesMasterIdLst>
  <p:sldIdLst>
    <p:sldId id="256" r:id="rId5"/>
    <p:sldId id="257" r:id="rId6"/>
    <p:sldId id="258" r:id="rId7"/>
    <p:sldId id="269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  <p:sldId id="270" r:id="rId18"/>
    <p:sldId id="271" r:id="rId19"/>
    <p:sldId id="268" r:id="rId2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55" d="100"/>
          <a:sy n="55" d="100"/>
        </p:scale>
        <p:origin x="1096" y="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microsoft.com/office/2016/11/relationships/changesInfo" Target="changesInfos/changesInfo1.xml"/><Relationship Id="rId3" Type="http://schemas.openxmlformats.org/officeDocument/2006/relationships/customXml" Target="../customXml/item3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atrina Wiggetts (2220245)" userId="183b5728-eda6-447e-baac-f7350bf17d37" providerId="ADAL" clId="{72DCE96F-D1E6-4D1F-9442-63769151F0A9}"/>
    <pc:docChg chg="modSld">
      <pc:chgData name="Katrina Wiggetts (2220245)" userId="183b5728-eda6-447e-baac-f7350bf17d37" providerId="ADAL" clId="{72DCE96F-D1E6-4D1F-9442-63769151F0A9}" dt="2026-03-17T20:34:32.636" v="45" actId="1076"/>
      <pc:docMkLst>
        <pc:docMk/>
      </pc:docMkLst>
      <pc:sldChg chg="modSp mod">
        <pc:chgData name="Katrina Wiggetts (2220245)" userId="183b5728-eda6-447e-baac-f7350bf17d37" providerId="ADAL" clId="{72DCE96F-D1E6-4D1F-9442-63769151F0A9}" dt="2026-03-17T20:34:32.636" v="45" actId="1076"/>
        <pc:sldMkLst>
          <pc:docMk/>
          <pc:sldMk cId="2139603935" sldId="256"/>
        </pc:sldMkLst>
        <pc:spChg chg="mod">
          <ac:chgData name="Katrina Wiggetts (2220245)" userId="183b5728-eda6-447e-baac-f7350bf17d37" providerId="ADAL" clId="{72DCE96F-D1E6-4D1F-9442-63769151F0A9}" dt="2026-03-17T20:34:25.527" v="44" actId="1076"/>
          <ac:spMkLst>
            <pc:docMk/>
            <pc:sldMk cId="2139603935" sldId="256"/>
            <ac:spMk id="2" creationId="{52162CC2-A606-4FA4-5124-48C332A05049}"/>
          </ac:spMkLst>
        </pc:spChg>
        <pc:spChg chg="mod">
          <ac:chgData name="Katrina Wiggetts (2220245)" userId="183b5728-eda6-447e-baac-f7350bf17d37" providerId="ADAL" clId="{72DCE96F-D1E6-4D1F-9442-63769151F0A9}" dt="2026-03-17T20:34:32.636" v="45" actId="1076"/>
          <ac:spMkLst>
            <pc:docMk/>
            <pc:sldMk cId="2139603935" sldId="256"/>
            <ac:spMk id="4" creationId="{E8BEE32E-AD2C-E908-DD60-A167EF79FB99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0332BF0-BC53-4EDB-94B8-B8DEE33AE5C1}" type="datetimeFigureOut">
              <a:rPr lang="en-GB" smtClean="0"/>
              <a:t>17/03/2026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5CB3033-12F4-43FB-88CE-DC7D5F8F8E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87052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5CB3033-12F4-43FB-88CE-DC7D5F8F8E02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738898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913359CD-88AF-464D-9C31-F937ECE7F788}" type="datetimeFigureOut">
              <a:rPr lang="en-GB" smtClean="0"/>
              <a:t>17/03/2026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7A5C3C55-453E-4E32-AE7F-DFFA7F1469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58579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3359CD-88AF-464D-9C31-F937ECE7F788}" type="datetimeFigureOut">
              <a:rPr lang="en-GB" smtClean="0"/>
              <a:t>17/03/2026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5C3C55-453E-4E32-AE7F-DFFA7F1469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65534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913359CD-88AF-464D-9C31-F937ECE7F788}" type="datetimeFigureOut">
              <a:rPr lang="en-GB" smtClean="0"/>
              <a:t>17/03/2026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7A5C3C55-453E-4E32-AE7F-DFFA7F1469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94550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3359CD-88AF-464D-9C31-F937ECE7F788}" type="datetimeFigureOut">
              <a:rPr lang="en-GB" smtClean="0"/>
              <a:t>17/03/2026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5C3C55-453E-4E32-AE7F-DFFA7F1469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1481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3359CD-88AF-464D-9C31-F937ECE7F788}" type="datetimeFigureOut">
              <a:rPr lang="en-GB" smtClean="0"/>
              <a:t>17/03/2026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5C3C55-453E-4E32-AE7F-DFFA7F1469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93058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3359CD-88AF-464D-9C31-F937ECE7F788}" type="datetimeFigureOut">
              <a:rPr lang="en-GB" smtClean="0"/>
              <a:t>17/03/2026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5C3C55-453E-4E32-AE7F-DFFA7F1469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2168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3359CD-88AF-464D-9C31-F937ECE7F788}" type="datetimeFigureOut">
              <a:rPr lang="en-GB" smtClean="0"/>
              <a:t>17/03/2026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5C3C55-453E-4E32-AE7F-DFFA7F1469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664242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3359CD-88AF-464D-9C31-F937ECE7F788}" type="datetimeFigureOut">
              <a:rPr lang="en-GB" smtClean="0"/>
              <a:t>17/03/2026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5C3C55-453E-4E32-AE7F-DFFA7F1469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606716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3359CD-88AF-464D-9C31-F937ECE7F788}" type="datetimeFigureOut">
              <a:rPr lang="en-GB" smtClean="0"/>
              <a:t>17/03/2026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5C3C55-453E-4E32-AE7F-DFFA7F1469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84611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3359CD-88AF-464D-9C31-F937ECE7F788}" type="datetimeFigureOut">
              <a:rPr lang="en-GB" smtClean="0"/>
              <a:t>17/03/2026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5C3C55-453E-4E32-AE7F-DFFA7F1469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3657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913359CD-88AF-464D-9C31-F937ECE7F788}" type="datetimeFigureOut">
              <a:rPr lang="en-GB" smtClean="0"/>
              <a:t>17/03/2026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7A5C3C55-453E-4E32-AE7F-DFFA7F1469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738234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913359CD-88AF-464D-9C31-F937ECE7F788}" type="datetimeFigureOut">
              <a:rPr lang="en-GB" smtClean="0"/>
              <a:t>17/03/2026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7A5C3C55-453E-4E32-AE7F-DFFA7F14699B}" type="slidenum">
              <a:rPr lang="en-GB" smtClean="0"/>
              <a:t>‹#›</a:t>
            </a:fld>
            <a:endParaRPr lang="en-GB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11445312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913359CD-88AF-464D-9C31-F937ECE7F788}" type="datetimeFigureOut">
              <a:rPr lang="en-GB" smtClean="0"/>
              <a:t>17/03/2026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7A5C3C55-453E-4E32-AE7F-DFFA7F1469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097485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3359CD-88AF-464D-9C31-F937ECE7F788}" type="datetimeFigureOut">
              <a:rPr lang="en-GB" smtClean="0"/>
              <a:t>17/03/2026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5C3C55-453E-4E32-AE7F-DFFA7F1469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110187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3359CD-88AF-464D-9C31-F937ECE7F788}" type="datetimeFigureOut">
              <a:rPr lang="en-GB" smtClean="0"/>
              <a:t>17/03/2026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5C3C55-453E-4E32-AE7F-DFFA7F1469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982357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3359CD-88AF-464D-9C31-F937ECE7F788}" type="datetimeFigureOut">
              <a:rPr lang="en-GB" smtClean="0"/>
              <a:t>17/03/2026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5C3C55-453E-4E32-AE7F-DFFA7F1469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182679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913359CD-88AF-464D-9C31-F937ECE7F788}" type="datetimeFigureOut">
              <a:rPr lang="en-GB" smtClean="0"/>
              <a:t>17/03/2026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7A5C3C55-453E-4E32-AE7F-DFFA7F1469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84602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13359CD-88AF-464D-9C31-F937ECE7F788}" type="datetimeFigureOut">
              <a:rPr lang="en-GB" smtClean="0"/>
              <a:t>17/03/2026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A5C3C55-453E-4E32-AE7F-DFFA7F1469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100244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  <p:sldLayoutId id="2147483689" r:id="rId12"/>
    <p:sldLayoutId id="2147483690" r:id="rId13"/>
    <p:sldLayoutId id="2147483691" r:id="rId14"/>
    <p:sldLayoutId id="2147483692" r:id="rId15"/>
    <p:sldLayoutId id="2147483693" r:id="rId16"/>
    <p:sldLayoutId id="2147483694" r:id="rId17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lickr.com/photos/ctsi-global/9724095267/" TargetMode="External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/3.0/" TargetMode="Externa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awpixel.com/image/457439/free-illustration-image-code-lock-secret" TargetMode="External"/><Relationship Id="rId2" Type="http://schemas.openxmlformats.org/officeDocument/2006/relationships/image" Target="../media/image8.1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cognizant.com/en_us/case-studies/documents/3376800_mead-johnson-nutrition-achieves-global-erp-transformation-in-11-months_singlepage.pdf?utm_source=chatgpt.com" TargetMode="External"/><Relationship Id="rId3" Type="http://schemas.openxmlformats.org/officeDocument/2006/relationships/hyperlink" Target="https://open.ocolearnok.org/informationsystems/chapter/chapter-1/" TargetMode="External"/><Relationship Id="rId7" Type="http://schemas.openxmlformats.org/officeDocument/2006/relationships/hyperlink" Target="https://www.ncvo.org.uk/help-and-guidance/digital-technology/technology-tools-and-software/responsible-and-ethical-use-technology/understanding-ethical-and-responsible-use-technology/" TargetMode="External"/><Relationship Id="rId2" Type="http://schemas.openxmlformats.org/officeDocument/2006/relationships/hyperlink" Target="https://www.uagc.edu/blog/how-are-information-systems-transforming-busines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business.com/articles/get-smart-what-is-business-intelligence-and-why-do-you-need-it/" TargetMode="External"/><Relationship Id="rId11" Type="http://schemas.openxmlformats.org/officeDocument/2006/relationships/hyperlink" Target="https://www.halfords.com/customer-services/policies-and-regulations/privacy-policy.html" TargetMode="External"/><Relationship Id="rId5" Type="http://schemas.openxmlformats.org/officeDocument/2006/relationships/hyperlink" Target="https://www.sap.com/resources/what-is-erp" TargetMode="External"/><Relationship Id="rId10" Type="http://schemas.openxmlformats.org/officeDocument/2006/relationships/hyperlink" Target="https://www.retail-insight-network.com/wp-content/uploads/sites/18/2024/02/halfords-shutterstock_2208471509.jpg" TargetMode="External"/><Relationship Id="rId4" Type="http://schemas.openxmlformats.org/officeDocument/2006/relationships/hyperlink" Target="https://lbtc.co.uk/strategic-management/6-main-types-of-management-information-systems-used-in-businesses/" TargetMode="External"/><Relationship Id="rId9" Type="http://schemas.openxmlformats.org/officeDocument/2006/relationships/hyperlink" Target="https://www.sap.com/about/what-is-sap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162CC2-A606-4FA4-5124-48C332A0504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96677" y="1194916"/>
            <a:ext cx="9144000" cy="1985963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  <a:t>Modernizing business with information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F17D273-EA69-1D6C-72A0-F1303F5781D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30867" y="3180879"/>
            <a:ext cx="9144000" cy="610733"/>
          </a:xfrm>
        </p:spPr>
        <p:txBody>
          <a:bodyPr>
            <a:normAutofit/>
          </a:bodyPr>
          <a:lstStyle/>
          <a:p>
            <a:pPr algn="ctr"/>
            <a:r>
              <a:rPr lang="en-GB" b="1" u="sng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Improving Efficiency, Decision-Making and Customer Experience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8BEE32E-AD2C-E908-DD60-A167EF79FB99}"/>
              </a:ext>
            </a:extLst>
          </p:cNvPr>
          <p:cNvSpPr txBox="1"/>
          <p:nvPr/>
        </p:nvSpPr>
        <p:spPr>
          <a:xfrm>
            <a:off x="0" y="92598"/>
            <a:ext cx="476876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 err="1">
                <a:latin typeface="Arial" panose="020B0604020202020204" pitchFamily="34" charset="0"/>
                <a:cs typeface="Arial" panose="020B0604020202020204" pitchFamily="34" charset="0"/>
              </a:rPr>
              <a:t>Name:Katrina</a:t>
            </a:r>
            <a: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  <a:t> Wiggetts</a:t>
            </a:r>
          </a:p>
          <a:p>
            <a: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  <a:t>Student Number:2220245</a:t>
            </a:r>
          </a:p>
          <a:p>
            <a:r>
              <a:rPr lang="en-GB" b="1" u="sng" dirty="0" err="1">
                <a:latin typeface="Arial" panose="020B0604020202020204" pitchFamily="34" charset="0"/>
                <a:cs typeface="Arial" panose="020B0604020202020204" pitchFamily="34" charset="0"/>
              </a:rPr>
              <a:t>Lecturer:Samson</a:t>
            </a:r>
            <a: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  <a:t> Oladejo</a:t>
            </a:r>
          </a:p>
          <a:p>
            <a:r>
              <a:rPr lang="en-GB" b="1" u="sng" dirty="0" err="1">
                <a:latin typeface="Arial" panose="020B0604020202020204" pitchFamily="34" charset="0"/>
                <a:cs typeface="Arial" panose="020B0604020202020204" pitchFamily="34" charset="0"/>
              </a:rPr>
              <a:t>Module:Managing</a:t>
            </a:r>
            <a: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  <a:t> Business Information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1E5D23C-DDEF-00FC-7F6A-AA3839E7F3C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18353" y="3791612"/>
            <a:ext cx="5569027" cy="25980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960393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99BA36-16A7-8E2C-2ADA-6B95B5A60F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4975"/>
            <a:ext cx="10515600" cy="1001471"/>
          </a:xfrm>
        </p:spPr>
        <p:txBody>
          <a:bodyPr/>
          <a:lstStyle/>
          <a:p>
            <a:pPr algn="ctr"/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What are Business Information Systems</a:t>
            </a:r>
            <a:endParaRPr lang="en-GB" b="1" u="sng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DCA2F1-DA8F-B0ED-9C65-E982204E7A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6608" y="1076446"/>
            <a:ext cx="11146420" cy="5451676"/>
          </a:xfrm>
        </p:spPr>
        <p:txBody>
          <a:bodyPr>
            <a:no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sz="20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Digital Transformation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0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IT Modernization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0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Strategic planning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0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Challenges and Trends</a:t>
            </a:r>
          </a:p>
          <a:p>
            <a:pPr marL="0" indent="0">
              <a:buNone/>
            </a:pPr>
            <a:endParaRPr lang="en-GB" sz="200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sz="20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Business Information Systems are critical for modern organizations, acting as the “brains” of a company by integrating technology, people, and processes to manage data effectively.</a:t>
            </a:r>
          </a:p>
          <a:p>
            <a:pPr marL="0" indent="0">
              <a:buNone/>
            </a:pPr>
            <a:endParaRPr lang="en-GB" sz="200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sz="2000" u="sng" dirty="0">
                <a:latin typeface="Arial" panose="020B0604020202020204" pitchFamily="34" charset="0"/>
                <a:cs typeface="Arial" panose="020B0604020202020204" pitchFamily="34" charset="0"/>
              </a:rPr>
              <a:t>Key benefits: Efficiency, Accuracy, Customer satiation, Competitive Advantage.</a:t>
            </a:r>
          </a:p>
          <a:p>
            <a:pPr marL="0" indent="0" algn="ctr">
              <a:buNone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Integrated technologies to collect, manage, and process data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Supports operations, decisions, and strategic goals.</a:t>
            </a:r>
            <a:endParaRPr lang="en-GB" sz="2000" dirty="0">
              <a:highlight>
                <a:srgbClr val="FFFF00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000" dirty="0">
              <a:highlight>
                <a:srgbClr val="FFFF00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(How Are Information Systems Transforming Business?, 2022)</a:t>
            </a:r>
          </a:p>
        </p:txBody>
      </p:sp>
    </p:spTree>
    <p:extLst>
      <p:ext uri="{BB962C8B-B14F-4D97-AF65-F5344CB8AC3E}">
        <p14:creationId xmlns:p14="http://schemas.microsoft.com/office/powerpoint/2010/main" val="56199695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C45D12-111A-7394-1ABE-CFCE8C55DA4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96679" y="150090"/>
            <a:ext cx="9144000" cy="822183"/>
          </a:xfrm>
        </p:spPr>
        <p:txBody>
          <a:bodyPr>
            <a:normAutofit fontScale="90000"/>
          </a:bodyPr>
          <a:lstStyle/>
          <a:p>
            <a:pPr algn="ctr"/>
            <a:br>
              <a:rPr lang="en-GB" b="1" u="sng" dirty="0"/>
            </a:br>
            <a:r>
              <a:rPr lang="en-GB" sz="3600" b="1" u="sng" dirty="0">
                <a:latin typeface="Arial" panose="020B0604020202020204" pitchFamily="34" charset="0"/>
                <a:cs typeface="Arial" panose="020B0604020202020204" pitchFamily="34" charset="0"/>
              </a:rPr>
              <a:t>Why they matter.?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63AB609-C0BD-166A-6E18-9ABC0168D52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44010" y="879675"/>
            <a:ext cx="11181144" cy="5567423"/>
          </a:xfrm>
        </p:spPr>
        <p:txBody>
          <a:bodyPr>
            <a:norm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ctr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Efficiency: Reduces manual work, standardizes processes</a:t>
            </a:r>
          </a:p>
          <a:p>
            <a:pPr marL="342900" indent="-342900" algn="ctr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ctr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Decision-Making: Provided dashboards, analytics, forecasts</a:t>
            </a:r>
          </a:p>
          <a:p>
            <a:pPr marL="342900" indent="-342900" algn="ctr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ctr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Customer Experience: Improves responsiveness and personalization</a:t>
            </a:r>
          </a:p>
          <a:p>
            <a:pPr marL="342900" indent="-342900" algn="ctr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ctr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Competitive Advantage: Enables faster adaptation to market changes</a:t>
            </a:r>
          </a:p>
          <a:p>
            <a:pPr algn="ctr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b="1" i="1" u="sng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Helps organizations stay competitive and operate more effectively</a:t>
            </a:r>
            <a:endParaRPr lang="en-GB" b="1" i="1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(Wood, 2024)</a:t>
            </a:r>
          </a:p>
          <a:p>
            <a:endParaRPr lang="en-GB" dirty="0">
              <a:highlight>
                <a:srgbClr val="FFFF00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8788324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2699C9-2B25-21BF-DE96-27947F181F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62558" y="239046"/>
            <a:ext cx="8610600" cy="1293028"/>
          </a:xfrm>
        </p:spPr>
        <p:txBody>
          <a:bodyPr>
            <a:normAutofit/>
          </a:bodyPr>
          <a:lstStyle/>
          <a:p>
            <a:pPr algn="ctr"/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Different types of information systems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47E3883C-C238-37A5-1B05-D7775BB2DFE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42950693"/>
              </p:ext>
            </p:extLst>
          </p:nvPr>
        </p:nvGraphicFramePr>
        <p:xfrm>
          <a:off x="685800" y="1638760"/>
          <a:ext cx="10820400" cy="44385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06800">
                  <a:extLst>
                    <a:ext uri="{9D8B030D-6E8A-4147-A177-3AD203B41FA5}">
                      <a16:colId xmlns:a16="http://schemas.microsoft.com/office/drawing/2014/main" val="3746790537"/>
                    </a:ext>
                  </a:extLst>
                </a:gridCol>
                <a:gridCol w="3606800">
                  <a:extLst>
                    <a:ext uri="{9D8B030D-6E8A-4147-A177-3AD203B41FA5}">
                      <a16:colId xmlns:a16="http://schemas.microsoft.com/office/drawing/2014/main" val="3517723897"/>
                    </a:ext>
                  </a:extLst>
                </a:gridCol>
                <a:gridCol w="3606800">
                  <a:extLst>
                    <a:ext uri="{9D8B030D-6E8A-4147-A177-3AD203B41FA5}">
                      <a16:colId xmlns:a16="http://schemas.microsoft.com/office/drawing/2014/main" val="3940089653"/>
                    </a:ext>
                  </a:extLst>
                </a:gridCol>
              </a:tblGrid>
              <a:tr h="598020"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System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Main Purpose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Main Users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35566121"/>
                  </a:ext>
                </a:extLst>
              </a:tr>
              <a:tr h="598020"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ERP (Enterprise Resource Planning)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Integrates business operations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Managers, operations teams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9734481"/>
                  </a:ext>
                </a:extLst>
              </a:tr>
              <a:tr h="598020"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CRM (Customer Relationship Management)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Manages customer relationships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Sales and marketing teams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15321987"/>
                  </a:ext>
                </a:extLst>
              </a:tr>
              <a:tr h="598020"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DSS (Decision Support Systems)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Supports strategic decision making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Managers and executives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74354305"/>
                  </a:ext>
                </a:extLst>
              </a:tr>
              <a:tr h="598020"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MIS (Management Information System)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Provides reports for management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Middle managers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11851969"/>
                  </a:ext>
                </a:extLst>
              </a:tr>
              <a:tr h="598020"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TPS (Transaction Processing System)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Processes daily transactions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Operational staff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39771797"/>
                  </a:ext>
                </a:extLst>
              </a:tr>
              <a:tr h="598020"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BIS (Business Information Systems)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Analyses data to help businesses make decisions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All management levels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61633627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56BBF40C-AAAC-3D33-1F89-996CCF4952DD}"/>
              </a:ext>
            </a:extLst>
          </p:cNvPr>
          <p:cNvSpPr txBox="1"/>
          <p:nvPr/>
        </p:nvSpPr>
        <p:spPr>
          <a:xfrm>
            <a:off x="4083125" y="6183946"/>
            <a:ext cx="304478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(Official &amp; Official, 2025</a:t>
            </a:r>
            <a:r>
              <a:rPr lang="en-GB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354514510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6EECB772-82FA-5AD2-A15A-1BC182F4FC63}"/>
              </a:ext>
            </a:extLst>
          </p:cNvPr>
          <p:cNvSpPr/>
          <p:nvPr/>
        </p:nvSpPr>
        <p:spPr>
          <a:xfrm>
            <a:off x="914400" y="760163"/>
            <a:ext cx="3382178" cy="1586425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u="sng" dirty="0">
                <a:latin typeface="Arial" panose="020B0604020202020204" pitchFamily="34" charset="0"/>
                <a:cs typeface="Arial" panose="020B0604020202020204" pitchFamily="34" charset="0"/>
              </a:rPr>
              <a:t>ERP (Enterprise Resource Planning)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C1C1AA5-9E13-C8DA-E411-D2E0BCF6A859}"/>
              </a:ext>
            </a:extLst>
          </p:cNvPr>
          <p:cNvSpPr txBox="1"/>
          <p:nvPr/>
        </p:nvSpPr>
        <p:spPr>
          <a:xfrm>
            <a:off x="6553199" y="1324263"/>
            <a:ext cx="5157731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Integrates finance, HR, Supply chain</a:t>
            </a: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C2617156-09C9-2C47-72D3-C62773D80E56}"/>
              </a:ext>
            </a:extLst>
          </p:cNvPr>
          <p:cNvSpPr/>
          <p:nvPr/>
        </p:nvSpPr>
        <p:spPr>
          <a:xfrm>
            <a:off x="914400" y="2720642"/>
            <a:ext cx="3382178" cy="1586425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u="sng" dirty="0">
                <a:latin typeface="Arial" panose="020B0604020202020204" pitchFamily="34" charset="0"/>
                <a:cs typeface="Arial" panose="020B0604020202020204" pitchFamily="34" charset="0"/>
              </a:rPr>
              <a:t>CRM (Customer relationship Management) </a:t>
            </a:r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CD082927-B9DE-1901-C537-FC9301E843AC}"/>
              </a:ext>
            </a:extLst>
          </p:cNvPr>
          <p:cNvSpPr/>
          <p:nvPr/>
        </p:nvSpPr>
        <p:spPr>
          <a:xfrm>
            <a:off x="914400" y="4681121"/>
            <a:ext cx="3382178" cy="1586425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u="sng" dirty="0">
                <a:latin typeface="Arial" panose="020B0604020202020204" pitchFamily="34" charset="0"/>
                <a:cs typeface="Arial" panose="020B0604020202020204" pitchFamily="34" charset="0"/>
              </a:rPr>
              <a:t>BI (Business Intelligence) 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245EFE5A-D22F-749E-FC32-4B4C280015A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3047" y="3313448"/>
            <a:ext cx="1816544" cy="280163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57C6182B-B84B-D4DE-9849-C4859B172B5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3143" y="5394795"/>
            <a:ext cx="1816640" cy="280178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53EAB5F3-799D-3A85-A841-F38FB010B0E4}"/>
              </a:ext>
            </a:extLst>
          </p:cNvPr>
          <p:cNvSpPr txBox="1"/>
          <p:nvPr/>
        </p:nvSpPr>
        <p:spPr>
          <a:xfrm>
            <a:off x="6553199" y="3279089"/>
            <a:ext cx="5157731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manages customer data &amp; interactions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21C0694C-0F28-4A13-FAD7-C775D4370986}"/>
              </a:ext>
            </a:extLst>
          </p:cNvPr>
          <p:cNvSpPr txBox="1"/>
          <p:nvPr/>
        </p:nvSpPr>
        <p:spPr>
          <a:xfrm>
            <a:off x="6553199" y="5289667"/>
            <a:ext cx="5003495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Analyse data for strategic insights</a:t>
            </a:r>
          </a:p>
        </p:txBody>
      </p:sp>
      <p:pic>
        <p:nvPicPr>
          <p:cNvPr id="24" name="Picture 23">
            <a:extLst>
              <a:ext uri="{FF2B5EF4-FFF2-40B4-BE49-F238E27FC236}">
                <a16:creationId xmlns:a16="http://schemas.microsoft.com/office/drawing/2014/main" id="{588E6D7F-3641-F583-A5D0-B89C3B52917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16506" y="1413155"/>
            <a:ext cx="1816765" cy="280440"/>
          </a:xfrm>
          <a:prstGeom prst="rect">
            <a:avLst/>
          </a:prstGeom>
        </p:spPr>
      </p:pic>
      <p:pic>
        <p:nvPicPr>
          <p:cNvPr id="25" name="Picture 24">
            <a:extLst>
              <a:ext uri="{FF2B5EF4-FFF2-40B4-BE49-F238E27FC236}">
                <a16:creationId xmlns:a16="http://schemas.microsoft.com/office/drawing/2014/main" id="{EF07D0CE-2705-A6DC-1F2B-D8E2FAD9C09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13698" y="6097837"/>
            <a:ext cx="5895343" cy="4999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864727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AF7B06-6F93-1D41-8061-B3892AB97F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90700" y="334715"/>
            <a:ext cx="8610600" cy="1293028"/>
          </a:xfrm>
        </p:spPr>
        <p:txBody>
          <a:bodyPr>
            <a:normAutofit/>
          </a:bodyPr>
          <a:lstStyle/>
          <a:p>
            <a:pPr algn="ctr"/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Enterprise Resource Planning (ERP)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866990-8848-E1C8-4171-C8CDBDC80FA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Integrates all core business functions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solidFill>
                  <a:schemeClr val="accent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Benefits: Reduces duplication, improves Coordination, single source of truth</a:t>
            </a:r>
          </a:p>
          <a:p>
            <a:endParaRPr lang="en-GB" dirty="0">
              <a:solidFill>
                <a:schemeClr val="accent4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solidFill>
                <a:schemeClr val="accent4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Limitations: High implementation cost, change management challenges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(What Is ERP? The Essential Guide | SAP, n.d.)</a:t>
            </a:r>
          </a:p>
          <a:p>
            <a:pPr marL="0" indent="0" algn="ctr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3046998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94ED32-6657-F02E-598F-462AF70D0F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96854" y="344059"/>
            <a:ext cx="8610600" cy="1293028"/>
          </a:xfrm>
        </p:spPr>
        <p:txBody>
          <a:bodyPr>
            <a:normAutofit/>
          </a:bodyPr>
          <a:lstStyle/>
          <a:p>
            <a:pPr algn="ctr"/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Customer Relationship Management (CRM</a:t>
            </a:r>
            <a:r>
              <a:rPr lang="en-GB" sz="3200" b="1" u="sng" dirty="0"/>
              <a:t>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DB6E52-033C-2667-DC77-79E86D44D5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1883884"/>
            <a:ext cx="10820400" cy="4334801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Tracks customer interactions &amp; manages sales pipelines</a:t>
            </a:r>
          </a:p>
          <a:p>
            <a:pPr marL="0" indent="0" algn="ctr">
              <a:buNone/>
            </a:pPr>
            <a:endParaRPr lang="en-GB" sz="2000" b="1" u="sng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solidFill>
                  <a:schemeClr val="accent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Benefits: Improved Customer insights, retention, targeted marketing</a:t>
            </a:r>
          </a:p>
          <a:p>
            <a:pPr marL="0" indent="0">
              <a:buNone/>
            </a:pPr>
            <a:endParaRPr lang="en-GB" sz="2000" dirty="0">
              <a:solidFill>
                <a:schemeClr val="accent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000" dirty="0">
              <a:solidFill>
                <a:schemeClr val="accent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Limitations: Requires quality data &amp; user adaption </a:t>
            </a:r>
          </a:p>
          <a:p>
            <a:endParaRPr lang="en-GB" sz="2000" dirty="0">
              <a:solidFill>
                <a:schemeClr val="accent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(What Is a CRM System? | Microsoft Dynamics 365, n.d.)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4660701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AECB63-1B4A-D288-EA6A-316657E777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25861" y="180479"/>
            <a:ext cx="8610600" cy="1293028"/>
          </a:xfrm>
        </p:spPr>
        <p:txBody>
          <a:bodyPr>
            <a:normAutofit/>
          </a:bodyPr>
          <a:lstStyle/>
          <a:p>
            <a:pPr algn="ctr"/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Business Intelligence (BI)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A6C9E9-7D06-D0DA-814E-187C6B0E4E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1187" y="1514822"/>
            <a:ext cx="6907575" cy="4745178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sz="2600" b="1" dirty="0">
                <a:latin typeface="Arial" panose="020B0604020202020204" pitchFamily="34" charset="0"/>
                <a:cs typeface="Arial" panose="020B0604020202020204" pitchFamily="34" charset="0"/>
              </a:rPr>
              <a:t>Collect &amp; analyse large datasets for strategic decisions</a:t>
            </a:r>
          </a:p>
          <a:p>
            <a:pPr marL="0" indent="0">
              <a:buNone/>
            </a:pPr>
            <a:endParaRPr lang="en-GB" sz="2600" b="1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600" b="1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600" dirty="0">
                <a:solidFill>
                  <a:schemeClr val="accent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Benefits: Trend spotting, forecasting, risk assessment</a:t>
            </a:r>
          </a:p>
          <a:p>
            <a:pPr marL="0" indent="0">
              <a:buNone/>
            </a:pPr>
            <a:endParaRPr lang="en-GB" sz="2600" dirty="0">
              <a:solidFill>
                <a:schemeClr val="accent4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600" dirty="0">
              <a:solidFill>
                <a:schemeClr val="accent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6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Limitations: Requires analysts, data quality challenge </a:t>
            </a:r>
          </a:p>
          <a:p>
            <a:endParaRPr lang="en-GB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(Thompson, 2025)</a:t>
            </a:r>
          </a:p>
          <a:p>
            <a:endParaRPr lang="en-GB" sz="17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7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700" dirty="0"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pic>
        <p:nvPicPr>
          <p:cNvPr id="5" name="Picture 4" descr="Several graphs on a computer">
            <a:extLst>
              <a:ext uri="{FF2B5EF4-FFF2-40B4-BE49-F238E27FC236}">
                <a16:creationId xmlns:a16="http://schemas.microsoft.com/office/drawing/2014/main" id="{40CD8AA3-3560-3285-7E6C-2E97A5A0D18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929610" y="1473508"/>
            <a:ext cx="5141203" cy="4745178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430BBBA-ED52-A9F2-42E7-30B61F1F5F94}"/>
              </a:ext>
            </a:extLst>
          </p:cNvPr>
          <p:cNvSpPr txBox="1"/>
          <p:nvPr/>
        </p:nvSpPr>
        <p:spPr>
          <a:xfrm>
            <a:off x="8966722" y="5493915"/>
            <a:ext cx="2539478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www.flickr.com/photos/ctsi-global/9724095267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9375945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F3B07B-17EB-0726-F32B-B3CE795E8E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98935"/>
            <a:ext cx="10515599" cy="1293028"/>
          </a:xfrm>
        </p:spPr>
        <p:txBody>
          <a:bodyPr>
            <a:normAutofit/>
          </a:bodyPr>
          <a:lstStyle/>
          <a:p>
            <a:pPr algn="ctr"/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Comparing ERP, CRM, BI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F9DFB37C-04C6-CF61-5E59-1C79FD3FF82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4224585"/>
              </p:ext>
            </p:extLst>
          </p:nvPr>
        </p:nvGraphicFramePr>
        <p:xfrm>
          <a:off x="838200" y="1591963"/>
          <a:ext cx="10515600" cy="395564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926732">
                  <a:extLst>
                    <a:ext uri="{9D8B030D-6E8A-4147-A177-3AD203B41FA5}">
                      <a16:colId xmlns:a16="http://schemas.microsoft.com/office/drawing/2014/main" val="206710381"/>
                    </a:ext>
                  </a:extLst>
                </a:gridCol>
                <a:gridCol w="2331068">
                  <a:extLst>
                    <a:ext uri="{9D8B030D-6E8A-4147-A177-3AD203B41FA5}">
                      <a16:colId xmlns:a16="http://schemas.microsoft.com/office/drawing/2014/main" val="417783155"/>
                    </a:ext>
                  </a:extLst>
                </a:gridCol>
                <a:gridCol w="2628900">
                  <a:extLst>
                    <a:ext uri="{9D8B030D-6E8A-4147-A177-3AD203B41FA5}">
                      <a16:colId xmlns:a16="http://schemas.microsoft.com/office/drawing/2014/main" val="2828528529"/>
                    </a:ext>
                  </a:extLst>
                </a:gridCol>
                <a:gridCol w="2628900">
                  <a:extLst>
                    <a:ext uri="{9D8B030D-6E8A-4147-A177-3AD203B41FA5}">
                      <a16:colId xmlns:a16="http://schemas.microsoft.com/office/drawing/2014/main" val="436160338"/>
                    </a:ext>
                  </a:extLst>
                </a:gridCol>
              </a:tblGrid>
              <a:tr h="791129">
                <a:tc>
                  <a:txBody>
                    <a:bodyPr/>
                    <a:lstStyle/>
                    <a:p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ERP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CRM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BI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5849197"/>
                  </a:ext>
                </a:extLst>
              </a:tr>
              <a:tr h="791129">
                <a:tc>
                  <a:txBody>
                    <a:bodyPr/>
                    <a:lstStyle/>
                    <a:p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Focus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Internal processes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Customer interactions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Data analytics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75607351"/>
                  </a:ext>
                </a:extLst>
              </a:tr>
              <a:tr h="791129">
                <a:tc>
                  <a:txBody>
                    <a:bodyPr/>
                    <a:lstStyle/>
                    <a:p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Users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Operations managers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Sales &amp; Marketing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Analytics &amp; executives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22121541"/>
                  </a:ext>
                </a:extLst>
              </a:tr>
              <a:tr h="791129">
                <a:tc>
                  <a:txBody>
                    <a:bodyPr/>
                    <a:lstStyle/>
                    <a:p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Strengths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Integration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Customer Insights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Strategic insights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57667076"/>
                  </a:ext>
                </a:extLst>
              </a:tr>
              <a:tr h="791129">
                <a:tc>
                  <a:txBody>
                    <a:bodyPr/>
                    <a:lstStyle/>
                    <a:p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Limitations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Complex rollout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Data quality dependant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Needs skilled  users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70938977"/>
                  </a:ext>
                </a:extLst>
              </a:tr>
            </a:tbl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A9703E5B-4F88-53BF-66C9-AEC6CA8B79F2}"/>
              </a:ext>
            </a:extLst>
          </p:cNvPr>
          <p:cNvSpPr txBox="1"/>
          <p:nvPr/>
        </p:nvSpPr>
        <p:spPr>
          <a:xfrm>
            <a:off x="3793473" y="6189733"/>
            <a:ext cx="460505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(Scheiner, 2026)</a:t>
            </a:r>
          </a:p>
        </p:txBody>
      </p:sp>
    </p:spTree>
    <p:extLst>
      <p:ext uri="{BB962C8B-B14F-4D97-AF65-F5344CB8AC3E}">
        <p14:creationId xmlns:p14="http://schemas.microsoft.com/office/powerpoint/2010/main" val="396098199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3E654F-33C2-1C10-C2FE-776849E071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69745" y="322827"/>
            <a:ext cx="6832600" cy="1293028"/>
          </a:xfrm>
        </p:spPr>
        <p:txBody>
          <a:bodyPr>
            <a:normAutofit/>
          </a:bodyPr>
          <a:lstStyle/>
          <a:p>
            <a:pPr algn="ctr"/>
            <a: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  <a:t>Ethics, Privacy, and AI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446CC1-9419-DCA1-5984-1C3CBE4608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9760" y="2194560"/>
            <a:ext cx="7301368" cy="4024125"/>
          </a:xfrm>
        </p:spPr>
        <p:txBody>
          <a:bodyPr>
            <a:norm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Data Privacy &amp; Security: Protect sensitive Customer/employee data</a:t>
            </a:r>
          </a:p>
          <a:p>
            <a:pPr marL="0" indent="0">
              <a:buNone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AI Decision-Making: Avoid bias, maintain transparency.</a:t>
            </a:r>
          </a:p>
          <a:p>
            <a:pPr marL="0" indent="0">
              <a:buNone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Employee Monitoring: Ensure consent, avoid over-surveillance</a:t>
            </a:r>
          </a:p>
          <a:p>
            <a:pPr marL="0" indent="0">
              <a:buNone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(Understanding Artificial Intelligence Ethics and Safety, 2019)</a:t>
            </a:r>
          </a:p>
        </p:txBody>
      </p:sp>
      <p:pic>
        <p:nvPicPr>
          <p:cNvPr id="5" name="Picture 4" descr="A key on a padlock&#10;&#10;AI-generated content may be incorrect.">
            <a:extLst>
              <a:ext uri="{FF2B5EF4-FFF2-40B4-BE49-F238E27FC236}">
                <a16:creationId xmlns:a16="http://schemas.microsoft.com/office/drawing/2014/main" id="{6BD997FF-E926-B89C-3E98-5FB49A65D4C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130448" y="2104221"/>
            <a:ext cx="3701668" cy="40241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387895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A7ACCD-8F2C-E20E-1BD5-183B259B27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95610" y="367765"/>
            <a:ext cx="8610600" cy="1293028"/>
          </a:xfrm>
        </p:spPr>
        <p:txBody>
          <a:bodyPr>
            <a:normAutofit/>
          </a:bodyPr>
          <a:lstStyle/>
          <a:p>
            <a:pPr algn="ctr"/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Responsible use of information systems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569260-7510-20B6-2214-796BDEC65F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1828800"/>
            <a:ext cx="10820400" cy="4759287"/>
          </a:xfrm>
        </p:spPr>
        <p:txBody>
          <a:bodyPr>
            <a:norm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Communicate policies clearly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Collect only necessary data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Use encryption and access control so only certain users can access with key code.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Audit AI Systems for bias to ensure it works correctly, safely, ethically, and legally 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Maintain human oversight for AI decisions to prevent harmful outcomes</a:t>
            </a:r>
          </a:p>
          <a:p>
            <a:pPr marL="0" indent="0">
              <a:buNone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(Understanding Responsible and Ethical Use of Technology, n.d.)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8999412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70EE1A-07EC-CCE0-AE88-C79382CBAE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5793" y="176269"/>
            <a:ext cx="11451576" cy="6544019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Cognizant Case Study 1: Mead Johnson Nutrition</a:t>
            </a:r>
          </a:p>
          <a:p>
            <a:pPr marL="0" indent="0" algn="ctr">
              <a:buNone/>
            </a:pPr>
            <a:endParaRPr lang="en-GB" sz="2000" b="1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Mead Johnson Nutrition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is a global infant nutrition company and an independent subsidiary of Reckitt. With 6,800 employees and eight factories worldwide, it delivers high-quality infant and toddler nutrition through leading brands like Enfamil and Nutramigen.</a:t>
            </a:r>
            <a:r>
              <a:rPr lang="en-GB" sz="2000" dirty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2000" dirty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Mead Johnson embarked on a digital transformation journey which set the foundation for subsequent business transformation. 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Cognizant’s ability to deliver complex transformations within the consumer goods sector has been astonishing using ERP.</a:t>
            </a: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Mead Johnson Nutrition highlights their successful global ERP transformation from SAP on HANA to SAP S/4HANA in just 11 months; a record-breaking timescale for an ERP transformation of this scale and complexity. 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This involved a full migration, creative planning, and rigorous testing to ensure minimal disruption to production and distribution processes.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Key elements included effective change management, user engagement activities, and leveraging SAP's RISE platform for optimization. </a:t>
            </a:r>
          </a:p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					(Cognizant, 2025)</a:t>
            </a:r>
          </a:p>
          <a:p>
            <a:pPr marL="0" indent="0">
              <a:buNone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000" dirty="0">
              <a:solidFill>
                <a:schemeClr val="accent1"/>
              </a:solidFill>
              <a:highlight>
                <a:srgbClr val="FFFF00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000" dirty="0">
              <a:solidFill>
                <a:schemeClr val="accent1"/>
              </a:solidFill>
              <a:highlight>
                <a:srgbClr val="FFFF00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E8B1C773-CC61-3FED-1270-B67D6787526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58050" y="5262506"/>
            <a:ext cx="4933950" cy="1419225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E6EC74FB-1B80-24F4-A42C-232079FA7C0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5792" y="5706318"/>
            <a:ext cx="4477621" cy="10139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77409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9322A7-D557-2038-8593-E6A548112C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90700" y="105579"/>
            <a:ext cx="8610600" cy="1293028"/>
          </a:xfrm>
        </p:spPr>
        <p:txBody>
          <a:bodyPr>
            <a:normAutofit/>
          </a:bodyPr>
          <a:lstStyle/>
          <a:p>
            <a:pPr algn="ctr"/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Data Handling Best practices in (sap)</a:t>
            </a:r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99D6A9E3-2859-FE73-25B7-4352F410503D}"/>
              </a:ext>
            </a:extLst>
          </p:cNvPr>
          <p:cNvSpPr/>
          <p:nvPr/>
        </p:nvSpPr>
        <p:spPr>
          <a:xfrm>
            <a:off x="8354458" y="2135972"/>
            <a:ext cx="3249976" cy="1293028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Align systems with business objectives</a:t>
            </a:r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4695261B-778C-D1F0-06D4-5E5A2E8E589A}"/>
              </a:ext>
            </a:extLst>
          </p:cNvPr>
          <p:cNvSpPr/>
          <p:nvPr/>
        </p:nvSpPr>
        <p:spPr>
          <a:xfrm>
            <a:off x="8354458" y="4714168"/>
            <a:ext cx="3249976" cy="1293028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Ensure robust data governance</a:t>
            </a:r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776509F1-D5DB-7AB0-B388-AFCBF4753884}"/>
              </a:ext>
            </a:extLst>
          </p:cNvPr>
          <p:cNvSpPr/>
          <p:nvPr/>
        </p:nvSpPr>
        <p:spPr>
          <a:xfrm>
            <a:off x="1110867" y="2135972"/>
            <a:ext cx="3249976" cy="1293028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Integrate systems for seamless insights</a:t>
            </a: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04A80A3A-4DCE-15FA-56F5-52C5ADE31E91}"/>
              </a:ext>
            </a:extLst>
          </p:cNvPr>
          <p:cNvSpPr/>
          <p:nvPr/>
        </p:nvSpPr>
        <p:spPr>
          <a:xfrm>
            <a:off x="1197299" y="4600337"/>
            <a:ext cx="3249976" cy="1293028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Train employees and manage change</a:t>
            </a: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5E50ECA8-5BEB-8252-6286-F411A11317EA}"/>
              </a:ext>
            </a:extLst>
          </p:cNvPr>
          <p:cNvSpPr/>
          <p:nvPr/>
        </p:nvSpPr>
        <p:spPr>
          <a:xfrm>
            <a:off x="4732662" y="3354636"/>
            <a:ext cx="3249976" cy="1293028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Audit systems regularly for ethics &amp; performance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E8BC8A8-26D3-B855-1A6A-F0A6F687B416}"/>
              </a:ext>
            </a:extLst>
          </p:cNvPr>
          <p:cNvSpPr txBox="1"/>
          <p:nvPr/>
        </p:nvSpPr>
        <p:spPr>
          <a:xfrm>
            <a:off x="1221036" y="1307939"/>
            <a:ext cx="941942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Global software SAP provides enterprise resource planning (ERP) solutions to help the business manage and integrate their core operations efficiently.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112FD3F-3F01-6749-11D1-B20D41B4804F}"/>
              </a:ext>
            </a:extLst>
          </p:cNvPr>
          <p:cNvSpPr txBox="1"/>
          <p:nvPr/>
        </p:nvSpPr>
        <p:spPr>
          <a:xfrm>
            <a:off x="3611302" y="6229031"/>
            <a:ext cx="58915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(What Is SAP? | Definition and Meaning, n.d.)</a:t>
            </a:r>
          </a:p>
        </p:txBody>
      </p:sp>
    </p:spTree>
    <p:extLst>
      <p:ext uri="{BB962C8B-B14F-4D97-AF65-F5344CB8AC3E}">
        <p14:creationId xmlns:p14="http://schemas.microsoft.com/office/powerpoint/2010/main" val="188711639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A35491-3420-4544-EEEE-96A41F866A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5590" y="88135"/>
            <a:ext cx="11468559" cy="1145754"/>
          </a:xfrm>
        </p:spPr>
        <p:txBody>
          <a:bodyPr>
            <a:normAutofit fontScale="90000"/>
          </a:bodyPr>
          <a:lstStyle/>
          <a:p>
            <a:pPr algn="ctr"/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 u="sng" dirty="0">
                <a:latin typeface="Arial" panose="020B0604020202020204" pitchFamily="34" charset="0"/>
                <a:cs typeface="Arial" panose="020B0604020202020204" pitchFamily="34" charset="0"/>
              </a:rPr>
              <a:t>Case study 2: Halfords</a:t>
            </a:r>
            <a:br>
              <a:rPr lang="en-GB" dirty="0"/>
            </a:br>
            <a:endParaRPr lang="en-GB" dirty="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2198E4DC-9CC1-E0B7-0680-41FD67EDFA3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394852" y="1081222"/>
            <a:ext cx="3305418" cy="402431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F342E70-4270-9567-A0B1-B97B66922A19}"/>
              </a:ext>
            </a:extLst>
          </p:cNvPr>
          <p:cNvSpPr txBox="1"/>
          <p:nvPr/>
        </p:nvSpPr>
        <p:spPr>
          <a:xfrm>
            <a:off x="8394852" y="5343181"/>
            <a:ext cx="330541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 image from google images (accessed 13 march 2026)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6797D50-7DAD-ED4F-E399-6835A03A9F48}"/>
              </a:ext>
            </a:extLst>
          </p:cNvPr>
          <p:cNvSpPr txBox="1"/>
          <p:nvPr/>
        </p:nvSpPr>
        <p:spPr>
          <a:xfrm>
            <a:off x="600622" y="961954"/>
            <a:ext cx="7458775" cy="79560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UK’s leading motoring and cycling products and services retailer, with hundreds of retail stores, automotive service centres.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Halfords modernised its digital experience, customer engagement. By a multi‑year digital transformation. (heavy investment in Salesforce technologies and other CRM tools)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Salesforce provided retailers with industry-specific tools and CRM functionality to streamline their ecommerce and in-store operations.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Personalized buying journeys, and improve customer service, helping them build strong long-term customer relationships and foster loyalty.</a:t>
            </a:r>
          </a:p>
          <a:p>
            <a:endParaRPr lang="en-GB" sz="1600" dirty="0"/>
          </a:p>
          <a:p>
            <a:pPr algn="ctr"/>
            <a:r>
              <a:rPr lang="en-GB" sz="1600" dirty="0"/>
              <a:t>(Salesforce for Retail: Features and Success Stories, 2025)</a:t>
            </a:r>
          </a:p>
          <a:p>
            <a:pPr algn="ctr"/>
            <a:endParaRPr lang="en-GB" sz="16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CRM systems allows Halfords to improve customer engagement and personalise services.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Creates ethical responsibilities around privacy, transparency, security, and responsible data use. To maintain trust, companies must ensure CRM systems follow strict data protection laws and ethical data-handling practices.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CRM systems (such as Salesforce) to manage customer relationships to store and analyse large amounts of customer information to personalise marketing, services, and communication. </a:t>
            </a:r>
          </a:p>
          <a:p>
            <a:pPr algn="ctr"/>
            <a:r>
              <a:rPr lang="en-GB" sz="1700" b="1" u="sng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IMPORTANT</a:t>
            </a:r>
          </a:p>
          <a:p>
            <a:pPr algn="ctr"/>
            <a:r>
              <a:rPr lang="en-GB" sz="1600" dirty="0"/>
              <a:t>(Privacy Notice | Halfords UK, 2023b)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4705444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8CFD966D-E6A8-DEF3-CFCB-A81B5BF48DC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74552" y="133109"/>
            <a:ext cx="2673752" cy="119798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00FBAB3-4E1D-838D-0021-D6638D7EEF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86528" y="0"/>
            <a:ext cx="8610600" cy="937549"/>
          </a:xfrm>
        </p:spPr>
        <p:txBody>
          <a:bodyPr>
            <a:normAutofit/>
          </a:bodyPr>
          <a:lstStyle/>
          <a:p>
            <a:pPr algn="ctr"/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Case study 3: h&amp;M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986C67-50AF-C876-180E-DFDEE309F2B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1464198"/>
            <a:ext cx="10820400" cy="5706319"/>
          </a:xfrm>
        </p:spPr>
        <p:txBody>
          <a:bodyPr>
            <a:normAutofit fontScale="47500" lnSpcReduction="20000"/>
          </a:bodyPr>
          <a:lstStyle/>
          <a:p>
            <a:r>
              <a:rPr lang="en-GB" sz="4200" dirty="0">
                <a:latin typeface="Arial" panose="020B0604020202020204" pitchFamily="34" charset="0"/>
                <a:cs typeface="Arial" panose="020B0604020202020204" pitchFamily="34" charset="0"/>
              </a:rPr>
              <a:t>H&amp;M operates over 5,000 stores globally, dealing with fast-changing fashion trends seasonal trends.</a:t>
            </a:r>
          </a:p>
          <a:p>
            <a:r>
              <a:rPr lang="en-GB" sz="4200" dirty="0">
                <a:latin typeface="Arial" panose="020B0604020202020204" pitchFamily="34" charset="0"/>
                <a:cs typeface="Arial" panose="020B0604020202020204" pitchFamily="34" charset="0"/>
              </a:rPr>
              <a:t>H&amp;M implemented advanced Business Intelligence and AI-driven analytics systems to transform its operations.</a:t>
            </a:r>
          </a:p>
          <a:p>
            <a:r>
              <a:rPr lang="en-GB" sz="4200" dirty="0">
                <a:latin typeface="Arial" panose="020B0604020202020204" pitchFamily="34" charset="0"/>
                <a:cs typeface="Arial" panose="020B0604020202020204" pitchFamily="34" charset="0"/>
              </a:rPr>
              <a:t>Business Intelligence systems transform retail by turning data into actionable insights. By using BI for forecasting and inventory management, H&amp;M moved from inefficient, reactive operations to a predictive, data-driven retail model, improving efficiency, reducing waste, and increasing sales.</a:t>
            </a:r>
          </a:p>
          <a:p>
            <a:r>
              <a:rPr lang="en-GB" sz="4200" dirty="0">
                <a:latin typeface="Arial" panose="020B0604020202020204" pitchFamily="34" charset="0"/>
                <a:cs typeface="Arial" panose="020B0604020202020204" pitchFamily="34" charset="0"/>
              </a:rPr>
              <a:t>Data Integration is Critical Combining all data sources creates a single source of truth.</a:t>
            </a:r>
          </a:p>
          <a:p>
            <a:r>
              <a:rPr lang="en-GB" sz="4200" dirty="0">
                <a:latin typeface="Arial" panose="020B0604020202020204" pitchFamily="34" charset="0"/>
                <a:cs typeface="Arial" panose="020B0604020202020204" pitchFamily="34" charset="0"/>
              </a:rPr>
              <a:t>Predictive BI is More Powerful Than Historical Analysis Using AI allows companies to anticipate demand.</a:t>
            </a:r>
          </a:p>
          <a:p>
            <a:r>
              <a:rPr lang="en-GB" sz="4200" dirty="0">
                <a:latin typeface="Arial" panose="020B0604020202020204" pitchFamily="34" charset="0"/>
                <a:cs typeface="Arial" panose="020B0604020202020204" pitchFamily="34" charset="0"/>
              </a:rPr>
              <a:t>Real-Time Insights Improve Agility Retailers can respond quickly to changing trends</a:t>
            </a:r>
          </a:p>
          <a:p>
            <a:r>
              <a:rPr lang="en-GB" sz="4200" dirty="0">
                <a:latin typeface="Arial" panose="020B0604020202020204" pitchFamily="34" charset="0"/>
                <a:cs typeface="Arial" panose="020B0604020202020204" pitchFamily="34" charset="0"/>
              </a:rPr>
              <a:t>BI Improves Both Profitability &amp; Sustainability Less waste Better stock control Higher sales</a:t>
            </a:r>
          </a:p>
          <a:p>
            <a:pPr marL="0" indent="0" algn="ctr">
              <a:buNone/>
            </a:pPr>
            <a:r>
              <a:rPr lang="en-GB" sz="4200" dirty="0">
                <a:latin typeface="Arial" panose="020B0604020202020204" pitchFamily="34" charset="0"/>
                <a:cs typeface="Arial" panose="020B0604020202020204" pitchFamily="34" charset="0"/>
              </a:rPr>
              <a:t>(Kent &amp; Crump, 2025)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4200" dirty="0">
                <a:latin typeface="Arial" panose="020B0604020202020204" pitchFamily="34" charset="0"/>
                <a:cs typeface="Arial" panose="020B0604020202020204" pitchFamily="34" charset="0"/>
              </a:rPr>
              <a:t>Business Intelligence systems enable retailers to manage predictive, data-driven forecasting, resulting in higher efficiency, lower costs, and improved customer satisfaction. Better product availability and customer satisfaction.</a:t>
            </a:r>
          </a:p>
          <a:p>
            <a:pPr marL="0" indent="0" algn="ctr">
              <a:buNone/>
            </a:pPr>
            <a:r>
              <a:rPr lang="en-GB" sz="4200" dirty="0">
                <a:latin typeface="Arial" panose="020B0604020202020204" pitchFamily="34" charset="0"/>
                <a:cs typeface="Arial" panose="020B0604020202020204" pitchFamily="34" charset="0"/>
              </a:rPr>
              <a:t>(Lee, n.d.)</a:t>
            </a:r>
          </a:p>
        </p:txBody>
      </p:sp>
    </p:spTree>
    <p:extLst>
      <p:ext uri="{BB962C8B-B14F-4D97-AF65-F5344CB8AC3E}">
        <p14:creationId xmlns:p14="http://schemas.microsoft.com/office/powerpoint/2010/main" val="361787433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D094E9-BD81-43FA-B4E7-D52F39FE0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56036"/>
            <a:ext cx="10515600" cy="1024569"/>
          </a:xfrm>
        </p:spPr>
        <p:txBody>
          <a:bodyPr>
            <a:normAutofit fontScale="90000"/>
          </a:bodyPr>
          <a:lstStyle/>
          <a:p>
            <a:pPr algn="ctr"/>
            <a:r>
              <a:rPr lang="en-GB" sz="3600" b="1" dirty="0">
                <a:solidFill>
                  <a:schemeClr val="bg1"/>
                </a:solidFill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396AA3-D2D1-D0F8-910A-0D17EF1C3B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3539" y="868101"/>
            <a:ext cx="11597833" cy="5891513"/>
          </a:xfrm>
        </p:spPr>
        <p:txBody>
          <a:bodyPr>
            <a:no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How are information systems transforming business? (2022, September 28). UAGC.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https://www.uagc.edu/blog/how-are-information-systems-transforming-business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Wood, R. (2024, April 1). Introduction to business information Systems. Introduction to Information Systems Management.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https://open.ocolearnok.org/informationsystems/chapter/chapter-1/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Lbtcdev, Lbtcdev, &amp; Lbtcdev. (2025, December 2). 6 Main types of management information systems used in businesses. London Business Training &amp; Consulting.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https://lbtc.co.uk/strategic-management/6-main-types-of-management-information-systems-used-in-businesses/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What is ERP? The Essential Guide | SAP. (n.d.).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https://www.sap.com/resources/what-is-erp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Thompson, J. (2025, October 9). What is business intelligence, and why do you need it? business.com.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https://www.business.com/articles/get-smart-what-is-business-intelligence-and-why-do-you-need-it/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Understanding responsible and ethical use of technology. (n.d.). NCVO.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https://www.ncvo.org.uk/help-and-guidance/digital-technology/technology-tools-and-software/responsible-and-ethical-use-technology/understanding-ethical-and-responsible-use-technology/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Cognizant. (2025). Consumer Goods case study. In Consumer Goods Case Study [Case study].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https://www.cognizant.com/en_us/case-studies/documents/3376800_mead-johnson-nutrition-achieves-global-erp-transformation-in-11-months_singlepage.pdf?utm_source=chatgpt.com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What is SAP? | Definition and Meaning. (n.d.). SAP.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https://www.sap.com/about/what-is-sap.html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Salesforce for Retail: features and success stories. (2025, December 4). https://www.itransition.com/crm/salesforce/retail?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halfords-shutterstock_2208471509.jpg (1920×1080)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Privacy Notice | Halfords UK. (2023b, September 12).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11"/>
              </a:rPr>
              <a:t>https://www.halfords.com/customer-services/policies-and-regulations/privacy-policy.html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Kent, S., &amp; Crump, H. (2025, July 1). Case Study | Inside H&amp;M’s $4 billion inventory challenge. The Business of Fashion. https://www.businessoffashion.com/case-studies/news-analysis/hm-inventory-retail-supply-chain/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Lee, S. (n.d.). 10 Innovative BI applications transforming ecommerce &amp; retail. https://www.numberanalytics.com/blog/innovative-bi-applications-ecommerce-retail</a:t>
            </a:r>
          </a:p>
        </p:txBody>
      </p:sp>
    </p:spTree>
    <p:extLst>
      <p:ext uri="{BB962C8B-B14F-4D97-AF65-F5344CB8AC3E}">
        <p14:creationId xmlns:p14="http://schemas.microsoft.com/office/powerpoint/2010/main" val="251415764"/>
      </p:ext>
    </p:extLst>
  </p:cSld>
  <p:clrMapOvr>
    <a:masterClrMapping/>
  </p:clrMapOvr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DF2E28"/>
      </a:accent1>
      <a:accent2>
        <a:srgbClr val="FE801A"/>
      </a:accent2>
      <a:accent3>
        <a:srgbClr val="E9BF35"/>
      </a:accent3>
      <a:accent4>
        <a:srgbClr val="81BB42"/>
      </a:accent4>
      <a:accent5>
        <a:srgbClr val="32C7A9"/>
      </a:accent5>
      <a:accent6>
        <a:srgbClr val="4A9BDC"/>
      </a:accent6>
      <a:hlink>
        <a:srgbClr val="F0532B"/>
      </a:hlink>
      <a:folHlink>
        <a:srgbClr val="F38B53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8F31A783-2159-4870-BC29-2BA7D038EA4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d8e79d84-78fb-44a9-92e9-d04bdd8f0359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0804DBFC42F64693D899720BA9B0FE" ma:contentTypeVersion="10" ma:contentTypeDescription="Create a new document." ma:contentTypeScope="" ma:versionID="c4f02f574087fe85619b30b381a3a504">
  <xsd:schema xmlns:xsd="http://www.w3.org/2001/XMLSchema" xmlns:xs="http://www.w3.org/2001/XMLSchema" xmlns:p="http://schemas.microsoft.com/office/2006/metadata/properties" xmlns:ns3="d8e79d84-78fb-44a9-92e9-d04bdd8f0359" targetNamespace="http://schemas.microsoft.com/office/2006/metadata/properties" ma:root="true" ma:fieldsID="a65ad5172e8369aecca9949531446303" ns3:_="">
    <xsd:import namespace="d8e79d84-78fb-44a9-92e9-d04bdd8f0359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  <xsd:element ref="ns3:MediaServiceDateTaken" minOccurs="0"/>
                <xsd:element ref="ns3:MediaServiceSystemTags" minOccurs="0"/>
                <xsd:element ref="ns3:MediaServiceOCR" minOccurs="0"/>
                <xsd:element ref="ns3:MediaServiceGenerationTime" minOccurs="0"/>
                <xsd:element ref="ns3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8e79d84-78fb-44a9-92e9-d04bdd8f035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  <xsd:element name="MediaServiceDateTaken" ma:index="13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SystemTags" ma:index="14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2C5354A0-EA84-462B-9094-04592D5F5449}">
  <ds:schemaRefs>
    <ds:schemaRef ds:uri="http://schemas.openxmlformats.org/package/2006/metadata/core-properties"/>
    <ds:schemaRef ds:uri="d8e79d84-78fb-44a9-92e9-d04bdd8f0359"/>
    <ds:schemaRef ds:uri="http://schemas.microsoft.com/office/2006/metadata/properties"/>
    <ds:schemaRef ds:uri="http://www.w3.org/XML/1998/namespace"/>
    <ds:schemaRef ds:uri="http://schemas.microsoft.com/office/2006/documentManagement/types"/>
    <ds:schemaRef ds:uri="http://purl.org/dc/terms/"/>
    <ds:schemaRef ds:uri="http://schemas.microsoft.com/office/infopath/2007/PartnerControls"/>
    <ds:schemaRef ds:uri="http://purl.org/dc/dcmitype/"/>
    <ds:schemaRef ds:uri="http://purl.org/dc/elements/1.1/"/>
  </ds:schemaRefs>
</ds:datastoreItem>
</file>

<file path=customXml/itemProps2.xml><?xml version="1.0" encoding="utf-8"?>
<ds:datastoreItem xmlns:ds="http://schemas.openxmlformats.org/officeDocument/2006/customXml" ds:itemID="{3EA97463-4271-4C6B-BC29-5DF7932A164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8e79d84-78fb-44a9-92e9-d04bdd8f0359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B2A025DC-1FD8-42F2-ADFC-D71062789D2A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Vapor Trail</Template>
  <TotalTime>11984</TotalTime>
  <Words>1645</Words>
  <Application>Microsoft Office PowerPoint</Application>
  <PresentationFormat>Widescreen</PresentationFormat>
  <Paragraphs>204</Paragraphs>
  <Slides>16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0" baseType="lpstr">
      <vt:lpstr>Aptos</vt:lpstr>
      <vt:lpstr>Arial</vt:lpstr>
      <vt:lpstr>Century Gothic</vt:lpstr>
      <vt:lpstr>Vapor Trail</vt:lpstr>
      <vt:lpstr>Modernizing business with information</vt:lpstr>
      <vt:lpstr>What are Business Information Systems</vt:lpstr>
      <vt:lpstr> Why they matter.?</vt:lpstr>
      <vt:lpstr>Different types of information systems</vt:lpstr>
      <vt:lpstr>PowerPoint Presentation</vt:lpstr>
      <vt:lpstr> Enterprise Resource Planning (ERP)</vt:lpstr>
      <vt:lpstr>Customer Relationship Management (CRM)</vt:lpstr>
      <vt:lpstr>Business Intelligence (BI)</vt:lpstr>
      <vt:lpstr>Comparing ERP, CRM, BI</vt:lpstr>
      <vt:lpstr>Ethics, Privacy, and AI</vt:lpstr>
      <vt:lpstr>Responsible use of information systems</vt:lpstr>
      <vt:lpstr>PowerPoint Presentation</vt:lpstr>
      <vt:lpstr>Data Handling Best practices in (sap)</vt:lpstr>
      <vt:lpstr> Case study 2: Halfords </vt:lpstr>
      <vt:lpstr>Case study 3: h&amp;M 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Katrina Wiggetts (2220245)</dc:creator>
  <cp:lastModifiedBy>Katrina Wiggetts (2220245)</cp:lastModifiedBy>
  <cp:revision>33</cp:revision>
  <dcterms:created xsi:type="dcterms:W3CDTF">2026-02-25T18:28:54Z</dcterms:created>
  <dcterms:modified xsi:type="dcterms:W3CDTF">2026-03-17T20:34:39Z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0x010100A20804DBFC42F64693D899720BA9B0FE</vt:lpwstr>
  </property>
</Properties>
</file>