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embeddedFontLst>
    <p:embeddedFont>
      <p:font typeface="Roboto" panose="02000000000000000000" pitchFamily="2" charset="0"/>
      <p:regular r:id="rId18"/>
      <p:bold r:id="rId19"/>
      <p:italic r:id="rId20"/>
      <p:boldItalic r:id="rId21"/>
    </p:embeddedFont>
    <p:embeddedFont>
      <p:font typeface="Roboto Black" panose="02000000000000000000" pitchFamily="2" charset="0"/>
      <p:bold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Introduce yourself and the topic of recruitment and development in Berkeley Group.</a:t>
            </a:r>
            <a:endParaRPr/>
          </a:p>
        </p:txBody>
      </p:sp>
      <p:sp>
        <p:nvSpPr>
          <p:cNvPr id="87" name="Google Shape;87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4" name="Google Shape;94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Briefly outline what will be covered.</a:t>
            </a:r>
            <a:endParaRPr/>
          </a:p>
        </p:txBody>
      </p:sp>
      <p:sp>
        <p:nvSpPr>
          <p:cNvPr id="95" name="Google Shape;95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2" name="Google Shape;102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Explain why marketing is critical in property development.</a:t>
            </a:r>
            <a:endParaRPr/>
          </a:p>
        </p:txBody>
      </p:sp>
      <p:sp>
        <p:nvSpPr>
          <p:cNvPr id="103" name="Google Shape;103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0" name="Google Shape;11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Link recruitment to organisational success.</a:t>
            </a:r>
            <a:endParaRPr/>
          </a:p>
        </p:txBody>
      </p:sp>
      <p:sp>
        <p:nvSpPr>
          <p:cNvPr id="111" name="Google Shape;111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8" name="Google Shape;118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Explain each stage briefly.</a:t>
            </a:r>
            <a:endParaRPr/>
          </a:p>
        </p:txBody>
      </p:sp>
      <p:sp>
        <p:nvSpPr>
          <p:cNvPr id="119" name="Google Shape;119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6" name="Google Shape;12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Explain how role requirements are defined.</a:t>
            </a:r>
            <a:endParaRPr/>
          </a:p>
        </p:txBody>
      </p:sp>
      <p:sp>
        <p:nvSpPr>
          <p:cNvPr id="127" name="Google Shape;127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4" name="Google Shape;13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Describe responsibilities clearly.</a:t>
            </a:r>
            <a:endParaRPr/>
          </a:p>
        </p:txBody>
      </p:sp>
      <p:sp>
        <p:nvSpPr>
          <p:cNvPr id="135" name="Google Shape;135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2" name="Google Shape;142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Explain essential vs desirable criteria.</a:t>
            </a:r>
            <a:endParaRPr/>
          </a:p>
        </p:txBody>
      </p:sp>
      <p:sp>
        <p:nvSpPr>
          <p:cNvPr id="143" name="Google Shape;143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0" name="Google Shape;15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Explain how best candidate is chosen.</a:t>
            </a:r>
            <a:endParaRPr/>
          </a:p>
        </p:txBody>
      </p:sp>
      <p:sp>
        <p:nvSpPr>
          <p:cNvPr id="151" name="Google Shape;151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8" name="Google Shape;158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Discuss skill gaps and development.</a:t>
            </a:r>
            <a:endParaRPr/>
          </a:p>
        </p:txBody>
      </p:sp>
      <p:sp>
        <p:nvSpPr>
          <p:cNvPr id="159" name="Google Shape;159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6" name="Google Shape;166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Explain behaviourist approach.</a:t>
            </a:r>
            <a:endParaRPr/>
          </a:p>
        </p:txBody>
      </p:sp>
      <p:sp>
        <p:nvSpPr>
          <p:cNvPr id="167" name="Google Shape;167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3" name="Google Shape;173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Explain cognitive learning.</a:t>
            </a:r>
            <a:endParaRPr/>
          </a:p>
        </p:txBody>
      </p:sp>
      <p:sp>
        <p:nvSpPr>
          <p:cNvPr id="174" name="Google Shape;174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1" name="Google Shape;18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Explain experiential learning.</a:t>
            </a:r>
            <a:endParaRPr/>
          </a:p>
        </p:txBody>
      </p:sp>
      <p:sp>
        <p:nvSpPr>
          <p:cNvPr id="182" name="Google Shape;182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9" name="Google Shape;189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Summarise key points.</a:t>
            </a:r>
            <a:endParaRPr/>
          </a:p>
        </p:txBody>
      </p:sp>
      <p:sp>
        <p:nvSpPr>
          <p:cNvPr id="190" name="Google Shape;190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7" name="Google Shape;19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Mention Harvard referencing.</a:t>
            </a:r>
            <a:endParaRPr/>
          </a:p>
        </p:txBody>
      </p:sp>
      <p:sp>
        <p:nvSpPr>
          <p:cNvPr id="198" name="Google Shape;198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5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00" cy="63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00" cy="395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900" cy="63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6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900" cy="395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400" cy="11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00" cy="58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1" name="Google Shape;61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400" cy="469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2" name="Google Shape;62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9" name="Google Shape;69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1"/>
          <p:cNvSpPr txBox="1">
            <a:spLocks noGrp="1"/>
          </p:cNvSpPr>
          <p:nvPr>
            <p:ph type="body" idx="1"/>
          </p:nvPr>
        </p:nvSpPr>
        <p:spPr>
          <a:xfrm rot="5400000">
            <a:off x="2308950" y="-251550"/>
            <a:ext cx="4526100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5" name="Google Shape;75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>
            <a:spLocks noGrp="1"/>
          </p:cNvSpPr>
          <p:nvPr>
            <p:ph type="title"/>
          </p:nvPr>
        </p:nvSpPr>
        <p:spPr>
          <a:xfrm rot="5400000">
            <a:off x="4732350" y="2171688"/>
            <a:ext cx="585150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2"/>
          <p:cNvSpPr txBox="1">
            <a:spLocks noGrp="1"/>
          </p:cNvSpPr>
          <p:nvPr>
            <p:ph type="body" idx="1"/>
          </p:nvPr>
        </p:nvSpPr>
        <p:spPr>
          <a:xfrm rot="5400000">
            <a:off x="541350" y="190488"/>
            <a:ext cx="5851500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1" name="Google Shape;81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3"/>
          <p:cNvSpPr txBox="1">
            <a:spLocks noGrp="1"/>
          </p:cNvSpPr>
          <p:nvPr>
            <p:ph type="ctrTitle"/>
          </p:nvPr>
        </p:nvSpPr>
        <p:spPr>
          <a:xfrm>
            <a:off x="685800" y="917575"/>
            <a:ext cx="7772400" cy="147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Recruitment and Development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of a Marketing Manager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90" name="Google Shape;90;p13"/>
          <p:cNvSpPr txBox="1">
            <a:spLocks noGrp="1"/>
          </p:cNvSpPr>
          <p:nvPr>
            <p:ph type="subTitle" idx="1"/>
          </p:nvPr>
        </p:nvSpPr>
        <p:spPr>
          <a:xfrm>
            <a:off x="597600" y="2552700"/>
            <a:ext cx="6400800" cy="367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endParaRPr sz="3300" dirty="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3300" dirty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Student </a:t>
            </a:r>
            <a:r>
              <a:rPr lang="en-US" sz="3300" dirty="0" err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Name:Mary</a:t>
            </a:r>
            <a:r>
              <a:rPr lang="en-US" sz="3300" dirty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 Njonjo</a:t>
            </a:r>
            <a:endParaRPr sz="3300" dirty="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3300" dirty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Student Number:2430934</a:t>
            </a:r>
            <a:endParaRPr sz="3300" dirty="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3300" dirty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Module:LCLM5002</a:t>
            </a:r>
            <a:endParaRPr sz="3300" dirty="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 sz="3300" dirty="0" err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Lecturer:Dr</a:t>
            </a:r>
            <a:r>
              <a:rPr lang="en-US" sz="3300" dirty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 </a:t>
            </a:r>
            <a:r>
              <a:rPr lang="en-US" sz="3300" dirty="0" err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Faizu</a:t>
            </a:r>
            <a:r>
              <a:rPr lang="en-US" sz="3300" dirty="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 Edu</a:t>
            </a:r>
            <a:endParaRPr sz="3300" dirty="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endParaRPr sz="3300" dirty="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1" name="Google Shape;91;p13"/>
          <p:cNvSpPr/>
          <p:nvPr/>
        </p:nvSpPr>
        <p:spPr>
          <a:xfrm>
            <a:off x="264625" y="77175"/>
            <a:ext cx="1345200" cy="485100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4"/>
          <p:cNvSpPr txBox="1">
            <a:spLocks noGrp="1"/>
          </p:cNvSpPr>
          <p:nvPr>
            <p:ph type="title"/>
          </p:nvPr>
        </p:nvSpPr>
        <p:spPr>
          <a:xfrm>
            <a:off x="457200" y="48412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Table of Contents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98" name="Google Shape;98;p1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6400800" cy="384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/>
          <a:p>
            <a:pPr marL="342900" lvl="0" indent="-317817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Introduction to Berkeley Group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17817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Recruitment Process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17817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Job Analysis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17817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Job Description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17817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Person Specification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17817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Selection Process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17817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Learning &amp; Development Needs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17817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Learning Theories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17817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ct val="1000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Conclusion &amp; References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9" name="Google Shape;99;p14"/>
          <p:cNvSpPr txBox="1"/>
          <p:nvPr/>
        </p:nvSpPr>
        <p:spPr>
          <a:xfrm>
            <a:off x="143325" y="22050"/>
            <a:ext cx="1543500" cy="617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5"/>
          <p:cNvSpPr txBox="1">
            <a:spLocks noGrp="1"/>
          </p:cNvSpPr>
          <p:nvPr>
            <p:ph type="title"/>
          </p:nvPr>
        </p:nvSpPr>
        <p:spPr>
          <a:xfrm>
            <a:off x="457200" y="2601063"/>
            <a:ext cx="8229600" cy="1143000"/>
          </a:xfrm>
          <a:prstGeom prst="rect">
            <a:avLst/>
          </a:prstGeom>
          <a:noFill/>
          <a:ln>
            <a:noFill/>
          </a:ln>
          <a:effectLst>
            <a:outerShdw blurRad="85725" dist="47625" dir="5400000" algn="bl" rotWithShape="0">
              <a:schemeClr val="dk1">
                <a:alpha val="28000"/>
              </a:schemeClr>
            </a:outerShdw>
          </a:effectLst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latin typeface="Roboto Black"/>
                <a:ea typeface="Roboto Black"/>
                <a:cs typeface="Roboto Black"/>
                <a:sym typeface="Roboto Black"/>
              </a:rPr>
              <a:t>About Berkeley Group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06" name="Google Shape;106;p15"/>
          <p:cNvSpPr txBox="1">
            <a:spLocks noGrp="1"/>
          </p:cNvSpPr>
          <p:nvPr>
            <p:ph type="body" idx="1"/>
          </p:nvPr>
        </p:nvSpPr>
        <p:spPr>
          <a:xfrm>
            <a:off x="198475" y="3792846"/>
            <a:ext cx="8423700" cy="384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3020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Roboto"/>
              <a:buChar char="•"/>
            </a:pPr>
            <a:r>
              <a:rPr lang="en-US" sz="30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UK property developer focused on residential projects</a:t>
            </a:r>
            <a:endParaRPr sz="30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302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Roboto"/>
              <a:buChar char="•"/>
            </a:pPr>
            <a:r>
              <a:rPr lang="en-US" sz="30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Operates in London and South of England</a:t>
            </a:r>
            <a:endParaRPr sz="30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302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Roboto"/>
              <a:buChar char="•"/>
            </a:pPr>
            <a:r>
              <a:rPr lang="en-US" sz="30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Focus on sustainable communities</a:t>
            </a:r>
            <a:endParaRPr sz="30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302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000"/>
              <a:buFont typeface="Roboto"/>
              <a:buChar char="•"/>
            </a:pPr>
            <a:r>
              <a:rPr lang="en-US" sz="30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Marketing drives property sales and brand</a:t>
            </a:r>
            <a:endParaRPr sz="30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7" name="Google Shape;107;p15"/>
          <p:cNvSpPr txBox="1"/>
          <p:nvPr/>
        </p:nvSpPr>
        <p:spPr>
          <a:xfrm>
            <a:off x="132300" y="22050"/>
            <a:ext cx="1984800" cy="52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Importance of Recruitment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14" name="Google Shape;114;p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925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Ensures right talent is hired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Supports business growth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Improves productivity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Reduces employee turnover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(Armstrong, 2020)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5" name="Google Shape;115;p16"/>
          <p:cNvSpPr txBox="1"/>
          <p:nvPr/>
        </p:nvSpPr>
        <p:spPr>
          <a:xfrm>
            <a:off x="154350" y="44100"/>
            <a:ext cx="1521600" cy="5073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7"/>
          <p:cNvSpPr txBox="1">
            <a:spLocks noGrp="1"/>
          </p:cNvSpPr>
          <p:nvPr>
            <p:ph type="title"/>
          </p:nvPr>
        </p:nvSpPr>
        <p:spPr>
          <a:xfrm>
            <a:off x="457200" y="340792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Recruitment Process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22" name="Google Shape;122;p17"/>
          <p:cNvSpPr txBox="1">
            <a:spLocks noGrp="1"/>
          </p:cNvSpPr>
          <p:nvPr>
            <p:ph type="body" idx="1"/>
          </p:nvPr>
        </p:nvSpPr>
        <p:spPr>
          <a:xfrm>
            <a:off x="302850" y="1710447"/>
            <a:ext cx="5166000" cy="335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29845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500"/>
              <a:buFont typeface="Roboto"/>
              <a:buChar char="•"/>
            </a:pPr>
            <a:r>
              <a:rPr lang="en-US" sz="2500" b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Job Analysis</a:t>
            </a:r>
            <a:endParaRPr sz="2500" b="1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2984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2500"/>
              <a:buFont typeface="Roboto"/>
              <a:buChar char="•"/>
            </a:pPr>
            <a:r>
              <a:rPr lang="en-US" sz="2500" b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Job Description</a:t>
            </a:r>
            <a:endParaRPr sz="2500" b="1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2984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2500"/>
              <a:buFont typeface="Roboto"/>
              <a:buChar char="•"/>
            </a:pPr>
            <a:r>
              <a:rPr lang="en-US" sz="2500" b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Person Specification</a:t>
            </a:r>
            <a:endParaRPr sz="2500" b="1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2984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2500"/>
              <a:buFont typeface="Roboto"/>
              <a:buChar char="•"/>
            </a:pPr>
            <a:r>
              <a:rPr lang="en-US" sz="2500" b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Advertising</a:t>
            </a:r>
            <a:endParaRPr sz="2500" b="1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2984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2500"/>
              <a:buFont typeface="Roboto"/>
              <a:buChar char="•"/>
            </a:pPr>
            <a:r>
              <a:rPr lang="en-US" sz="2500" b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Shortlisting</a:t>
            </a:r>
            <a:endParaRPr sz="2500" b="1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2984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2500"/>
              <a:buFont typeface="Roboto"/>
              <a:buChar char="•"/>
            </a:pPr>
            <a:r>
              <a:rPr lang="en-US" sz="2500" b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Interviews</a:t>
            </a:r>
            <a:endParaRPr sz="2500" b="1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2984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2500"/>
              <a:buFont typeface="Roboto"/>
              <a:buChar char="•"/>
            </a:pPr>
            <a:r>
              <a:rPr lang="en-US" sz="2500" b="1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Selection &amp; Onboarding</a:t>
            </a:r>
            <a:endParaRPr sz="2500" b="1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23" name="Google Shape;123;p17"/>
          <p:cNvSpPr txBox="1"/>
          <p:nvPr/>
        </p:nvSpPr>
        <p:spPr>
          <a:xfrm>
            <a:off x="209500" y="44100"/>
            <a:ext cx="1532700" cy="52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8"/>
          <p:cNvSpPr txBox="1">
            <a:spLocks noGrp="1"/>
          </p:cNvSpPr>
          <p:nvPr>
            <p:ph type="title"/>
          </p:nvPr>
        </p:nvSpPr>
        <p:spPr>
          <a:xfrm>
            <a:off x="457200" y="384899"/>
            <a:ext cx="8229600" cy="9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Job Analysis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30" name="Google Shape;130;p1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Identify duties and responsibilities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Align with business strategy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Marketing campaigns and branding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Lead generation and analytics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(Bratton &amp; Gold, 2017)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1" name="Google Shape;131;p18"/>
          <p:cNvSpPr txBox="1"/>
          <p:nvPr/>
        </p:nvSpPr>
        <p:spPr>
          <a:xfrm>
            <a:off x="187425" y="44100"/>
            <a:ext cx="1753200" cy="518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Job Description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38" name="Google Shape;138;p1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925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Marketing Manager - London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Plan and execute campaigns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Manage digital marketing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Monitor ROI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Work with stakeholders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39" name="Google Shape;139;p19"/>
          <p:cNvSpPr txBox="1"/>
          <p:nvPr/>
        </p:nvSpPr>
        <p:spPr>
          <a:xfrm>
            <a:off x="198475" y="33075"/>
            <a:ext cx="1598700" cy="518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Person Specification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46" name="Google Shape;146;p2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925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Degree in Marketing/Business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3–5 years experience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Digital marketing skills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Creative and organised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(Armstrong, 2020)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47" name="Google Shape;147;p20"/>
          <p:cNvSpPr txBox="1"/>
          <p:nvPr/>
        </p:nvSpPr>
        <p:spPr>
          <a:xfrm>
            <a:off x="198475" y="11025"/>
            <a:ext cx="1356300" cy="551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Selection Process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54" name="Google Shape;154;p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Job advert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CV screening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Interviews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Assessment task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Reference checks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Job offer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55" name="Google Shape;155;p21"/>
          <p:cNvSpPr txBox="1"/>
          <p:nvPr/>
        </p:nvSpPr>
        <p:spPr>
          <a:xfrm>
            <a:off x="231550" y="33075"/>
            <a:ext cx="1312200" cy="52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Learning &amp; Development Needs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62" name="Google Shape;162;p2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925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Digital marketing skills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Property market knowledge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Data analytics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Leadership skills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Stakeholder engagement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63" name="Google Shape;163;p22"/>
          <p:cNvSpPr txBox="1"/>
          <p:nvPr/>
        </p:nvSpPr>
        <p:spPr>
          <a:xfrm>
            <a:off x="198475" y="55125"/>
            <a:ext cx="1301100" cy="518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>
                <a:latin typeface="Roboto Black"/>
                <a:ea typeface="Roboto Black"/>
                <a:cs typeface="Roboto Black"/>
                <a:sym typeface="Roboto Black"/>
              </a:rPr>
              <a:t>Learning Theories Overview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70" name="Google Shape;170;p23"/>
          <p:cNvSpPr txBox="1"/>
          <p:nvPr/>
        </p:nvSpPr>
        <p:spPr>
          <a:xfrm>
            <a:off x="187425" y="66150"/>
            <a:ext cx="1477500" cy="4851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Cognitivist Learning Theory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77" name="Google Shape;177;p2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925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Focus on thinking and understanding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Training and problem solving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Use of analytics tools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(Piaget, 1952)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78" name="Google Shape;178;p24"/>
          <p:cNvSpPr txBox="1"/>
          <p:nvPr/>
        </p:nvSpPr>
        <p:spPr>
          <a:xfrm>
            <a:off x="209500" y="55125"/>
            <a:ext cx="1312200" cy="496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Experiential Learning Theory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85" name="Google Shape;185;p2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925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Learning by doing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Real marketing campaigns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Reflection and improvement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925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300"/>
              <a:buFont typeface="Roboto"/>
              <a:buChar char="•"/>
            </a:pPr>
            <a:r>
              <a:rPr lang="en-US" sz="33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(Kolb, 1984)</a:t>
            </a:r>
            <a:endParaRPr sz="3300"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86" name="Google Shape;186;p25"/>
          <p:cNvSpPr txBox="1"/>
          <p:nvPr/>
        </p:nvSpPr>
        <p:spPr>
          <a:xfrm>
            <a:off x="220525" y="44100"/>
            <a:ext cx="1257000" cy="52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Conclusion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193" name="Google Shape;193;p2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Recruitment ensures right candidate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Structured process improves outcomes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Learning supports performance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Combining theories enhances development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94" name="Google Shape;194;p26"/>
          <p:cNvSpPr txBox="1"/>
          <p:nvPr/>
        </p:nvSpPr>
        <p:spPr>
          <a:xfrm>
            <a:off x="231550" y="44100"/>
            <a:ext cx="1334100" cy="5073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2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44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rPr>
              <a:t>References</a:t>
            </a:r>
            <a:endParaRPr>
              <a:latin typeface="Roboto Black"/>
              <a:ea typeface="Roboto Black"/>
              <a:cs typeface="Roboto Black"/>
              <a:sym typeface="Roboto Black"/>
            </a:endParaRPr>
          </a:p>
        </p:txBody>
      </p:sp>
      <p:sp>
        <p:nvSpPr>
          <p:cNvPr id="201" name="Google Shape;201;p2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Armstrong (2020)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Bratton &amp; Gold (2017)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Skinner (1953)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Piaget (1952)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Kolb (1984)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rgbClr val="434343"/>
              </a:buClr>
              <a:buSzPts val="3200"/>
              <a:buFont typeface="Roboto"/>
              <a:buChar char="•"/>
            </a:pPr>
            <a:r>
              <a:rPr lang="en-US" sz="32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rPr>
              <a:t>Maslow (1943)</a:t>
            </a:r>
            <a:endParaRPr>
              <a:solidFill>
                <a:srgbClr val="434343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02" name="Google Shape;202;p27"/>
          <p:cNvSpPr txBox="1"/>
          <p:nvPr/>
        </p:nvSpPr>
        <p:spPr>
          <a:xfrm>
            <a:off x="209500" y="66150"/>
            <a:ext cx="1268100" cy="5292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379</Words>
  <Application>Microsoft Office PowerPoint</Application>
  <PresentationFormat>On-screen Show (4:3)</PresentationFormat>
  <Paragraphs>105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Roboto Black</vt:lpstr>
      <vt:lpstr>Arial</vt:lpstr>
      <vt:lpstr>Calibri</vt:lpstr>
      <vt:lpstr>Roboto</vt:lpstr>
      <vt:lpstr>Office Theme</vt:lpstr>
      <vt:lpstr>Recruitment and Development of a Marketing Manager</vt:lpstr>
      <vt:lpstr>Table of Contents</vt:lpstr>
      <vt:lpstr>About Berkeley Group</vt:lpstr>
      <vt:lpstr>Importance of Recruitment</vt:lpstr>
      <vt:lpstr>Recruitment Process</vt:lpstr>
      <vt:lpstr>Job Analysis</vt:lpstr>
      <vt:lpstr>Job Description</vt:lpstr>
      <vt:lpstr>Person Specification</vt:lpstr>
      <vt:lpstr>Selection Process</vt:lpstr>
      <vt:lpstr>Learning &amp; Development Needs</vt:lpstr>
      <vt:lpstr>Learning Theories Overview</vt:lpstr>
      <vt:lpstr>Cognitivist Learning Theory</vt:lpstr>
      <vt:lpstr>Experiential Learning Theory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Maria N</dc:creator>
  <cp:lastModifiedBy>Maria N</cp:lastModifiedBy>
  <cp:revision>1</cp:revision>
  <dcterms:modified xsi:type="dcterms:W3CDTF">2026-03-18T09:55:45Z</dcterms:modified>
</cp:coreProperties>
</file>