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78" r:id="rId6"/>
    <p:sldId id="257" r:id="rId7"/>
    <p:sldId id="264" r:id="rId8"/>
    <p:sldId id="266" r:id="rId9"/>
    <p:sldId id="265" r:id="rId10"/>
    <p:sldId id="267" r:id="rId11"/>
    <p:sldId id="269" r:id="rId12"/>
    <p:sldId id="270" r:id="rId13"/>
    <p:sldId id="272" r:id="rId14"/>
    <p:sldId id="271" r:id="rId15"/>
    <p:sldId id="273" r:id="rId16"/>
    <p:sldId id="274" r:id="rId17"/>
    <p:sldId id="275"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B4A6"/>
    <a:srgbClr val="734F29"/>
    <a:srgbClr val="D24726"/>
    <a:srgbClr val="DD462F"/>
    <a:srgbClr val="AEB785"/>
    <a:srgbClr val="EFD5A2"/>
    <a:srgbClr val="3B3026"/>
    <a:srgbClr val="ECE1CA"/>
    <a:srgbClr val="7955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4" autoAdjust="0"/>
    <p:restoredTop sz="94249" autoAdjust="0"/>
  </p:normalViewPr>
  <p:slideViewPr>
    <p:cSldViewPr snapToGrid="0">
      <p:cViewPr>
        <p:scale>
          <a:sx n="71" d="100"/>
          <a:sy n="71" d="100"/>
        </p:scale>
        <p:origin x="492" y="90"/>
      </p:cViewPr>
      <p:guideLst>
        <p:guide orient="horz" pos="2160"/>
        <p:guide pos="3840"/>
      </p:guideLst>
    </p:cSldViewPr>
  </p:slideViewPr>
  <p:outlineViewPr>
    <p:cViewPr>
      <p:scale>
        <a:sx n="33" d="100"/>
        <a:sy n="33" d="100"/>
      </p:scale>
      <p:origin x="0" y="0"/>
    </p:cViewPr>
    <p:sldLst>
      <p:sld r:id="rId1" collapse="1"/>
    </p:sldLst>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Waldorf Astoria Hotel and restaurant, a Flagship brand of the Hilton portfolio was established in January 2006. 17 years ago Hilton Hotel decided against introducing a flagship brand that will sever the highest standards and facilities that can match the benchmarks of both standard and luxury hotels and resorts (The Waldorf-Astoria Hotel, 2023). Currently, this hotel is rendering its service in 15 countries across more than 32 locations with its superior hotel service. Waldorf Astoria Hotel and restaurant have more than 9821 hotels room to provide district service to the guest who came here to get luxurious hotel room facilities. The core attractive part of this hotel is that it offers luxury hotels and condominium residences in midtown of every city where it has its hotel branches.</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a:t>
            </a:fld>
            <a:endParaRPr lang="en-US"/>
          </a:p>
        </p:txBody>
      </p:sp>
    </p:spTree>
    <p:extLst>
      <p:ext uri="{BB962C8B-B14F-4D97-AF65-F5344CB8AC3E}">
        <p14:creationId xmlns:p14="http://schemas.microsoft.com/office/powerpoint/2010/main" val="2486790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Different kinds of customers come to experience the prominent hotel room service of Waldorf Astoria Hotel and restaurant due to its reputation in the hotel industry. Waldorf Astoria Hotel and restaurant, is the first hotel to have electricity on every floor, the first to have en suite baths, and the first to offer 24-hour room service. A rose topped each room service order that went to The Towers (The Waldorf-Astoria Hotel, 2023). This hotel successfully sets its market segments with desired customers based who are longing to get its superior hotel room services. Strong market penetration and well-established competitive market strategies are the core weapons to compete with its rival</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4</a:t>
            </a:fld>
            <a:endParaRPr lang="en-US"/>
          </a:p>
        </p:txBody>
      </p:sp>
    </p:spTree>
    <p:extLst>
      <p:ext uri="{BB962C8B-B14F-4D97-AF65-F5344CB8AC3E}">
        <p14:creationId xmlns:p14="http://schemas.microsoft.com/office/powerpoint/2010/main" val="2731010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core target customers of Waldorf Astoria Hotel and restaurant is the business traveler who comes here as a guest to do their business deals. These customers love to maintain their business classes to choose luxury hotels like Waldorf Astoria. Boomers and Millennials who love to travel around the world and love to discover the unseen of this world, are another target customer segment because these are fancy people who love to experience new things (Radical Wordsworth, 2020). Couples who love to travel to different countries want to experience superior hotel room service, thus choose Waldorf Astoria Hotel. Moreover, in the history of Waldorf Astoria Hotel, many celebrities visit this hotel, thus celebrities and newly wealthy people are at the epicenter of the target customer base. Members of the wealthy or royal family are also the target customers based at Waldorf Astoria Hotel and restaurant. </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5</a:t>
            </a:fld>
            <a:endParaRPr lang="en-US"/>
          </a:p>
        </p:txBody>
      </p:sp>
    </p:spTree>
    <p:extLst>
      <p:ext uri="{BB962C8B-B14F-4D97-AF65-F5344CB8AC3E}">
        <p14:creationId xmlns:p14="http://schemas.microsoft.com/office/powerpoint/2010/main" val="2399987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Waldorf Astoria Hotel and restaurant, is the first hotel to have electricity on every floor, the first to have en suite baths, and the first to offer 24-hour room service. A rose topped each room service order that went to The Towers. All these beautiful scenarios enchant the guest who comes here to stay nights here. The Waldorf gained world renown for its fundraising dinners and balls, as did its celebrity maître d'hôtel, Oscar Tschirky, known as "Oscar of the Waldorf" (So et al., 2013). The exterior of the Waldorf Astoria Hotel is designed to attract the attention of its guest where two or three lower stories of red sandstone. The interior design of this hotel room is so beautiful that can easily attract the attention of the customers. And, for this reason, these wealthy class and celebrities who can afford the cost come to enjoy the service provided by Waldorf Astoria Hotel. </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6</a:t>
            </a:fld>
            <a:endParaRPr lang="en-US"/>
          </a:p>
        </p:txBody>
      </p:sp>
    </p:spTree>
    <p:extLst>
      <p:ext uri="{BB962C8B-B14F-4D97-AF65-F5344CB8AC3E}">
        <p14:creationId xmlns:p14="http://schemas.microsoft.com/office/powerpoint/2010/main" val="1349524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scope of guest service is numerous in Waldorf Astoria Hotel and restaurant as its architecture is well-designed and servicing system is so effective to fulfill the needs of customers. In Waldorf Astoria Hotel, each of these floors has its team of assistants to serve the customers—clerks, maids, page boys, and waiters who are always ready to meet the demands of guests (Ding, 2017). It provides a Telephone for guests in every room and first-class room service to provide ease to the customers. Waldorf Astoria Hotel featured numerous Turkish and Russian baths for the gentlemen of the day to relax in.</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7</a:t>
            </a:fld>
            <a:endParaRPr lang="en-US"/>
          </a:p>
        </p:txBody>
      </p:sp>
    </p:spTree>
    <p:extLst>
      <p:ext uri="{BB962C8B-B14F-4D97-AF65-F5344CB8AC3E}">
        <p14:creationId xmlns:p14="http://schemas.microsoft.com/office/powerpoint/2010/main" val="590378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have positive reactive behavior and feedback from its customers, Waldorf Astoria Hotel tries hard to meet the expectation of its customers since its establishment as a flagship hotel in 2006. The motive of these hotels is to generate standard service to meet the customer's expectations of the hotel (Mohammed, 2015). Being a luxury hotel, multichannel systems are used to provide superior and valuable services. For example, when a guest enters the hotel, a person will come to receive the guest with a banquet in his hand to greet, thus positive impression will generate within the guest. As different business classes people come here for business purposes, computer facility, conference and meeting facilities are provided to them to ease their activities and thus they can have some quality time for themselves. </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8</a:t>
            </a:fld>
            <a:endParaRPr lang="en-US"/>
          </a:p>
        </p:txBody>
      </p:sp>
    </p:spTree>
    <p:extLst>
      <p:ext uri="{BB962C8B-B14F-4D97-AF65-F5344CB8AC3E}">
        <p14:creationId xmlns:p14="http://schemas.microsoft.com/office/powerpoint/2010/main" val="1844837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success of the business depends upon the support and relationship with its customer. And, to maintain a smooth and profitable relationship with customers hotels room initiates different activities to meet the wants of its guest. To keep with the pages of time, Waldorf Astoria Hotel and restaurant also takes some pragmatic changes in the hotel management tools and system such as introducing an excellent hospital management system that can perform varieties of management works at the same time but required strong chain management tools (Shabrina Prameka, 2020). Moreover, quality of service matters in the case of this flagship hotel to improve its relationship with its people and plan. And, all will help make their stay much more comfortable and satisfactory and could lead them to visit us again in the future.</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2800352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Different strategic and attractive functions of guest service are used to provide the feeling of being treated as a guest in the hotel. Different functions are used in Waldorf Astoria such as the check-in and check process where the guest enters and exits the hotel rooms. When the customers arrive the staffs are here to carry their leagues and tell the guest the way to his/her rooms (De Cock, 2015). Moreover, when guests exit the hotel room these staffs tell them the process and other formalities that build positive impressions. The room decoration, is courteous and </a:t>
            </a:r>
            <a:r>
              <a:rPr lang="en-US" sz="1200" i="0" kern="1200" dirty="0">
                <a:solidFill>
                  <a:schemeClr val="tx1"/>
                </a:solidFill>
                <a:effectLst/>
                <a:latin typeface="+mn-lt"/>
                <a:ea typeface="+mn-ea"/>
                <a:cs typeface="+mn-cs"/>
              </a:rPr>
              <a:t>manage and</a:t>
            </a:r>
            <a:r>
              <a:rPr lang="en-US" sz="1200" i="1" kern="1200" dirty="0">
                <a:solidFill>
                  <a:schemeClr val="tx1"/>
                </a:solidFill>
                <a:effectLst/>
                <a:latin typeface="+mn-lt"/>
                <a:ea typeface="+mn-ea"/>
                <a:cs typeface="+mn-cs"/>
              </a:rPr>
              <a:t> </a:t>
            </a:r>
            <a:r>
              <a:rPr lang="en-US" sz="1200" i="0" kern="1200" dirty="0">
                <a:solidFill>
                  <a:schemeClr val="tx1"/>
                </a:solidFill>
                <a:effectLst/>
                <a:latin typeface="+mn-lt"/>
                <a:ea typeface="+mn-ea"/>
                <a:cs typeface="+mn-cs"/>
              </a:rPr>
              <a:t>greet all customers efficiently, monitor and resolve all requests and provide all required information.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10</a:t>
            </a:fld>
            <a:endParaRPr lang="en-US"/>
          </a:p>
        </p:txBody>
      </p:sp>
    </p:spTree>
    <p:extLst>
      <p:ext uri="{BB962C8B-B14F-4D97-AF65-F5344CB8AC3E}">
        <p14:creationId xmlns:p14="http://schemas.microsoft.com/office/powerpoint/2010/main" val="2680853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said that “Excellent hospitality means excellent growth” thus to ensure the growth of hotel Waldorf Astoria Hotel, the management and operation system of these hotels need to be capable enough to capture the market attention of customs support. From a survey, it is found that 86% of customers are willing to pay more to get superior service (Tretyakova et al., 2022). Hospitability matters in the hotel business as the core service of hotels room is to provide the best facilities that can satisfy the guest's needs. As a luxury and flagship hotel, Waldorf Astoria Hotel always ensures the quality and standard of hotel rooms that are capable enough to reflect its superior management system and the satisfaction level of customers</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11</a:t>
            </a:fld>
            <a:endParaRPr lang="en-US"/>
          </a:p>
        </p:txBody>
      </p:sp>
    </p:spTree>
    <p:extLst>
      <p:ext uri="{BB962C8B-B14F-4D97-AF65-F5344CB8AC3E}">
        <p14:creationId xmlns:p14="http://schemas.microsoft.com/office/powerpoint/2010/main" val="24033393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Proper hospitality management will help Waldorf Astoria Hotel to maintain a relationship with the existing customers and also open the door before the hotel to create the space for new ones to flourish. Service is the key player in hospitality and thus so for Waldorf Astoria Hotel, already mentioned that the chain management of this hotel is so enriched that both interior and exterior management facilities can easily meet the need of its guest (Wood, 2013). So, the market reputation and share of Waldorf Astoria Hotel are increasing day by day causing an increment in its profit and growth rate.</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12</a:t>
            </a:fld>
            <a:endParaRPr lang="en-US"/>
          </a:p>
        </p:txBody>
      </p:sp>
    </p:spTree>
    <p:extLst>
      <p:ext uri="{BB962C8B-B14F-4D97-AF65-F5344CB8AC3E}">
        <p14:creationId xmlns:p14="http://schemas.microsoft.com/office/powerpoint/2010/main" val="259374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Waldorf Astoria Hotel and restaurant, a Flagship brand of the Hilton portfolio was established in January 2006. Waldorf Astoria Hotel and restaurant, is the first hotel to have electricity on every floor, the first to have en suite baths, and the first to offer 24-hour room service. A rose topped each room service order that went to The Towers. Moreover, Waldorf Astoria Hotel and restaurant has more than 30 iconic properties which all together create a unique sense of landmark location to serve the customers with the best natural view (The Waldorf-Astoria Hotel, 2023). The first and foremost rule of Waldorf Astoria Hotel is to know the competitors first before initiating any further steps to compete and get comparative advantages. Moreover, creating a customer-centric culture is part of the guest management system of Waldorf Astoria Hotel because people around the world visit the hotel for its reputation. The management teams are well-set and clear directions and standard for these teams are mentioned in the management's "blue map"</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13</a:t>
            </a:fld>
            <a:endParaRPr lang="en-US"/>
          </a:p>
        </p:txBody>
      </p:sp>
    </p:spTree>
    <p:extLst>
      <p:ext uri="{BB962C8B-B14F-4D97-AF65-F5344CB8AC3E}">
        <p14:creationId xmlns:p14="http://schemas.microsoft.com/office/powerpoint/2010/main" val="1183919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Moreover, to meet the guest's needs, the first step is to know the customers and their expectation level (Douglas Morris, 2022). So, Waldorf Astoria Hotel follows the “know your customers” rule before offering or servicing the customers. As Waldorf Astoria Hotel is a luxury flagship hotel that maintains standard service lines and channels, the hotel must reach out to the customers thus hotel used a strong advertising activity (Stobart, 2021). Already mentioned that the architecture and interior decoration of this hotel will steal guest’s heart, even the extra facilities provided here so that each class of guest can have their required function to spend quality time here. The communication, cleanliness, and comfort level of this hotel are the talk of the town and the guest. And, last but not the least, based on the feedback from customers, Waldorf Astoria Hotel improve its management and performance standards to retain its historic and present prominent position in the hotel industry since its establishment. </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14</a:t>
            </a:fld>
            <a:endParaRPr lang="en-US"/>
          </a:p>
        </p:txBody>
      </p:sp>
    </p:spTree>
    <p:extLst>
      <p:ext uri="{BB962C8B-B14F-4D97-AF65-F5344CB8AC3E}">
        <p14:creationId xmlns:p14="http://schemas.microsoft.com/office/powerpoint/2010/main" val="3102927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838200" y="2061006"/>
            <a:ext cx="10515600" cy="2387600"/>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838202" y="5110609"/>
            <a:ext cx="6705599" cy="1137793"/>
          </a:xfrm>
        </p:spPr>
        <p:txBody>
          <a:bodyPr>
            <a:normAutofit/>
          </a:bodyPr>
          <a:lstStyle>
            <a:lvl1pPr marL="0" indent="0" algn="l">
              <a:lnSpc>
                <a:spcPct val="150000"/>
              </a:lnSpc>
              <a:spcBef>
                <a:spcPts val="600"/>
              </a:spcBef>
              <a:buNone/>
              <a:defRPr sz="2800">
                <a:solidFill>
                  <a:srgbClr val="D24726"/>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EF8D9E3-2460-431A-8876-8DC502FA14AC}" type="datetime1">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4434" y="0"/>
            <a:ext cx="10749367" cy="1208868"/>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838201" y="1825625"/>
            <a:ext cx="4167753" cy="4351338"/>
          </a:xfrm>
        </p:spPr>
        <p:txBody>
          <a:bodyPr>
            <a:normAutofit/>
          </a:bodyPr>
          <a:lstStyle>
            <a:lvl1pPr marL="0" indent="0">
              <a:lnSpc>
                <a:spcPct val="150000"/>
              </a:lnSpc>
              <a:spcAft>
                <a:spcPts val="1200"/>
              </a:spcAft>
              <a:buNone/>
              <a:defRPr sz="1600">
                <a:solidFill>
                  <a:schemeClr val="bg1">
                    <a:lumMod val="50000"/>
                  </a:schemeClr>
                </a:solidFill>
              </a:defRPr>
            </a:lvl1pPr>
            <a:lvl2pPr>
              <a:lnSpc>
                <a:spcPct val="150000"/>
              </a:lnSpc>
              <a:spcAft>
                <a:spcPts val="1200"/>
              </a:spcAft>
              <a:defRPr sz="1400">
                <a:solidFill>
                  <a:schemeClr val="bg1">
                    <a:lumMod val="50000"/>
                  </a:schemeClr>
                </a:solidFill>
              </a:defRPr>
            </a:lvl2pPr>
            <a:lvl3pPr>
              <a:lnSpc>
                <a:spcPct val="150000"/>
              </a:lnSpc>
              <a:spcAft>
                <a:spcPts val="1200"/>
              </a:spcAft>
              <a:defRPr sz="1200">
                <a:solidFill>
                  <a:schemeClr val="bg1">
                    <a:lumMod val="50000"/>
                  </a:schemeClr>
                </a:solidFill>
              </a:defRPr>
            </a:lvl3pPr>
            <a:lvl4pPr>
              <a:lnSpc>
                <a:spcPct val="150000"/>
              </a:lnSpc>
              <a:spcAft>
                <a:spcPts val="1200"/>
              </a:spcAft>
              <a:defRPr sz="1100">
                <a:solidFill>
                  <a:schemeClr val="bg1">
                    <a:lumMod val="50000"/>
                  </a:schemeClr>
                </a:solidFill>
              </a:defRPr>
            </a:lvl4pPr>
            <a:lvl5pPr>
              <a:lnSpc>
                <a:spcPct val="150000"/>
              </a:lnSpc>
              <a:spcAft>
                <a:spcPts val="1200"/>
              </a:spcAft>
              <a:defRPr sz="1100">
                <a:solidFill>
                  <a:schemeClr val="bg1">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8AFDCC-0513-44C5-999C-2439AD233C7F}" type="datetime1">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838201" y="2402238"/>
            <a:ext cx="4508715" cy="2187227"/>
          </a:xfrm>
        </p:spPr>
        <p:txBody>
          <a:bodyPr anchor="ctr">
            <a:noAutofit/>
          </a:bodyPr>
          <a:lstStyle>
            <a:lvl1pPr algn="l">
              <a:defRPr sz="4800">
                <a:solidFill>
                  <a:srgbClr val="D247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6323308" y="2402237"/>
            <a:ext cx="5269424" cy="2187226"/>
          </a:xfrm>
        </p:spPr>
        <p:txBody>
          <a:bodyPr anchor="ctr">
            <a:normAutofit/>
          </a:bodyPr>
          <a:lstStyle>
            <a:lvl1pPr marL="0" indent="0">
              <a:lnSpc>
                <a:spcPct val="150000"/>
              </a:lnSpc>
              <a:buNone/>
              <a:defRPr sz="2800">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86B7B086-4519-43D8-B0D0-286E2F69F5E1}" type="datetime1">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35655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Content Placeholder 3"/>
          <p:cNvSpPr>
            <a:spLocks noGrp="1"/>
          </p:cNvSpPr>
          <p:nvPr>
            <p:ph sz="half" idx="2"/>
          </p:nvPr>
        </p:nvSpPr>
        <p:spPr>
          <a:xfrm>
            <a:off x="6172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5" name="Date Placeholder 4"/>
          <p:cNvSpPr>
            <a:spLocks noGrp="1"/>
          </p:cNvSpPr>
          <p:nvPr>
            <p:ph type="dt" sz="half" idx="10"/>
          </p:nvPr>
        </p:nvSpPr>
        <p:spPr/>
        <p:txBody>
          <a:bodyPr/>
          <a:lstStyle/>
          <a:p>
            <a:fld id="{E3EC81F8-DCC5-4E9A-9C1A-B377C551A351}" type="datetime1">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
        <p:nvSpPr>
          <p:cNvPr id="9" name="Rectangle 8"/>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32822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0"/>
            <a:ext cx="10737851" cy="1228436"/>
          </a:xfrm>
        </p:spPr>
        <p:txBody>
          <a:bodyPr anchor="b">
            <a:normAutofit/>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831851"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1" y="2193927"/>
            <a:ext cx="5156200"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endParaRPr lang="en-US" dirty="0"/>
          </a:p>
        </p:txBody>
      </p:sp>
      <p:sp>
        <p:nvSpPr>
          <p:cNvPr id="5" name="Text Placeholder 4"/>
          <p:cNvSpPr>
            <a:spLocks noGrp="1"/>
          </p:cNvSpPr>
          <p:nvPr>
            <p:ph type="body" sz="quarter" idx="3"/>
          </p:nvPr>
        </p:nvSpPr>
        <p:spPr>
          <a:xfrm>
            <a:off x="6189664"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4" y="2193927"/>
            <a:ext cx="5157787"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7" name="Date Placeholder 6"/>
          <p:cNvSpPr>
            <a:spLocks noGrp="1"/>
          </p:cNvSpPr>
          <p:nvPr>
            <p:ph type="dt" sz="half" idx="10"/>
          </p:nvPr>
        </p:nvSpPr>
        <p:spPr/>
        <p:txBody>
          <a:bodyPr/>
          <a:lstStyle/>
          <a:p>
            <a:fld id="{0D0EAABD-1316-4407-B7E3-C8B8A6195B15}" type="datetime1">
              <a:rPr lang="en-US" smtClean="0"/>
              <a:t>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t>‹#›</a:t>
            </a:fld>
            <a:endParaRPr lang="en-US"/>
          </a:p>
        </p:txBody>
      </p:sp>
      <p:sp>
        <p:nvSpPr>
          <p:cNvPr id="11" name="Rectangle 10"/>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0602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FB8F7E-2FF5-4153-8A86-2A728FFE2AD6}" type="datetime1">
              <a:rPr lang="en-US" smtClean="0"/>
              <a:t>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0EDB8-5305-433F-BE41-D7A86D811DB3}" type="slidenum">
              <a:rPr lang="en-US" smtClean="0"/>
              <a:t>‹#›</a:t>
            </a:fld>
            <a:endParaRPr lang="en-US"/>
          </a:p>
        </p:txBody>
      </p:sp>
      <p:sp>
        <p:nvSpPr>
          <p:cNvPr id="7" name="Rectangle 6"/>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081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ADF6-E7B8-4902-BC59-4DCB3B32EAA9}" type="datetime1">
              <a:rPr lang="en-US" smtClean="0"/>
              <a:t>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4037432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BABC3-9C74-4AE2-8310-0906CCBA1EFA}" type="datetime1">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178419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8EABDA-677C-4CB3-808B-2DAB78FAB01C}" type="datetime1">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316109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418020-6C94-4B72-B557-015BB7F25498}" type="datetime1">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9692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10215419" y="365125"/>
            <a:ext cx="1819564" cy="5811838"/>
          </a:xfrm>
        </p:spPr>
        <p:txBody>
          <a:bodyPr vert="eaVert" anchor="b">
            <a:normAutofit/>
          </a:bodyPr>
          <a:lstStyle>
            <a:lvl1pPr>
              <a:defRPr sz="3600">
                <a:solidFill>
                  <a:schemeClr val="bg1"/>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B5DF8E-A7F8-437A-85F0-57AB409BA340}" type="datetime1">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02266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3276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2486A5-1AD0-4F76-9380-EEE625803EFB}" type="datetime1">
              <a:rPr lang="en-US" smtClean="0"/>
              <a:t>2/6/2023</a:t>
            </a:fld>
            <a:endParaRPr lang="en-US"/>
          </a:p>
        </p:txBody>
      </p:sp>
      <p:sp>
        <p:nvSpPr>
          <p:cNvPr id="5" name="Footer Placeholder 4"/>
          <p:cNvSpPr>
            <a:spLocks noGrp="1"/>
          </p:cNvSpPr>
          <p:nvPr>
            <p:ph type="ftr" sz="quarter" idx="3"/>
          </p:nvPr>
        </p:nvSpPr>
        <p:spPr>
          <a:xfrm>
            <a:off x="4648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2"/>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60EDB8-5305-433F-BE41-D7A86D811DB3}" type="slidenum">
              <a:rPr lang="en-US" smtClean="0"/>
              <a:t>‹#›</a:t>
            </a:fld>
            <a:endParaRPr lang="en-US"/>
          </a:p>
        </p:txBody>
      </p: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5.xml.rels><?xml version="1.0" encoding="UTF-8" standalone="yes"?>
<Relationships xmlns="http://schemas.openxmlformats.org/package/2006/relationships"><Relationship Id="rId2" Type="http://schemas.openxmlformats.org/officeDocument/2006/relationships/hyperlink" Target="https://www.routeyou.com/en-us/location/view/47351826/the-waldorf-astoria-hote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8" name="TextBox 7"/>
          <p:cNvSpPr txBox="1"/>
          <p:nvPr/>
        </p:nvSpPr>
        <p:spPr>
          <a:xfrm>
            <a:off x="605307" y="1751527"/>
            <a:ext cx="10106696" cy="1323439"/>
          </a:xfrm>
          <a:prstGeom prst="rect">
            <a:avLst/>
          </a:prstGeom>
          <a:noFill/>
        </p:spPr>
        <p:txBody>
          <a:bodyPr wrap="square" rtlCol="0">
            <a:spAutoFit/>
          </a:bodyPr>
          <a:lstStyle/>
          <a:p>
            <a:pPr algn="just"/>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Hospitality and Guest Services for WALDORF ASTORIA Hotel &amp; Restaurant……..</a:t>
            </a:r>
          </a:p>
        </p:txBody>
      </p:sp>
      <p:sp>
        <p:nvSpPr>
          <p:cNvPr id="3" name="TextBox 2">
            <a:extLst>
              <a:ext uri="{FF2B5EF4-FFF2-40B4-BE49-F238E27FC236}">
                <a16:creationId xmlns:a16="http://schemas.microsoft.com/office/drawing/2014/main" id="{D45C5974-4D90-869F-6F9D-63DC967F65A2}"/>
              </a:ext>
            </a:extLst>
          </p:cNvPr>
          <p:cNvSpPr txBox="1"/>
          <p:nvPr/>
        </p:nvSpPr>
        <p:spPr>
          <a:xfrm>
            <a:off x="605307" y="5230907"/>
            <a:ext cx="5679141" cy="1323439"/>
          </a:xfrm>
          <a:prstGeom prst="rect">
            <a:avLst/>
          </a:prstGeom>
          <a:noFill/>
        </p:spPr>
        <p:txBody>
          <a:bodyPr wrap="square" rtlCol="0">
            <a:spAutoFit/>
          </a:bodyPr>
          <a:lstStyle/>
          <a:p>
            <a:r>
              <a:rPr lang="en-US" sz="2000" b="1" dirty="0"/>
              <a:t>Student name: Andreea Marin</a:t>
            </a:r>
          </a:p>
          <a:p>
            <a:r>
              <a:rPr lang="en-US" sz="2000" b="1" dirty="0"/>
              <a:t>Student ID: 2206723</a:t>
            </a:r>
          </a:p>
          <a:p>
            <a:r>
              <a:rPr lang="en-US" sz="2000" b="1" dirty="0"/>
              <a:t>Module code: BMIH4003</a:t>
            </a:r>
          </a:p>
          <a:p>
            <a:r>
              <a:rPr lang="en-US" sz="2000" b="1" dirty="0"/>
              <a:t>Lecturer name: Muhammad </a:t>
            </a:r>
            <a:r>
              <a:rPr lang="en-US" sz="2000" b="1" dirty="0" err="1"/>
              <a:t>Cassamo</a:t>
            </a:r>
            <a:endParaRPr lang="en-US" sz="2000" b="1" dirty="0"/>
          </a:p>
        </p:txBody>
      </p:sp>
      <p:sp>
        <p:nvSpPr>
          <p:cNvPr id="4" name="Slide Number Placeholder 3">
            <a:extLst>
              <a:ext uri="{FF2B5EF4-FFF2-40B4-BE49-F238E27FC236}">
                <a16:creationId xmlns:a16="http://schemas.microsoft.com/office/drawing/2014/main" id="{9230433A-1969-9082-1C58-2D8FEA07127E}"/>
              </a:ext>
            </a:extLst>
          </p:cNvPr>
          <p:cNvSpPr>
            <a:spLocks noGrp="1"/>
          </p:cNvSpPr>
          <p:nvPr>
            <p:ph type="sldNum" sz="quarter" idx="12"/>
          </p:nvPr>
        </p:nvSpPr>
        <p:spPr/>
        <p:txBody>
          <a:bodyPr/>
          <a:lstStyle/>
          <a:p>
            <a:fld id="{9860EDB8-5305-433F-BE41-D7A86D811DB3}" type="slidenum">
              <a:rPr lang="en-US" sz="1600" smtClean="0">
                <a:solidFill>
                  <a:schemeClr val="tx1"/>
                </a:solidFill>
              </a:rPr>
              <a:t>1</a:t>
            </a:fld>
            <a:endParaRPr lang="en-US" sz="1600" dirty="0">
              <a:solidFill>
                <a:schemeClr val="tx1"/>
              </a:solidFill>
            </a:endParaRPr>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5" name="Rectangle 1"/>
          <p:cNvSpPr>
            <a:spLocks noChangeArrowheads="1"/>
          </p:cNvSpPr>
          <p:nvPr/>
        </p:nvSpPr>
        <p:spPr bwMode="auto">
          <a:xfrm>
            <a:off x="639097" y="-5932058"/>
            <a:ext cx="10913806" cy="12434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US" sz="160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32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kumimoji="0" 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Introduction of WALDORF ASTORIA Hotel &amp; Restaurant:</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Identifying the main customers of WALDORF ASTORIA Hotel &amp; Restaurant:</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Outlining the nature, scope, and role of the guest services and facilities of WALDORF ASTORIA Hotel &amp; Restaurant:</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Explaining the important role and function of guest services:</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Discussing the importance of hospitality:</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Discussing how WALDORF ASTORIA Hotel &amp; Restaurant meet guest expectation:</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US" sz="20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US" sz="20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p:cNvSpPr txBox="1"/>
          <p:nvPr/>
        </p:nvSpPr>
        <p:spPr>
          <a:xfrm>
            <a:off x="353962" y="461026"/>
            <a:ext cx="3244644"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Table of Contents:</a:t>
            </a:r>
          </a:p>
        </p:txBody>
      </p:sp>
      <p:sp>
        <p:nvSpPr>
          <p:cNvPr id="2" name="Slide Number Placeholder 1">
            <a:extLst>
              <a:ext uri="{FF2B5EF4-FFF2-40B4-BE49-F238E27FC236}">
                <a16:creationId xmlns:a16="http://schemas.microsoft.com/office/drawing/2014/main" id="{D8B3EEAE-0B70-088C-945D-D2FF8EB6F32F}"/>
              </a:ext>
            </a:extLst>
          </p:cNvPr>
          <p:cNvSpPr>
            <a:spLocks noGrp="1"/>
          </p:cNvSpPr>
          <p:nvPr>
            <p:ph type="sldNum" sz="quarter" idx="12"/>
          </p:nvPr>
        </p:nvSpPr>
        <p:spPr/>
        <p:txBody>
          <a:bodyPr/>
          <a:lstStyle/>
          <a:p>
            <a:pPr algn="ctr"/>
            <a:fld id="{9860EDB8-5305-433F-BE41-D7A86D811DB3}" type="slidenum">
              <a:rPr lang="en-US" sz="1800" smtClean="0">
                <a:solidFill>
                  <a:schemeClr val="tx1"/>
                </a:solidFill>
              </a:rPr>
              <a:pPr algn="ctr"/>
              <a:t>2</a:t>
            </a:fld>
            <a:endParaRPr lang="en-US" sz="1800" dirty="0">
              <a:solidFill>
                <a:schemeClr val="tx1"/>
              </a:solidFill>
            </a:endParaRPr>
          </a:p>
        </p:txBody>
      </p:sp>
    </p:spTree>
    <p:extLst>
      <p:ext uri="{BB962C8B-B14F-4D97-AF65-F5344CB8AC3E}">
        <p14:creationId xmlns:p14="http://schemas.microsoft.com/office/powerpoint/2010/main" val="1698679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296214" y="334850"/>
            <a:ext cx="9504608"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Overview of WALDORF ASTORIA Hotel &amp; Restaurant</a:t>
            </a:r>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14" name="TextBox 13"/>
          <p:cNvSpPr txBox="1"/>
          <p:nvPr/>
        </p:nvSpPr>
        <p:spPr>
          <a:xfrm>
            <a:off x="296214" y="1882045"/>
            <a:ext cx="5654210" cy="332398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Waldorf Astoria Hotel and restaurant, a Flagship brand of the Hilton portfolio was established in January 2006. 17 years ago Hilton Hotel decided against introducing a flagship brand that will sever the highest standards and facilities that can match the benchmarks of both standard and luxury hotels and resorts (The Waldorf-Astoria Hotel, 2023). </a:t>
            </a:r>
          </a:p>
        </p:txBody>
      </p:sp>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14447" y="1882045"/>
            <a:ext cx="5281685" cy="3956073"/>
          </a:xfrm>
          <a:prstGeom prst="rect">
            <a:avLst/>
          </a:prstGeom>
        </p:spPr>
      </p:pic>
      <p:sp>
        <p:nvSpPr>
          <p:cNvPr id="2" name="Slide Number Placeholder 1">
            <a:extLst>
              <a:ext uri="{FF2B5EF4-FFF2-40B4-BE49-F238E27FC236}">
                <a16:creationId xmlns:a16="http://schemas.microsoft.com/office/drawing/2014/main" id="{515C4AB3-F242-BDCA-4D5A-B5CE763DFF3F}"/>
              </a:ext>
            </a:extLst>
          </p:cNvPr>
          <p:cNvSpPr>
            <a:spLocks noGrp="1"/>
          </p:cNvSpPr>
          <p:nvPr>
            <p:ph type="sldNum" sz="quarter" idx="12"/>
          </p:nvPr>
        </p:nvSpPr>
        <p:spPr/>
        <p:txBody>
          <a:bodyPr/>
          <a:lstStyle/>
          <a:p>
            <a:fld id="{9860EDB8-5305-433F-BE41-D7A86D811DB3}" type="slidenum">
              <a:rPr lang="en-US" sz="1600" smtClean="0">
                <a:solidFill>
                  <a:schemeClr val="tx1"/>
                </a:solidFill>
              </a:rPr>
              <a:t>3</a:t>
            </a:fld>
            <a:endParaRPr lang="en-US" sz="1600" dirty="0">
              <a:solidFill>
                <a:schemeClr val="tx1"/>
              </a:solidFill>
            </a:endParaRPr>
          </a:p>
        </p:txBody>
      </p:sp>
    </p:spTree>
    <p:extLst>
      <p:ext uri="{BB962C8B-B14F-4D97-AF65-F5344CB8AC3E}">
        <p14:creationId xmlns:p14="http://schemas.microsoft.com/office/powerpoint/2010/main" val="132867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5" name="TextBox 4"/>
          <p:cNvSpPr txBox="1"/>
          <p:nvPr/>
        </p:nvSpPr>
        <p:spPr>
          <a:xfrm>
            <a:off x="296214" y="334850"/>
            <a:ext cx="7618076"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Target customers of Waldorf Astoria Hotel </a:t>
            </a:r>
          </a:p>
        </p:txBody>
      </p:sp>
      <p:sp>
        <p:nvSpPr>
          <p:cNvPr id="6" name="TextBox 5"/>
          <p:cNvSpPr txBox="1"/>
          <p:nvPr/>
        </p:nvSpPr>
        <p:spPr>
          <a:xfrm>
            <a:off x="296214" y="1766135"/>
            <a:ext cx="5763392" cy="3785652"/>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Different kinds of customers come to experience the prominent hotel room service of Waldorf Astoria Hotel and restaurant due to its reputation in the hotel industry.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A rose topped each room service order that went to The Towers (The Waldorf-Astoria Hotel, 2023).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Strong market penetration and well-established competitive market strategies </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9039" y="1766135"/>
            <a:ext cx="5377217" cy="4087514"/>
          </a:xfrm>
          <a:prstGeom prst="rect">
            <a:avLst/>
          </a:prstGeom>
        </p:spPr>
      </p:pic>
      <p:sp>
        <p:nvSpPr>
          <p:cNvPr id="2" name="Slide Number Placeholder 1">
            <a:extLst>
              <a:ext uri="{FF2B5EF4-FFF2-40B4-BE49-F238E27FC236}">
                <a16:creationId xmlns:a16="http://schemas.microsoft.com/office/drawing/2014/main" id="{7F0EEE0F-BF92-0005-0DAA-CCF33FB8F054}"/>
              </a:ext>
            </a:extLst>
          </p:cNvPr>
          <p:cNvSpPr>
            <a:spLocks noGrp="1"/>
          </p:cNvSpPr>
          <p:nvPr>
            <p:ph type="sldNum" sz="quarter" idx="12"/>
          </p:nvPr>
        </p:nvSpPr>
        <p:spPr/>
        <p:txBody>
          <a:bodyPr/>
          <a:lstStyle/>
          <a:p>
            <a:fld id="{9860EDB8-5305-433F-BE41-D7A86D811DB3}" type="slidenum">
              <a:rPr lang="en-US" sz="1600" smtClean="0">
                <a:solidFill>
                  <a:schemeClr val="tx1"/>
                </a:solidFill>
              </a:rPr>
              <a:t>4</a:t>
            </a:fld>
            <a:endParaRPr lang="en-US" sz="1600" dirty="0">
              <a:solidFill>
                <a:schemeClr val="tx1"/>
              </a:solidFill>
            </a:endParaRPr>
          </a:p>
        </p:txBody>
      </p:sp>
    </p:spTree>
    <p:extLst>
      <p:ext uri="{BB962C8B-B14F-4D97-AF65-F5344CB8AC3E}">
        <p14:creationId xmlns:p14="http://schemas.microsoft.com/office/powerpoint/2010/main" val="646124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4" name="TextBox 3"/>
          <p:cNvSpPr txBox="1"/>
          <p:nvPr/>
        </p:nvSpPr>
        <p:spPr>
          <a:xfrm>
            <a:off x="514578" y="461026"/>
            <a:ext cx="7618076"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Target customers of Waldorf Astoria Hotel </a:t>
            </a:r>
          </a:p>
        </p:txBody>
      </p:sp>
      <p:sp>
        <p:nvSpPr>
          <p:cNvPr id="2" name="TextBox 1"/>
          <p:cNvSpPr txBox="1"/>
          <p:nvPr/>
        </p:nvSpPr>
        <p:spPr>
          <a:xfrm>
            <a:off x="514578" y="1338189"/>
            <a:ext cx="8475260" cy="3416320"/>
          </a:xfrm>
          <a:prstGeom prst="rect">
            <a:avLst/>
          </a:prstGeom>
          <a:noFill/>
        </p:spPr>
        <p:txBody>
          <a:bodyPr wrap="square" rtlCol="0">
            <a:spAutoFit/>
          </a:bodyPr>
          <a:lstStyle/>
          <a:p>
            <a:pPr algn="just">
              <a:lnSpc>
                <a:spcPct val="150000"/>
              </a:lnSpc>
            </a:pPr>
            <a:r>
              <a:rPr lang="en-US" sz="2400" b="1" dirty="0">
                <a:latin typeface="Times New Roman" panose="02020603050405020304" pitchFamily="18" charset="0"/>
                <a:cs typeface="Times New Roman" panose="02020603050405020304" pitchFamily="18" charset="0"/>
              </a:rPr>
              <a:t>The core target customers of Waldorf Astoria Hotel;</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Business traveler who comes here as a guest to do their business deals.</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Boomers and Millennials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Newly married couples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Celebrities and newly wealthy people are at the epicenter of the target customer base  (Radical Wordsworth, 2020)</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Members of the wealthy or royal family </a:t>
            </a:r>
          </a:p>
        </p:txBody>
      </p:sp>
      <p:sp>
        <p:nvSpPr>
          <p:cNvPr id="3" name="Slide Number Placeholder 2">
            <a:extLst>
              <a:ext uri="{FF2B5EF4-FFF2-40B4-BE49-F238E27FC236}">
                <a16:creationId xmlns:a16="http://schemas.microsoft.com/office/drawing/2014/main" id="{0F68A2A8-7DF1-E73E-1074-36C6D76EEE11}"/>
              </a:ext>
            </a:extLst>
          </p:cNvPr>
          <p:cNvSpPr>
            <a:spLocks noGrp="1"/>
          </p:cNvSpPr>
          <p:nvPr>
            <p:ph type="sldNum" sz="quarter" idx="12"/>
          </p:nvPr>
        </p:nvSpPr>
        <p:spPr/>
        <p:txBody>
          <a:bodyPr/>
          <a:lstStyle/>
          <a:p>
            <a:fld id="{9860EDB8-5305-433F-BE41-D7A86D811DB3}" type="slidenum">
              <a:rPr lang="en-US" sz="1600" smtClean="0">
                <a:solidFill>
                  <a:schemeClr val="tx1"/>
                </a:solidFill>
              </a:rPr>
              <a:t>5</a:t>
            </a:fld>
            <a:endParaRPr lang="en-US" sz="1600" dirty="0">
              <a:solidFill>
                <a:schemeClr val="tx1"/>
              </a:solidFill>
            </a:endParaRPr>
          </a:p>
        </p:txBody>
      </p:sp>
    </p:spTree>
    <p:extLst>
      <p:ext uri="{BB962C8B-B14F-4D97-AF65-F5344CB8AC3E}">
        <p14:creationId xmlns:p14="http://schemas.microsoft.com/office/powerpoint/2010/main" val="10284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5" name="TextBox 4"/>
          <p:cNvSpPr txBox="1"/>
          <p:nvPr/>
        </p:nvSpPr>
        <p:spPr>
          <a:xfrm>
            <a:off x="296214" y="334850"/>
            <a:ext cx="7823027"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Nature guest service of Waldorf Astoria Hotel: </a:t>
            </a:r>
          </a:p>
        </p:txBody>
      </p:sp>
      <p:sp>
        <p:nvSpPr>
          <p:cNvPr id="8" name="TextBox 7"/>
          <p:cNvSpPr txBox="1"/>
          <p:nvPr/>
        </p:nvSpPr>
        <p:spPr>
          <a:xfrm>
            <a:off x="157655" y="1506828"/>
            <a:ext cx="6270441" cy="470898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Waldorf Astoria Hotel and restaurant, is the first hotel to have electricity on every floor.</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first to have en suite baths, and the first to offer 24-hour room service.</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Waldorf gained world renown for its fundraising dinners.</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its celebrity maître d'hôtel, Oscar Tschirky, known as "Oscar of the Waldorf" (So et al., 2013).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interior design of this hotel room can attract the attention of the customers. </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8096" y="1618907"/>
            <a:ext cx="5552869" cy="4085858"/>
          </a:xfrm>
          <a:prstGeom prst="rect">
            <a:avLst/>
          </a:prstGeom>
        </p:spPr>
      </p:pic>
      <p:sp>
        <p:nvSpPr>
          <p:cNvPr id="2" name="Slide Number Placeholder 1">
            <a:extLst>
              <a:ext uri="{FF2B5EF4-FFF2-40B4-BE49-F238E27FC236}">
                <a16:creationId xmlns:a16="http://schemas.microsoft.com/office/drawing/2014/main" id="{221E1786-5CB2-3A57-E9A5-7907892DDE58}"/>
              </a:ext>
            </a:extLst>
          </p:cNvPr>
          <p:cNvSpPr>
            <a:spLocks noGrp="1"/>
          </p:cNvSpPr>
          <p:nvPr>
            <p:ph type="sldNum" sz="quarter" idx="12"/>
          </p:nvPr>
        </p:nvSpPr>
        <p:spPr/>
        <p:txBody>
          <a:bodyPr/>
          <a:lstStyle/>
          <a:p>
            <a:fld id="{9860EDB8-5305-433F-BE41-D7A86D811DB3}" type="slidenum">
              <a:rPr lang="en-US" sz="1600" smtClean="0">
                <a:solidFill>
                  <a:schemeClr val="tx1"/>
                </a:solidFill>
              </a:rPr>
              <a:t>6</a:t>
            </a:fld>
            <a:endParaRPr lang="en-US" sz="1600" dirty="0">
              <a:solidFill>
                <a:schemeClr val="tx1"/>
              </a:solidFill>
            </a:endParaRPr>
          </a:p>
        </p:txBody>
      </p:sp>
    </p:spTree>
    <p:extLst>
      <p:ext uri="{BB962C8B-B14F-4D97-AF65-F5344CB8AC3E}">
        <p14:creationId xmlns:p14="http://schemas.microsoft.com/office/powerpoint/2010/main" val="2464551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p:cNvSpPr txBox="1"/>
          <p:nvPr/>
        </p:nvSpPr>
        <p:spPr>
          <a:xfrm>
            <a:off x="296214" y="334850"/>
            <a:ext cx="7823027"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Scope guest service of Waldorf Astoria Hotel: </a:t>
            </a:r>
          </a:p>
        </p:txBody>
      </p:sp>
      <p:sp>
        <p:nvSpPr>
          <p:cNvPr id="6" name="TextBox 5"/>
          <p:cNvSpPr txBox="1"/>
          <p:nvPr/>
        </p:nvSpPr>
        <p:spPr>
          <a:xfrm>
            <a:off x="5460124" y="1664483"/>
            <a:ext cx="6731876" cy="3730317"/>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In Waldorf Astoria Hotel, each of these floors has its team of assistants to serve the customers—clerks, maids, page boys, and waiters who are always ready to meet the demands of guests (Ding, 2017)</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Telephone for guests in every room and first-class room service to provide ease to the customers. </a:t>
            </a:r>
          </a:p>
          <a:p>
            <a:pPr marL="342900" indent="-34290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Turkish and Russian baths for the gentlemen of the day to relax in.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214" y="1506828"/>
            <a:ext cx="5163910" cy="4197798"/>
          </a:xfrm>
          <a:prstGeom prst="rect">
            <a:avLst/>
          </a:prstGeom>
        </p:spPr>
      </p:pic>
      <p:sp>
        <p:nvSpPr>
          <p:cNvPr id="2" name="Slide Number Placeholder 1">
            <a:extLst>
              <a:ext uri="{FF2B5EF4-FFF2-40B4-BE49-F238E27FC236}">
                <a16:creationId xmlns:a16="http://schemas.microsoft.com/office/drawing/2014/main" id="{D0EDADF7-C95E-0935-CB8A-898C4C22291B}"/>
              </a:ext>
            </a:extLst>
          </p:cNvPr>
          <p:cNvSpPr>
            <a:spLocks noGrp="1"/>
          </p:cNvSpPr>
          <p:nvPr>
            <p:ph type="sldNum" sz="quarter" idx="12"/>
          </p:nvPr>
        </p:nvSpPr>
        <p:spPr/>
        <p:txBody>
          <a:bodyPr/>
          <a:lstStyle/>
          <a:p>
            <a:fld id="{9860EDB8-5305-433F-BE41-D7A86D811DB3}" type="slidenum">
              <a:rPr lang="en-US" sz="1600" smtClean="0">
                <a:solidFill>
                  <a:schemeClr val="tx1"/>
                </a:solidFill>
              </a:rPr>
              <a:t>7</a:t>
            </a:fld>
            <a:endParaRPr lang="en-US" sz="1600" dirty="0">
              <a:solidFill>
                <a:schemeClr val="tx1"/>
              </a:solidFill>
            </a:endParaRPr>
          </a:p>
        </p:txBody>
      </p:sp>
    </p:spTree>
    <p:extLst>
      <p:ext uri="{BB962C8B-B14F-4D97-AF65-F5344CB8AC3E}">
        <p14:creationId xmlns:p14="http://schemas.microsoft.com/office/powerpoint/2010/main" val="45073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8" name="TextBox 7"/>
          <p:cNvSpPr txBox="1"/>
          <p:nvPr/>
        </p:nvSpPr>
        <p:spPr>
          <a:xfrm>
            <a:off x="296214" y="334850"/>
            <a:ext cx="9446876"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Role of guest service facilities of Waldorf Astoria Hotel: </a:t>
            </a:r>
          </a:p>
        </p:txBody>
      </p:sp>
      <p:sp>
        <p:nvSpPr>
          <p:cNvPr id="2" name="TextBox 1"/>
          <p:cNvSpPr txBox="1"/>
          <p:nvPr/>
        </p:nvSpPr>
        <p:spPr>
          <a:xfrm>
            <a:off x="110359" y="1506828"/>
            <a:ext cx="6791886" cy="424731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To have positive reactive behavior and feedback from its customers, its establishment as a flagship hotel in 2006.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multichannel systems are used to provide superior and </a:t>
            </a:r>
            <a:r>
              <a:rPr lang="en-US" sz="2000">
                <a:latin typeface="Times New Roman" panose="02020603050405020304" pitchFamily="18" charset="0"/>
                <a:cs typeface="Times New Roman" panose="02020603050405020304" pitchFamily="18" charset="0"/>
              </a:rPr>
              <a:t>valuable services</a:t>
            </a:r>
            <a:endParaRPr lang="en-US" sz="20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Receiving the guest with a banquet in his hand to greet,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business classes people come here for business purposes, computer facility</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conference and meeting facilities are provided to them to ease their activities </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0575" y="1815152"/>
            <a:ext cx="4994769" cy="3807726"/>
          </a:xfrm>
          <a:prstGeom prst="rect">
            <a:avLst/>
          </a:prstGeom>
        </p:spPr>
      </p:pic>
      <p:sp>
        <p:nvSpPr>
          <p:cNvPr id="5" name="Slide Number Placeholder 4">
            <a:extLst>
              <a:ext uri="{FF2B5EF4-FFF2-40B4-BE49-F238E27FC236}">
                <a16:creationId xmlns:a16="http://schemas.microsoft.com/office/drawing/2014/main" id="{2BE3129C-3355-4A25-9806-963D43AD2A57}"/>
              </a:ext>
            </a:extLst>
          </p:cNvPr>
          <p:cNvSpPr>
            <a:spLocks noGrp="1"/>
          </p:cNvSpPr>
          <p:nvPr>
            <p:ph type="sldNum" sz="quarter" idx="12"/>
          </p:nvPr>
        </p:nvSpPr>
        <p:spPr/>
        <p:txBody>
          <a:bodyPr/>
          <a:lstStyle/>
          <a:p>
            <a:fld id="{9860EDB8-5305-433F-BE41-D7A86D811DB3}" type="slidenum">
              <a:rPr lang="en-US" sz="1600" smtClean="0">
                <a:solidFill>
                  <a:schemeClr val="tx1"/>
                </a:solidFill>
              </a:rPr>
              <a:t>8</a:t>
            </a:fld>
            <a:endParaRPr lang="en-US" sz="1600" dirty="0">
              <a:solidFill>
                <a:schemeClr val="tx1"/>
              </a:solidFill>
            </a:endParaRPr>
          </a:p>
        </p:txBody>
      </p:sp>
    </p:spTree>
    <p:extLst>
      <p:ext uri="{BB962C8B-B14F-4D97-AF65-F5344CB8AC3E}">
        <p14:creationId xmlns:p14="http://schemas.microsoft.com/office/powerpoint/2010/main" val="3376172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3" name="TextBox 2"/>
          <p:cNvSpPr txBox="1"/>
          <p:nvPr/>
        </p:nvSpPr>
        <p:spPr>
          <a:xfrm>
            <a:off x="296214" y="334850"/>
            <a:ext cx="8497590"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Important role and function of guest services</a:t>
            </a:r>
            <a:r>
              <a:rPr lang="en-US" sz="3200" dirty="0"/>
              <a:t>:</a:t>
            </a:r>
            <a:endParaRPr lang="en-US" sz="3200" dirty="0">
              <a:latin typeface="Times New Roman" panose="02020603050405020304" pitchFamily="18" charset="0"/>
              <a:cs typeface="Times New Roman" panose="02020603050405020304" pitchFamily="18" charset="0"/>
            </a:endParaRPr>
          </a:p>
        </p:txBody>
      </p:sp>
      <p:sp>
        <p:nvSpPr>
          <p:cNvPr id="2" name="TextBox 1"/>
          <p:cNvSpPr txBox="1"/>
          <p:nvPr/>
        </p:nvSpPr>
        <p:spPr>
          <a:xfrm>
            <a:off x="296214" y="1686710"/>
            <a:ext cx="5462560" cy="3323987"/>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success of the business depends upon the support and relationship with its customer.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Introducing an excellent hospital management system (Shabrina Prameka, 2020).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Quality of service matters in the case of this flagship hotel to improve its relationship with its people and plan</a:t>
            </a:r>
            <a:r>
              <a:rPr lang="en-US" dirty="0"/>
              <a:t>.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35330" y="1686710"/>
            <a:ext cx="5813506" cy="4360129"/>
          </a:xfrm>
          <a:prstGeom prst="rect">
            <a:avLst/>
          </a:prstGeom>
        </p:spPr>
      </p:pic>
      <p:sp>
        <p:nvSpPr>
          <p:cNvPr id="5" name="Slide Number Placeholder 4">
            <a:extLst>
              <a:ext uri="{FF2B5EF4-FFF2-40B4-BE49-F238E27FC236}">
                <a16:creationId xmlns:a16="http://schemas.microsoft.com/office/drawing/2014/main" id="{DBC9705F-A06E-6EA8-2747-235F13231B79}"/>
              </a:ext>
            </a:extLst>
          </p:cNvPr>
          <p:cNvSpPr>
            <a:spLocks noGrp="1"/>
          </p:cNvSpPr>
          <p:nvPr>
            <p:ph type="sldNum" sz="quarter" idx="12"/>
          </p:nvPr>
        </p:nvSpPr>
        <p:spPr/>
        <p:txBody>
          <a:bodyPr/>
          <a:lstStyle/>
          <a:p>
            <a:fld id="{9860EDB8-5305-433F-BE41-D7A86D811DB3}" type="slidenum">
              <a:rPr lang="en-US" sz="1600" smtClean="0">
                <a:solidFill>
                  <a:schemeClr val="tx1"/>
                </a:solidFill>
              </a:rPr>
              <a:t>9</a:t>
            </a:fld>
            <a:endParaRPr lang="en-US" sz="1600" dirty="0">
              <a:solidFill>
                <a:schemeClr val="tx1"/>
              </a:solidFill>
            </a:endParaRPr>
          </a:p>
        </p:txBody>
      </p:sp>
    </p:spTree>
    <p:extLst>
      <p:ext uri="{BB962C8B-B14F-4D97-AF65-F5344CB8AC3E}">
        <p14:creationId xmlns:p14="http://schemas.microsoft.com/office/powerpoint/2010/main" val="102613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5" name="TextBox 4"/>
          <p:cNvSpPr txBox="1"/>
          <p:nvPr/>
        </p:nvSpPr>
        <p:spPr>
          <a:xfrm>
            <a:off x="432401" y="461026"/>
            <a:ext cx="8497590"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Important role and function of guest services</a:t>
            </a:r>
            <a:r>
              <a:rPr lang="en-US" sz="3200" dirty="0"/>
              <a:t>:</a:t>
            </a:r>
            <a:endParaRPr lang="en-US" sz="32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32401" y="1506828"/>
            <a:ext cx="5923429" cy="4524315"/>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Different strategic and attractive functions of guest service are used to provide the feeling of being treated as a guest in the hotel.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check-in and check process where the guest enters and exits the hotel rooms.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room decoration, is courteous and manage and</a:t>
            </a:r>
            <a:r>
              <a:rPr lang="en-US" sz="2000" i="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greet all customers efficiently (De Cock, 2015)</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Monitoring and resolving all requests and provide all required information.</a:t>
            </a:r>
          </a:p>
          <a:p>
            <a:pPr marL="285750" indent="-285750">
              <a:buFont typeface="Wingdings" panose="05000000000000000000" pitchFamily="2" charset="2"/>
              <a:buChar char="v"/>
            </a:pPr>
            <a:endParaRPr lang="en-US"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5710" y="1506828"/>
            <a:ext cx="5511611" cy="3964581"/>
          </a:xfrm>
          <a:prstGeom prst="rect">
            <a:avLst/>
          </a:prstGeom>
        </p:spPr>
      </p:pic>
      <p:sp>
        <p:nvSpPr>
          <p:cNvPr id="2" name="Slide Number Placeholder 1">
            <a:extLst>
              <a:ext uri="{FF2B5EF4-FFF2-40B4-BE49-F238E27FC236}">
                <a16:creationId xmlns:a16="http://schemas.microsoft.com/office/drawing/2014/main" id="{38828B44-0735-91DF-1F79-5BE38B0201A7}"/>
              </a:ext>
            </a:extLst>
          </p:cNvPr>
          <p:cNvSpPr>
            <a:spLocks noGrp="1"/>
          </p:cNvSpPr>
          <p:nvPr>
            <p:ph type="sldNum" sz="quarter" idx="12"/>
          </p:nvPr>
        </p:nvSpPr>
        <p:spPr/>
        <p:txBody>
          <a:bodyPr/>
          <a:lstStyle/>
          <a:p>
            <a:fld id="{9860EDB8-5305-433F-BE41-D7A86D811DB3}" type="slidenum">
              <a:rPr lang="en-US" sz="1600" smtClean="0">
                <a:solidFill>
                  <a:schemeClr val="tx1"/>
                </a:solidFill>
              </a:rPr>
              <a:t>10</a:t>
            </a:fld>
            <a:endParaRPr lang="en-US" sz="1600" dirty="0">
              <a:solidFill>
                <a:schemeClr val="tx1"/>
              </a:solidFill>
            </a:endParaRPr>
          </a:p>
        </p:txBody>
      </p:sp>
    </p:spTree>
    <p:extLst>
      <p:ext uri="{BB962C8B-B14F-4D97-AF65-F5344CB8AC3E}">
        <p14:creationId xmlns:p14="http://schemas.microsoft.com/office/powerpoint/2010/main" val="109988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401" y="461026"/>
            <a:ext cx="7661012"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Discussing the importance of hospitality:</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6" name="TextBox 5"/>
          <p:cNvSpPr txBox="1"/>
          <p:nvPr/>
        </p:nvSpPr>
        <p:spPr>
          <a:xfrm>
            <a:off x="291830" y="1712068"/>
            <a:ext cx="7431932" cy="3785652"/>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It is said that “Excellent hospitality means excellent growth” thus to ensure the growth of hotel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it is found that 86% of customers are willing to pay more to get superior service (Tretyakova et al., 2022).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Waldorf Astoria Hotel always ensures the quality standard of hotel room</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services that are capable enough to reflect its superior management system. </a:t>
            </a:r>
          </a:p>
        </p:txBody>
      </p:sp>
      <p:sp>
        <p:nvSpPr>
          <p:cNvPr id="2" name="Slide Number Placeholder 1">
            <a:extLst>
              <a:ext uri="{FF2B5EF4-FFF2-40B4-BE49-F238E27FC236}">
                <a16:creationId xmlns:a16="http://schemas.microsoft.com/office/drawing/2014/main" id="{4E783F23-180D-63A4-7AE6-36EB7E071142}"/>
              </a:ext>
            </a:extLst>
          </p:cNvPr>
          <p:cNvSpPr>
            <a:spLocks noGrp="1"/>
          </p:cNvSpPr>
          <p:nvPr>
            <p:ph type="sldNum" sz="quarter" idx="12"/>
          </p:nvPr>
        </p:nvSpPr>
        <p:spPr/>
        <p:txBody>
          <a:bodyPr/>
          <a:lstStyle/>
          <a:p>
            <a:fld id="{9860EDB8-5305-433F-BE41-D7A86D811DB3}" type="slidenum">
              <a:rPr lang="en-US" sz="1600" smtClean="0">
                <a:solidFill>
                  <a:schemeClr val="tx1"/>
                </a:solidFill>
              </a:rPr>
              <a:t>11</a:t>
            </a:fld>
            <a:endParaRPr lang="en-US" sz="1600" dirty="0">
              <a:solidFill>
                <a:schemeClr val="tx1"/>
              </a:solidFill>
            </a:endParaRPr>
          </a:p>
        </p:txBody>
      </p:sp>
    </p:spTree>
    <p:extLst>
      <p:ext uri="{BB962C8B-B14F-4D97-AF65-F5344CB8AC3E}">
        <p14:creationId xmlns:p14="http://schemas.microsoft.com/office/powerpoint/2010/main" val="3569637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401" y="461026"/>
            <a:ext cx="7661012"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Discussing the importance of hospitality:</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6" name="TextBox 5"/>
          <p:cNvSpPr txBox="1"/>
          <p:nvPr/>
        </p:nvSpPr>
        <p:spPr>
          <a:xfrm>
            <a:off x="432401" y="1506828"/>
            <a:ext cx="6553015" cy="419198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Service is the key player in hospitality and thus so for Waldorf Astoria Hotel</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Proper hospitality management will help Waldorf Astoria Hotel to maintain a relationship with the existing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open the door before the hotel to create the space for new ones to flourish.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hotel is so enriched that both interior and exterior management facilities can easily meet the need of its guest (Wood, 2013).</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5416" y="1824227"/>
            <a:ext cx="5124475" cy="3557182"/>
          </a:xfrm>
          <a:prstGeom prst="rect">
            <a:avLst/>
          </a:prstGeom>
        </p:spPr>
      </p:pic>
      <p:sp>
        <p:nvSpPr>
          <p:cNvPr id="3" name="Slide Number Placeholder 2">
            <a:extLst>
              <a:ext uri="{FF2B5EF4-FFF2-40B4-BE49-F238E27FC236}">
                <a16:creationId xmlns:a16="http://schemas.microsoft.com/office/drawing/2014/main" id="{1653F257-77EC-BD6B-5837-B3C025286DA5}"/>
              </a:ext>
            </a:extLst>
          </p:cNvPr>
          <p:cNvSpPr>
            <a:spLocks noGrp="1"/>
          </p:cNvSpPr>
          <p:nvPr>
            <p:ph type="sldNum" sz="quarter" idx="12"/>
          </p:nvPr>
        </p:nvSpPr>
        <p:spPr/>
        <p:txBody>
          <a:bodyPr/>
          <a:lstStyle/>
          <a:p>
            <a:fld id="{9860EDB8-5305-433F-BE41-D7A86D811DB3}" type="slidenum">
              <a:rPr lang="en-US" sz="1600" smtClean="0">
                <a:solidFill>
                  <a:schemeClr val="tx1"/>
                </a:solidFill>
              </a:rPr>
              <a:t>12</a:t>
            </a:fld>
            <a:endParaRPr lang="en-US" sz="1600" dirty="0">
              <a:solidFill>
                <a:schemeClr val="tx1"/>
              </a:solidFill>
            </a:endParaRPr>
          </a:p>
        </p:txBody>
      </p:sp>
    </p:spTree>
    <p:extLst>
      <p:ext uri="{BB962C8B-B14F-4D97-AF65-F5344CB8AC3E}">
        <p14:creationId xmlns:p14="http://schemas.microsoft.com/office/powerpoint/2010/main" val="2628958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400" y="461026"/>
            <a:ext cx="8936451"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 How Waldorf Astoria Hotel meets guest expectation: </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6" name="TextBox 5"/>
          <p:cNvSpPr txBox="1"/>
          <p:nvPr/>
        </p:nvSpPr>
        <p:spPr>
          <a:xfrm>
            <a:off x="232475" y="1506828"/>
            <a:ext cx="10265552" cy="3691844"/>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Waldorf Astoria Hotel and restaurant, a Flagship brand of the Hilton portfolio which has more than 30 iconic properties which all together create a unique sense of landmark location to serve the customers with the best natural view (The Waldorf-Astoria Hotel, 2023). </a:t>
            </a:r>
          </a:p>
          <a:p>
            <a:pPr marL="342900" indent="-342900" algn="just">
              <a:lnSpc>
                <a:spcPct val="20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creating a customer-centric culture is part of the guest management system of Waldorf Astoria Hotel because people around the world visit the hotel for its reputation.</a:t>
            </a:r>
          </a:p>
          <a:p>
            <a:pPr marL="342900" indent="-342900" algn="just">
              <a:lnSpc>
                <a:spcPct val="20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clear directions and standard for these teams are mentioned in the management's "blue map“.</a:t>
            </a:r>
          </a:p>
        </p:txBody>
      </p:sp>
      <p:sp>
        <p:nvSpPr>
          <p:cNvPr id="2" name="Slide Number Placeholder 1">
            <a:extLst>
              <a:ext uri="{FF2B5EF4-FFF2-40B4-BE49-F238E27FC236}">
                <a16:creationId xmlns:a16="http://schemas.microsoft.com/office/drawing/2014/main" id="{8E37140A-70DF-F14F-1333-5AE3F2A52054}"/>
              </a:ext>
            </a:extLst>
          </p:cNvPr>
          <p:cNvSpPr>
            <a:spLocks noGrp="1"/>
          </p:cNvSpPr>
          <p:nvPr>
            <p:ph type="sldNum" sz="quarter" idx="12"/>
          </p:nvPr>
        </p:nvSpPr>
        <p:spPr/>
        <p:txBody>
          <a:bodyPr/>
          <a:lstStyle/>
          <a:p>
            <a:fld id="{9860EDB8-5305-433F-BE41-D7A86D811DB3}" type="slidenum">
              <a:rPr lang="en-US" sz="1600" smtClean="0">
                <a:solidFill>
                  <a:schemeClr val="tx1"/>
                </a:solidFill>
              </a:rPr>
              <a:t>13</a:t>
            </a:fld>
            <a:endParaRPr lang="en-US" sz="1600" dirty="0">
              <a:solidFill>
                <a:schemeClr val="tx1"/>
              </a:solidFill>
            </a:endParaRPr>
          </a:p>
        </p:txBody>
      </p:sp>
    </p:spTree>
    <p:extLst>
      <p:ext uri="{BB962C8B-B14F-4D97-AF65-F5344CB8AC3E}">
        <p14:creationId xmlns:p14="http://schemas.microsoft.com/office/powerpoint/2010/main" val="1278202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400" y="461026"/>
            <a:ext cx="8936451"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 How Waldorf Astoria Hotel meets guest expectation: </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8027" y="0"/>
            <a:ext cx="1693974" cy="1506828"/>
          </a:xfrm>
          <a:prstGeom prst="rect">
            <a:avLst/>
          </a:prstGeom>
          <a:ln>
            <a:noFill/>
          </a:ln>
          <a:effectLst>
            <a:softEdge rad="112500"/>
          </a:effectLst>
        </p:spPr>
      </p:pic>
      <p:sp>
        <p:nvSpPr>
          <p:cNvPr id="6" name="TextBox 5"/>
          <p:cNvSpPr txBox="1"/>
          <p:nvPr/>
        </p:nvSpPr>
        <p:spPr>
          <a:xfrm>
            <a:off x="432400" y="1633928"/>
            <a:ext cx="5143941" cy="406265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first step is to know the customers and their expectation level (Douglas Morris, 2022).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maintaining standard service lines and channels, the hotel must reach out to the customers </a:t>
            </a:r>
          </a:p>
          <a:p>
            <a:pPr marL="285750" indent="-285750" algn="just">
              <a:lnSpc>
                <a:spcPct val="150000"/>
              </a:lnSpc>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architecture and interior decoration of this hotel will steal guest's heart</a:t>
            </a:r>
          </a:p>
          <a:p>
            <a:endParaRPr lang="en-US" dirty="0"/>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3889" y="1708912"/>
            <a:ext cx="5983390" cy="3987667"/>
          </a:xfrm>
          <a:prstGeom prst="rect">
            <a:avLst/>
          </a:prstGeom>
        </p:spPr>
      </p:pic>
      <p:sp>
        <p:nvSpPr>
          <p:cNvPr id="2" name="Slide Number Placeholder 1">
            <a:extLst>
              <a:ext uri="{FF2B5EF4-FFF2-40B4-BE49-F238E27FC236}">
                <a16:creationId xmlns:a16="http://schemas.microsoft.com/office/drawing/2014/main" id="{1F206D1B-B65A-F8DB-30E7-84FEFA2937E1}"/>
              </a:ext>
            </a:extLst>
          </p:cNvPr>
          <p:cNvSpPr>
            <a:spLocks noGrp="1"/>
          </p:cNvSpPr>
          <p:nvPr>
            <p:ph type="sldNum" sz="quarter" idx="12"/>
          </p:nvPr>
        </p:nvSpPr>
        <p:spPr/>
        <p:txBody>
          <a:bodyPr/>
          <a:lstStyle/>
          <a:p>
            <a:fld id="{9860EDB8-5305-433F-BE41-D7A86D811DB3}" type="slidenum">
              <a:rPr lang="en-US" sz="1600" smtClean="0">
                <a:solidFill>
                  <a:schemeClr val="tx1"/>
                </a:solidFill>
              </a:rPr>
              <a:t>14</a:t>
            </a:fld>
            <a:endParaRPr lang="en-US" sz="1600" dirty="0">
              <a:solidFill>
                <a:schemeClr val="tx1"/>
              </a:solidFill>
            </a:endParaRPr>
          </a:p>
        </p:txBody>
      </p:sp>
    </p:spTree>
    <p:extLst>
      <p:ext uri="{BB962C8B-B14F-4D97-AF65-F5344CB8AC3E}">
        <p14:creationId xmlns:p14="http://schemas.microsoft.com/office/powerpoint/2010/main" val="1925430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736" y="176981"/>
            <a:ext cx="2123767" cy="584775"/>
          </a:xfrm>
          <a:prstGeom prst="rect">
            <a:avLst/>
          </a:prstGeom>
          <a:noFill/>
          <a:ln>
            <a:solidFill>
              <a:schemeClr val="tx1">
                <a:lumMod val="95000"/>
                <a:lumOff val="5000"/>
              </a:schemeClr>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References:</a:t>
            </a:r>
          </a:p>
        </p:txBody>
      </p:sp>
      <p:sp>
        <p:nvSpPr>
          <p:cNvPr id="3" name="TextBox 2"/>
          <p:cNvSpPr txBox="1"/>
          <p:nvPr/>
        </p:nvSpPr>
        <p:spPr>
          <a:xfrm>
            <a:off x="0" y="943897"/>
            <a:ext cx="12192000" cy="5632311"/>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"Love of nature leading to a love of Mankind" (2020) Radical Wordsworth, pp. 475–492. Available at: https://doi.org/10.2307/j.ctvzxxbf2.28. </a:t>
            </a:r>
          </a:p>
          <a:p>
            <a:pPr algn="just"/>
            <a:r>
              <a:rPr lang="en-US" dirty="0">
                <a:latin typeface="Times New Roman" panose="02020603050405020304" pitchFamily="18" charset="0"/>
                <a:cs typeface="Times New Roman" panose="02020603050405020304" pitchFamily="18" charset="0"/>
              </a:rPr>
              <a:t>De Cock, J. (2015) “Hotel prison check-out – hotel pardon check-in,” Positive Criminology, pp. 162–173. Available at: https://doi.org/10.4324/9781315796536-12. </a:t>
            </a:r>
          </a:p>
          <a:p>
            <a:pPr algn="just"/>
            <a:r>
              <a:rPr lang="en-US" dirty="0">
                <a:latin typeface="Times New Roman" panose="02020603050405020304" pitchFamily="18" charset="0"/>
                <a:cs typeface="Times New Roman" panose="02020603050405020304" pitchFamily="18" charset="0"/>
              </a:rPr>
              <a:t>Ding, L. (2017) “HSC niche: Ample room for every guest stem cell,” Blood, 129(15), pp. 2042–2043. Available at: https://doi.org/10.1182/blood-2017-02-765586. </a:t>
            </a:r>
          </a:p>
          <a:p>
            <a:pPr algn="just"/>
            <a:r>
              <a:rPr lang="en-US" dirty="0">
                <a:latin typeface="Times New Roman" panose="02020603050405020304" pitchFamily="18" charset="0"/>
                <a:cs typeface="Times New Roman" panose="02020603050405020304" pitchFamily="18" charset="0"/>
              </a:rPr>
              <a:t>Douglas Morris, H. (2022) “[retracted] trimax keto - (customers warning) you need to know! Critical report! V1.” Available at: https://doi.org/10.17504/protocols.io.b74brqsn. </a:t>
            </a:r>
          </a:p>
          <a:p>
            <a:pPr algn="just"/>
            <a:r>
              <a:rPr lang="en-US" dirty="0">
                <a:latin typeface="Times New Roman" panose="02020603050405020304" pitchFamily="18" charset="0"/>
                <a:cs typeface="Times New Roman" panose="02020603050405020304" pitchFamily="18" charset="0"/>
              </a:rPr>
              <a:t>Mohammed Shobri, N.D. and Putit, L. (2015) “Building guest loyalty: The role of guest based Brand Equity and guest experience in Resort Hotel Industry,” Advanced Science Letters, 21(5), pp. 1605–1609. Available at: https://doi.org/10.1166/asl.2015.6116. </a:t>
            </a:r>
          </a:p>
          <a:p>
            <a:pPr algn="just"/>
            <a:r>
              <a:rPr lang="en-US" dirty="0">
                <a:latin typeface="Times New Roman" panose="02020603050405020304" pitchFamily="18" charset="0"/>
                <a:cs typeface="Times New Roman" panose="02020603050405020304" pitchFamily="18" charset="0"/>
              </a:rPr>
              <a:t>Shabrina Prameka, A. (2020) “The study of service quality and relationship marketing for engaging hotels customer loyalty,” KnE Social Sciences [Preprint]. Available at: https://doi.org/10.18502/kss.v4i7.6873. </a:t>
            </a:r>
          </a:p>
          <a:p>
            <a:pPr algn="just"/>
            <a:r>
              <a:rPr lang="en-US" dirty="0">
                <a:latin typeface="Times New Roman" panose="02020603050405020304" pitchFamily="18" charset="0"/>
                <a:cs typeface="Times New Roman" panose="02020603050405020304" pitchFamily="18" charset="0"/>
              </a:rPr>
              <a:t>Shabrina Prameka, A. (2020) “The study of service quality and relationship marketing for engaging hotels customer loyalty,” KnE Social Sciences [Preprint]. Available at: https://doi.org/10.18502/kss.v4i7.6873. </a:t>
            </a:r>
          </a:p>
          <a:p>
            <a:pPr algn="just"/>
            <a:r>
              <a:rPr lang="en-US" dirty="0">
                <a:latin typeface="Times New Roman" panose="02020603050405020304" pitchFamily="18" charset="0"/>
                <a:cs typeface="Times New Roman" panose="02020603050405020304" pitchFamily="18" charset="0"/>
              </a:rPr>
              <a:t>The Waldorf-Astoria Hotel - Hotel (no date) Route You. Available at: </a:t>
            </a:r>
            <a:r>
              <a:rPr lang="en-US" u="sng" dirty="0">
                <a:latin typeface="Times New Roman" panose="02020603050405020304" pitchFamily="18" charset="0"/>
                <a:cs typeface="Times New Roman" panose="02020603050405020304" pitchFamily="18" charset="0"/>
                <a:hlinkClick r:id="rId2"/>
              </a:rPr>
              <a:t>https://www.routeyou.com/en-us/location/view/47351826/the-waldorf-astoria-hotel</a:t>
            </a:r>
            <a:r>
              <a:rPr lang="en-US" dirty="0">
                <a:latin typeface="Times New Roman" panose="02020603050405020304" pitchFamily="18" charset="0"/>
                <a:cs typeface="Times New Roman" panose="02020603050405020304" pitchFamily="18" charset="0"/>
              </a:rPr>
              <a:t> (Accessed: January 26, 2023). </a:t>
            </a:r>
          </a:p>
          <a:p>
            <a:pPr algn="just"/>
            <a:r>
              <a:rPr lang="en-US" dirty="0">
                <a:latin typeface="Times New Roman" panose="02020603050405020304" pitchFamily="18" charset="0"/>
                <a:cs typeface="Times New Roman" panose="02020603050405020304" pitchFamily="18" charset="0"/>
              </a:rPr>
              <a:t>Tretyakova, T.N. and Alrahi, R.J. (2022) “Characteristics of the International Hotel Chain Oyo Hotels &amp; Homes,” Gostinichnoe delo (Hotel Business), (3), pp. 186–194. Available at: https://doi.org/10.33920/igt-2-2203-03. </a:t>
            </a:r>
          </a:p>
          <a:p>
            <a:pPr algn="just"/>
            <a:r>
              <a:rPr lang="en-US" dirty="0">
                <a:latin typeface="Times New Roman" panose="02020603050405020304" pitchFamily="18" charset="0"/>
                <a:cs typeface="Times New Roman" panose="02020603050405020304" pitchFamily="18" charset="0"/>
              </a:rPr>
              <a:t>Wood, R.C. (2013) “Service, Service Industries and the hospitality sector,” Key Concepts in Hospitality Management, pp. 149–152. Available at: https://doi.org/10.4135/9781526435606.n34. </a:t>
            </a:r>
          </a:p>
        </p:txBody>
      </p:sp>
      <p:sp>
        <p:nvSpPr>
          <p:cNvPr id="4" name="Slide Number Placeholder 3">
            <a:extLst>
              <a:ext uri="{FF2B5EF4-FFF2-40B4-BE49-F238E27FC236}">
                <a16:creationId xmlns:a16="http://schemas.microsoft.com/office/drawing/2014/main" id="{C6066D7E-815F-2D48-BDE7-597E147E0B58}"/>
              </a:ext>
            </a:extLst>
          </p:cNvPr>
          <p:cNvSpPr>
            <a:spLocks noGrp="1"/>
          </p:cNvSpPr>
          <p:nvPr>
            <p:ph type="sldNum" sz="quarter" idx="12"/>
          </p:nvPr>
        </p:nvSpPr>
        <p:spPr/>
        <p:txBody>
          <a:bodyPr/>
          <a:lstStyle/>
          <a:p>
            <a:fld id="{9860EDB8-5305-433F-BE41-D7A86D811DB3}" type="slidenum">
              <a:rPr lang="en-US" sz="1600" smtClean="0">
                <a:solidFill>
                  <a:schemeClr val="tx1"/>
                </a:solidFill>
              </a:rPr>
              <a:t>15</a:t>
            </a:fld>
            <a:endParaRPr lang="en-US" sz="1600" dirty="0">
              <a:solidFill>
                <a:schemeClr val="tx1"/>
              </a:solidFill>
            </a:endParaRPr>
          </a:p>
        </p:txBody>
      </p:sp>
    </p:spTree>
    <p:extLst>
      <p:ext uri="{BB962C8B-B14F-4D97-AF65-F5344CB8AC3E}">
        <p14:creationId xmlns:p14="http://schemas.microsoft.com/office/powerpoint/2010/main" val="2214503366"/>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potx" id="{43699C43-EC89-4A55-9A99-3FD944590577}" vid="{3C36ED3A-1C33-4ECB-8650-37D568EF4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1584528</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2012-06-20T23:39:00+00:00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TP102923943</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843282</LocLastLocAttemptVersionLookup>
    <IsSearchable xmlns="4873beb7-5857-4685-be1f-d57550cc96cc">true</IsSearchable>
    <TemplateTemplateType xmlns="4873beb7-5857-4685-be1f-d57550cc96cc">PowerPoint Template - Slideshow Launch</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LocMarketGroupTiers2 xmlns="4873beb7-5857-4685-be1f-d57550cc96cc" xsi:nil="true"/>
    <APAuthor xmlns="4873beb7-5857-4685-be1f-d57550cc96cc">
      <UserInfo>
        <DisplayName>REDMOND\v-sa</DisplayName>
        <AccountId>2467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970C04F-E7AC-41AB-9C6D-1B1BB88BFF7F}">
  <ds:schemaRefs>
    <ds:schemaRef ds:uri="http://schemas.microsoft.com/office/2006/metadata/properties"/>
    <ds:schemaRef ds:uri="http://www.w3.org/2000/xmlns/"/>
    <ds:schemaRef ds:uri="4873beb7-5857-4685-be1f-d57550cc96cc"/>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63EE7759-C66F-4EA4-9863-7EBA32518D3D}">
  <ds:schemaRefs>
    <ds:schemaRef ds:uri="http://schemas.microsoft.com/office/2006/metadata/contentType"/>
    <ds:schemaRef ds:uri="http://schemas.microsoft.com/office/2006/metadata/properties/metaAttributes"/>
    <ds:schemaRef ds:uri="http://www.w3.org/2000/xmlns/"/>
    <ds:schemaRef ds:uri="http://www.w3.org/2001/XMLSchema"/>
    <ds:schemaRef ds:uri="4873beb7-5857-4685-be1f-d57550cc96cc"/>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DEC53A-9DF1-4780-BE92-17E971B7A9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Welcome to PowerPoint 2013</Template>
  <TotalTime>923</TotalTime>
  <Words>3158</Words>
  <Application>Microsoft Office PowerPoint</Application>
  <PresentationFormat>Widescreen</PresentationFormat>
  <Paragraphs>152</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Segoe UI</vt:lpstr>
      <vt:lpstr>Segoe UI Light</vt:lpstr>
      <vt:lpstr>Times New Roman</vt:lpstr>
      <vt:lpstr>Wingdings</vt:lpstr>
      <vt:lpstr>WelcomeDoc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keywords/>
  <cp:lastModifiedBy>Andreea</cp:lastModifiedBy>
  <cp:revision>15</cp:revision>
  <dcterms:created xsi:type="dcterms:W3CDTF">2023-01-27T09:02:14Z</dcterms:created>
  <dcterms:modified xsi:type="dcterms:W3CDTF">2023-02-06T18:53:35Z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_TemplateID">
    <vt:lpwstr>TC029239449991</vt:lpwstr>
  </property>
  <property fmtid="{D5CDD505-2E9C-101B-9397-08002B2CF9AE}" pid="4" name="ContentTypeId">
    <vt:lpwstr>0x0101006EDDDB5EE6D98C44930B742096920B300400F5B6D36B3EF94B4E9A635CDF2A18F5B8</vt:lpwstr>
  </property>
  <property fmtid="{D5CDD505-2E9C-101B-9397-08002B2CF9AE}" pid="5" name="FeatureTags">
    <vt:lpwstr/>
  </property>
  <property fmtid="{D5CDD505-2E9C-101B-9397-08002B2CF9AE}" pid="6" name="LocalizationTags">
    <vt:lpwstr/>
  </property>
  <property fmtid="{D5CDD505-2E9C-101B-9397-08002B2CF9AE}" pid="7" name="ScenarioTags">
    <vt:lpwstr/>
  </property>
  <property fmtid="{D5CDD505-2E9C-101B-9397-08002B2CF9AE}" pid="8" name="CampaignTags">
    <vt:lpwstr/>
  </property>
</Properties>
</file>