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3" r:id="rId1"/>
  </p:sldMasterIdLst>
  <p:sldIdLst>
    <p:sldId id="256" r:id="rId2"/>
    <p:sldId id="258" r:id="rId3"/>
    <p:sldId id="257" r:id="rId4"/>
    <p:sldId id="260" r:id="rId5"/>
    <p:sldId id="269" r:id="rId6"/>
    <p:sldId id="275" r:id="rId7"/>
    <p:sldId id="261" r:id="rId8"/>
    <p:sldId id="263" r:id="rId9"/>
    <p:sldId id="266" r:id="rId10"/>
    <p:sldId id="274" r:id="rId11"/>
    <p:sldId id="278" r:id="rId12"/>
    <p:sldId id="267" r:id="rId13"/>
    <p:sldId id="272" r:id="rId14"/>
    <p:sldId id="276" r:id="rId15"/>
    <p:sldId id="268" r:id="rId16"/>
    <p:sldId id="270" r:id="rId17"/>
    <p:sldId id="271"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171"/>
    <p:restoredTop sz="95878"/>
  </p:normalViewPr>
  <p:slideViewPr>
    <p:cSldViewPr snapToGrid="0" snapToObjects="1">
      <p:cViewPr>
        <p:scale>
          <a:sx n="90" d="100"/>
          <a:sy n="90" d="100"/>
        </p:scale>
        <p:origin x="1144" y="111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7T16:04:04.831"/>
    </inkml:context>
    <inkml:brush xml:id="br0">
      <inkml:brushProperty name="width" value="0.05" units="cm"/>
      <inkml:brushProperty name="height" value="0.05" units="cm"/>
      <inkml:brushProperty name="color" value="#E71224"/>
    </inkml:brush>
  </inkml:definitions>
  <inkml:trace contextRef="#ctx0" brushRef="#br0">1 0 24575,'18'5'0,"7"-1"0,2-4 0,8 5 0,26 5 0,20 6 0,4 2 0,6 7 0,-40-9 0,10 14 0,-30-13 0,7 3 0,-24-11 0,-1-1 0,-4-7 0,0 7 0,0-7 0,0 7 0,-4-3 0,7 0 0,-1 7 0,3-6 0,3 7 0,-3 1 0,4-4 0,0 3 0,7 2 0,-5-5 0,6 10 0,-8-10 0,0 7 0,0-7 0,0 3 0,-3 0 0,-2-3 0,-4 3 0,0-4 0,0-4 0,0 3 0,0-3 0,4 4 0,-3 4 0,7-7 0,-3 10 0,0-10 0,-1 7 0,-4-4 0,0-4 0,4 3 0,-3-3 0,7 4 0,-3 0 0,0-4 0,-1 3 0,8-7 0,-5 7 0,5-3 0,-4 0 0,-3-1 0,12 1 0,-6 1 0,1 4 0,3 0 0,-12-1 0,13-3 0,-11 2 0,4-3 0,7 5 0,-5-1 0,13 3 0,-13-3 0,1 5 0,4-3 0,-2 4 0,4-1 0,19-7 0,-15 6 0,17-11 0,-14 13 0,1-2 0,-1 5 0,1-2 0,-8-9 0,1 13 0,-2-6 0,3 9 0,6-6 0,0 0 0,-1-5 0,-7 8 0,6-8 0,-6 3 0,1-1 0,-3-3 0,1 9 0,-7-10 0,14 1 0,-13-3 0,6 1 0,-8 1 0,0 3 0,-4 1 0,3 0 0,-7-4 0,15 3 0,-10-8 0,11 5 0,-1 5 0,-5-4 0,13 5 0,-13-6 0,13 1 0,-13-2 0,5 1 0,-11-1 0,-1 0 0,0 0 0,1-4 0,5 7 0,-5-6 0,-1 7 0,0 0 0,1-3 0,4 8 0,7-7 0,3 8 0,-1-3 0,-2 0 0,-6 1 0,-1-7 0,7 5 0,2-5 0,1 4 0,4 4 0,-12-4 0,2 6 0,2-9 0,-8 6 0,17-5 0,-13 6 0,12-1 0,9 8 0,-10-7 0,28 12 0,-36-15 0,23 7 0,-18-3 0,6-1 0,1 5 0,-1-5 0,19 19 0,-8-4 0,10 8 0,-15-7 0,-5-16 0,-1 4 0,-6-7 0,-3-2 0,1 5 0,-6-11 0,5 8 0,0-5 0,-5-5 0,13 5 0,-17 0 0,29 11 0,-26-5 0,34 21 0,-25-18 0,13 16 0,-14-19 0,19 10 0,-22-14 0,35 17 0,-36-17 0,16 7 0,-21-6 0,0-3 0,0 7 0,8-5 0,-6 1 0,1-3 0,4 0 0,11 10 0,2-7 0,10 8 0,-14-9 0,14 8 0,4-4 0,-1 5 0,10 2 0,-10-7 0,14 7 0,-1-7 0,-13 4 0,10-11 0,-30 6 0,8-10 0,-14 0 0,2 4 0,8-8 0,-8 8 0,19-1 0,-15 3 0,17 3 0,-14-3 0,1 6 0,0-10 0,-8 8 0,6-4 0,-14-4 0,14 13 0,-13-17 0,6 7 0,-12-10 0,-1 4 0,-4 1 0,4 0 0,1 3 0,4-3 0,0 4 0,0 4 0,0 1 0,8 6 0,1-4 0,18 29 0,-16-27 0,32 50 0,-16-49 0,4 25 0,-3-25 0,-26-4 0,5 4 0,-11-9 0,3-1 0,-7-5 0,0 0 0,2 1 0,-2 4 0,8 0 0,-4 0 0,-1-4 0,0 3 0,-3 1 0,7-3 0,-7 6 0,3-7 0,-4 4 0,0 0 0,12 7 0,-10-2 0,21 9 0,-9-8 0,5 1 0,4-5 0,-16-2 0,16 3 0,-20-3 0,8 1 0,-11-1 0,12-4 0,-10 3 0,14-3 0,-11 8 0,11-2 0,3 9 0,-1-9 0,6 11 0,-13-12 0,12 7 0,-12-4 0,6-2 0,-12 2 0,3-4 0,4 7 0,-1-6 0,2 9 0,-9-9 0,20 7 0,-18-8 0,30 10 0,-29-9 0,10 10 0,-12-10 0,3 3 0,-7-4 0,3 0 0,-4 0 0,0 0 0,4 0 0,1 4 0,0-3 0,11 4 0,-13-5 0,8 5 0,-11-8 0,0 7 0,0-8 0,0 4 0,0 0 0,0 0 0,4-4 0,1 3 0,0-3 0,-1 3 0,0 1 0,-3 0 0,3-4 0,-8 3 0,3-7 0,-7 7 0,11-7 0,-10 7 0,10-7 0,-7 3 0,0-4 0,-1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7T16:04:00.716"/>
    </inkml:context>
    <inkml:brush xml:id="br0">
      <inkml:brushProperty name="width" value="0.05" units="cm"/>
      <inkml:brushProperty name="height" value="0.05" units="cm"/>
      <inkml:brushProperty name="color" value="#E71224"/>
    </inkml:brush>
  </inkml:definitions>
  <inkml:trace contextRef="#ctx0" brushRef="#br0">0 1 24575,'65'32'0,"-30"-13"0,44 26 0,-44-27 0,-1 4 0,14 0 0,-17-4 0,15 2 0,-26-10 0,1 0 0,-8-5 0,-4-1 0,4 0 0,-3-3 0,7 11 0,-7-10 0,3 10 0,0-7 0,1 4 0,5 0 0,-5 0 0,3 0 0,-7 0 0,7 0 0,-7 0 0,3-4 0,-8 3 0,3-3 0,-7 4 0,7 0 0,-7 0 0,7-4 0,-3 7 0,4-6 0,0 7 0,0-4 0,0-4 0,-4 3 0,3-3 0,-3 0 0,4 3 0,0-7 0,-4 11 0,3-6 0,-3 7 0,4-4 0,0-4 0,0 3 0,0-3 0,0 4 0,0 0 0,-4 0 0,7 0 0,-6-4 0,11 3 0,-7-3 0,7 0 0,-7 3 0,7 1 0,-7-3 0,3 10 0,-4-10 0,4 11 0,1-7 0,1 3 0,-2 0 0,0-7 0,1 10 0,0-10 0,3 12 0,-3-8 0,4 3 0,0-8 0,0 3 0,8-2 0,-6-1 0,1 4 0,-8 0 0,0-3 0,1 10 0,0-10 0,-1 7 0,-4-4 0,0 0 0,-4 0 0,3 0 0,-3 0 0,9-4 0,-4 3 0,7-3 0,-7 0 0,3 7 0,0-10 0,1 10 0,4-7 0,0 4 0,0-4 0,0 3 0,1 1 0,6 2 0,-5 3 0,5-4 0,-6-1 0,-1 0 0,0 0 0,0 0 0,-4 0 0,10 1 0,-12 3 0,13-6 0,-11 1 0,4-4 0,0 1 0,0 4 0,0 0 0,0-4 0,-3 8 0,9-1 0,-8 2 0,5 6 0,-4-6 0,-7-4 0,7 6 0,-7-10 0,8 7 0,-4 0 0,0-3 0,10-1 0,-8-1 0,10-7 0,-16 11 0,6-6 0,1 8 0,3-8 0,6 3 0,-8-8 0,0 7 0,7 3 0,2 1 0,1 7 0,5-6 0,-14 0 0,7 1 0,-8-4 0,0 3 0,0 0 0,-4 1 0,11-4 0,-9 2 0,9-11 0,-7 11 0,-4-10 0,4 10 0,-4-7 0,4 0 0,0 3 0,0-3 0,-4 4 0,3-4 0,-3 3 0,4-3 0,1 4 0,6 2 0,-5 2 0,5-2 0,-11 2 0,4-4 0,-4 0 0,4 0 0,0 0 0,7 6 0,-5-4 0,6 8 0,13-6 0,-9 2 0,11-2 0,-9-2 0,-12 2 0,6-2 0,-8 6 0,0-7 0,0 4 0,-4-9 0,3 3 0,-2-3 0,-1 4 0,3-4 0,-7-2 0,7 1 0,-3 1 0,0 4 0,3 0 0,-3 5 0,4-4 0,0 7 0,1-11 0,-5 10 0,3-10 0,4 8 0,-5-5 0,8 5 0,-13-4 0,2 3 0,-4-8 0,4 3 0,-3-3 0,3 8 0,-4-2 0,11 8 0,3-2 0,12 6 0,-1-5 0,19 18 0,-14-14 0,3 10 0,-18-13 0,-3-3 0,-5-1 0,5 4 0,-12-9 0,0 3 0,0-8 0,0 7 0,0-10 0,0 10 0,0-11 0,4 12 0,-3-7 0,3 7 0,-4-4 0,4 0 0,-3 0 0,3 4 0,-4-3 0,0 3 0,4-8 0,1 3 0,4-3 0,0 4 0,-4-4 0,-1 3 0,0-3 0,2 4 0,-1 0 0,3 0 0,-3 0 0,4-4 0,0 7 0,0-6 0,0 11 0,8-6 0,-6-2 0,5 4 0,1-5 0,-6 5 0,1-3 0,-8-1 0,0 0 0,1 0 0,4 0 0,0 0 0,-3 4 0,2-3 0,4-1 0,-1-1 0,5-3 0,-6 4 0,-1 0 0,0 0 0,0 4 0,0-3 0,-4 3 0,-1 0 0,8-2 0,2 9 0,4-8 0,6-1 0,-13-7 0,13-4 0,-13 8 0,5-6 0,-7 10 0,8-6 0,-7-1 0,7 4 0,-8-8 0,0 7 0,0-3 0,0 0 0,1-1 0,6-4 0,-5 4 0,5 1 0,-6 4 0,-1-4 0,0 3 0,7-7 0,-5 3 0,6 0 0,-8-3 0,0 7 0,0-3 0,-4 0 0,3 3 0,-7-7 0,3 3 0,0 0 0,-3-3 0,8 7 0,-8-3 0,14 0 0,-8 3 0,9-3 0,-6 4 0,-1 0 0,7 7 0,-5-6 0,5 5 0,-6-6 0,-1-4 0,0 7 0,0-6 0,7 4 0,-5 2 0,13 0 0,-6-2 0,1 9 0,-3-9 0,1 10 0,-6-1 0,12 3 0,-4-6 0,6 1 0,-11-3 0,2-3 0,-11 2 0,0-4 0,-1 0 0,-4 0 0,11 1 0,-8 0 0,20 1 0,-16-2 0,9 5 0,-7-4 0,1 3 0,6-2 0,-5-2 0,13 7 0,-6-4 0,8 4 0,12-2 0,-16 1 0,15-1 0,-19-4 0,1 3 0,-3-7 0,-7 7 0,0-4 0,0 0 0,1 0 0,6 6 0,2-3 0,8 10 0,-8-7 0,6 8 0,-6-7 0,0 3 0,6-12 0,-13 9 0,6-6 0,-1 6 0,-5-3 0,13-2 0,-13-6 0,12 11 0,-12-10 0,13 11 0,-6-2 0,1 1 0,4 1 0,-12-3 0,6 0 0,-6 7 0,-1-5 0,22 8 0,-11-8 0,11-3 0,-16 7 0,1-9 0,1 3 0,8-2 0,-8-2 0,6 1 0,-6 5 0,8-3 0,12 13 0,5-11 0,-1 1 0,-3 2 0,-14-16 0,1 14 0,-12-11 0,1 5 0,-14-5 0,-1 3 0,-5-3 0,-14 16 0,4-6 0,-6 3 0,8-10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7T16:04:01.071"/>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7T16:04:12.151"/>
    </inkml:context>
    <inkml:brush xml:id="br0">
      <inkml:brushProperty name="width" value="0.05" units="cm"/>
      <inkml:brushProperty name="height" value="0.05" units="cm"/>
      <inkml:brushProperty name="color" value="#E71224"/>
    </inkml:brush>
  </inkml:definitions>
  <inkml:trace contextRef="#ctx0" brushRef="#br0">0 1 24575,'20'10'0,"-4"3"0,17 4 0,-13 2 0,13 4 0,-13-9 0,12 3 0,-4-2 0,-1 1 0,-2 4 0,-10-6 0,-2-1 0,0-8 0,-3 3 0,3 1 0,0 1 0,-3 3 0,7-8 0,-3 7 0,4-5 0,0 6 0,0 0 0,1-7 0,-5 10 0,3-10 0,-3 7 0,0-4 0,3 0 0,-3 0 0,11 6 0,-5-4 0,13 10 0,-6-9 0,-3 7 0,-4-7 0,0 7 0,-8-9 0,13 6 0,-11-11 0,0 3 0,3-3 0,-3 4 0,0 4 0,3-7 0,-3 6 0,0-7 0,3 8 0,-2-3 0,-1 3 0,10 2 0,-8-4 0,5 4 0,-4-10 0,-3-1 0,5 0 0,-1 1 0,0 0 0,0 3 0,-8-3 0,6 4 0,-6-4 0,4 7 0,4-6 0,-8 7 0,3-4 0,-4 0 0,4 0 0,-3-4 0,3 3 0,0-7 0,-3 7 0,3-3 0,0 4 0,1 0 0,0 4 0,3 1 0,-3-4 0,4 6 0,0-6 0,8 6 0,-6 1 0,5-6 0,1 8 0,-6-8 0,1 4 0,4 0 0,-10 0 0,11 5 0,-8-1 0,7-4 0,9 16 0,-5-13 0,2 14 0,-5-12 0,1 1 0,8 2 0,-1-5 0,1 4 0,-8-11 0,-2 9 0,1-9 0,-6 6 0,5-2 0,1 1 0,1 3 0,0-7 0,6 4 0,-13-2 0,13-2 0,-6 2 0,0-3 0,6 5 0,-13-1 0,13 2 0,-13-4 0,12-1 0,-4 3 0,-1 1 0,6 1 0,-6-2 0,7 1 0,1-3 0,-8 3 0,6-5 0,-6 4 0,8 3 0,-8-1 0,-1 2 0,-8-9 0,25 25 0,-11-25 0,14 19 0,-14-18 0,-4 1 0,-1 8 0,19-6 0,-23 4 0,23 1 0,-18 2 0,-1-4 0,24 19 0,-19-25 0,27 35 0,-23-35 0,18 26 0,-16-23 0,9 11 0,-12-12 0,-8 3 0,12 11 0,-10-12 0,12 18 0,-7-20 0,-7 6 0,6-7 0,-6 8 0,8-7 0,0 3 0,-1-4 0,-7 2 0,-1-3 0,-8 3 0,0-9 0,-4 3 0,3-3 0,-3 0 0,0 3 0,4-3 0,9 21 0,-5-13 0,9 14 0,-13-14 0,0-3 0,1 7 0,6-6 0,-9 7 0,16-1 0,-16-2 0,16 6 0,-12-6 0,13 7 0,-13-11 0,13 9 0,-13-13 0,12 15 0,-16-16 0,16 15 0,-20-15 0,12 9 0,-2-4 0,-2-2 0,1 1 0,-4-1 0,-3 0 0,12 1 0,-4 11 0,11-12 0,-11 14 0,11-11 0,-17 3 0,16 6 0,-9-9 0,18 21 0,-5-17 0,-3 10 0,-7-11 0,-1 1 0,-5-1 0,5 0 0,1 0 0,-6-4 0,5 4 0,-11-6 0,3-4 0,-7 3 0,8-3 0,-4 4 0,0 0 0,3 0 0,-3 0 0,0 0 0,3 0 0,-11 0 0,6 0 0,-7-4 0,8 3 0,1-7 0,0 7 0,-1-7 0,-8 7 0,8-7 0,-7 7 0,7-7 0,-4 7 0,0-3 0,0 0 0,0 3 0,4-3 0,-3 4 0,3-4 0,0 3 0,-3-3 0,7 4 0,-11 0 0,6-4 0,-7-1 0,8 0 0,-3 1 0,3 4 0,-4-4 0,0 3 0,0-7 0,0 7 0,-4-3 0,3 4 0,-3-4 0,4-1 0,-4 0 0,3-3 0,-3 7 0,4-3 0,0 4 0,4 0 0,-3-4 0,3 3 0,-4-7 0,4 7 0,-3-7 0,3 7 0,-4-7 0,4 3 0,-3 0 0,3-3 0,-4 7 0,0-3 0,4 0 0,1-1 0,0-1 0,11 9 0,-9-6 0,9 9 0,-11-10 0,-1 4 0,0 0 0,-3-4 0,8 7 0,-12-6 0,10 7 0,-6 0 0,8-7 0,0 6 0,0-3 0,-4-3 0,-1 6 0,0-11 0,-3 3 0,3-4 0,-4 0 0,-4 4 0,3-3 0,-3 3 0,0 0 0,3 1 0,1 8 0,6-3 0,10 9 0,2-2 0,1 4 0,-3-5 0,-7-3 0,0-4 0,0 0 0,-4-4 0,0 7 0,-1-10 0,-3 10 0,7-11 0,-11 7 0,6-3 0,-7 4 0,4 0 0,4 0 0,-3 0 0,3 0 0,-4 4 0,0-3 0,4 4 0,-3-5 0,3 0 0,-4 0 0,0-4 0,4 3 0,-3-3 0,-1 4 0,3-1 0,-6-3 0,7 3 0,-8-3 0,3 0 0,-3 3 0,4-7 0,0 7 0,-4-3 0,-1 9 0,0-4 0,-3 7 0,11-7 0,-10 3 0,10-4 0,-11 0 0,7 0 0,1 4 0,-3-3 0,6 7 0,-7-7 0,4 3 0,-4-4 0,3 4 0,-7-3 0,7 7 0,-3-7 0,4 3 0,-4 0 0,3-3 0,-7 7 0,11-3 0,-6 5 0,3-5 0,-1-1 0,2-4 0,0 0 0,-1 0 0,-5 0 0,0 0 0,-3 0 0,7 0 0,-7 0 0,7 0 0,-7 0 0,7-4 0,-7 7 0,3-6 0,-4 7 0,4 0 0,1-3 0,0 7 0,3-7 0,-7 7 0,3-7 0,0 7 0,-3-7 0,7 7 0,-7-3 0,7 5 0,-7-5 0,3-1 0,-4 0 0,4-3 0,-3 7 0,7-7 0,-7 3 0,3 0 0,-4-3 0,0 3 0,0-4 0,4 0 0,0-4 0,5 3 0,-4-3 0,-1 4 0,5 4 0,-3 1 0,11 4 0,-7 0 0,3-4 0,-4 4 0,0-8 0,-4 3 0,3 0 0,-3 1 0,4-4 0,4 2 0,-3-3 0,7 1 0,-7 3 0,4 7 0,2 4 0,-5 3 0,1-6 0,-8-4 0,4-3 0,-6 5 0,11 6 0,-5 16 0,7-11 0,-6 30 0,7-37 0,-14 23 0,15-26 0,-11 5 0,7-7 0,-4 1 0,-4-1 0,3-4 0,-3 3 0,4-7 0,4-1 0,-7-1 0,6-3 0,-7 4 0,4-4 0,0 3 0,4-7 0,-3 7 0,3 1 0,-4-3 0,4 2 0,-7-4 0,10 1 0,-10 4 0,7-4 0,-4 3 0,-4-3 0,3 4 0,-3-4 0,4-1 0,-4-4 0,-1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7T16:04:23.992"/>
    </inkml:context>
    <inkml:brush xml:id="br0">
      <inkml:brushProperty name="width" value="0.05" units="cm"/>
      <inkml:brushProperty name="height" value="0.05" units="cm"/>
      <inkml:brushProperty name="color" value="#E71224"/>
    </inkml:brush>
  </inkml:definitions>
  <inkml:trace contextRef="#ctx0" brushRef="#br0">1 0 24575,'4'13'0,"-3"-3"0,13 15 0,-8-10 0,10 7 0,-7-5 0,0-3 0,1 11 0,3-5 0,2 6 0,3-12 0,-8-1 0,7-4 0,-15 0 0,10 0 0,-7 0 0,0 0 0,7-4 0,-6 7 0,7-6 0,-4 7 0,0-4 0,4 4 0,-3 1 0,3 4 0,0-4 0,-3 3 0,7-7 0,-3 8 0,0-8 0,3 7 0,-7-7 0,7 7 0,-6-7 0,-2 7 0,-1-7 0,-3 3 0,4-4 0,4 4 0,-3-3 0,3 7 0,-4-7 0,0 3 0,-4-4 0,3 0 0,8 7 0,-4-6 0,12 5 0,-10-6 0,4 0 0,-3 0 0,2 0 0,-7 0 0,7-8 0,-3 6 0,0-2 0,-1 5 0,-4 3 0,4 0 0,1-3 0,12 5 0,-6-2 0,5 2 0,0 0 0,-5 3 0,26-4 0,-15 6 0,23 11 0,-25-11 0,10 7 0,-12-16 0,0 3 0,6-2 0,-13 2 0,5-4 0,-11-1 0,0 0 0,-1 0 0,-3-4 0,3 3 0,-4-3 0,4 4 0,-3 4 0,7-3 0,-3 3 0,4 0 0,7 3 0,3 0 0,-5 0 0,1-6 0,-14-1 0,7 0 0,-2 0 0,-1 4 0,-1-3 0,0 3 0,1 0 0,4-3 0,0 7 0,8-1 0,-6 3 0,5 1 0,-7-6 0,0 3 0,0-7 0,-2 15 0,1-13 0,12 26 0,-6-14 0,17 12 0,-18-10 0,5 2 0,-1-11 0,-1 15 0,8-13 0,-11 3 0,4-3 0,-8-5 0,-4 4 0,3-4 0,-3 3 0,0-7 0,3 4 0,-7-1 0,8 1 0,-4 0 0,4 3 0,0-7 0,7 9 0,-5-4 0,6 1 0,5 15 0,-9-14 0,17 17 0,-19-20 0,12 8 0,-4-5 0,-1 0 0,6-1 0,-13-3 0,5-2 0,-11 7 0,3-12 0,5 12 0,-2-11 0,2 19 0,-9-14 0,2 12 0,-5-14 0,3 3 0,2 8 0,0-5 0,5 5 0,-2-4 0,14 11 0,-9 1 0,9 0 0,-11-9 0,-3-11 0,0 4 0,0-3 0,-4 7 0,-1-3 0,-4-3 0,4 1 0,1-7 0,0 4 0,4 4 0,-8 1 0,7 0 0,-3 3 0,0-7 0,3 7 0,-11-3 0,10 0 0,-10-1 0,11-4 0,-3-4 0,4 3 0,-3-3 0,-2 4 0,-8 0 0,3 0 0,-3-4 0,4 3 0,0-3 0,0 8 0,4 1 0,1 4 0,4-3 0,0 2 0,0-3 0,2 11 0,-1-5 0,9 8 0,-12-14 0,8 6 0,-10-6 0,0 0 0,3 3 0,-7-3 0,21 18 0,-11-4 0,8 6 0,-9-9 0,-9-7 0,7 1 0,-3-1 0,4 0 0,3 7 0,-3-5 0,3 6 0,10 5 0,-2-7 0,2 15 0,-7-24 0,-13 4 0,14-13 0,-13 7 0,12-6 0,-18 10 0,6-11 0,-1 18 0,4-8 0,8 17 0,-5-13 0,5 12 0,16-5 0,-11 7 0,18-6 0,-26 6 0,4-12 0,-6 11 0,8-11 0,9 17 0,7-2 0,7 12 0,-1-1 0,-13-13 0,-3-3 0,-17-7 0,2-9 0,-2 4 0,0-11 0,-6 0 0,-1 4 0,-7-3 0,7 3 0,-2 8 0,3-9 0,5 12 0,-4-14 0,7 7 0,-7-3 0,15 6 0,-18-5 0,17 0 0,-18-6 0,7 0 0,-4 0 0,4 4 0,1 1 0,4 5 0,0-1 0,1-4 0,6 5 0,2-2 0,1 0 0,-3-2 0,-7-6 0,0 0 0,0 0 0,-4 0 0,4 0 0,-4 0 0,4 4 0,7-2 0,-8 14 0,15-11 0,-15 3 0,9-4 0,-8-7 0,-4 7 0,3-4 0,4 1 0,7 5 0,-1 1 0,6 2 0,-13-5 0,5-7 0,-7 2 0,0-3 0,0 4 0,-3 0 0,9 6 0,-12-8 0,12 7 0,-10-5 0,4 1 0,-3 3 0,2-4 0,-7 0 0,7-4 0,-3 3 0,0-3 0,-1 0 0,0 3 0,1-3 0,4 4 0,8 1 0,-6-1 0,5-2 0,-7 5 0,-4-10 0,3 10 0,-3-11 0,1 3 0,-2-4 0,0 4 0,-3 1 0,7 4 0,-3-4 0,4-1 0,-4 0 0,3 1 0,5 0 0,-2 3 0,12-2 0,-16-1 0,9 8 0,-11-11 0,4 10 0,0-7 0,0 4 0,0-4 0,-4 3 0,-1-7 0,-4 3 0,0 0 0,0-3 0,0 3 0,0-4 0,4 4 0,-3-3 0,8 7 0,-4-3 0,11 10 0,16 6 0,-3-2 0,23 11 0,-10-7 0,-7-1 0,2-7 0,-26-2 0,5-7 0,-7 7 0,-4-8 0,4 3 0,-12-3 0,17 5 0,-11-5 0,5 4 0,-1-8 0,-6 3 0,5 0 0,2 1 0,-7 0 0,7-1 0,-3 0 0,4 1 0,-4 4 0,-1 0 0,0 0 0,-3 0 0,7 0 0,-7-4 0,7 3 0,-2-3 0,3 4 0,-4 4 0,-1-3 0,0 7 0,-3-7 0,7 3 0,-7-8 0,7 3 0,-7 1 0,7 1 0,-3 7 0,7 5 0,-3-6 0,5 15 0,-4-15 0,8 12 0,-7-13 0,2 0 0,-3 5 0,-9-8 0,6 12 0,-3-18 0,-3 11 0,-1-11 0,-5 11 0,0-3 0,1 4 0,0 0 0,7-4 0,-10 3 0,10-3 0,-7 0 0,4 4 0,0-4 0,0 0 0,0-1 0,0-4 0,0 4 0,0-3 0,4 3 0,-3 0 0,7-3 0,-7 7 0,7-3 0,-7 0 0,7-1 0,-7-4 0,7 4 0,-7-3 0,4 3 0,-1-4 0,-7 0 0,10 4 0,-10-3 0,3 3 0,3 0 0,-6-6 0,11 5 0,-7-7 0,3 4 0,-4 0 0,4 0 0,-3 0 0,7 0 0,-7 0 0,7 0 0,-7-1 0,3 6 0,-4-8 0,0 6 0,4-11 0,-3 7 0,8 1 0,-8 1 0,7 7 0,-7-11 0,14 7 0,-8-8 0,5 5 0,-3-5 0,-8 3 0,3-7 0,-4 7 0,0-7 0,0 3 0,0-4 0,0 0 0,0 0 0,0 0 0,0 4 0,0-3 0,-4 7 0,7-3 0,-6 0 0,7 3 0,0-3 0,8 5 0,-1-4 0,13 4 0,7-9 0,-2 4 0,3-5 0,-8 5 0,-13-3 0,5 3 0,-11-1 0,3-3 0,-7 3 0,7-4 0,-7 0 0,3 0 0,0 4 0,2-3 0,-1 3 0,10 1 0,-8-4 0,17 4 0,-13-1 0,12-3 0,-4 3 0,-1-4 0,-6 0 0,-4 0 0,-7 0 0,8 0 0,-8 0 0,7 0 0,-3 0 0,0 0 0,3 0 0,-7 0 0,3 0 0,0 0 0,1 0 0,0 0 0,3 0 0,-7 0 0,3 0 0,0 0 0,-3 0 0,8 0 0,-4 0 0,4 0 0,7 0 0,-9 0 0,9 0 0,-11 0 0,4 0 0,7 5 0,2-3 0,1 3 0,18-5 0,-27 0 0,26 5 0,-29-4 0,9 8 0,1-8 0,1 3 0,0 0 0,6-3 0,-13 7 0,13-7 0,7 3 0,-2-4 0,23 0 0,-23 0 0,24 0 0,-11 0 0,0 0 0,-3 0 0,-14 5 0,1-4 0,-8 5 0,-5-6 0,-5 0 0,-7 0 0,7 0 0,-7 0 0,7 0 0,-3 0 0,0 0 0,11 0 0,-2 0 0,4 0 0,-2 0 0,-10 0 0,2 0 0,-3 0 0,0 0 0,3 0 0,-3 0 0,11 0 0,-5 0 0,2 0 0,-5 0 0,-3 0 0,4 0 0,0 0 0,8 0 0,-6 0 0,12 0 0,-12 0 0,6 0 0,-8 0 0,7 0 0,-5 0 0,6 0 0,-8 0 0,0 0 0,-4 0 0,-1 0 0,0 0 0,-3 0 0,3 0 0,0 0 0,1 0 0,5 0 0,6-6 0,2 5 0,8-4 0,-1 5 0,1 0 0,0 0 0,12 0 0,-9 0 0,10 0 0,-13 0 0,-8 0 0,6 0 0,-13 0 0,1 0 0,-4 0 0,-7 0 0,7 0 0,-3 0 0,5 0 0,-1 0 0,0 0 0,-4 0 0,10-5 0,-8 3 0,6-3 0,-9 5 0,-4 0 0,0 0 0,0 0 0,0-4 0,0 3 0,4-3 0,-3 4 0,7 0 0,-3 0 0,0 0 0,3 0 0,-7 0 0,3 0 0,-4 0 0,4 0 0,1 0 0,4 0 0,-3 0 0,2 0 0,-3 0 0,4-4 0,0 3 0,0-7 0,-4 7 0,11-8 0,-14 7 0,10-3 0,-12 1 0,0 3 0,0-7 0,4 7 0,-3-3 0,3 4 0,-4-4 0,4-1 0,-3-4 0,7-5 0,-1-7 0,-1 5 0,0-5 0,-6 8 0,-4 3 0,3-3 0,-3 4 0,5-12 0,0 5 0,0-10 0,-5 8 0,-1 4 0,-4 1 0,4 4 0,-3-1 0,3 1 0,-4 0 0,0 0 0,0 0 0,0-4 0,0 2 0,0-2 0,4 0 0,-3-1 0,3-5 0,-4 1 0,4 0 0,-3-8 0,3 10 0,-4-8 0,0 9 0,4-3 0,1 0 0,4 4 0,-4-4 0,3 4 0,-7-4 0,3 4 0,-4 0 0,0 5 0,4 0 0,-3-4 0,3-1 0,0-5 0,-3 5 0,3-3 0,0 3 0,-3-5 0,3 1 0,-4 4 0,4-3 0,-3 2 0,3-3 0,0 0 0,-3-1 0,8-6 0,-4 5 0,5-6 0,-1 8 0,-4-8 0,-1 6 0,-4-1 0,0 3 0,0 8 0,0-7 0,0 3 0,0-1 0,4-2 0,-3 3 0,3 0 0,-4-4 0,0 4 0,0-4 0,0 4 0,0-4 0,0 4 0,0-4 0,0 0 0,0-1 0,0 1 0,0-8 0,-4 6 0,3-5 0,-3 6 0,4 1 0,0 4 0,0-11 0,0 9 0,0-17 0,0 13 0,0-5 0,-5-1 0,3 6 0,-3-6 0,5 8 0,0 4 0,0-4 0,0-3 0,0-7 0,0 1 0,0 1 0,0 1 0,-5-3 0,-3-20 0,1 10 0,-1-10 0,8 0 0,0 18 0,0-9 0,0 13 0,0 6 0,0-13 0,0 13 0,0-13 0,0 6 0,0-8 0,0 7 0,0 7 0,0 8 0,4 0 0,-3 2 0,3-2 0,-4 0 0,0 3 0,0-8 0,0 4 0,-4 0 0,3-3 0,-3-5 0,4-5 0,-5-8 0,-1 0 0,-1 8 0,-3-6 0,4 13 0,0-13 0,2 17 0,4-9 0,-4 11 0,3-11 0,-3-3 0,4 1 0,0-6 0,0 13 0,-7-27 0,5 24 0,-10-23 0,10 26 0,-7-6 0,8 8 0,-3-8 0,4 6 0,0-5 0,0 6 0,0 1 0,-4 4 0,3 0 0,-3 5 0,0 0 0,3 0 0,-3 0 0,4 0 0,-4 0 0,3-5 0,-8 4 0,8-3 0,-7 0 0,7-1 0,-3-5 0,4 1 0,-4 4 0,3-4 0,-3 4 0,4-4 0,0 4 0,0-4 0,0 8 0,0-7 0,-4 3 0,3 0 0,-7-4 0,7 8 0,-3-7 0,4 3 0,0-1 0,0 2 0,0 4 0,0 0 0,0 0 0,0 0 0,0-1 0,0 1 0,0 0 0,0 0 0,0 0 0,0 0 0,0 0 0,0-1 0,0 1 0,0 0 0,0 0 0,0 0 0,0 0 0,0 0 0,0-1 0,0 1 0,0 0 0,0-4 0,0 3 0,-4-8 0,3 8 0,-3-7 0,4 3 0,0 0 0,0-4 0,0-3 0,0-7 0,0 1 0,0-6 0,0 13 0,0-6 0,0 8 0,0 0 0,0 3 0,0-2 0,0 7 0,0-3 0,0 4 0,0 0 0,0-1 0,0 1 0,0 0 0,0 0 0,0 0 0,0 0 0,0-1 0,0 1 0,-4 0 0,3 0 0,-4 0 0,5 0 0,0 0 0,0-1 0,0 1 0,0 0 0,0-4 0,0 3 0,0-3 0,0 3 0,0 1 0,0 0 0,0 0 0,-4 0 0,3 0 0,-3 0 0,4-1 0,0 1 0,0 0 0,0 0 0,0 0 0,0 0 0,0 0 0,0-5 0,0 4 0,0-3 0,0 4 0,0 0 0,0 0 0,0-1 0,0 1 0,0 0 0,-4 4 0,3-3 0,-7 7 0,7-7 0,-3 3 0,4-5 0,-4 1 0,3 0 0,-3-4 0,0 3 0,3-3 0,-3-1 0,0 4 0,3-3 0,-3 4 0,0 4 0,3-3 0,-8 7 0,8-3 0,-3 4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7T16:04:36.576"/>
    </inkml:context>
    <inkml:brush xml:id="br0">
      <inkml:brushProperty name="width" value="0.05" units="cm"/>
      <inkml:brushProperty name="height" value="0.05" units="cm"/>
      <inkml:brushProperty name="color" value="#E71224"/>
    </inkml:brush>
  </inkml:definitions>
  <inkml:trace contextRef="#ctx0" brushRef="#br0">0 56 24575,'19'0'0,"-1"0"0,0 0 0,7 0 0,-5 0 0,6 0 0,-12 0 0,-1 0 0,-8-4 0,7-2 0,-2 1 0,4 1 0,-1 4 0,-4 0 0,0 0 0,0 0 0,0 0 0,0 0 0,0 0 0,0 0 0,0 0 0,0 0 0,0 0 0,0 0 0,0 0 0,0-4 0,4 3 0,-3-7 0,3 7 0,-4-3 0,0 4 0,0 0 0,0 0 0,0 0 0,0 0 0,0 0 0,0 0 0,0 0 0,0 0 0,0 0 0,0 0 0,0 0 0,0 0 0,0 0 0,0 0 0,0 0 0,0 0 0,0 0 0,0 0 0,0 0 0,0 0 0,4 0 0,-3 0 0,3 0 0,-4 0 0,0 0 0,0 0 0,0 0 0,0 0 0,0 0 0,4 0 0,-3 0 0,3-4 0,-4 3 0,0-3 0,4 4 0,-3 0 0,3 0 0,0 0 0,-3 0 0,3 0 0,0 0 0,-3 0 0,8-4 0,-8 3 0,3-3 0,0 4 0,-3 0 0,3 0 0,-4 0 0,0 0 0,0 0 0,0 4 0,4-3 0,-3 3 0,7-4 0,-7 0 0,3 0 0,-4 0 0,0 0 0,0 0 0,0 0 0,0 4 0,0-3 0,0 3 0,0-4 0,0 0 0,4 0 0,-3 0 0,3 0 0,-4 0 0,0 0 0,4 0 0,-3 0 0,3 0 0,-8-4 0,3 3 0,1-3 0,1 4 0,3 0 0,0 0 0,-3 0 0,7 0 0,-2 0 0,-1 0 0,3 0 0,-7 0 0,3 0 0,-4 0 0,0 4 0,0-3 0,0 3 0,4-4 0,-3 0 0,3 0 0,0 0 0,-3 0 0,7 0 0,-7 0 0,3 0 0,-4 0 0,0 0 0,0 0 0,0 0 0,0 0 0,0 0 0,0 0 0,0 0 0,4 0 0,-3 0 0,7 0 0,-7 0 0,3 0 0,-4 0 0,4 0 0,-3 4 0,3-3 0,8 3 0,-9-4 0,12 0 0,-10 0 0,0 0 0,-1 0 0,-4 0 0,0 0 0,0 0 0,0 0 0,0 0 0,4 0 0,-3 0 0,3 0 0,-4 0 0,0 0 0,0 0 0,0 0 0,0 0 0,0 0 0,-4 4 0,3-3 0,-3 3 0,8-4 0,-3 0 0,3-4 0,-4 2 0,0-2 0,0 4 0,0 0 0,4 0 0,-3 0 0,8 0 0,-4 0 0,4 0 0,0 0 0,-4 0 0,3 0 0,-11 0 0,2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7T16:04:40.184"/>
    </inkml:context>
    <inkml:brush xml:id="br0">
      <inkml:brushProperty name="width" value="0.05" units="cm"/>
      <inkml:brushProperty name="height" value="0.05" units="cm"/>
      <inkml:brushProperty name="color" value="#E71224"/>
    </inkml:brush>
  </inkml:definitions>
  <inkml:trace contextRef="#ctx0" brushRef="#br0">1 1 24575,'9'0'0,"4"0"0,1 0 0,0 0 0,3 0 0,-7 0 0,3 0 0,-4 0 0,0 0 0,0 0 0,0 0 0,0 0 0,0 0 0,0 0 0,0 0 0,0 0 0,0 0 0,0 0 0,0 0 0,0 0 0,0 0 0,4 0 0,-3 0 0,3 0 0,-4 0 0,0 0 0,0 0 0,0 0 0,0 0 0,0 0 0,0 0 0,0 0 0,0 0 0,4 0 0,-3 0 0,3 0 0,0 0 0,-3 0 0,3 4 0,-4-3 0,0 3 0,0-4 0,0 0 0,0 0 0,4 0 0,-3 0 0,8 0 0,-8 0 0,3 0 0,-4 0 0,0 0 0,0 0 0,0 0 0,0 0 0,0 0 0,0 0 0,4 0 0,-3 0 0,7 0 0,-3 4 0,4-3 0,0 3 0,0-4 0,0 0 0,1 0 0,-1 0 0,-4 0 0,-1 4 0,-4-3 0,0 3 0,0-4 0,0 0 0,0 0 0,0 4 0,0-3 0,0 3 0,0-4 0,0 0 0,0 0 0,0 0 0,-4-4 0,3 3 0,-3-3 0,4 4 0,0 0 0,4 0 0,1 0 0,11 0 0,3 0 0,6 0 0,-7 0 0,6 0 0,-13 0 0,6 0 0,-8 0 0,0 0 0,-4 0 0,-1 0 0,-4 0 0,0 0 0,0 0 0,0 0 0,0 0 0,0 0 0,0 0 0,4 0 0,-3 0 0,7 0 0,-7 0 0,3 0 0,-4 0 0,0 0 0,0 0 0,-4 4 0,3-3 0,-3 3 0,4-4 0,0 0 0,0 0 0,4 0 0,1 0 0,0-4 0,3 3 0,-7-3 0,3 4 0,-4 0 0,0 0 0,0 0 0,0 0 0,0 0 0,0 0 0,0 0 0,4 0 0,-3 0 0,4 0 0,-1-4 0,1 3 0,0-4 0,-1 1 0,-4 3 0,0-3 0,0 4 0,0 0 0,0 0 0,0 0 0,4 0 0,-3 0 0,3 0 0,-4 0 0,0 0 0,4 0 0,-3 0 0,3 0 0,-4 0 0,0 0 0,0 0 0,0 0 0,0 0 0,0 0 0,0 0 0,0 0 0,0 0 0,4 0 0,1 0 0,4 0 0,0 0 0,0 0 0,-4 0 0,4 0 0,-4 0 0,0 0 0,-1 0 0,-4 0 0,0 0 0,0 0 0,0 0 0,0 0 0,4 0 0,-3-4 0,7 3 0,-7-3 0,7 4 0,-3 0 0,0 0 0,3 0 0,-7 0 0,7 0 0,-7 0 0,4 0 0,-5 0 0,-4 0 0,-1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7T16:04:47.904"/>
    </inkml:context>
    <inkml:brush xml:id="br0">
      <inkml:brushProperty name="width" value="0.05" units="cm"/>
      <inkml:brushProperty name="height" value="0.05" units="cm"/>
      <inkml:brushProperty name="color" value="#E71224"/>
    </inkml:brush>
  </inkml:definitions>
  <inkml:trace contextRef="#ctx0" brushRef="#br0">0 0 24575,'0'0'0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25069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11/23/20</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77871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7579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61369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4795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70782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42718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36774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81215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11759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11/23/20</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5038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11/23/20</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753452577"/>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802" r:id="rId6"/>
    <p:sldLayoutId id="2147483797" r:id="rId7"/>
    <p:sldLayoutId id="2147483798" r:id="rId8"/>
    <p:sldLayoutId id="2147483799" r:id="rId9"/>
    <p:sldLayoutId id="2147483801" r:id="rId10"/>
    <p:sldLayoutId id="2147483800"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7.png"/><Relationship Id="rId17" Type="http://schemas.openxmlformats.org/officeDocument/2006/relationships/customXml" Target="../ink/ink8.xml"/><Relationship Id="rId2" Type="http://schemas.openxmlformats.org/officeDocument/2006/relationships/image" Target="../media/image4.png"/><Relationship Id="rId16"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customXml" Target="../ink/ink4.xml"/><Relationship Id="rId1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E0D4398-84C2-41B8-BF30-3157F7B18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arge green field with trees in the background&#10;&#10;Description automatically generated">
            <a:extLst>
              <a:ext uri="{FF2B5EF4-FFF2-40B4-BE49-F238E27FC236}">
                <a16:creationId xmlns:a16="http://schemas.microsoft.com/office/drawing/2014/main" id="{5ACD8129-CAE3-EF41-8CEB-138C4C73B8F7}"/>
              </a:ext>
            </a:extLst>
          </p:cNvPr>
          <p:cNvPicPr>
            <a:picLocks noChangeAspect="1"/>
          </p:cNvPicPr>
          <p:nvPr/>
        </p:nvPicPr>
        <p:blipFill rotWithShape="1">
          <a:blip r:embed="rId2"/>
          <a:srcRect l="75"/>
          <a:stretch/>
        </p:blipFill>
        <p:spPr>
          <a:xfrm>
            <a:off x="20" y="10"/>
            <a:ext cx="9137156" cy="6857989"/>
          </a:xfrm>
          <a:prstGeom prst="rect">
            <a:avLst/>
          </a:prstGeom>
        </p:spPr>
      </p:pic>
      <p:sp>
        <p:nvSpPr>
          <p:cNvPr id="14" name="Rectangle 23">
            <a:extLst>
              <a:ext uri="{FF2B5EF4-FFF2-40B4-BE49-F238E27FC236}">
                <a16:creationId xmlns:a16="http://schemas.microsoft.com/office/drawing/2014/main" id="{1E519840-CB5B-442F-AF8C-F848E7699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5558" y="-6724"/>
            <a:ext cx="4265457" cy="686873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1747097 w 5170888"/>
              <a:gd name="connsiteY0" fmla="*/ 0 h 6865085"/>
              <a:gd name="connsiteX1" fmla="*/ 5170888 w 5170888"/>
              <a:gd name="connsiteY1" fmla="*/ 0 h 6865085"/>
              <a:gd name="connsiteX2" fmla="*/ 5170888 w 5170888"/>
              <a:gd name="connsiteY2" fmla="*/ 6857998 h 6865085"/>
              <a:gd name="connsiteX3" fmla="*/ 0 w 5170888"/>
              <a:gd name="connsiteY3" fmla="*/ 6865085 h 6865085"/>
              <a:gd name="connsiteX4" fmla="*/ 1747097 w 5170888"/>
              <a:gd name="connsiteY4" fmla="*/ 0 h 6865085"/>
              <a:gd name="connsiteX0" fmla="*/ 1404766 w 5170888"/>
              <a:gd name="connsiteY0" fmla="*/ 0 h 6865085"/>
              <a:gd name="connsiteX1" fmla="*/ 5170888 w 5170888"/>
              <a:gd name="connsiteY1" fmla="*/ 0 h 6865085"/>
              <a:gd name="connsiteX2" fmla="*/ 5170888 w 5170888"/>
              <a:gd name="connsiteY2" fmla="*/ 6857998 h 6865085"/>
              <a:gd name="connsiteX3" fmla="*/ 0 w 5170888"/>
              <a:gd name="connsiteY3" fmla="*/ 6865085 h 6865085"/>
              <a:gd name="connsiteX4" fmla="*/ 1404766 w 5170888"/>
              <a:gd name="connsiteY4" fmla="*/ 0 h 6865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888" h="6865085">
                <a:moveTo>
                  <a:pt x="1404766" y="0"/>
                </a:moveTo>
                <a:lnTo>
                  <a:pt x="5170888" y="0"/>
                </a:lnTo>
                <a:lnTo>
                  <a:pt x="5170888" y="6857998"/>
                </a:lnTo>
                <a:lnTo>
                  <a:pt x="0" y="6865085"/>
                </a:lnTo>
                <a:lnTo>
                  <a:pt x="1404766"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11F932CA-8DB8-D148-9FA2-FFFB0E9896AE}"/>
              </a:ext>
            </a:extLst>
          </p:cNvPr>
          <p:cNvSpPr/>
          <p:nvPr/>
        </p:nvSpPr>
        <p:spPr>
          <a:xfrm>
            <a:off x="8504880" y="3025587"/>
            <a:ext cx="3153720" cy="2985247"/>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3500" b="0" i="1" kern="1200" cap="all" spc="0" baseline="0" dirty="0">
                <a:ln w="0"/>
                <a:solidFill>
                  <a:schemeClr val="tx2"/>
                </a:solidFill>
                <a:effectLst>
                  <a:outerShdw blurRad="50800" dist="38100" dir="2700000" algn="tl" rotWithShape="0">
                    <a:prstClr val="black">
                      <a:alpha val="40000"/>
                    </a:prstClr>
                  </a:outerShdw>
                </a:effectLst>
                <a:latin typeface="+mj-lt"/>
                <a:ea typeface="+mj-ea"/>
                <a:cs typeface="+mj-cs"/>
              </a:rPr>
              <a:t> </a:t>
            </a:r>
            <a:r>
              <a:rPr lang="en-US" sz="3500" b="0" i="1" kern="1200" cap="all" spc="0" baseline="0" dirty="0">
                <a:ln w="0"/>
                <a:solidFill>
                  <a:schemeClr val="tx2"/>
                </a:solidFill>
                <a:effectLst>
                  <a:outerShdw blurRad="50800" dist="38100" dir="2700000" algn="tl" rotWithShape="0">
                    <a:prstClr val="black">
                      <a:alpha val="40000"/>
                    </a:prstClr>
                  </a:outerShdw>
                </a:effectLst>
                <a:latin typeface="Chalkboard" panose="03050602040202020205" pitchFamily="66" charset="77"/>
                <a:ea typeface="+mj-ea"/>
                <a:cs typeface="+mj-cs"/>
              </a:rPr>
              <a:t>John Muir Experience</a:t>
            </a:r>
          </a:p>
          <a:p>
            <a:pPr algn="ctr" defTabSz="914400">
              <a:lnSpc>
                <a:spcPct val="90000"/>
              </a:lnSpc>
              <a:spcBef>
                <a:spcPct val="0"/>
              </a:spcBef>
              <a:spcAft>
                <a:spcPts val="600"/>
              </a:spcAft>
            </a:pPr>
            <a:r>
              <a:rPr lang="en-US" sz="3500" b="0" i="1" kern="1200" cap="all" spc="0" baseline="0" dirty="0">
                <a:ln w="0"/>
                <a:solidFill>
                  <a:schemeClr val="tx2"/>
                </a:solidFill>
                <a:effectLst>
                  <a:outerShdw blurRad="50800" dist="38100" dir="2700000" algn="tl" rotWithShape="0">
                    <a:prstClr val="black">
                      <a:alpha val="40000"/>
                    </a:prstClr>
                  </a:outerShdw>
                </a:effectLst>
                <a:latin typeface="Chalkboard" panose="03050602040202020205" pitchFamily="66" charset="77"/>
                <a:ea typeface="+mj-ea"/>
                <a:cs typeface="+mj-cs"/>
              </a:rPr>
              <a:t>SCRAPBOOK </a:t>
            </a:r>
            <a:r>
              <a:rPr lang="en-US" sz="1600" b="0" i="1" kern="1200" cap="all" spc="0" baseline="0" dirty="0">
                <a:ln w="0"/>
                <a:solidFill>
                  <a:schemeClr val="tx2"/>
                </a:solidFill>
                <a:effectLst>
                  <a:outerShdw blurRad="50800" dist="38100" dir="2700000" algn="tl" rotWithShape="0">
                    <a:prstClr val="black">
                      <a:alpha val="40000"/>
                    </a:prstClr>
                  </a:outerShdw>
                </a:effectLst>
                <a:latin typeface="Chalkboard" panose="03050602040202020205" pitchFamily="66" charset="77"/>
                <a:ea typeface="+mj-ea"/>
                <a:cs typeface="Arial" panose="020B0604020202020204" pitchFamily="34" charset="0"/>
              </a:rPr>
              <a:t>Module code:EAEE6005</a:t>
            </a:r>
          </a:p>
          <a:p>
            <a:pPr algn="r" defTabSz="914400">
              <a:lnSpc>
                <a:spcPct val="90000"/>
              </a:lnSpc>
              <a:spcBef>
                <a:spcPct val="0"/>
              </a:spcBef>
              <a:spcAft>
                <a:spcPts val="600"/>
              </a:spcAft>
            </a:pPr>
            <a:r>
              <a:rPr lang="en-US" sz="1600" i="1" cap="all" dirty="0">
                <a:ln w="0"/>
                <a:solidFill>
                  <a:schemeClr val="tx2"/>
                </a:solidFill>
                <a:effectLst>
                  <a:outerShdw blurRad="50800" dist="38100" dir="2700000" algn="tl" rotWithShape="0">
                    <a:prstClr val="black">
                      <a:alpha val="40000"/>
                    </a:prstClr>
                  </a:outerShdw>
                </a:effectLst>
                <a:latin typeface="Chalkboard" panose="03050602040202020205" pitchFamily="66" charset="77"/>
                <a:ea typeface="+mj-ea"/>
                <a:cs typeface="Arial" panose="020B0604020202020204" pitchFamily="34" charset="0"/>
              </a:rPr>
              <a:t>Student Number: 1800001</a:t>
            </a:r>
            <a:r>
              <a:rPr lang="en-US" sz="1600" b="0" i="1" kern="1200" cap="all" spc="0" baseline="0" dirty="0">
                <a:ln w="0"/>
                <a:solidFill>
                  <a:schemeClr val="tx2"/>
                </a:solidFill>
                <a:effectLst>
                  <a:outerShdw blurRad="50800" dist="38100" dir="2700000" algn="tl" rotWithShape="0">
                    <a:prstClr val="black">
                      <a:alpha val="40000"/>
                    </a:prstClr>
                  </a:outerShdw>
                </a:effectLst>
                <a:latin typeface="Chalkboard" panose="03050602040202020205" pitchFamily="66" charset="77"/>
                <a:ea typeface="+mj-ea"/>
                <a:cs typeface="Arial" panose="020B0604020202020204" pitchFamily="34" charset="0"/>
              </a:rPr>
              <a:t> </a:t>
            </a:r>
          </a:p>
        </p:txBody>
      </p:sp>
      <p:cxnSp>
        <p:nvCxnSpPr>
          <p:cNvPr id="9" name="Straight Connector 15">
            <a:extLst>
              <a:ext uri="{FF2B5EF4-FFF2-40B4-BE49-F238E27FC236}">
                <a16:creationId xmlns:a16="http://schemas.microsoft.com/office/drawing/2014/main" id="{AC7EF422-3076-48F2-A38B-7CA851778E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31959" y="0"/>
            <a:ext cx="5279056" cy="77792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17">
            <a:extLst>
              <a:ext uri="{FF2B5EF4-FFF2-40B4-BE49-F238E27FC236}">
                <a16:creationId xmlns:a16="http://schemas.microsoft.com/office/drawing/2014/main" id="{6896548C-21A4-493D-B220-64E89F1EF6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81082" y="-6724"/>
            <a:ext cx="2279175" cy="68647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589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B7C48-94E9-D042-88E1-8625C3C0F1A4}"/>
              </a:ext>
            </a:extLst>
          </p:cNvPr>
          <p:cNvSpPr>
            <a:spLocks noGrp="1"/>
          </p:cNvSpPr>
          <p:nvPr>
            <p:ph type="title"/>
          </p:nvPr>
        </p:nvSpPr>
        <p:spPr>
          <a:xfrm>
            <a:off x="6757988" y="533400"/>
            <a:ext cx="4496228" cy="1690687"/>
          </a:xfrm>
        </p:spPr>
        <p:txBody>
          <a:bodyPr>
            <a:normAutofit/>
          </a:bodyPr>
          <a:lstStyle/>
          <a:p>
            <a:r>
              <a:rPr lang="en-US" dirty="0">
                <a:latin typeface="Chalkboard" panose="03050602040202020205" pitchFamily="66" charset="77"/>
              </a:rPr>
              <a:t>Discover</a:t>
            </a:r>
          </a:p>
        </p:txBody>
      </p:sp>
      <p:cxnSp>
        <p:nvCxnSpPr>
          <p:cNvPr id="12" name="Straight Connector 11">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tree in a forest&#10;&#10;Description automatically generated">
            <a:extLst>
              <a:ext uri="{FF2B5EF4-FFF2-40B4-BE49-F238E27FC236}">
                <a16:creationId xmlns:a16="http://schemas.microsoft.com/office/drawing/2014/main" id="{BA3D16C3-39EF-8B42-B3E9-62B69436537E}"/>
              </a:ext>
            </a:extLst>
          </p:cNvPr>
          <p:cNvPicPr>
            <a:picLocks noChangeAspect="1"/>
          </p:cNvPicPr>
          <p:nvPr/>
        </p:nvPicPr>
        <p:blipFill>
          <a:blip r:embed="rId2"/>
          <a:stretch>
            <a:fillRect/>
          </a:stretch>
        </p:blipFill>
        <p:spPr>
          <a:xfrm>
            <a:off x="1143000" y="533400"/>
            <a:ext cx="4343399" cy="5791199"/>
          </a:xfrm>
          <a:prstGeom prst="rect">
            <a:avLst/>
          </a:prstGeom>
        </p:spPr>
      </p:pic>
      <p:sp>
        <p:nvSpPr>
          <p:cNvPr id="3" name="Content Placeholder 2">
            <a:extLst>
              <a:ext uri="{FF2B5EF4-FFF2-40B4-BE49-F238E27FC236}">
                <a16:creationId xmlns:a16="http://schemas.microsoft.com/office/drawing/2014/main" id="{7DEC98B6-C644-3347-A06E-453699429B8D}"/>
              </a:ext>
            </a:extLst>
          </p:cNvPr>
          <p:cNvSpPr>
            <a:spLocks noGrp="1"/>
          </p:cNvSpPr>
          <p:nvPr>
            <p:ph idx="1"/>
          </p:nvPr>
        </p:nvSpPr>
        <p:spPr>
          <a:xfrm>
            <a:off x="6681789" y="2290762"/>
            <a:ext cx="4572428" cy="4033837"/>
          </a:xfrm>
        </p:spPr>
        <p:txBody>
          <a:bodyPr anchor="t">
            <a:normAutofit lnSpcReduction="10000"/>
          </a:bodyPr>
          <a:lstStyle/>
          <a:p>
            <a:pPr marL="0" indent="0">
              <a:lnSpc>
                <a:spcPct val="90000"/>
              </a:lnSpc>
              <a:buNone/>
            </a:pPr>
            <a:r>
              <a:rPr lang="en-US" sz="2000" dirty="0">
                <a:latin typeface="Chalkboard" panose="03050602040202020205" pitchFamily="66" charset="77"/>
              </a:rPr>
              <a:t>I grew up in a small town called </a:t>
            </a:r>
            <a:r>
              <a:rPr lang="en-US" sz="2000" dirty="0" err="1">
                <a:latin typeface="Chalkboard" panose="03050602040202020205" pitchFamily="66" charset="77"/>
              </a:rPr>
              <a:t>Builth</a:t>
            </a:r>
            <a:r>
              <a:rPr lang="en-US" sz="2000" dirty="0">
                <a:latin typeface="Chalkboard" panose="03050602040202020205" pitchFamily="66" charset="77"/>
              </a:rPr>
              <a:t> Wells which is home to the </a:t>
            </a:r>
            <a:r>
              <a:rPr lang="en-US" sz="2000" dirty="0" err="1">
                <a:latin typeface="Chalkboard" panose="03050602040202020205" pitchFamily="66" charset="77"/>
              </a:rPr>
              <a:t>Groe</a:t>
            </a:r>
            <a:r>
              <a:rPr lang="en-US" sz="2000" dirty="0">
                <a:latin typeface="Chalkboard" panose="03050602040202020205" pitchFamily="66" charset="77"/>
              </a:rPr>
              <a:t> Park. The </a:t>
            </a:r>
            <a:r>
              <a:rPr lang="en-US" sz="2000" dirty="0" err="1">
                <a:latin typeface="Chalkboard" panose="03050602040202020205" pitchFamily="66" charset="77"/>
              </a:rPr>
              <a:t>Groe</a:t>
            </a:r>
            <a:r>
              <a:rPr lang="en-US" sz="2000" dirty="0">
                <a:latin typeface="Chalkboard" panose="03050602040202020205" pitchFamily="66" charset="77"/>
              </a:rPr>
              <a:t> is a public park which can be used for recreational purposes. In the early 20</a:t>
            </a:r>
            <a:r>
              <a:rPr lang="en-US" sz="2000" baseline="30000" dirty="0">
                <a:latin typeface="Chalkboard" panose="03050602040202020205" pitchFamily="66" charset="77"/>
              </a:rPr>
              <a:t>th</a:t>
            </a:r>
            <a:r>
              <a:rPr lang="en-US" sz="2000" dirty="0">
                <a:latin typeface="Chalkboard" panose="03050602040202020205" pitchFamily="66" charset="77"/>
              </a:rPr>
              <a:t> century several trees were planted which now make up the beautiful landscape of this park. During my childhood, as a family we would visit the </a:t>
            </a:r>
            <a:r>
              <a:rPr lang="en-US" sz="2000" dirty="0" err="1">
                <a:latin typeface="Chalkboard" panose="03050602040202020205" pitchFamily="66" charset="77"/>
              </a:rPr>
              <a:t>Groe</a:t>
            </a:r>
            <a:r>
              <a:rPr lang="en-US" sz="2000" dirty="0">
                <a:latin typeface="Chalkboard" panose="03050602040202020205" pitchFamily="66" charset="77"/>
              </a:rPr>
              <a:t> everyday either for long walks, to  visit to the park or to skim pebbles down by the river. However, until completing this John Muir Award, I had never appreciated the natural beauty of the place and how lucky I am to have this on my doorstep. </a:t>
            </a:r>
          </a:p>
        </p:txBody>
      </p:sp>
      <p:cxnSp>
        <p:nvCxnSpPr>
          <p:cNvPr id="18" name="Straight Connector 17">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4091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5F75C48-E7E8-AD4D-B85D-67EA8D2A99C5}"/>
              </a:ext>
            </a:extLst>
          </p:cNvPr>
          <p:cNvSpPr/>
          <p:nvPr/>
        </p:nvSpPr>
        <p:spPr>
          <a:xfrm>
            <a:off x="157725" y="166985"/>
            <a:ext cx="11442236" cy="923330"/>
          </a:xfrm>
          <a:prstGeom prst="rect">
            <a:avLst/>
          </a:prstGeom>
          <a:noFill/>
        </p:spPr>
        <p:txBody>
          <a:bodyPr wrap="none" lIns="91440" tIns="45720" rIns="91440" bIns="45720">
            <a:spAutoFit/>
          </a:bodyPr>
          <a:lstStyle/>
          <a:p>
            <a:pPr algn="ctr"/>
            <a:r>
              <a:rPr lang="en-GB" sz="5400" b="0" i="1"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A Map of The </a:t>
            </a:r>
            <a:r>
              <a:rPr lang="en-GB" sz="5400" b="0" i="1" cap="none" spc="0" dirty="0" err="1">
                <a:ln w="0"/>
                <a:solidFill>
                  <a:schemeClr val="tx1"/>
                </a:solidFill>
                <a:effectLst>
                  <a:outerShdw blurRad="38100" dist="19050" dir="2700000" algn="tl" rotWithShape="0">
                    <a:schemeClr val="dk1">
                      <a:alpha val="40000"/>
                    </a:schemeClr>
                  </a:outerShdw>
                </a:effectLst>
                <a:latin typeface="Chalkboard" panose="03050602040202020205" pitchFamily="66" charset="77"/>
              </a:rPr>
              <a:t>Groe</a:t>
            </a:r>
            <a:r>
              <a:rPr lang="en-GB" sz="5400" b="0" i="1"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 in </a:t>
            </a:r>
            <a:r>
              <a:rPr lang="en-GB" sz="5400" b="0" i="1" cap="none" spc="0" dirty="0" err="1">
                <a:ln w="0"/>
                <a:solidFill>
                  <a:schemeClr val="tx1"/>
                </a:solidFill>
                <a:effectLst>
                  <a:outerShdw blurRad="38100" dist="19050" dir="2700000" algn="tl" rotWithShape="0">
                    <a:schemeClr val="dk1">
                      <a:alpha val="40000"/>
                    </a:schemeClr>
                  </a:outerShdw>
                </a:effectLst>
                <a:latin typeface="Chalkboard" panose="03050602040202020205" pitchFamily="66" charset="77"/>
              </a:rPr>
              <a:t>Builth</a:t>
            </a:r>
            <a:r>
              <a:rPr lang="en-GB" sz="5400" b="0" i="1"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 Wells  </a:t>
            </a:r>
          </a:p>
        </p:txBody>
      </p:sp>
      <p:pic>
        <p:nvPicPr>
          <p:cNvPr id="6" name="Picture 5" descr="A circuit board&#10;&#10;Description automatically generated">
            <a:extLst>
              <a:ext uri="{FF2B5EF4-FFF2-40B4-BE49-F238E27FC236}">
                <a16:creationId xmlns:a16="http://schemas.microsoft.com/office/drawing/2014/main" id="{4561DEDF-2248-DF48-90F0-F2CE0D8899FF}"/>
              </a:ext>
            </a:extLst>
          </p:cNvPr>
          <p:cNvPicPr>
            <a:picLocks noChangeAspect="1"/>
          </p:cNvPicPr>
          <p:nvPr/>
        </p:nvPicPr>
        <p:blipFill>
          <a:blip r:embed="rId2"/>
          <a:stretch>
            <a:fillRect/>
          </a:stretch>
        </p:blipFill>
        <p:spPr>
          <a:xfrm>
            <a:off x="2467964" y="1388264"/>
            <a:ext cx="7210658" cy="4749946"/>
          </a:xfrm>
          <a:prstGeom prst="rect">
            <a:avLst/>
          </a:prstGeom>
        </p:spPr>
      </p:pic>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99A420BA-189B-CC46-A26C-104BF240CE57}"/>
                  </a:ext>
                </a:extLst>
              </p14:cNvPr>
              <p14:cNvContentPartPr/>
              <p14:nvPr/>
            </p14:nvContentPartPr>
            <p14:xfrm>
              <a:off x="6917422" y="3048817"/>
              <a:ext cx="2761200" cy="1428840"/>
            </p14:xfrm>
          </p:contentPart>
        </mc:Choice>
        <mc:Fallback xmlns="">
          <p:pic>
            <p:nvPicPr>
              <p:cNvPr id="10" name="Ink 9">
                <a:extLst>
                  <a:ext uri="{FF2B5EF4-FFF2-40B4-BE49-F238E27FC236}">
                    <a16:creationId xmlns:a16="http://schemas.microsoft.com/office/drawing/2014/main" id="{99A420BA-189B-CC46-A26C-104BF240CE57}"/>
                  </a:ext>
                </a:extLst>
              </p:cNvPr>
              <p:cNvPicPr/>
              <p:nvPr/>
            </p:nvPicPr>
            <p:blipFill>
              <a:blip r:embed="rId4"/>
              <a:stretch>
                <a:fillRect/>
              </a:stretch>
            </p:blipFill>
            <p:spPr>
              <a:xfrm>
                <a:off x="6908782" y="3039817"/>
                <a:ext cx="2778840" cy="1446480"/>
              </a:xfrm>
              <a:prstGeom prst="rect">
                <a:avLst/>
              </a:prstGeom>
            </p:spPr>
          </p:pic>
        </mc:Fallback>
      </mc:AlternateContent>
      <p:grpSp>
        <p:nvGrpSpPr>
          <p:cNvPr id="13" name="Group 12">
            <a:extLst>
              <a:ext uri="{FF2B5EF4-FFF2-40B4-BE49-F238E27FC236}">
                <a16:creationId xmlns:a16="http://schemas.microsoft.com/office/drawing/2014/main" id="{125137E1-57F8-3740-AE78-0730A7A615B5}"/>
              </a:ext>
            </a:extLst>
          </p:cNvPr>
          <p:cNvGrpSpPr/>
          <p:nvPr/>
        </p:nvGrpSpPr>
        <p:grpSpPr>
          <a:xfrm>
            <a:off x="2646022" y="1477057"/>
            <a:ext cx="4307040" cy="2340720"/>
            <a:chOff x="2646022" y="1477057"/>
            <a:chExt cx="4307040" cy="2340720"/>
          </a:xfrm>
        </p:grpSpPr>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8D49DD21-68D0-2C4E-8C66-551BCB515E9A}"/>
                    </a:ext>
                  </a:extLst>
                </p14:cNvPr>
                <p14:cNvContentPartPr/>
                <p14:nvPr/>
              </p14:nvContentPartPr>
              <p14:xfrm>
                <a:off x="4105102" y="1477057"/>
                <a:ext cx="2847960" cy="1537920"/>
              </p14:xfrm>
            </p:contentPart>
          </mc:Choice>
          <mc:Fallback xmlns="">
            <p:pic>
              <p:nvPicPr>
                <p:cNvPr id="7" name="Ink 6">
                  <a:extLst>
                    <a:ext uri="{FF2B5EF4-FFF2-40B4-BE49-F238E27FC236}">
                      <a16:creationId xmlns:a16="http://schemas.microsoft.com/office/drawing/2014/main" id="{8D49DD21-68D0-2C4E-8C66-551BCB515E9A}"/>
                    </a:ext>
                  </a:extLst>
                </p:cNvPr>
                <p:cNvPicPr/>
                <p:nvPr/>
              </p:nvPicPr>
              <p:blipFill>
                <a:blip r:embed="rId6"/>
                <a:stretch>
                  <a:fillRect/>
                </a:stretch>
              </p:blipFill>
              <p:spPr>
                <a:xfrm>
                  <a:off x="4096102" y="1468417"/>
                  <a:ext cx="2865600" cy="15555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D9B97C70-782D-2B49-B250-0EA76106AFC0}"/>
                    </a:ext>
                  </a:extLst>
                </p14:cNvPr>
                <p14:cNvContentPartPr/>
                <p14:nvPr/>
              </p14:nvContentPartPr>
              <p14:xfrm>
                <a:off x="6937582" y="3014617"/>
                <a:ext cx="360" cy="360"/>
              </p14:xfrm>
            </p:contentPart>
          </mc:Choice>
          <mc:Fallback xmlns="">
            <p:pic>
              <p:nvPicPr>
                <p:cNvPr id="8" name="Ink 7">
                  <a:extLst>
                    <a:ext uri="{FF2B5EF4-FFF2-40B4-BE49-F238E27FC236}">
                      <a16:creationId xmlns:a16="http://schemas.microsoft.com/office/drawing/2014/main" id="{D9B97C70-782D-2B49-B250-0EA76106AFC0}"/>
                    </a:ext>
                  </a:extLst>
                </p:cNvPr>
                <p:cNvPicPr/>
                <p:nvPr/>
              </p:nvPicPr>
              <p:blipFill>
                <a:blip r:embed="rId8"/>
                <a:stretch>
                  <a:fillRect/>
                </a:stretch>
              </p:blipFill>
              <p:spPr>
                <a:xfrm>
                  <a:off x="6928942" y="3005977"/>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98F87E1D-FEF0-F547-A5A0-EF04D647759E}"/>
                    </a:ext>
                  </a:extLst>
                </p14:cNvPr>
                <p14:cNvContentPartPr/>
                <p14:nvPr/>
              </p14:nvContentPartPr>
              <p14:xfrm>
                <a:off x="2646022" y="1819057"/>
                <a:ext cx="2686680" cy="1998720"/>
              </p14:xfrm>
            </p:contentPart>
          </mc:Choice>
          <mc:Fallback xmlns="">
            <p:pic>
              <p:nvPicPr>
                <p:cNvPr id="12" name="Ink 11">
                  <a:extLst>
                    <a:ext uri="{FF2B5EF4-FFF2-40B4-BE49-F238E27FC236}">
                      <a16:creationId xmlns:a16="http://schemas.microsoft.com/office/drawing/2014/main" id="{98F87E1D-FEF0-F547-A5A0-EF04D647759E}"/>
                    </a:ext>
                  </a:extLst>
                </p:cNvPr>
                <p:cNvPicPr/>
                <p:nvPr/>
              </p:nvPicPr>
              <p:blipFill>
                <a:blip r:embed="rId10"/>
                <a:stretch>
                  <a:fillRect/>
                </a:stretch>
              </p:blipFill>
              <p:spPr>
                <a:xfrm>
                  <a:off x="2637022" y="1810417"/>
                  <a:ext cx="2704320" cy="20163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59920B99-484C-9D48-A8D3-8C6981BBAFF9}"/>
                  </a:ext>
                </a:extLst>
              </p14:cNvPr>
              <p14:cNvContentPartPr/>
              <p14:nvPr/>
            </p14:nvContentPartPr>
            <p14:xfrm>
              <a:off x="5354302" y="3840097"/>
              <a:ext cx="4344840" cy="2332800"/>
            </p14:xfrm>
          </p:contentPart>
        </mc:Choice>
        <mc:Fallback xmlns="">
          <p:pic>
            <p:nvPicPr>
              <p:cNvPr id="14" name="Ink 13">
                <a:extLst>
                  <a:ext uri="{FF2B5EF4-FFF2-40B4-BE49-F238E27FC236}">
                    <a16:creationId xmlns:a16="http://schemas.microsoft.com/office/drawing/2014/main" id="{59920B99-484C-9D48-A8D3-8C6981BBAFF9}"/>
                  </a:ext>
                </a:extLst>
              </p:cNvPr>
              <p:cNvPicPr/>
              <p:nvPr/>
            </p:nvPicPr>
            <p:blipFill>
              <a:blip r:embed="rId12"/>
              <a:stretch>
                <a:fillRect/>
              </a:stretch>
            </p:blipFill>
            <p:spPr>
              <a:xfrm>
                <a:off x="5345662" y="3831097"/>
                <a:ext cx="4362480" cy="23504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FE6D59BC-2AF3-174D-883C-D460F219AACE}"/>
                  </a:ext>
                </a:extLst>
              </p14:cNvPr>
              <p14:cNvContentPartPr/>
              <p14:nvPr/>
            </p14:nvContentPartPr>
            <p14:xfrm>
              <a:off x="7757662" y="4912897"/>
              <a:ext cx="746280" cy="20160"/>
            </p14:xfrm>
          </p:contentPart>
        </mc:Choice>
        <mc:Fallback xmlns="">
          <p:pic>
            <p:nvPicPr>
              <p:cNvPr id="15" name="Ink 14">
                <a:extLst>
                  <a:ext uri="{FF2B5EF4-FFF2-40B4-BE49-F238E27FC236}">
                    <a16:creationId xmlns:a16="http://schemas.microsoft.com/office/drawing/2014/main" id="{FE6D59BC-2AF3-174D-883C-D460F219AACE}"/>
                  </a:ext>
                </a:extLst>
              </p:cNvPr>
              <p:cNvPicPr/>
              <p:nvPr/>
            </p:nvPicPr>
            <p:blipFill>
              <a:blip r:embed="rId14"/>
              <a:stretch>
                <a:fillRect/>
              </a:stretch>
            </p:blipFill>
            <p:spPr>
              <a:xfrm>
                <a:off x="7748662" y="4904257"/>
                <a:ext cx="763920" cy="378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879FD3C7-FE0A-3F4D-B32C-9F9650B77F1F}"/>
                  </a:ext>
                </a:extLst>
              </p14:cNvPr>
              <p14:cNvContentPartPr/>
              <p14:nvPr/>
            </p14:nvContentPartPr>
            <p14:xfrm>
              <a:off x="7718782" y="4933417"/>
              <a:ext cx="803880" cy="13680"/>
            </p14:xfrm>
          </p:contentPart>
        </mc:Choice>
        <mc:Fallback xmlns="">
          <p:pic>
            <p:nvPicPr>
              <p:cNvPr id="16" name="Ink 15">
                <a:extLst>
                  <a:ext uri="{FF2B5EF4-FFF2-40B4-BE49-F238E27FC236}">
                    <a16:creationId xmlns:a16="http://schemas.microsoft.com/office/drawing/2014/main" id="{879FD3C7-FE0A-3F4D-B32C-9F9650B77F1F}"/>
                  </a:ext>
                </a:extLst>
              </p:cNvPr>
              <p:cNvPicPr/>
              <p:nvPr/>
            </p:nvPicPr>
            <p:blipFill>
              <a:blip r:embed="rId16"/>
              <a:stretch>
                <a:fillRect/>
              </a:stretch>
            </p:blipFill>
            <p:spPr>
              <a:xfrm>
                <a:off x="7710142" y="4924417"/>
                <a:ext cx="821520" cy="3132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7" name="Ink 16">
                <a:extLst>
                  <a:ext uri="{FF2B5EF4-FFF2-40B4-BE49-F238E27FC236}">
                    <a16:creationId xmlns:a16="http://schemas.microsoft.com/office/drawing/2014/main" id="{31569C42-2589-AC4F-B878-657F4211EF10}"/>
                  </a:ext>
                </a:extLst>
              </p14:cNvPr>
              <p14:cNvContentPartPr/>
              <p14:nvPr/>
            </p14:nvContentPartPr>
            <p14:xfrm>
              <a:off x="5181840" y="2750310"/>
              <a:ext cx="360" cy="360"/>
            </p14:xfrm>
          </p:contentPart>
        </mc:Choice>
        <mc:Fallback xmlns="">
          <p:pic>
            <p:nvPicPr>
              <p:cNvPr id="17" name="Ink 16">
                <a:extLst>
                  <a:ext uri="{FF2B5EF4-FFF2-40B4-BE49-F238E27FC236}">
                    <a16:creationId xmlns:a16="http://schemas.microsoft.com/office/drawing/2014/main" id="{31569C42-2589-AC4F-B878-657F4211EF10}"/>
                  </a:ext>
                </a:extLst>
              </p:cNvPr>
              <p:cNvPicPr/>
              <p:nvPr/>
            </p:nvPicPr>
            <p:blipFill>
              <a:blip r:embed="rId8"/>
              <a:stretch>
                <a:fillRect/>
              </a:stretch>
            </p:blipFill>
            <p:spPr>
              <a:xfrm>
                <a:off x="5172840" y="2741310"/>
                <a:ext cx="18000" cy="18000"/>
              </a:xfrm>
              <a:prstGeom prst="rect">
                <a:avLst/>
              </a:prstGeom>
            </p:spPr>
          </p:pic>
        </mc:Fallback>
      </mc:AlternateContent>
      <p:sp>
        <p:nvSpPr>
          <p:cNvPr id="2" name="Rectangle 1">
            <a:extLst>
              <a:ext uri="{FF2B5EF4-FFF2-40B4-BE49-F238E27FC236}">
                <a16:creationId xmlns:a16="http://schemas.microsoft.com/office/drawing/2014/main" id="{234F3339-6FFF-954F-9F7D-9AE525365012}"/>
              </a:ext>
            </a:extLst>
          </p:cNvPr>
          <p:cNvSpPr/>
          <p:nvPr/>
        </p:nvSpPr>
        <p:spPr>
          <a:xfrm>
            <a:off x="0" y="6170278"/>
            <a:ext cx="12071402" cy="738664"/>
          </a:xfrm>
          <a:prstGeom prst="rect">
            <a:avLst/>
          </a:prstGeom>
          <a:noFill/>
        </p:spPr>
        <p:txBody>
          <a:bodyPr wrap="square" lIns="91440" tIns="45720" rIns="91440" bIns="45720">
            <a:spAutoFit/>
          </a:bodyPr>
          <a:lstStyle/>
          <a:p>
            <a:pPr algn="ctr"/>
            <a:r>
              <a:rPr lang="en-GB" sz="1400" b="0"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I thought I would include a map of the </a:t>
            </a:r>
            <a:r>
              <a:rPr lang="en-GB" sz="1400" b="0" cap="none" spc="0" dirty="0" err="1">
                <a:ln w="0"/>
                <a:solidFill>
                  <a:schemeClr val="tx1"/>
                </a:solidFill>
                <a:effectLst>
                  <a:outerShdw blurRad="38100" dist="19050" dir="2700000" algn="tl" rotWithShape="0">
                    <a:schemeClr val="dk1">
                      <a:alpha val="40000"/>
                    </a:schemeClr>
                  </a:outerShdw>
                </a:effectLst>
                <a:latin typeface="Chalkboard" panose="03050602040202020205" pitchFamily="66" charset="77"/>
              </a:rPr>
              <a:t>Groe</a:t>
            </a:r>
            <a:r>
              <a:rPr lang="en-GB" sz="1400" b="0"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 to demonstrate where in </a:t>
            </a:r>
            <a:r>
              <a:rPr lang="en-GB" sz="1400" b="0" cap="none" spc="0" dirty="0" err="1">
                <a:ln w="0"/>
                <a:solidFill>
                  <a:schemeClr val="tx1"/>
                </a:solidFill>
                <a:effectLst>
                  <a:outerShdw blurRad="38100" dist="19050" dir="2700000" algn="tl" rotWithShape="0">
                    <a:schemeClr val="dk1">
                      <a:alpha val="40000"/>
                    </a:schemeClr>
                  </a:outerShdw>
                </a:effectLst>
                <a:latin typeface="Chalkboard" panose="03050602040202020205" pitchFamily="66" charset="77"/>
              </a:rPr>
              <a:t>Builth</a:t>
            </a:r>
            <a:r>
              <a:rPr lang="en-GB" sz="1400" b="0"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 Wells it is situated. Also to emphasise how much of the town it takes up, for this reason</a:t>
            </a:r>
          </a:p>
          <a:p>
            <a:pPr algn="ctr"/>
            <a:r>
              <a:rPr lang="en-GB" sz="1400" dirty="0">
                <a:ln w="0"/>
                <a:effectLst>
                  <a:outerShdw blurRad="38100" dist="19050" dir="2700000" algn="tl" rotWithShape="0">
                    <a:schemeClr val="dk1">
                      <a:alpha val="40000"/>
                    </a:schemeClr>
                  </a:outerShdw>
                </a:effectLst>
                <a:latin typeface="Chalkboard" panose="03050602040202020205" pitchFamily="66" charset="77"/>
              </a:rPr>
              <a:t>i</a:t>
            </a:r>
            <a:r>
              <a:rPr lang="en-GB" sz="1400" b="0"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t has always been a well loved attraction. </a:t>
            </a:r>
          </a:p>
        </p:txBody>
      </p:sp>
      <p:cxnSp>
        <p:nvCxnSpPr>
          <p:cNvPr id="5" name="Straight Arrow Connector 4">
            <a:extLst>
              <a:ext uri="{FF2B5EF4-FFF2-40B4-BE49-F238E27FC236}">
                <a16:creationId xmlns:a16="http://schemas.microsoft.com/office/drawing/2014/main" id="{F4206FAC-1016-994D-8D95-3048081E47FB}"/>
              </a:ext>
            </a:extLst>
          </p:cNvPr>
          <p:cNvCxnSpPr>
            <a:cxnSpLocks/>
          </p:cNvCxnSpPr>
          <p:nvPr/>
        </p:nvCxnSpPr>
        <p:spPr>
          <a:xfrm>
            <a:off x="5593286" y="996403"/>
            <a:ext cx="1198496" cy="3252167"/>
          </a:xfrm>
          <a:prstGeom prst="straightConnector1">
            <a:avLst/>
          </a:prstGeom>
          <a:ln w="952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585367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613771A-FDE2-7044-A031-E85935C4331A}"/>
              </a:ext>
            </a:extLst>
          </p:cNvPr>
          <p:cNvSpPr/>
          <p:nvPr/>
        </p:nvSpPr>
        <p:spPr>
          <a:xfrm>
            <a:off x="902696" y="1408947"/>
            <a:ext cx="4405314" cy="4978744"/>
          </a:xfrm>
          <a:prstGeom prst="rect">
            <a:avLst/>
          </a:prstGeom>
        </p:spPr>
        <p:txBody>
          <a:bodyPr vert="horz" lIns="91440" tIns="45720" rIns="91440" bIns="45720" rtlCol="0">
            <a:noAutofit/>
          </a:bodyPr>
          <a:lstStyle/>
          <a:p>
            <a:pPr defTabSz="914400">
              <a:spcAft>
                <a:spcPts val="600"/>
              </a:spcAft>
              <a:buSzPct val="80000"/>
            </a:pPr>
            <a:r>
              <a:rPr lang="en-US" dirty="0">
                <a:ln w="0"/>
                <a:effectLst>
                  <a:outerShdw blurRad="38100" dist="19050" dir="2700000" algn="tl" rotWithShape="0">
                    <a:schemeClr val="dk1">
                      <a:alpha val="40000"/>
                    </a:schemeClr>
                  </a:outerShdw>
                </a:effectLst>
                <a:latin typeface="Chalkboard" panose="03050602040202020205" pitchFamily="66" charset="77"/>
              </a:rPr>
              <a:t>As you approach the </a:t>
            </a:r>
            <a:r>
              <a:rPr lang="en-US" dirty="0" err="1">
                <a:ln w="0"/>
                <a:effectLst>
                  <a:outerShdw blurRad="38100" dist="19050" dir="2700000" algn="tl" rotWithShape="0">
                    <a:schemeClr val="dk1">
                      <a:alpha val="40000"/>
                    </a:schemeClr>
                  </a:outerShdw>
                </a:effectLst>
                <a:latin typeface="Chalkboard" panose="03050602040202020205" pitchFamily="66" charset="77"/>
              </a:rPr>
              <a:t>Groe</a:t>
            </a:r>
            <a:r>
              <a:rPr lang="en-US" dirty="0">
                <a:ln w="0"/>
                <a:effectLst>
                  <a:outerShdw blurRad="38100" dist="19050" dir="2700000" algn="tl" rotWithShape="0">
                    <a:schemeClr val="dk1">
                      <a:alpha val="40000"/>
                    </a:schemeClr>
                  </a:outerShdw>
                </a:effectLst>
                <a:latin typeface="Chalkboard" panose="03050602040202020205" pitchFamily="66" charset="77"/>
              </a:rPr>
              <a:t>, not only are you greeted by the beautiful scenery and the warming sounds of wildlife, there is a helpful notice board for the public to help navigate their way around.  This board notes the history and information about the river, native species and other non-human things that the </a:t>
            </a:r>
            <a:r>
              <a:rPr lang="en-US" dirty="0" err="1">
                <a:ln w="0"/>
                <a:effectLst>
                  <a:outerShdw blurRad="38100" dist="19050" dir="2700000" algn="tl" rotWithShape="0">
                    <a:schemeClr val="dk1">
                      <a:alpha val="40000"/>
                    </a:schemeClr>
                  </a:outerShdw>
                </a:effectLst>
                <a:latin typeface="Chalkboard" panose="03050602040202020205" pitchFamily="66" charset="77"/>
              </a:rPr>
              <a:t>Groe</a:t>
            </a:r>
            <a:r>
              <a:rPr lang="en-US" dirty="0">
                <a:ln w="0"/>
                <a:effectLst>
                  <a:outerShdw blurRad="38100" dist="19050" dir="2700000" algn="tl" rotWithShape="0">
                    <a:schemeClr val="dk1">
                      <a:alpha val="40000"/>
                    </a:schemeClr>
                  </a:outerShdw>
                </a:effectLst>
                <a:latin typeface="Chalkboard" panose="03050602040202020205" pitchFamily="66" charset="77"/>
              </a:rPr>
              <a:t> is home too. The notice board also shows a map of the </a:t>
            </a:r>
            <a:r>
              <a:rPr lang="en-US" dirty="0" err="1">
                <a:ln w="0"/>
                <a:effectLst>
                  <a:outerShdw blurRad="38100" dist="19050" dir="2700000" algn="tl" rotWithShape="0">
                    <a:schemeClr val="dk1">
                      <a:alpha val="40000"/>
                    </a:schemeClr>
                  </a:outerShdw>
                </a:effectLst>
                <a:latin typeface="Chalkboard" panose="03050602040202020205" pitchFamily="66" charset="77"/>
              </a:rPr>
              <a:t>Groe</a:t>
            </a:r>
            <a:r>
              <a:rPr lang="en-US" dirty="0">
                <a:ln w="0"/>
                <a:effectLst>
                  <a:outerShdw blurRad="38100" dist="19050" dir="2700000" algn="tl" rotWithShape="0">
                    <a:schemeClr val="dk1">
                      <a:alpha val="40000"/>
                    </a:schemeClr>
                  </a:outerShdw>
                </a:effectLst>
                <a:latin typeface="Chalkboard" panose="03050602040202020205" pitchFamily="66" charset="77"/>
              </a:rPr>
              <a:t> with a useful key underneath, to indicate where everything is located around the park. For example, picnic benches and toilets for public use. </a:t>
            </a:r>
          </a:p>
        </p:txBody>
      </p:sp>
      <p:cxnSp>
        <p:nvCxnSpPr>
          <p:cNvPr id="17" name="Straight Connector 16">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30398" y="-1"/>
            <a:ext cx="2559923"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1874503-FE8B-408C-ABAF-2B72BAC29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741182" y="0"/>
            <a:ext cx="725518"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text, newspaper&#10;&#10;Description automatically generated">
            <a:extLst>
              <a:ext uri="{FF2B5EF4-FFF2-40B4-BE49-F238E27FC236}">
                <a16:creationId xmlns:a16="http://schemas.microsoft.com/office/drawing/2014/main" id="{F796C705-BB2E-9143-A8F0-C0F6562DE1C5}"/>
              </a:ext>
            </a:extLst>
          </p:cNvPr>
          <p:cNvPicPr>
            <a:picLocks noChangeAspect="1"/>
          </p:cNvPicPr>
          <p:nvPr/>
        </p:nvPicPr>
        <p:blipFill>
          <a:blip r:embed="rId2"/>
          <a:stretch>
            <a:fillRect/>
          </a:stretch>
        </p:blipFill>
        <p:spPr>
          <a:xfrm>
            <a:off x="6186865" y="1220440"/>
            <a:ext cx="5223170" cy="2905378"/>
          </a:xfrm>
          <a:prstGeom prst="rect">
            <a:avLst/>
          </a:prstGeom>
        </p:spPr>
      </p:pic>
      <p:sp>
        <p:nvSpPr>
          <p:cNvPr id="11" name="Rectangle 10">
            <a:extLst>
              <a:ext uri="{FF2B5EF4-FFF2-40B4-BE49-F238E27FC236}">
                <a16:creationId xmlns:a16="http://schemas.microsoft.com/office/drawing/2014/main" id="{63E0FDFE-370A-8540-B50E-880FF8A90ABF}"/>
              </a:ext>
            </a:extLst>
          </p:cNvPr>
          <p:cNvSpPr/>
          <p:nvPr/>
        </p:nvSpPr>
        <p:spPr>
          <a:xfrm>
            <a:off x="727559" y="470309"/>
            <a:ext cx="10682476" cy="923330"/>
          </a:xfrm>
          <a:prstGeom prst="rect">
            <a:avLst/>
          </a:prstGeom>
          <a:noFill/>
        </p:spPr>
        <p:txBody>
          <a:bodyPr wrap="none" lIns="91440" tIns="45720" rIns="91440" bIns="45720">
            <a:spAutoFit/>
          </a:bodyPr>
          <a:lstStyle/>
          <a:p>
            <a:pPr algn="ctr"/>
            <a:r>
              <a:rPr lang="en-GB" sz="5400" b="0" i="1"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A friendly welcome to the </a:t>
            </a:r>
            <a:r>
              <a:rPr lang="en-GB" sz="5400" b="0" i="1" cap="none" spc="0" dirty="0" err="1">
                <a:ln w="0"/>
                <a:solidFill>
                  <a:schemeClr val="tx1"/>
                </a:solidFill>
                <a:effectLst>
                  <a:outerShdw blurRad="38100" dist="19050" dir="2700000" algn="tl" rotWithShape="0">
                    <a:schemeClr val="dk1">
                      <a:alpha val="40000"/>
                    </a:schemeClr>
                  </a:outerShdw>
                </a:effectLst>
                <a:latin typeface="Chalkboard" panose="03050602040202020205" pitchFamily="66" charset="77"/>
              </a:rPr>
              <a:t>Groe</a:t>
            </a:r>
            <a:r>
              <a:rPr lang="en-GB" sz="5400" b="0" i="1" cap="none" spc="0" dirty="0">
                <a:ln w="0"/>
                <a:solidFill>
                  <a:schemeClr val="tx1"/>
                </a:solidFill>
                <a:effectLst>
                  <a:outerShdw blurRad="38100" dist="19050" dir="2700000" algn="tl" rotWithShape="0">
                    <a:schemeClr val="dk1">
                      <a:alpha val="40000"/>
                    </a:schemeClr>
                  </a:outerShdw>
                </a:effectLst>
                <a:latin typeface="Chalkboard" panose="03050602040202020205" pitchFamily="66" charset="77"/>
              </a:rPr>
              <a:t>…</a:t>
            </a:r>
          </a:p>
        </p:txBody>
      </p:sp>
      <p:pic>
        <p:nvPicPr>
          <p:cNvPr id="3" name="Picture 2" descr="A sign on a pole near a forest&#10;&#10;Description automatically generated">
            <a:extLst>
              <a:ext uri="{FF2B5EF4-FFF2-40B4-BE49-F238E27FC236}">
                <a16:creationId xmlns:a16="http://schemas.microsoft.com/office/drawing/2014/main" id="{6A0317BA-36B0-1D40-A5E2-86BFC58B65C2}"/>
              </a:ext>
            </a:extLst>
          </p:cNvPr>
          <p:cNvPicPr>
            <a:picLocks noChangeAspect="1"/>
          </p:cNvPicPr>
          <p:nvPr/>
        </p:nvPicPr>
        <p:blipFill>
          <a:blip r:embed="rId3"/>
          <a:stretch>
            <a:fillRect/>
          </a:stretch>
        </p:blipFill>
        <p:spPr>
          <a:xfrm>
            <a:off x="6331415" y="4188952"/>
            <a:ext cx="1954434" cy="2605912"/>
          </a:xfrm>
          <a:prstGeom prst="rect">
            <a:avLst/>
          </a:prstGeom>
        </p:spPr>
      </p:pic>
      <p:pic>
        <p:nvPicPr>
          <p:cNvPr id="6" name="Picture 5" descr="Text&#10;&#10;Description automatically generated">
            <a:extLst>
              <a:ext uri="{FF2B5EF4-FFF2-40B4-BE49-F238E27FC236}">
                <a16:creationId xmlns:a16="http://schemas.microsoft.com/office/drawing/2014/main" id="{79BF8133-EDBC-D948-ACE0-EEBECB67DF53}"/>
              </a:ext>
            </a:extLst>
          </p:cNvPr>
          <p:cNvPicPr>
            <a:picLocks noChangeAspect="1"/>
          </p:cNvPicPr>
          <p:nvPr/>
        </p:nvPicPr>
        <p:blipFill>
          <a:blip r:embed="rId4"/>
          <a:stretch>
            <a:fillRect/>
          </a:stretch>
        </p:blipFill>
        <p:spPr>
          <a:xfrm>
            <a:off x="8521782" y="4424143"/>
            <a:ext cx="2847372" cy="2135529"/>
          </a:xfrm>
          <a:prstGeom prst="rect">
            <a:avLst/>
          </a:prstGeom>
        </p:spPr>
      </p:pic>
    </p:spTree>
    <p:extLst>
      <p:ext uri="{BB962C8B-B14F-4D97-AF65-F5344CB8AC3E}">
        <p14:creationId xmlns:p14="http://schemas.microsoft.com/office/powerpoint/2010/main" val="1997313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777E8-4ABE-7341-BFB0-41C417954BB3}"/>
              </a:ext>
            </a:extLst>
          </p:cNvPr>
          <p:cNvSpPr>
            <a:spLocks noGrp="1"/>
          </p:cNvSpPr>
          <p:nvPr>
            <p:ph type="title"/>
          </p:nvPr>
        </p:nvSpPr>
        <p:spPr/>
        <p:txBody>
          <a:bodyPr>
            <a:normAutofit/>
          </a:bodyPr>
          <a:lstStyle/>
          <a:p>
            <a:r>
              <a:rPr lang="en-US" sz="3600" dirty="0">
                <a:latin typeface="Chalkboard" panose="03050602040202020205" pitchFamily="66" charset="77"/>
              </a:rPr>
              <a:t>Discovering the BEAUTY of the </a:t>
            </a:r>
            <a:r>
              <a:rPr lang="en-US" sz="3600" dirty="0" err="1">
                <a:latin typeface="Chalkboard" panose="03050602040202020205" pitchFamily="66" charset="77"/>
              </a:rPr>
              <a:t>Groe</a:t>
            </a:r>
            <a:endParaRPr lang="en-US" sz="3600" dirty="0">
              <a:latin typeface="Chalkboard" panose="03050602040202020205" pitchFamily="66" charset="77"/>
            </a:endParaRPr>
          </a:p>
        </p:txBody>
      </p:sp>
      <p:pic>
        <p:nvPicPr>
          <p:cNvPr id="5" name="Picture 4" descr="A pile of fries&#10;&#10;Description automatically generated">
            <a:extLst>
              <a:ext uri="{FF2B5EF4-FFF2-40B4-BE49-F238E27FC236}">
                <a16:creationId xmlns:a16="http://schemas.microsoft.com/office/drawing/2014/main" id="{64E99FDD-BB64-DD44-99C8-8E29B062D059}"/>
              </a:ext>
            </a:extLst>
          </p:cNvPr>
          <p:cNvPicPr>
            <a:picLocks noChangeAspect="1"/>
          </p:cNvPicPr>
          <p:nvPr/>
        </p:nvPicPr>
        <p:blipFill>
          <a:blip r:embed="rId2"/>
          <a:stretch>
            <a:fillRect/>
          </a:stretch>
        </p:blipFill>
        <p:spPr>
          <a:xfrm>
            <a:off x="6192986" y="1686626"/>
            <a:ext cx="2441864" cy="3255818"/>
          </a:xfrm>
          <a:prstGeom prst="rect">
            <a:avLst/>
          </a:prstGeom>
        </p:spPr>
      </p:pic>
      <p:pic>
        <p:nvPicPr>
          <p:cNvPr id="7" name="Picture 6" descr="A close up of some grass&#10;&#10;Description automatically generated">
            <a:extLst>
              <a:ext uri="{FF2B5EF4-FFF2-40B4-BE49-F238E27FC236}">
                <a16:creationId xmlns:a16="http://schemas.microsoft.com/office/drawing/2014/main" id="{30C367C9-5157-1848-8778-6E7D230A9103}"/>
              </a:ext>
            </a:extLst>
          </p:cNvPr>
          <p:cNvPicPr>
            <a:picLocks noChangeAspect="1"/>
          </p:cNvPicPr>
          <p:nvPr/>
        </p:nvPicPr>
        <p:blipFill>
          <a:blip r:embed="rId3"/>
          <a:stretch>
            <a:fillRect/>
          </a:stretch>
        </p:blipFill>
        <p:spPr>
          <a:xfrm>
            <a:off x="3401293" y="1686626"/>
            <a:ext cx="2441864" cy="3255818"/>
          </a:xfrm>
          <a:prstGeom prst="rect">
            <a:avLst/>
          </a:prstGeom>
        </p:spPr>
      </p:pic>
      <p:pic>
        <p:nvPicPr>
          <p:cNvPr id="9" name="Picture 8" descr="A pile of hay&#10;&#10;Description automatically generated">
            <a:extLst>
              <a:ext uri="{FF2B5EF4-FFF2-40B4-BE49-F238E27FC236}">
                <a16:creationId xmlns:a16="http://schemas.microsoft.com/office/drawing/2014/main" id="{F41A1F5C-FEBB-CF42-81AC-E2327167130F}"/>
              </a:ext>
            </a:extLst>
          </p:cNvPr>
          <p:cNvPicPr>
            <a:picLocks noChangeAspect="1"/>
          </p:cNvPicPr>
          <p:nvPr/>
        </p:nvPicPr>
        <p:blipFill>
          <a:blip r:embed="rId4"/>
          <a:stretch>
            <a:fillRect/>
          </a:stretch>
        </p:blipFill>
        <p:spPr>
          <a:xfrm>
            <a:off x="609600" y="1686626"/>
            <a:ext cx="2441864" cy="3255818"/>
          </a:xfrm>
          <a:prstGeom prst="rect">
            <a:avLst/>
          </a:prstGeom>
        </p:spPr>
      </p:pic>
      <p:pic>
        <p:nvPicPr>
          <p:cNvPr id="11" name="Picture 10" descr="A tree with pink flowers&#10;&#10;Description automatically generated">
            <a:extLst>
              <a:ext uri="{FF2B5EF4-FFF2-40B4-BE49-F238E27FC236}">
                <a16:creationId xmlns:a16="http://schemas.microsoft.com/office/drawing/2014/main" id="{B3325A43-5A63-BE4F-B9A7-282922DC87C6}"/>
              </a:ext>
            </a:extLst>
          </p:cNvPr>
          <p:cNvPicPr>
            <a:picLocks noChangeAspect="1"/>
          </p:cNvPicPr>
          <p:nvPr/>
        </p:nvPicPr>
        <p:blipFill>
          <a:blip r:embed="rId5"/>
          <a:stretch>
            <a:fillRect/>
          </a:stretch>
        </p:blipFill>
        <p:spPr>
          <a:xfrm>
            <a:off x="8984679" y="1686626"/>
            <a:ext cx="2571750" cy="3255818"/>
          </a:xfrm>
          <a:prstGeom prst="rect">
            <a:avLst/>
          </a:prstGeom>
        </p:spPr>
      </p:pic>
      <p:sp>
        <p:nvSpPr>
          <p:cNvPr id="12" name="TextBox 11">
            <a:extLst>
              <a:ext uri="{FF2B5EF4-FFF2-40B4-BE49-F238E27FC236}">
                <a16:creationId xmlns:a16="http://schemas.microsoft.com/office/drawing/2014/main" id="{521E7BEF-E800-5D46-BC08-0C91F1159604}"/>
              </a:ext>
            </a:extLst>
          </p:cNvPr>
          <p:cNvSpPr txBox="1"/>
          <p:nvPr/>
        </p:nvSpPr>
        <p:spPr>
          <a:xfrm>
            <a:off x="609600" y="5153891"/>
            <a:ext cx="10946829" cy="1477328"/>
          </a:xfrm>
          <a:prstGeom prst="rect">
            <a:avLst/>
          </a:prstGeom>
          <a:noFill/>
        </p:spPr>
        <p:txBody>
          <a:bodyPr wrap="square" rtlCol="0">
            <a:spAutoFit/>
          </a:bodyPr>
          <a:lstStyle/>
          <a:p>
            <a:r>
              <a:rPr lang="en-US" dirty="0">
                <a:latin typeface="Chalkboard" panose="03050602040202020205" pitchFamily="66" charset="77"/>
              </a:rPr>
              <a:t>As you are walking down the </a:t>
            </a:r>
            <a:r>
              <a:rPr lang="en-US" dirty="0" err="1">
                <a:latin typeface="Chalkboard" panose="03050602040202020205" pitchFamily="66" charset="77"/>
              </a:rPr>
              <a:t>Groe’s</a:t>
            </a:r>
            <a:r>
              <a:rPr lang="en-US" dirty="0">
                <a:latin typeface="Chalkboard" panose="03050602040202020205" pitchFamily="66" charset="77"/>
              </a:rPr>
              <a:t> pathways at this time of year, beautiful leaves are scattered everywhere. We are lucky to be surrounded by the natural </a:t>
            </a:r>
            <a:r>
              <a:rPr lang="en-US" dirty="0" err="1">
                <a:latin typeface="Chalkboard" panose="03050602040202020205" pitchFamily="66" charset="77"/>
              </a:rPr>
              <a:t>colours</a:t>
            </a:r>
            <a:r>
              <a:rPr lang="en-US" dirty="0">
                <a:latin typeface="Chalkboard" panose="03050602040202020205" pitchFamily="66" charset="77"/>
              </a:rPr>
              <a:t> of nature. My inner child really does come alive, walking through leaves and muddy puddles and collecting little treasures I find along my way. It always awakens my senses when walking down the </a:t>
            </a:r>
            <a:r>
              <a:rPr lang="en-US" dirty="0" err="1">
                <a:latin typeface="Chalkboard" panose="03050602040202020205" pitchFamily="66" charset="77"/>
              </a:rPr>
              <a:t>Groe</a:t>
            </a:r>
            <a:r>
              <a:rPr lang="en-US" dirty="0">
                <a:latin typeface="Chalkboard" panose="03050602040202020205" pitchFamily="66" charset="77"/>
              </a:rPr>
              <a:t> as you are always greeted with new sights, smells and sounds. </a:t>
            </a:r>
          </a:p>
        </p:txBody>
      </p:sp>
    </p:spTree>
    <p:extLst>
      <p:ext uri="{BB962C8B-B14F-4D97-AF65-F5344CB8AC3E}">
        <p14:creationId xmlns:p14="http://schemas.microsoft.com/office/powerpoint/2010/main" val="708662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613DD-E204-354C-B37D-3D648FA492BF}"/>
              </a:ext>
            </a:extLst>
          </p:cNvPr>
          <p:cNvSpPr>
            <a:spLocks noGrp="1"/>
          </p:cNvSpPr>
          <p:nvPr>
            <p:ph type="title"/>
          </p:nvPr>
        </p:nvSpPr>
        <p:spPr/>
        <p:txBody>
          <a:bodyPr>
            <a:normAutofit/>
          </a:bodyPr>
          <a:lstStyle/>
          <a:p>
            <a:r>
              <a:rPr lang="en-US" sz="3600" dirty="0">
                <a:latin typeface="Chalkboard" panose="03050602040202020205" pitchFamily="66" charset="77"/>
              </a:rPr>
              <a:t>The </a:t>
            </a:r>
            <a:r>
              <a:rPr lang="en-US" sz="3600" dirty="0" err="1">
                <a:latin typeface="Chalkboard" panose="03050602040202020205" pitchFamily="66" charset="77"/>
              </a:rPr>
              <a:t>groe</a:t>
            </a:r>
            <a:r>
              <a:rPr lang="en-US" sz="3600" dirty="0">
                <a:latin typeface="Chalkboard" panose="03050602040202020205" pitchFamily="66" charset="77"/>
              </a:rPr>
              <a:t> at morning, Noon and night</a:t>
            </a:r>
          </a:p>
        </p:txBody>
      </p:sp>
      <p:sp>
        <p:nvSpPr>
          <p:cNvPr id="3" name="Content Placeholder 2">
            <a:extLst>
              <a:ext uri="{FF2B5EF4-FFF2-40B4-BE49-F238E27FC236}">
                <a16:creationId xmlns:a16="http://schemas.microsoft.com/office/drawing/2014/main" id="{1110015F-8039-124A-8ACF-099C634DCEDD}"/>
              </a:ext>
            </a:extLst>
          </p:cNvPr>
          <p:cNvSpPr>
            <a:spLocks noGrp="1"/>
          </p:cNvSpPr>
          <p:nvPr>
            <p:ph idx="1"/>
          </p:nvPr>
        </p:nvSpPr>
        <p:spPr/>
        <p:txBody>
          <a:bodyPr/>
          <a:lstStyle/>
          <a:p>
            <a:endParaRPr lang="en-US"/>
          </a:p>
        </p:txBody>
      </p:sp>
      <p:pic>
        <p:nvPicPr>
          <p:cNvPr id="9" name="Picture 8" descr="A large empty field&#10;&#10;Description automatically generated">
            <a:extLst>
              <a:ext uri="{FF2B5EF4-FFF2-40B4-BE49-F238E27FC236}">
                <a16:creationId xmlns:a16="http://schemas.microsoft.com/office/drawing/2014/main" id="{7EC09FAA-2220-7847-8A0E-554C9E0A92CE}"/>
              </a:ext>
            </a:extLst>
          </p:cNvPr>
          <p:cNvPicPr>
            <a:picLocks noChangeAspect="1"/>
          </p:cNvPicPr>
          <p:nvPr/>
        </p:nvPicPr>
        <p:blipFill>
          <a:blip r:embed="rId2"/>
          <a:stretch>
            <a:fillRect/>
          </a:stretch>
        </p:blipFill>
        <p:spPr>
          <a:xfrm>
            <a:off x="8669988" y="1877716"/>
            <a:ext cx="3216074" cy="4288099"/>
          </a:xfrm>
          <a:prstGeom prst="rect">
            <a:avLst/>
          </a:prstGeom>
        </p:spPr>
      </p:pic>
      <p:pic>
        <p:nvPicPr>
          <p:cNvPr id="11" name="Picture 10" descr="A rainbow over a field of green grass&#10;&#10;Description automatically generated">
            <a:extLst>
              <a:ext uri="{FF2B5EF4-FFF2-40B4-BE49-F238E27FC236}">
                <a16:creationId xmlns:a16="http://schemas.microsoft.com/office/drawing/2014/main" id="{B93F0060-A943-EA4F-B59D-102D52B445A4}"/>
              </a:ext>
            </a:extLst>
          </p:cNvPr>
          <p:cNvPicPr>
            <a:picLocks noChangeAspect="1"/>
          </p:cNvPicPr>
          <p:nvPr/>
        </p:nvPicPr>
        <p:blipFill>
          <a:blip r:embed="rId3"/>
          <a:stretch>
            <a:fillRect/>
          </a:stretch>
        </p:blipFill>
        <p:spPr>
          <a:xfrm>
            <a:off x="5127023" y="1915557"/>
            <a:ext cx="3218874" cy="4288099"/>
          </a:xfrm>
          <a:prstGeom prst="rect">
            <a:avLst/>
          </a:prstGeom>
        </p:spPr>
      </p:pic>
      <p:pic>
        <p:nvPicPr>
          <p:cNvPr id="13" name="Picture 12" descr="A close up of a lush green field&#10;&#10;Description automatically generated">
            <a:extLst>
              <a:ext uri="{FF2B5EF4-FFF2-40B4-BE49-F238E27FC236}">
                <a16:creationId xmlns:a16="http://schemas.microsoft.com/office/drawing/2014/main" id="{F70C3C2F-681A-4E44-A795-B274F60FCAE2}"/>
              </a:ext>
            </a:extLst>
          </p:cNvPr>
          <p:cNvPicPr>
            <a:picLocks noChangeAspect="1"/>
          </p:cNvPicPr>
          <p:nvPr/>
        </p:nvPicPr>
        <p:blipFill>
          <a:blip r:embed="rId4"/>
          <a:stretch>
            <a:fillRect/>
          </a:stretch>
        </p:blipFill>
        <p:spPr>
          <a:xfrm>
            <a:off x="1258840" y="1911824"/>
            <a:ext cx="3218874" cy="4291832"/>
          </a:xfrm>
          <a:prstGeom prst="rect">
            <a:avLst/>
          </a:prstGeom>
        </p:spPr>
      </p:pic>
    </p:spTree>
    <p:extLst>
      <p:ext uri="{BB962C8B-B14F-4D97-AF65-F5344CB8AC3E}">
        <p14:creationId xmlns:p14="http://schemas.microsoft.com/office/powerpoint/2010/main" val="3757831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8D4F9-7C49-324E-8080-30C36788BBC9}"/>
              </a:ext>
            </a:extLst>
          </p:cNvPr>
          <p:cNvSpPr>
            <a:spLocks noGrp="1"/>
          </p:cNvSpPr>
          <p:nvPr>
            <p:ph type="title"/>
          </p:nvPr>
        </p:nvSpPr>
        <p:spPr/>
        <p:txBody>
          <a:bodyPr/>
          <a:lstStyle/>
          <a:p>
            <a:r>
              <a:rPr lang="en-US" dirty="0">
                <a:latin typeface="Chalkboard" panose="03050602040202020205" pitchFamily="66" charset="77"/>
              </a:rPr>
              <a:t>Explore- The river wye </a:t>
            </a:r>
          </a:p>
        </p:txBody>
      </p:sp>
      <p:sp>
        <p:nvSpPr>
          <p:cNvPr id="4" name="Rectangle 3">
            <a:extLst>
              <a:ext uri="{FF2B5EF4-FFF2-40B4-BE49-F238E27FC236}">
                <a16:creationId xmlns:a16="http://schemas.microsoft.com/office/drawing/2014/main" id="{35AD4903-E792-744D-AA7A-61253D47B565}"/>
              </a:ext>
            </a:extLst>
          </p:cNvPr>
          <p:cNvSpPr/>
          <p:nvPr/>
        </p:nvSpPr>
        <p:spPr>
          <a:xfrm>
            <a:off x="1059180" y="1574215"/>
            <a:ext cx="6096000" cy="2031325"/>
          </a:xfrm>
          <a:prstGeom prst="rect">
            <a:avLst/>
          </a:prstGeom>
        </p:spPr>
        <p:txBody>
          <a:bodyPr>
            <a:spAutoFit/>
          </a:bodyPr>
          <a:lstStyle/>
          <a:p>
            <a:r>
              <a:rPr lang="en-US" dirty="0">
                <a:ln w="0"/>
                <a:solidFill>
                  <a:schemeClr val="tx2"/>
                </a:solidFill>
                <a:effectLst>
                  <a:outerShdw blurRad="38100" dist="19050" dir="2700000" algn="tl" rotWithShape="0">
                    <a:schemeClr val="dk1">
                      <a:alpha val="40000"/>
                    </a:schemeClr>
                  </a:outerShdw>
                </a:effectLst>
                <a:latin typeface="Chalkboard" panose="03050602040202020205" pitchFamily="66" charset="77"/>
              </a:rPr>
              <a:t>As you can see from the map on previous pages, the River Wye flows through </a:t>
            </a:r>
            <a:r>
              <a:rPr lang="en-US" dirty="0" err="1">
                <a:ln w="0"/>
                <a:solidFill>
                  <a:schemeClr val="tx2"/>
                </a:solidFill>
                <a:effectLst>
                  <a:outerShdw blurRad="38100" dist="19050" dir="2700000" algn="tl" rotWithShape="0">
                    <a:schemeClr val="dk1">
                      <a:alpha val="40000"/>
                    </a:schemeClr>
                  </a:outerShdw>
                </a:effectLst>
                <a:latin typeface="Chalkboard" panose="03050602040202020205" pitchFamily="66" charset="77"/>
              </a:rPr>
              <a:t>Builth</a:t>
            </a:r>
            <a:r>
              <a:rPr lang="en-US" dirty="0">
                <a:ln w="0"/>
                <a:solidFill>
                  <a:schemeClr val="tx2"/>
                </a:solidFill>
                <a:effectLst>
                  <a:outerShdw blurRad="38100" dist="19050" dir="2700000" algn="tl" rotWithShape="0">
                    <a:schemeClr val="dk1">
                      <a:alpha val="40000"/>
                    </a:schemeClr>
                  </a:outerShdw>
                </a:effectLst>
                <a:latin typeface="Chalkboard" panose="03050602040202020205" pitchFamily="66" charset="77"/>
              </a:rPr>
              <a:t> Wells. This sets the scene for the </a:t>
            </a:r>
            <a:r>
              <a:rPr lang="en-US" dirty="0" err="1">
                <a:ln w="0"/>
                <a:solidFill>
                  <a:schemeClr val="tx2"/>
                </a:solidFill>
                <a:effectLst>
                  <a:outerShdw blurRad="38100" dist="19050" dir="2700000" algn="tl" rotWithShape="0">
                    <a:schemeClr val="dk1">
                      <a:alpha val="40000"/>
                    </a:schemeClr>
                  </a:outerShdw>
                </a:effectLst>
                <a:latin typeface="Chalkboard" panose="03050602040202020205" pitchFamily="66" charset="77"/>
              </a:rPr>
              <a:t>Groe</a:t>
            </a:r>
            <a:r>
              <a:rPr lang="en-US" dirty="0">
                <a:ln w="0"/>
                <a:solidFill>
                  <a:schemeClr val="tx2"/>
                </a:solidFill>
                <a:effectLst>
                  <a:outerShdw blurRad="38100" dist="19050" dir="2700000" algn="tl" rotWithShape="0">
                    <a:schemeClr val="dk1">
                      <a:alpha val="40000"/>
                    </a:schemeClr>
                  </a:outerShdw>
                </a:effectLst>
                <a:latin typeface="Chalkboard" panose="03050602040202020205" pitchFamily="66" charset="77"/>
              </a:rPr>
              <a:t>. The River Wye is home to many plants and species. Over the years I have seen many fish, ducks and arounds in or on the river.. I will often come here and sit to enjoy the views or even just to gather my thoughts. </a:t>
            </a:r>
          </a:p>
        </p:txBody>
      </p:sp>
      <p:pic>
        <p:nvPicPr>
          <p:cNvPr id="7" name="Picture 6" descr="An empty park bench next to a body of water&#10;&#10;Description automatically generated">
            <a:extLst>
              <a:ext uri="{FF2B5EF4-FFF2-40B4-BE49-F238E27FC236}">
                <a16:creationId xmlns:a16="http://schemas.microsoft.com/office/drawing/2014/main" id="{3954C17B-B005-F44C-8D34-F78ADAF10BCC}"/>
              </a:ext>
            </a:extLst>
          </p:cNvPr>
          <p:cNvPicPr>
            <a:picLocks noChangeAspect="1"/>
          </p:cNvPicPr>
          <p:nvPr/>
        </p:nvPicPr>
        <p:blipFill>
          <a:blip r:embed="rId2"/>
          <a:stretch>
            <a:fillRect/>
          </a:stretch>
        </p:blipFill>
        <p:spPr>
          <a:xfrm>
            <a:off x="8097775" y="3651000"/>
            <a:ext cx="3330698" cy="3196489"/>
          </a:xfrm>
          <a:prstGeom prst="rect">
            <a:avLst/>
          </a:prstGeom>
        </p:spPr>
      </p:pic>
      <p:pic>
        <p:nvPicPr>
          <p:cNvPr id="9" name="Picture 8" descr="A person standing next to a body of water&#10;&#10;Description automatically generated">
            <a:extLst>
              <a:ext uri="{FF2B5EF4-FFF2-40B4-BE49-F238E27FC236}">
                <a16:creationId xmlns:a16="http://schemas.microsoft.com/office/drawing/2014/main" id="{C43EBB9F-860F-4E4A-955B-A95EEFBF8963}"/>
              </a:ext>
            </a:extLst>
          </p:cNvPr>
          <p:cNvPicPr>
            <a:picLocks noChangeAspect="1"/>
          </p:cNvPicPr>
          <p:nvPr/>
        </p:nvPicPr>
        <p:blipFill>
          <a:blip r:embed="rId3"/>
          <a:stretch>
            <a:fillRect/>
          </a:stretch>
        </p:blipFill>
        <p:spPr>
          <a:xfrm>
            <a:off x="8477249" y="176539"/>
            <a:ext cx="2571751" cy="3429001"/>
          </a:xfrm>
          <a:prstGeom prst="rect">
            <a:avLst/>
          </a:prstGeom>
        </p:spPr>
      </p:pic>
      <p:pic>
        <p:nvPicPr>
          <p:cNvPr id="11" name="Picture 10" descr="A body of water with grass and trees&#10;&#10;Description automatically generated">
            <a:extLst>
              <a:ext uri="{FF2B5EF4-FFF2-40B4-BE49-F238E27FC236}">
                <a16:creationId xmlns:a16="http://schemas.microsoft.com/office/drawing/2014/main" id="{995D7C05-6130-5E48-BBFD-B37DF9DE4392}"/>
              </a:ext>
            </a:extLst>
          </p:cNvPr>
          <p:cNvPicPr>
            <a:picLocks noChangeAspect="1"/>
          </p:cNvPicPr>
          <p:nvPr/>
        </p:nvPicPr>
        <p:blipFill>
          <a:blip r:embed="rId4"/>
          <a:stretch>
            <a:fillRect/>
          </a:stretch>
        </p:blipFill>
        <p:spPr>
          <a:xfrm>
            <a:off x="2048741" y="4130529"/>
            <a:ext cx="4047259" cy="2716960"/>
          </a:xfrm>
          <a:prstGeom prst="rect">
            <a:avLst/>
          </a:prstGeom>
        </p:spPr>
      </p:pic>
      <p:cxnSp>
        <p:nvCxnSpPr>
          <p:cNvPr id="15" name="Straight Arrow Connector 14">
            <a:extLst>
              <a:ext uri="{FF2B5EF4-FFF2-40B4-BE49-F238E27FC236}">
                <a16:creationId xmlns:a16="http://schemas.microsoft.com/office/drawing/2014/main" id="{6C3455EA-5CD9-6F48-BCFE-6F44058F8A6F}"/>
              </a:ext>
            </a:extLst>
          </p:cNvPr>
          <p:cNvCxnSpPr/>
          <p:nvPr/>
        </p:nvCxnSpPr>
        <p:spPr>
          <a:xfrm>
            <a:off x="7239000" y="533401"/>
            <a:ext cx="2376055" cy="4641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C79B60BC-17ED-E249-A291-5F7CECA9314E}"/>
              </a:ext>
            </a:extLst>
          </p:cNvPr>
          <p:cNvSpPr txBox="1"/>
          <p:nvPr/>
        </p:nvSpPr>
        <p:spPr>
          <a:xfrm>
            <a:off x="6471804" y="348735"/>
            <a:ext cx="1143000" cy="369332"/>
          </a:xfrm>
          <a:prstGeom prst="rect">
            <a:avLst/>
          </a:prstGeom>
          <a:noFill/>
        </p:spPr>
        <p:txBody>
          <a:bodyPr wrap="square" rtlCol="0">
            <a:spAutoFit/>
          </a:bodyPr>
          <a:lstStyle/>
          <a:p>
            <a:r>
              <a:rPr lang="en-US" dirty="0">
                <a:latin typeface="Chalkboard" panose="03050602040202020205" pitchFamily="66" charset="77"/>
              </a:rPr>
              <a:t>Ducks</a:t>
            </a:r>
          </a:p>
        </p:txBody>
      </p:sp>
    </p:spTree>
    <p:extLst>
      <p:ext uri="{BB962C8B-B14F-4D97-AF65-F5344CB8AC3E}">
        <p14:creationId xmlns:p14="http://schemas.microsoft.com/office/powerpoint/2010/main" val="2100997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8590DAC5-BA81-4AF8-B0CA-D66712B30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3BAB7E7E-14BD-4509-AD05-57C2EF74C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3BA8D-A95A-6444-8B2A-8C5D3DBC3A88}"/>
              </a:ext>
            </a:extLst>
          </p:cNvPr>
          <p:cNvSpPr>
            <a:spLocks noGrp="1"/>
          </p:cNvSpPr>
          <p:nvPr>
            <p:ph type="title"/>
          </p:nvPr>
        </p:nvSpPr>
        <p:spPr>
          <a:xfrm>
            <a:off x="5693734" y="557304"/>
            <a:ext cx="5355265" cy="1625731"/>
          </a:xfrm>
        </p:spPr>
        <p:txBody>
          <a:bodyPr>
            <a:normAutofit/>
          </a:bodyPr>
          <a:lstStyle/>
          <a:p>
            <a:r>
              <a:rPr lang="en-US" dirty="0">
                <a:latin typeface="Chalkboard" panose="03050602040202020205" pitchFamily="66" charset="77"/>
              </a:rPr>
              <a:t>Wildlife- Bees and butterflies </a:t>
            </a:r>
          </a:p>
        </p:txBody>
      </p:sp>
      <p:pic>
        <p:nvPicPr>
          <p:cNvPr id="7" name="Picture 6" descr="A close up of a flower&#10;&#10;Description automatically generated">
            <a:extLst>
              <a:ext uri="{FF2B5EF4-FFF2-40B4-BE49-F238E27FC236}">
                <a16:creationId xmlns:a16="http://schemas.microsoft.com/office/drawing/2014/main" id="{75E21F81-6531-C341-9764-EC922A8C561A}"/>
              </a:ext>
            </a:extLst>
          </p:cNvPr>
          <p:cNvPicPr>
            <a:picLocks noChangeAspect="1"/>
          </p:cNvPicPr>
          <p:nvPr/>
        </p:nvPicPr>
        <p:blipFill rotWithShape="1">
          <a:blip r:embed="rId2"/>
          <a:srcRect t="29645" b="29618"/>
          <a:stretch/>
        </p:blipFill>
        <p:spPr>
          <a:xfrm>
            <a:off x="6" y="10"/>
            <a:ext cx="4742121" cy="3434306"/>
          </a:xfrm>
          <a:custGeom>
            <a:avLst/>
            <a:gdLst/>
            <a:ahLst/>
            <a:cxnLst/>
            <a:rect l="l" t="t" r="r" b="b"/>
            <a:pathLst>
              <a:path w="4742121" h="3429000">
                <a:moveTo>
                  <a:pt x="0" y="0"/>
                </a:moveTo>
                <a:lnTo>
                  <a:pt x="4306186" y="0"/>
                </a:lnTo>
                <a:lnTo>
                  <a:pt x="4742121" y="3429000"/>
                </a:lnTo>
                <a:lnTo>
                  <a:pt x="0" y="3429000"/>
                </a:lnTo>
                <a:close/>
              </a:path>
            </a:pathLst>
          </a:custGeom>
        </p:spPr>
      </p:pic>
      <p:pic>
        <p:nvPicPr>
          <p:cNvPr id="5" name="Picture 4" descr="A sign on the side of a tree&#10;&#10;Description automatically generated">
            <a:extLst>
              <a:ext uri="{FF2B5EF4-FFF2-40B4-BE49-F238E27FC236}">
                <a16:creationId xmlns:a16="http://schemas.microsoft.com/office/drawing/2014/main" id="{AFE81507-BF07-E54C-8A26-2AF54B3520F5}"/>
              </a:ext>
            </a:extLst>
          </p:cNvPr>
          <p:cNvPicPr>
            <a:picLocks noChangeAspect="1"/>
          </p:cNvPicPr>
          <p:nvPr/>
        </p:nvPicPr>
        <p:blipFill rotWithShape="1">
          <a:blip r:embed="rId3"/>
          <a:srcRect t="24215" r="-1" b="26118"/>
          <a:stretch/>
        </p:blipFill>
        <p:spPr>
          <a:xfrm>
            <a:off x="-5" y="3429000"/>
            <a:ext cx="5178056" cy="3429000"/>
          </a:xfrm>
          <a:custGeom>
            <a:avLst/>
            <a:gdLst/>
            <a:ahLst/>
            <a:cxnLst/>
            <a:rect l="l" t="t" r="r" b="b"/>
            <a:pathLst>
              <a:path w="5178056" h="3429000">
                <a:moveTo>
                  <a:pt x="0" y="0"/>
                </a:moveTo>
                <a:lnTo>
                  <a:pt x="4742121" y="0"/>
                </a:lnTo>
                <a:lnTo>
                  <a:pt x="5178056" y="3429000"/>
                </a:lnTo>
                <a:lnTo>
                  <a:pt x="0" y="3429000"/>
                </a:lnTo>
                <a:close/>
              </a:path>
            </a:pathLst>
          </a:custGeom>
        </p:spPr>
      </p:pic>
      <p:sp>
        <p:nvSpPr>
          <p:cNvPr id="3" name="Content Placeholder 2">
            <a:extLst>
              <a:ext uri="{FF2B5EF4-FFF2-40B4-BE49-F238E27FC236}">
                <a16:creationId xmlns:a16="http://schemas.microsoft.com/office/drawing/2014/main" id="{899383B0-C166-014D-83CC-851A118E6AF8}"/>
              </a:ext>
            </a:extLst>
          </p:cNvPr>
          <p:cNvSpPr>
            <a:spLocks noGrp="1"/>
          </p:cNvSpPr>
          <p:nvPr>
            <p:ph idx="1"/>
          </p:nvPr>
        </p:nvSpPr>
        <p:spPr>
          <a:xfrm>
            <a:off x="5693734" y="2183035"/>
            <a:ext cx="5355266" cy="4121845"/>
          </a:xfrm>
        </p:spPr>
        <p:txBody>
          <a:bodyPr anchor="ctr">
            <a:normAutofit fontScale="92500" lnSpcReduction="20000"/>
          </a:bodyPr>
          <a:lstStyle/>
          <a:p>
            <a:pPr marL="0" indent="0">
              <a:buNone/>
            </a:pPr>
            <a:r>
              <a:rPr lang="en-US" dirty="0">
                <a:latin typeface="Chalkboard" panose="03050602040202020205" pitchFamily="66" charset="77"/>
              </a:rPr>
              <a:t>The </a:t>
            </a:r>
            <a:r>
              <a:rPr lang="en-US" dirty="0" err="1">
                <a:latin typeface="Chalkboard" panose="03050602040202020205" pitchFamily="66" charset="77"/>
              </a:rPr>
              <a:t>Groe</a:t>
            </a:r>
            <a:r>
              <a:rPr lang="en-US" dirty="0">
                <a:latin typeface="Chalkboard" panose="03050602040202020205" pitchFamily="66" charset="77"/>
              </a:rPr>
              <a:t> has many trees and plants to support bee's and butterflies. In fact, the council have provided them with their very own garden. This garden has plenty of trees and plants for the bees to feed on their nectar and pollen.</a:t>
            </a:r>
            <a:r>
              <a:rPr lang="en-GB" dirty="0">
                <a:latin typeface="Chalkboard" panose="03050602040202020205" pitchFamily="66" charset="77"/>
              </a:rPr>
              <a:t> Similarly with butterflies, they live off the nectar from flowers, which are required in order to feed. Butterflies then lay their eggs on 'host plants’, which is a food source for caterpillars. </a:t>
            </a:r>
            <a:endParaRPr lang="en-US" dirty="0">
              <a:latin typeface="Chalkboard" panose="03050602040202020205" pitchFamily="66" charset="77"/>
            </a:endParaRPr>
          </a:p>
        </p:txBody>
      </p:sp>
      <p:cxnSp>
        <p:nvCxnSpPr>
          <p:cNvPr id="23" name="Straight Connector 16">
            <a:extLst>
              <a:ext uri="{FF2B5EF4-FFF2-40B4-BE49-F238E27FC236}">
                <a16:creationId xmlns:a16="http://schemas.microsoft.com/office/drawing/2014/main" id="{4836AB60-5854-4E5A-BBFD-9E71A8600C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AD65D320-5EBB-8349-AA38-BABDDD5FB3BA}"/>
              </a:ext>
            </a:extLst>
          </p:cNvPr>
          <p:cNvSpPr txBox="1"/>
          <p:nvPr/>
        </p:nvSpPr>
        <p:spPr>
          <a:xfrm>
            <a:off x="6" y="3090886"/>
            <a:ext cx="4742121" cy="343430"/>
          </a:xfrm>
          <a:prstGeom prst="rect">
            <a:avLst/>
          </a:prstGeom>
          <a:solidFill>
            <a:srgbClr val="000000">
              <a:alpha val="50000"/>
            </a:srgbClr>
          </a:solidFill>
          <a:ln>
            <a:noFill/>
          </a:ln>
        </p:spPr>
        <p:txBody>
          <a:bodyPr wrap="square" rtlCol="0">
            <a:noAutofit/>
          </a:bodyPr>
          <a:lstStyle/>
          <a:p>
            <a:pPr algn="ctr">
              <a:spcAft>
                <a:spcPts val="600"/>
              </a:spcAft>
            </a:pPr>
            <a:r>
              <a:rPr lang="en-US" sz="1050">
                <a:solidFill>
                  <a:srgbClr val="FFFFFF"/>
                </a:solidFill>
              </a:rPr>
              <a:t>This photo was taken in Summer of a honeybee. I was lucky to get this close before it flew away!</a:t>
            </a:r>
          </a:p>
        </p:txBody>
      </p:sp>
    </p:spTree>
    <p:extLst>
      <p:ext uri="{BB962C8B-B14F-4D97-AF65-F5344CB8AC3E}">
        <p14:creationId xmlns:p14="http://schemas.microsoft.com/office/powerpoint/2010/main" val="1547790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12B206-25E9-4F8B-AED7-8353BA625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49100"/>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E142A6D3-8DB2-4EE4-B19A-4C40D070FE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0990" y="4849100"/>
            <a:ext cx="2366826"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D73BD45-87D9-44BD-8E6F-A575FFD9C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2" idx="1"/>
          </p:cNvCxnSpPr>
          <p:nvPr>
            <p:extLst>
              <p:ext uri="{386F3935-93C4-4BCD-93E2-E3B085C9AB24}">
                <p16:designElem xmlns:p16="http://schemas.microsoft.com/office/powerpoint/2015/main" val="1"/>
              </p:ext>
            </p:extLst>
          </p:nvPr>
        </p:nvCxnSpPr>
        <p:spPr>
          <a:xfrm flipH="1">
            <a:off x="0" y="4849099"/>
            <a:ext cx="3027816" cy="100445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69995053-20DC-434A-9E0E-D6375196BD78}"/>
              </a:ext>
            </a:extLst>
          </p:cNvPr>
          <p:cNvSpPr/>
          <p:nvPr/>
        </p:nvSpPr>
        <p:spPr>
          <a:xfrm>
            <a:off x="1524000" y="4995894"/>
            <a:ext cx="9144000" cy="1043750"/>
          </a:xfrm>
          <a:prstGeom prst="rect">
            <a:avLst/>
          </a:prstGeom>
        </p:spPr>
        <p:txBody>
          <a:bodyPr vert="horz" lIns="91440" tIns="45720" rIns="91440" bIns="45720" rtlCol="0" anchor="b">
            <a:normAutofit fontScale="85000" lnSpcReduction="20000"/>
          </a:bodyPr>
          <a:lstStyle/>
          <a:p>
            <a:pPr algn="ctr" defTabSz="914400">
              <a:lnSpc>
                <a:spcPct val="90000"/>
              </a:lnSpc>
              <a:spcBef>
                <a:spcPct val="0"/>
              </a:spcBef>
              <a:spcAft>
                <a:spcPts val="600"/>
              </a:spcAft>
            </a:pPr>
            <a:r>
              <a:rPr lang="en-US" sz="3400" b="0" kern="1200" cap="all" spc="0" baseline="0" dirty="0">
                <a:ln w="0"/>
                <a:solidFill>
                  <a:schemeClr val="tx2"/>
                </a:solidFill>
                <a:effectLst>
                  <a:outerShdw blurRad="38100" dist="19050" dir="2700000" algn="tl" rotWithShape="0">
                    <a:schemeClr val="dk1">
                      <a:alpha val="40000"/>
                    </a:schemeClr>
                  </a:outerShdw>
                </a:effectLst>
                <a:latin typeface="Chalkboard" panose="03050602040202020205" pitchFamily="66" charset="77"/>
                <a:ea typeface="+mj-ea"/>
                <a:cs typeface="+mj-cs"/>
              </a:rPr>
              <a:t>The first picture is a photo of a squirrel and the second of a robin, can you spot them?</a:t>
            </a:r>
          </a:p>
        </p:txBody>
      </p:sp>
      <p:pic>
        <p:nvPicPr>
          <p:cNvPr id="7" name="Picture 6" descr="A close up of a tree&#10;&#10;Description automatically generated">
            <a:extLst>
              <a:ext uri="{FF2B5EF4-FFF2-40B4-BE49-F238E27FC236}">
                <a16:creationId xmlns:a16="http://schemas.microsoft.com/office/drawing/2014/main" id="{D134C23C-2FBB-014C-A39D-30A5440F9D27}"/>
              </a:ext>
            </a:extLst>
          </p:cNvPr>
          <p:cNvPicPr>
            <a:picLocks noChangeAspect="1"/>
          </p:cNvPicPr>
          <p:nvPr/>
        </p:nvPicPr>
        <p:blipFill>
          <a:blip r:embed="rId2"/>
          <a:stretch>
            <a:fillRect/>
          </a:stretch>
        </p:blipFill>
        <p:spPr>
          <a:xfrm>
            <a:off x="1569484" y="209275"/>
            <a:ext cx="3586450" cy="4398413"/>
          </a:xfrm>
          <a:prstGeom prst="rect">
            <a:avLst/>
          </a:prstGeom>
        </p:spPr>
      </p:pic>
      <p:pic>
        <p:nvPicPr>
          <p:cNvPr id="5" name="Picture 4">
            <a:extLst>
              <a:ext uri="{FF2B5EF4-FFF2-40B4-BE49-F238E27FC236}">
                <a16:creationId xmlns:a16="http://schemas.microsoft.com/office/drawing/2014/main" id="{205FBBDF-B52C-F143-B527-424A717192E9}"/>
              </a:ext>
            </a:extLst>
          </p:cNvPr>
          <p:cNvPicPr/>
          <p:nvPr/>
        </p:nvPicPr>
        <p:blipFill>
          <a:blip r:embed="rId3">
            <a:extLst>
              <a:ext uri="{28A0092B-C50C-407E-A947-70E740481C1C}">
                <a14:useLocalDpi xmlns:a14="http://schemas.microsoft.com/office/drawing/2010/main" val="0"/>
              </a:ext>
            </a:extLst>
          </a:blip>
          <a:stretch>
            <a:fillRect/>
          </a:stretch>
        </p:blipFill>
        <p:spPr>
          <a:xfrm>
            <a:off x="5666158" y="262485"/>
            <a:ext cx="3771330" cy="4345203"/>
          </a:xfrm>
          <a:prstGeom prst="rect">
            <a:avLst/>
          </a:prstGeom>
        </p:spPr>
      </p:pic>
      <p:cxnSp>
        <p:nvCxnSpPr>
          <p:cNvPr id="34" name="Straight Connector 33">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4849098"/>
            <a:ext cx="339224" cy="20089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965CFDB-63A4-4033-A10B-8444138F68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2420" y="4849097"/>
            <a:ext cx="3309580" cy="13821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5555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1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1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1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1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1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2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39" name="Rectangle 23">
            <a:extLst>
              <a:ext uri="{FF2B5EF4-FFF2-40B4-BE49-F238E27FC236}">
                <a16:creationId xmlns:a16="http://schemas.microsoft.com/office/drawing/2014/main" id="{3EAA282C-D6AD-4614-A9F7-E9D8CDB6B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in a field&#10;&#10;Description automatically generated">
            <a:extLst>
              <a:ext uri="{FF2B5EF4-FFF2-40B4-BE49-F238E27FC236}">
                <a16:creationId xmlns:a16="http://schemas.microsoft.com/office/drawing/2014/main" id="{F1F417C1-3B02-3044-915C-F3440D473EC2}"/>
              </a:ext>
            </a:extLst>
          </p:cNvPr>
          <p:cNvPicPr>
            <a:picLocks noGrp="1" noChangeAspect="1"/>
          </p:cNvPicPr>
          <p:nvPr>
            <p:ph idx="1"/>
          </p:nvPr>
        </p:nvPicPr>
        <p:blipFill rotWithShape="1">
          <a:blip r:embed="rId2"/>
          <a:srcRect t="31075" b="26737"/>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85349CB8-0027-49D3-B09C-B3097EB0E4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49100"/>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itle 1">
            <a:extLst>
              <a:ext uri="{FF2B5EF4-FFF2-40B4-BE49-F238E27FC236}">
                <a16:creationId xmlns:a16="http://schemas.microsoft.com/office/drawing/2014/main" id="{3333B272-CB42-C345-B94B-2BF98BE22DA6}"/>
              </a:ext>
            </a:extLst>
          </p:cNvPr>
          <p:cNvSpPr>
            <a:spLocks noGrp="1"/>
          </p:cNvSpPr>
          <p:nvPr>
            <p:ph type="title"/>
          </p:nvPr>
        </p:nvSpPr>
        <p:spPr>
          <a:xfrm>
            <a:off x="848436" y="5284380"/>
            <a:ext cx="10495128" cy="775225"/>
          </a:xfrm>
        </p:spPr>
        <p:txBody>
          <a:bodyPr vert="horz" lIns="91440" tIns="45720" rIns="91440" bIns="45720" rtlCol="0" anchor="ctr">
            <a:noAutofit/>
          </a:bodyPr>
          <a:lstStyle/>
          <a:p>
            <a:pPr algn="ctr"/>
            <a:r>
              <a:rPr lang="en-US" sz="2800" i="1" kern="1200" cap="all" baseline="0" dirty="0">
                <a:solidFill>
                  <a:schemeClr val="tx2"/>
                </a:solidFill>
                <a:latin typeface="Chalkboard" panose="03050602040202020205" pitchFamily="66" charset="77"/>
              </a:rPr>
              <a:t>I wonder what creature left this pile of mud behind?</a:t>
            </a:r>
          </a:p>
        </p:txBody>
      </p:sp>
      <p:cxnSp>
        <p:nvCxnSpPr>
          <p:cNvPr id="28" name="Straight Connector 27">
            <a:extLst>
              <a:ext uri="{FF2B5EF4-FFF2-40B4-BE49-F238E27FC236}">
                <a16:creationId xmlns:a16="http://schemas.microsoft.com/office/drawing/2014/main" id="{C4A330F7-C135-4887-BEB7-715897211F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4849100"/>
            <a:ext cx="3309581"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B4BC022-2321-4FF2-BB92-B4B3F486CF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64221" y="4849100"/>
            <a:ext cx="3327780"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6E8991A-3FA3-406E-92A6-7021C64B8B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0990" y="4849100"/>
            <a:ext cx="2648592"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4486EB5-0FC0-4694-8A6B-5084CCDFFA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30" y="5834655"/>
            <a:ext cx="4296771" cy="10233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02A2150-2605-46B8-9C26-A96C0BB01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283588" y="4849100"/>
            <a:ext cx="1460311"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6196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6330DD-E2D2-6A40-B048-5F2FC5C49286}"/>
              </a:ext>
            </a:extLst>
          </p:cNvPr>
          <p:cNvSpPr>
            <a:spLocks noGrp="1"/>
          </p:cNvSpPr>
          <p:nvPr>
            <p:ph idx="1"/>
          </p:nvPr>
        </p:nvSpPr>
        <p:spPr/>
        <p:txBody>
          <a:bodyPr/>
          <a:lstStyle/>
          <a:p>
            <a:endParaRPr lang="en-US" dirty="0"/>
          </a:p>
        </p:txBody>
      </p:sp>
      <p:pic>
        <p:nvPicPr>
          <p:cNvPr id="5" name="Picture 4" descr="A squirrel lying on the grass&#10;&#10;Description automatically generated">
            <a:extLst>
              <a:ext uri="{FF2B5EF4-FFF2-40B4-BE49-F238E27FC236}">
                <a16:creationId xmlns:a16="http://schemas.microsoft.com/office/drawing/2014/main" id="{14929D82-9626-3644-BB5D-C6731BD76063}"/>
              </a:ext>
            </a:extLst>
          </p:cNvPr>
          <p:cNvPicPr>
            <a:picLocks noChangeAspect="1"/>
          </p:cNvPicPr>
          <p:nvPr/>
        </p:nvPicPr>
        <p:blipFill>
          <a:blip r:embed="rId2"/>
          <a:stretch>
            <a:fillRect/>
          </a:stretch>
        </p:blipFill>
        <p:spPr>
          <a:xfrm>
            <a:off x="1394100" y="1915557"/>
            <a:ext cx="3424660" cy="3935391"/>
          </a:xfrm>
          <a:prstGeom prst="rect">
            <a:avLst/>
          </a:prstGeom>
        </p:spPr>
      </p:pic>
      <p:pic>
        <p:nvPicPr>
          <p:cNvPr id="7" name="Picture 6" descr="A picture containing outdoor, beach, sand, rocky&#10;&#10;Description automatically generated">
            <a:extLst>
              <a:ext uri="{FF2B5EF4-FFF2-40B4-BE49-F238E27FC236}">
                <a16:creationId xmlns:a16="http://schemas.microsoft.com/office/drawing/2014/main" id="{E3F2782C-4AA9-704F-AA5B-67189B4ABFF6}"/>
              </a:ext>
            </a:extLst>
          </p:cNvPr>
          <p:cNvPicPr>
            <a:picLocks noChangeAspect="1"/>
          </p:cNvPicPr>
          <p:nvPr/>
        </p:nvPicPr>
        <p:blipFill>
          <a:blip r:embed="rId3"/>
          <a:stretch>
            <a:fillRect/>
          </a:stretch>
        </p:blipFill>
        <p:spPr>
          <a:xfrm>
            <a:off x="4818760" y="1915556"/>
            <a:ext cx="3105024" cy="3935391"/>
          </a:xfrm>
          <a:prstGeom prst="rect">
            <a:avLst/>
          </a:prstGeom>
        </p:spPr>
      </p:pic>
      <p:pic>
        <p:nvPicPr>
          <p:cNvPr id="9" name="Picture 8" descr="A close up of a lush green field&#10;&#10;Description automatically generated">
            <a:extLst>
              <a:ext uri="{FF2B5EF4-FFF2-40B4-BE49-F238E27FC236}">
                <a16:creationId xmlns:a16="http://schemas.microsoft.com/office/drawing/2014/main" id="{29171922-DFF5-C940-86FA-0FF33743BC59}"/>
              </a:ext>
            </a:extLst>
          </p:cNvPr>
          <p:cNvPicPr>
            <a:picLocks noChangeAspect="1"/>
          </p:cNvPicPr>
          <p:nvPr/>
        </p:nvPicPr>
        <p:blipFill>
          <a:blip r:embed="rId4"/>
          <a:stretch>
            <a:fillRect/>
          </a:stretch>
        </p:blipFill>
        <p:spPr>
          <a:xfrm>
            <a:off x="7923784" y="1915555"/>
            <a:ext cx="2840151" cy="3917450"/>
          </a:xfrm>
          <a:prstGeom prst="rect">
            <a:avLst/>
          </a:prstGeom>
        </p:spPr>
      </p:pic>
      <p:sp>
        <p:nvSpPr>
          <p:cNvPr id="14" name="TextBox 13">
            <a:extLst>
              <a:ext uri="{FF2B5EF4-FFF2-40B4-BE49-F238E27FC236}">
                <a16:creationId xmlns:a16="http://schemas.microsoft.com/office/drawing/2014/main" id="{E279CB74-1DD1-924F-BE1F-85FD951DD2B9}"/>
              </a:ext>
            </a:extLst>
          </p:cNvPr>
          <p:cNvSpPr txBox="1"/>
          <p:nvPr/>
        </p:nvSpPr>
        <p:spPr>
          <a:xfrm>
            <a:off x="1394100" y="6127975"/>
            <a:ext cx="9369835" cy="584775"/>
          </a:xfrm>
          <a:prstGeom prst="rect">
            <a:avLst/>
          </a:prstGeom>
          <a:noFill/>
        </p:spPr>
        <p:txBody>
          <a:bodyPr wrap="square" rtlCol="0">
            <a:spAutoFit/>
          </a:bodyPr>
          <a:lstStyle/>
          <a:p>
            <a:r>
              <a:rPr lang="en-US" sz="1600" dirty="0">
                <a:latin typeface="Chalkboard" panose="03050602040202020205" pitchFamily="66" charset="77"/>
              </a:rPr>
              <a:t>Here are some pictures of the wildlife I discovered. If I noticed that any creatures were on a pathway or road, I moved them safely into a bush where they would be sheltered from harm. </a:t>
            </a:r>
          </a:p>
        </p:txBody>
      </p:sp>
      <p:sp>
        <p:nvSpPr>
          <p:cNvPr id="15" name="TextBox 14">
            <a:extLst>
              <a:ext uri="{FF2B5EF4-FFF2-40B4-BE49-F238E27FC236}">
                <a16:creationId xmlns:a16="http://schemas.microsoft.com/office/drawing/2014/main" id="{1930F334-64C7-3249-AC11-63845C1F279D}"/>
              </a:ext>
            </a:extLst>
          </p:cNvPr>
          <p:cNvSpPr txBox="1"/>
          <p:nvPr/>
        </p:nvSpPr>
        <p:spPr>
          <a:xfrm>
            <a:off x="1885950" y="530560"/>
            <a:ext cx="9906000" cy="923330"/>
          </a:xfrm>
          <a:prstGeom prst="rect">
            <a:avLst/>
          </a:prstGeom>
          <a:noFill/>
        </p:spPr>
        <p:txBody>
          <a:bodyPr wrap="square" rtlCol="0">
            <a:spAutoFit/>
          </a:bodyPr>
          <a:lstStyle/>
          <a:p>
            <a:r>
              <a:rPr lang="en-US" sz="5400" dirty="0">
                <a:latin typeface="Chalkboard" panose="03050602040202020205" pitchFamily="66" charset="77"/>
              </a:rPr>
              <a:t>EXPLORING THE WILDLIFE</a:t>
            </a:r>
          </a:p>
        </p:txBody>
      </p:sp>
    </p:spTree>
    <p:extLst>
      <p:ext uri="{BB962C8B-B14F-4D97-AF65-F5344CB8AC3E}">
        <p14:creationId xmlns:p14="http://schemas.microsoft.com/office/powerpoint/2010/main" val="1047862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FC0EF-B2B1-474D-9D79-CBA9926C2833}"/>
              </a:ext>
            </a:extLst>
          </p:cNvPr>
          <p:cNvSpPr>
            <a:spLocks noGrp="1"/>
          </p:cNvSpPr>
          <p:nvPr>
            <p:ph type="title"/>
          </p:nvPr>
        </p:nvSpPr>
        <p:spPr>
          <a:xfrm>
            <a:off x="5146159" y="685800"/>
            <a:ext cx="6238688" cy="1382233"/>
          </a:xfrm>
        </p:spPr>
        <p:txBody>
          <a:bodyPr>
            <a:normAutofit/>
          </a:bodyPr>
          <a:lstStyle/>
          <a:p>
            <a:r>
              <a:rPr lang="en-US" dirty="0">
                <a:latin typeface="Chalkboard" panose="03050602040202020205" pitchFamily="66" charset="77"/>
              </a:rPr>
              <a:t>Conserve</a:t>
            </a:r>
          </a:p>
        </p:txBody>
      </p:sp>
      <p:pic>
        <p:nvPicPr>
          <p:cNvPr id="5" name="Picture 4" descr="A sign on a dirt road&#10;&#10;Description automatically generated">
            <a:extLst>
              <a:ext uri="{FF2B5EF4-FFF2-40B4-BE49-F238E27FC236}">
                <a16:creationId xmlns:a16="http://schemas.microsoft.com/office/drawing/2014/main" id="{AF82905F-CE41-7149-B02D-594A94A84D4E}"/>
              </a:ext>
            </a:extLst>
          </p:cNvPr>
          <p:cNvPicPr>
            <a:picLocks noChangeAspect="1"/>
          </p:cNvPicPr>
          <p:nvPr/>
        </p:nvPicPr>
        <p:blipFill rotWithShape="1">
          <a:blip r:embed="rId2"/>
          <a:srcRect l="3672" r="1" b="1"/>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F720E275-8CCA-B246-8BAB-FCD0A750B078}"/>
              </a:ext>
            </a:extLst>
          </p:cNvPr>
          <p:cNvSpPr>
            <a:spLocks noGrp="1"/>
          </p:cNvSpPr>
          <p:nvPr>
            <p:ph idx="1"/>
          </p:nvPr>
        </p:nvSpPr>
        <p:spPr>
          <a:xfrm>
            <a:off x="5146158" y="2301949"/>
            <a:ext cx="6238687" cy="4022650"/>
          </a:xfrm>
        </p:spPr>
        <p:txBody>
          <a:bodyPr>
            <a:normAutofit fontScale="70000" lnSpcReduction="20000"/>
          </a:bodyPr>
          <a:lstStyle/>
          <a:p>
            <a:pPr marL="0" indent="0">
              <a:buNone/>
            </a:pPr>
            <a:r>
              <a:rPr lang="en-US" dirty="0">
                <a:latin typeface="Chalkboard" panose="03050602040202020205" pitchFamily="66" charset="77"/>
              </a:rPr>
              <a:t>Over the years of walking around the </a:t>
            </a:r>
            <a:r>
              <a:rPr lang="en-US" dirty="0" err="1">
                <a:latin typeface="Chalkboard" panose="03050602040202020205" pitchFamily="66" charset="77"/>
              </a:rPr>
              <a:t>Groe</a:t>
            </a:r>
            <a:r>
              <a:rPr lang="en-US" dirty="0">
                <a:latin typeface="Chalkboard" panose="03050602040202020205" pitchFamily="66" charset="77"/>
              </a:rPr>
              <a:t>, one problem that I have noticed is individuals failing to pick up after their dogs. At times it can be difficult to notice due to leaves and twigs scattered around the pathways, which can result in stepping through it. Dog poo is a pollutant to our environment and a health hazard to humans. If dog waste is not picked up, in time it will break down and find its way into the water supply. </a:t>
            </a:r>
          </a:p>
          <a:p>
            <a:pPr marL="0" indent="0">
              <a:buNone/>
            </a:pPr>
            <a:endParaRPr lang="en-US" dirty="0">
              <a:latin typeface="Chalkboard" panose="03050602040202020205" pitchFamily="66" charset="77"/>
            </a:endParaRPr>
          </a:p>
          <a:p>
            <a:pPr marL="0" indent="0">
              <a:buNone/>
            </a:pPr>
            <a:r>
              <a:rPr lang="en-US" dirty="0">
                <a:latin typeface="Chalkboard" panose="03050602040202020205" pitchFamily="66" charset="77"/>
              </a:rPr>
              <a:t>To prevent this from happening,  the local council have provided ‘poo bag’ stations which dog owners can use free of charge. These bags are also biodegradable, therefore eco-friendly for our environment! Although, as a dog owner myself I do believe that we should be responsible for providing our own bags. However this is a fantastic idea from the council to prevent people not picking up after their dogs. There really is no excuse now. </a:t>
            </a:r>
          </a:p>
          <a:p>
            <a:pPr marL="0" indent="0">
              <a:buNone/>
            </a:pPr>
            <a:endParaRPr lang="en-US" dirty="0">
              <a:latin typeface="Chalkboard" panose="03050602040202020205" pitchFamily="66" charset="77"/>
            </a:endParaRPr>
          </a:p>
        </p:txBody>
      </p:sp>
      <p:cxnSp>
        <p:nvCxnSpPr>
          <p:cNvPr id="12" name="Straight Connector 11">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7291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19C4-86E0-1F4D-A3C9-8B153ECB6731}"/>
              </a:ext>
            </a:extLst>
          </p:cNvPr>
          <p:cNvSpPr>
            <a:spLocks noGrp="1"/>
          </p:cNvSpPr>
          <p:nvPr>
            <p:ph type="title"/>
          </p:nvPr>
        </p:nvSpPr>
        <p:spPr/>
        <p:txBody>
          <a:bodyPr/>
          <a:lstStyle/>
          <a:p>
            <a:r>
              <a:rPr lang="en-US" dirty="0">
                <a:latin typeface="Chalkboard" panose="03050602040202020205" pitchFamily="66" charset="77"/>
              </a:rPr>
              <a:t>Conserve – my bug hotel </a:t>
            </a:r>
          </a:p>
        </p:txBody>
      </p:sp>
      <p:pic>
        <p:nvPicPr>
          <p:cNvPr id="4" name="Picture 3" descr="A picture containing grass, outdoor, plant, building&#10;&#10;Description automatically generated">
            <a:extLst>
              <a:ext uri="{FF2B5EF4-FFF2-40B4-BE49-F238E27FC236}">
                <a16:creationId xmlns:a16="http://schemas.microsoft.com/office/drawing/2014/main" id="{B1896559-ADAE-3D49-8AC0-C5495ABDF586}"/>
              </a:ext>
            </a:extLst>
          </p:cNvPr>
          <p:cNvPicPr/>
          <p:nvPr/>
        </p:nvPicPr>
        <p:blipFill>
          <a:blip r:embed="rId2">
            <a:extLst>
              <a:ext uri="{28A0092B-C50C-407E-A947-70E740481C1C}">
                <a14:useLocalDpi xmlns:a14="http://schemas.microsoft.com/office/drawing/2010/main" val="0"/>
              </a:ext>
            </a:extLst>
          </a:blip>
          <a:stretch>
            <a:fillRect/>
          </a:stretch>
        </p:blipFill>
        <p:spPr>
          <a:xfrm>
            <a:off x="1045027" y="1754912"/>
            <a:ext cx="4400913" cy="4569687"/>
          </a:xfrm>
          <a:prstGeom prst="rect">
            <a:avLst/>
          </a:prstGeom>
        </p:spPr>
      </p:pic>
      <p:sp>
        <p:nvSpPr>
          <p:cNvPr id="5" name="TextBox 4">
            <a:extLst>
              <a:ext uri="{FF2B5EF4-FFF2-40B4-BE49-F238E27FC236}">
                <a16:creationId xmlns:a16="http://schemas.microsoft.com/office/drawing/2014/main" id="{DC652B2B-F9FB-3547-ACDE-750D68E81FAF}"/>
              </a:ext>
            </a:extLst>
          </p:cNvPr>
          <p:cNvSpPr txBox="1"/>
          <p:nvPr/>
        </p:nvSpPr>
        <p:spPr>
          <a:xfrm>
            <a:off x="5908876" y="1754912"/>
            <a:ext cx="5394960" cy="4216539"/>
          </a:xfrm>
          <a:prstGeom prst="rect">
            <a:avLst/>
          </a:prstGeom>
          <a:noFill/>
        </p:spPr>
        <p:txBody>
          <a:bodyPr wrap="square" rtlCol="0">
            <a:spAutoFit/>
          </a:bodyPr>
          <a:lstStyle/>
          <a:p>
            <a:r>
              <a:rPr lang="en-US" sz="2000" dirty="0">
                <a:latin typeface="Chalkboard" panose="03050602040202020205" pitchFamily="66" charset="77"/>
              </a:rPr>
              <a:t>After exploring my chosen area, I noticed that there were a lack of insects in the area. This could be due to loss of habitat. To support the area I decided to build a bug hotel in a quiet and sheltered area of the park. As you can see from the photograph, the hotel was used using natural resources and loose parts. I made this to attract minibeasts and insects to live in down the </a:t>
            </a:r>
            <a:r>
              <a:rPr lang="en-US" sz="2000" dirty="0" err="1">
                <a:latin typeface="Chalkboard" panose="03050602040202020205" pitchFamily="66" charset="77"/>
              </a:rPr>
              <a:t>Groe</a:t>
            </a:r>
            <a:r>
              <a:rPr lang="en-US" sz="2000" dirty="0">
                <a:latin typeface="Chalkboard" panose="03050602040202020205" pitchFamily="66" charset="77"/>
              </a:rPr>
              <a:t>. This hotel is a safe place for them to sleep, eat, lay eggs, and raise their babies.  </a:t>
            </a:r>
          </a:p>
          <a:p>
            <a:endParaRPr lang="en-US" sz="2400" dirty="0">
              <a:latin typeface="Chalkboard" panose="03050602040202020205" pitchFamily="66" charset="77"/>
            </a:endParaRPr>
          </a:p>
          <a:p>
            <a:endParaRPr lang="en-US" sz="2400" dirty="0">
              <a:latin typeface="Chalkboard" panose="03050602040202020205" pitchFamily="66" charset="77"/>
            </a:endParaRPr>
          </a:p>
        </p:txBody>
      </p:sp>
    </p:spTree>
    <p:extLst>
      <p:ext uri="{BB962C8B-B14F-4D97-AF65-F5344CB8AC3E}">
        <p14:creationId xmlns:p14="http://schemas.microsoft.com/office/powerpoint/2010/main" val="1832874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guide to building a bug hotel by stacking bricks, wooden planks, twigs and other material">
            <a:extLst>
              <a:ext uri="{FF2B5EF4-FFF2-40B4-BE49-F238E27FC236}">
                <a16:creationId xmlns:a16="http://schemas.microsoft.com/office/drawing/2014/main" id="{4AD3CD49-47B6-0F44-9FFB-1B417E032D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21397" y="1340812"/>
            <a:ext cx="7337746" cy="51873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FB2CE57-8E81-0147-A1F3-07FF7294A9CE}"/>
              </a:ext>
            </a:extLst>
          </p:cNvPr>
          <p:cNvSpPr txBox="1"/>
          <p:nvPr/>
        </p:nvSpPr>
        <p:spPr>
          <a:xfrm>
            <a:off x="502776" y="694481"/>
            <a:ext cx="10956161" cy="646331"/>
          </a:xfrm>
          <a:prstGeom prst="rect">
            <a:avLst/>
          </a:prstGeom>
          <a:noFill/>
        </p:spPr>
        <p:txBody>
          <a:bodyPr wrap="square" rtlCol="0">
            <a:spAutoFit/>
          </a:bodyPr>
          <a:lstStyle/>
          <a:p>
            <a:r>
              <a:rPr lang="en-US" dirty="0">
                <a:latin typeface="Chalkboard" panose="03050602040202020205" pitchFamily="66" charset="77"/>
              </a:rPr>
              <a:t>The Wildlife Trust (2020) is an informative website which helped me design and build my bug hotel. This is the guide I followed</a:t>
            </a:r>
            <a:r>
              <a:rPr lang="en-US" dirty="0"/>
              <a:t>.  </a:t>
            </a:r>
          </a:p>
        </p:txBody>
      </p:sp>
    </p:spTree>
    <p:extLst>
      <p:ext uri="{BB962C8B-B14F-4D97-AF65-F5344CB8AC3E}">
        <p14:creationId xmlns:p14="http://schemas.microsoft.com/office/powerpoint/2010/main" val="1262007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570F1-88D6-274C-935E-729E84A168AA}"/>
              </a:ext>
            </a:extLst>
          </p:cNvPr>
          <p:cNvSpPr>
            <a:spLocks noGrp="1"/>
          </p:cNvSpPr>
          <p:nvPr>
            <p:ph type="title"/>
          </p:nvPr>
        </p:nvSpPr>
        <p:spPr/>
        <p:txBody>
          <a:bodyPr/>
          <a:lstStyle/>
          <a:p>
            <a:r>
              <a:rPr lang="en-US" dirty="0">
                <a:latin typeface="Chalkboard" panose="03050602040202020205" pitchFamily="66" charset="77"/>
              </a:rPr>
              <a:t>What goes on… </a:t>
            </a:r>
          </a:p>
        </p:txBody>
      </p:sp>
      <p:sp>
        <p:nvSpPr>
          <p:cNvPr id="3" name="Content Placeholder 2">
            <a:extLst>
              <a:ext uri="{FF2B5EF4-FFF2-40B4-BE49-F238E27FC236}">
                <a16:creationId xmlns:a16="http://schemas.microsoft.com/office/drawing/2014/main" id="{E29442F3-C6DC-3B44-BD4D-E2431124B3AB}"/>
              </a:ext>
            </a:extLst>
          </p:cNvPr>
          <p:cNvSpPr>
            <a:spLocks noGrp="1"/>
          </p:cNvSpPr>
          <p:nvPr>
            <p:ph idx="1"/>
          </p:nvPr>
        </p:nvSpPr>
        <p:spPr>
          <a:xfrm>
            <a:off x="6830463" y="1721719"/>
            <a:ext cx="4377870" cy="4024424"/>
          </a:xfrm>
        </p:spPr>
        <p:txBody>
          <a:bodyPr>
            <a:normAutofit/>
          </a:bodyPr>
          <a:lstStyle/>
          <a:p>
            <a:pPr marL="0" indent="0">
              <a:buNone/>
            </a:pPr>
            <a:r>
              <a:rPr lang="en-US" sz="2000" dirty="0">
                <a:latin typeface="Chalkboard" panose="03050602040202020205" pitchFamily="66" charset="77"/>
              </a:rPr>
              <a:t>Prior to Coronavirus, Park Run took place at the </a:t>
            </a:r>
            <a:r>
              <a:rPr lang="en-US" sz="2000" dirty="0" err="1">
                <a:latin typeface="Chalkboard" panose="03050602040202020205" pitchFamily="66" charset="77"/>
              </a:rPr>
              <a:t>Groe</a:t>
            </a:r>
            <a:r>
              <a:rPr lang="en-US" sz="2000" dirty="0">
                <a:latin typeface="Chalkboard" panose="03050602040202020205" pitchFamily="66" charset="77"/>
              </a:rPr>
              <a:t> every Saturday. You have the choice to walk, jog or run 5K in your own time and at your own pace. I have volunteered a few times at Park run with my mother. Although I do love running, I am yet to complete this course! The encouragement from the volunteers when taking part boosts your confidence and challenges you to go that little extra. It really does bring the community together by engaging in physical activity with friends. </a:t>
            </a:r>
          </a:p>
        </p:txBody>
      </p:sp>
      <p:pic>
        <p:nvPicPr>
          <p:cNvPr id="1026" name="Picture 2" descr="Easter parkrun breaks records in Builth Wells | County Times">
            <a:extLst>
              <a:ext uri="{FF2B5EF4-FFF2-40B4-BE49-F238E27FC236}">
                <a16:creationId xmlns:a16="http://schemas.microsoft.com/office/drawing/2014/main" id="{A8342D31-AFE8-8B45-B708-8776EAC6F9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2951" y="1872582"/>
            <a:ext cx="4252816" cy="31855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40D9B49-D1E7-0442-95B0-885DBB21B347}"/>
              </a:ext>
            </a:extLst>
          </p:cNvPr>
          <p:cNvSpPr txBox="1"/>
          <p:nvPr/>
        </p:nvSpPr>
        <p:spPr>
          <a:xfrm>
            <a:off x="1522950" y="5161368"/>
            <a:ext cx="4252815" cy="1169551"/>
          </a:xfrm>
          <a:prstGeom prst="rect">
            <a:avLst/>
          </a:prstGeom>
          <a:noFill/>
        </p:spPr>
        <p:txBody>
          <a:bodyPr wrap="square" rtlCol="0">
            <a:spAutoFit/>
          </a:bodyPr>
          <a:lstStyle/>
          <a:p>
            <a:r>
              <a:rPr lang="en-US" sz="1400" dirty="0">
                <a:latin typeface="Chalkboard" panose="03050602040202020205" pitchFamily="66" charset="77"/>
              </a:rPr>
              <a:t>In this photo, taken Easter 2019, over 275 people participated. That is the current record in </a:t>
            </a:r>
            <a:r>
              <a:rPr lang="en-US" sz="1400" dirty="0" err="1">
                <a:latin typeface="Chalkboard" panose="03050602040202020205" pitchFamily="66" charset="77"/>
              </a:rPr>
              <a:t>Builth</a:t>
            </a:r>
            <a:r>
              <a:rPr lang="en-US" sz="1400" dirty="0">
                <a:latin typeface="Chalkboard" panose="03050602040202020205" pitchFamily="66" charset="77"/>
              </a:rPr>
              <a:t> Wells.</a:t>
            </a:r>
          </a:p>
          <a:p>
            <a:endParaRPr lang="en-US" sz="1400" dirty="0">
              <a:latin typeface="Chalkboard" panose="03050602040202020205" pitchFamily="66" charset="77"/>
            </a:endParaRPr>
          </a:p>
          <a:p>
            <a:r>
              <a:rPr lang="en-US" sz="1400" dirty="0">
                <a:latin typeface="Chalkboard" panose="03050602040202020205" pitchFamily="66" charset="77"/>
              </a:rPr>
              <a:t>County Times (2019) </a:t>
            </a:r>
          </a:p>
        </p:txBody>
      </p:sp>
    </p:spTree>
    <p:extLst>
      <p:ext uri="{BB962C8B-B14F-4D97-AF65-F5344CB8AC3E}">
        <p14:creationId xmlns:p14="http://schemas.microsoft.com/office/powerpoint/2010/main" val="2815811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A933C9F-FB84-4426-AC12-03C7B08E6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E95FCD-6F2A-445A-BC20-2A4A701E6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954"/>
            <a:ext cx="9556376" cy="685104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C01A90-DAB5-4EB2-B5B1-9C4644091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7150" y="0"/>
            <a:ext cx="75549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CF61BF6-A362-5346-B910-7965C908CE4E}"/>
              </a:ext>
            </a:extLst>
          </p:cNvPr>
          <p:cNvSpPr>
            <a:spLocks noGrp="1"/>
          </p:cNvSpPr>
          <p:nvPr>
            <p:ph type="title"/>
          </p:nvPr>
        </p:nvSpPr>
        <p:spPr>
          <a:xfrm>
            <a:off x="689260" y="747849"/>
            <a:ext cx="3906646" cy="5369256"/>
          </a:xfrm>
        </p:spPr>
        <p:txBody>
          <a:bodyPr anchor="ctr">
            <a:normAutofit/>
          </a:bodyPr>
          <a:lstStyle/>
          <a:p>
            <a:r>
              <a:rPr lang="en-US" dirty="0"/>
              <a:t>Take a walk with me… </a:t>
            </a:r>
          </a:p>
        </p:txBody>
      </p:sp>
      <p:cxnSp>
        <p:nvCxnSpPr>
          <p:cNvPr id="22" name="Straight Connector 17">
            <a:extLst>
              <a:ext uri="{FF2B5EF4-FFF2-40B4-BE49-F238E27FC236}">
                <a16:creationId xmlns:a16="http://schemas.microsoft.com/office/drawing/2014/main" id="{C11D46A8-FFE0-4873-9AC1-7754D8AF18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94040" y="0"/>
            <a:ext cx="32272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976EB6-F566-434F-A92C-AE7C93672422}"/>
              </a:ext>
            </a:extLst>
          </p:cNvPr>
          <p:cNvSpPr>
            <a:spLocks noGrp="1"/>
          </p:cNvSpPr>
          <p:nvPr>
            <p:ph idx="1"/>
          </p:nvPr>
        </p:nvSpPr>
        <p:spPr>
          <a:xfrm>
            <a:off x="5474944" y="533400"/>
            <a:ext cx="3494125" cy="5791200"/>
          </a:xfrm>
        </p:spPr>
        <p:txBody>
          <a:bodyPr anchor="ctr">
            <a:normAutofit fontScale="92500" lnSpcReduction="20000"/>
          </a:bodyPr>
          <a:lstStyle/>
          <a:p>
            <a:pPr marL="0" indent="0">
              <a:lnSpc>
                <a:spcPct val="90000"/>
              </a:lnSpc>
              <a:buNone/>
            </a:pPr>
            <a:r>
              <a:rPr lang="en-US" sz="1700" dirty="0">
                <a:latin typeface="Chalkboard" panose="03050602040202020205" pitchFamily="66" charset="77"/>
              </a:rPr>
              <a:t>Take a walk with me and come explore,</a:t>
            </a:r>
          </a:p>
          <a:p>
            <a:pPr marL="0" indent="0">
              <a:lnSpc>
                <a:spcPct val="90000"/>
              </a:lnSpc>
              <a:buNone/>
            </a:pPr>
            <a:r>
              <a:rPr lang="en-US" sz="1700" dirty="0">
                <a:latin typeface="Chalkboard" panose="03050602040202020205" pitchFamily="66" charset="77"/>
              </a:rPr>
              <a:t>The </a:t>
            </a:r>
            <a:r>
              <a:rPr lang="en-US" sz="1700" dirty="0" err="1">
                <a:latin typeface="Chalkboard" panose="03050602040202020205" pitchFamily="66" charset="77"/>
              </a:rPr>
              <a:t>Groe</a:t>
            </a:r>
            <a:r>
              <a:rPr lang="en-US" sz="1700" dirty="0">
                <a:latin typeface="Chalkboard" panose="03050602040202020205" pitchFamily="66" charset="77"/>
              </a:rPr>
              <a:t> park offers so much more.</a:t>
            </a:r>
          </a:p>
          <a:p>
            <a:pPr marL="0" indent="0">
              <a:lnSpc>
                <a:spcPct val="90000"/>
              </a:lnSpc>
              <a:buNone/>
            </a:pPr>
            <a:r>
              <a:rPr lang="en-US" sz="1700" dirty="0">
                <a:latin typeface="Chalkboard" panose="03050602040202020205" pitchFamily="66" charset="77"/>
              </a:rPr>
              <a:t>You may spot some caterpillars or hedgehogs </a:t>
            </a:r>
          </a:p>
          <a:p>
            <a:pPr marL="0" indent="0">
              <a:lnSpc>
                <a:spcPct val="90000"/>
              </a:lnSpc>
              <a:buNone/>
            </a:pPr>
            <a:r>
              <a:rPr lang="en-US" sz="1700" dirty="0">
                <a:latin typeface="Chalkboard" panose="03050602040202020205" pitchFamily="66" charset="77"/>
              </a:rPr>
              <a:t>Or some ducks swimming down the river or some jumping frogs.</a:t>
            </a:r>
          </a:p>
          <a:p>
            <a:pPr marL="0" indent="0">
              <a:lnSpc>
                <a:spcPct val="90000"/>
              </a:lnSpc>
              <a:buNone/>
            </a:pPr>
            <a:endParaRPr lang="en-US" sz="1700" dirty="0">
              <a:latin typeface="Chalkboard" panose="03050602040202020205" pitchFamily="66" charset="77"/>
            </a:endParaRPr>
          </a:p>
          <a:p>
            <a:pPr marL="0" indent="0">
              <a:lnSpc>
                <a:spcPct val="90000"/>
              </a:lnSpc>
              <a:buNone/>
            </a:pPr>
            <a:r>
              <a:rPr lang="en-US" sz="1700" dirty="0">
                <a:latin typeface="Chalkboard" panose="03050602040202020205" pitchFamily="66" charset="77"/>
              </a:rPr>
              <a:t>Take a walk with me and come discover </a:t>
            </a:r>
          </a:p>
          <a:p>
            <a:pPr marL="0" indent="0">
              <a:lnSpc>
                <a:spcPct val="90000"/>
              </a:lnSpc>
              <a:buNone/>
            </a:pPr>
            <a:r>
              <a:rPr lang="en-US" sz="1700" dirty="0">
                <a:latin typeface="Chalkboard" panose="03050602040202020205" pitchFamily="66" charset="77"/>
              </a:rPr>
              <a:t>There’s still a few things left to uncover.</a:t>
            </a:r>
          </a:p>
          <a:p>
            <a:pPr marL="0" indent="0">
              <a:lnSpc>
                <a:spcPct val="90000"/>
              </a:lnSpc>
              <a:buNone/>
            </a:pPr>
            <a:r>
              <a:rPr lang="en-US" sz="1700" dirty="0">
                <a:latin typeface="Chalkboard" panose="03050602040202020205" pitchFamily="66" charset="77"/>
              </a:rPr>
              <a:t>If you look high up in the sky you could see a red kite </a:t>
            </a:r>
          </a:p>
          <a:p>
            <a:pPr marL="0" indent="0">
              <a:lnSpc>
                <a:spcPct val="90000"/>
              </a:lnSpc>
              <a:buNone/>
            </a:pPr>
            <a:r>
              <a:rPr lang="en-US" sz="1700" dirty="0">
                <a:latin typeface="Chalkboard" panose="03050602040202020205" pitchFamily="66" charset="77"/>
              </a:rPr>
              <a:t>Or down below your feet there could be a mole, there just might.</a:t>
            </a:r>
          </a:p>
          <a:p>
            <a:pPr marL="0" indent="0">
              <a:lnSpc>
                <a:spcPct val="90000"/>
              </a:lnSpc>
              <a:buNone/>
            </a:pPr>
            <a:endParaRPr lang="en-US" sz="1700" dirty="0">
              <a:latin typeface="Chalkboard" panose="03050602040202020205" pitchFamily="66" charset="77"/>
            </a:endParaRPr>
          </a:p>
          <a:p>
            <a:pPr marL="0" indent="0">
              <a:lnSpc>
                <a:spcPct val="90000"/>
              </a:lnSpc>
              <a:buNone/>
            </a:pPr>
            <a:r>
              <a:rPr lang="en-US" sz="1700" dirty="0">
                <a:latin typeface="Chalkboard" panose="03050602040202020205" pitchFamily="66" charset="77"/>
              </a:rPr>
              <a:t>So came take a walk with me to explore,</a:t>
            </a:r>
          </a:p>
          <a:p>
            <a:pPr marL="0" indent="0">
              <a:lnSpc>
                <a:spcPct val="90000"/>
              </a:lnSpc>
              <a:buNone/>
            </a:pPr>
            <a:r>
              <a:rPr lang="en-US" sz="1700" dirty="0">
                <a:latin typeface="Chalkboard" panose="03050602040202020205" pitchFamily="66" charset="77"/>
              </a:rPr>
              <a:t>the natural beauty of the </a:t>
            </a:r>
            <a:r>
              <a:rPr lang="en-US" sz="1700" dirty="0" err="1">
                <a:latin typeface="Chalkboard" panose="03050602040202020205" pitchFamily="66" charset="77"/>
              </a:rPr>
              <a:t>Groe</a:t>
            </a:r>
            <a:r>
              <a:rPr lang="en-US" sz="1700" dirty="0">
                <a:latin typeface="Chalkboard" panose="03050602040202020205" pitchFamily="66" charset="77"/>
              </a:rPr>
              <a:t>,</a:t>
            </a:r>
          </a:p>
          <a:p>
            <a:pPr marL="0" indent="0">
              <a:lnSpc>
                <a:spcPct val="90000"/>
              </a:lnSpc>
              <a:buNone/>
            </a:pPr>
            <a:r>
              <a:rPr lang="en-US" sz="1700" dirty="0">
                <a:latin typeface="Chalkboard" panose="03050602040202020205" pitchFamily="66" charset="77"/>
              </a:rPr>
              <a:t>The place I am lucky to call my home. </a:t>
            </a:r>
          </a:p>
        </p:txBody>
      </p:sp>
      <p:pic>
        <p:nvPicPr>
          <p:cNvPr id="7" name="Picture 6" descr="A bird sitting on top of a grass covered field&#10;&#10;Description automatically generated">
            <a:extLst>
              <a:ext uri="{FF2B5EF4-FFF2-40B4-BE49-F238E27FC236}">
                <a16:creationId xmlns:a16="http://schemas.microsoft.com/office/drawing/2014/main" id="{96E4DCD9-2702-314D-89A0-4590C9969CD5}"/>
              </a:ext>
            </a:extLst>
          </p:cNvPr>
          <p:cNvPicPr>
            <a:picLocks noChangeAspect="1"/>
          </p:cNvPicPr>
          <p:nvPr/>
        </p:nvPicPr>
        <p:blipFill rotWithShape="1">
          <a:blip r:embed="rId2"/>
          <a:srcRect t="1550" r="1" b="4500"/>
          <a:stretch/>
        </p:blipFill>
        <p:spPr>
          <a:xfrm>
            <a:off x="9442744" y="1638"/>
            <a:ext cx="2750666" cy="3445719"/>
          </a:xfrm>
          <a:prstGeom prst="rect">
            <a:avLst/>
          </a:prstGeom>
        </p:spPr>
      </p:pic>
      <p:pic>
        <p:nvPicPr>
          <p:cNvPr id="5" name="Picture 4" descr="A picture containing grass, outdoor, mammal, small&#10;&#10;Description automatically generated">
            <a:extLst>
              <a:ext uri="{FF2B5EF4-FFF2-40B4-BE49-F238E27FC236}">
                <a16:creationId xmlns:a16="http://schemas.microsoft.com/office/drawing/2014/main" id="{11168D83-01C4-F24F-8B68-4ED2B98417E7}"/>
              </a:ext>
            </a:extLst>
          </p:cNvPr>
          <p:cNvPicPr>
            <a:picLocks noChangeAspect="1"/>
          </p:cNvPicPr>
          <p:nvPr/>
        </p:nvPicPr>
        <p:blipFill rotWithShape="1">
          <a:blip r:embed="rId3"/>
          <a:srcRect t="5669" r="1" b="1"/>
          <a:stretch/>
        </p:blipFill>
        <p:spPr>
          <a:xfrm>
            <a:off x="9442744" y="3405327"/>
            <a:ext cx="2750666" cy="3459627"/>
          </a:xfrm>
          <a:prstGeom prst="rect">
            <a:avLst/>
          </a:prstGeom>
        </p:spPr>
      </p:pic>
    </p:spTree>
    <p:extLst>
      <p:ext uri="{BB962C8B-B14F-4D97-AF65-F5344CB8AC3E}">
        <p14:creationId xmlns:p14="http://schemas.microsoft.com/office/powerpoint/2010/main" val="965816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46893-0A27-A44A-B779-3243FF369AA3}"/>
              </a:ext>
            </a:extLst>
          </p:cNvPr>
          <p:cNvSpPr>
            <a:spLocks noGrp="1"/>
          </p:cNvSpPr>
          <p:nvPr>
            <p:ph type="title"/>
          </p:nvPr>
        </p:nvSpPr>
        <p:spPr/>
        <p:txBody>
          <a:bodyPr/>
          <a:lstStyle/>
          <a:p>
            <a:r>
              <a:rPr lang="en-US" dirty="0">
                <a:latin typeface="Chalkboard" panose="03050602040202020205" pitchFamily="66" charset="77"/>
              </a:rPr>
              <a:t>Reflection </a:t>
            </a:r>
          </a:p>
        </p:txBody>
      </p:sp>
      <p:sp>
        <p:nvSpPr>
          <p:cNvPr id="3" name="Content Placeholder 2">
            <a:extLst>
              <a:ext uri="{FF2B5EF4-FFF2-40B4-BE49-F238E27FC236}">
                <a16:creationId xmlns:a16="http://schemas.microsoft.com/office/drawing/2014/main" id="{4129C3A8-363F-EE4A-9092-38383DF2B00B}"/>
              </a:ext>
            </a:extLst>
          </p:cNvPr>
          <p:cNvSpPr>
            <a:spLocks noGrp="1"/>
          </p:cNvSpPr>
          <p:nvPr>
            <p:ph idx="1"/>
          </p:nvPr>
        </p:nvSpPr>
        <p:spPr/>
        <p:txBody>
          <a:bodyPr>
            <a:normAutofit/>
          </a:bodyPr>
          <a:lstStyle/>
          <a:p>
            <a:pPr marL="0" indent="0">
              <a:buNone/>
            </a:pPr>
            <a:r>
              <a:rPr lang="en-US" sz="1800" dirty="0">
                <a:latin typeface="Chalkboard" panose="03050602040202020205" pitchFamily="66" charset="77"/>
              </a:rPr>
              <a:t>Before completing the John Muir experience, I never really appreciated the pure wonders of the </a:t>
            </a:r>
            <a:r>
              <a:rPr lang="en-US" sz="1800" dirty="0" err="1">
                <a:latin typeface="Chalkboard" panose="03050602040202020205" pitchFamily="66" charset="77"/>
              </a:rPr>
              <a:t>Groe</a:t>
            </a:r>
            <a:r>
              <a:rPr lang="en-US" sz="1800" dirty="0">
                <a:latin typeface="Chalkboard" panose="03050602040202020205" pitchFamily="66" charset="77"/>
              </a:rPr>
              <a:t> – despite it being right on my doorstep! This experience has encouraged me to get back outside and reconnect with nature. My day-to-day life is very busy, and  I am always on the go and looking back I never really allow myself time to relax. This experience has made me appreciate the environment and the benefits it has on my mental well-being. This experience has given me a sense of pride by supporting and conserving an area to ensure the environment is looked after for future generations. </a:t>
            </a:r>
          </a:p>
        </p:txBody>
      </p:sp>
      <p:pic>
        <p:nvPicPr>
          <p:cNvPr id="5" name="Picture 4" descr="A bridge over a fence&#10;&#10;Description automatically generated">
            <a:extLst>
              <a:ext uri="{FF2B5EF4-FFF2-40B4-BE49-F238E27FC236}">
                <a16:creationId xmlns:a16="http://schemas.microsoft.com/office/drawing/2014/main" id="{6A483FC7-0E3B-8C4A-AA5B-2D0C91DD0B39}"/>
              </a:ext>
            </a:extLst>
          </p:cNvPr>
          <p:cNvPicPr>
            <a:picLocks noChangeAspect="1"/>
          </p:cNvPicPr>
          <p:nvPr/>
        </p:nvPicPr>
        <p:blipFill>
          <a:blip r:embed="rId2"/>
          <a:stretch>
            <a:fillRect/>
          </a:stretch>
        </p:blipFill>
        <p:spPr>
          <a:xfrm>
            <a:off x="1278761" y="4021766"/>
            <a:ext cx="2089471" cy="2785962"/>
          </a:xfrm>
          <a:prstGeom prst="rect">
            <a:avLst/>
          </a:prstGeom>
        </p:spPr>
      </p:pic>
      <p:pic>
        <p:nvPicPr>
          <p:cNvPr id="7" name="Picture 6" descr="A large green field with trees in the background&#10;&#10;Description automatically generated">
            <a:extLst>
              <a:ext uri="{FF2B5EF4-FFF2-40B4-BE49-F238E27FC236}">
                <a16:creationId xmlns:a16="http://schemas.microsoft.com/office/drawing/2014/main" id="{50831E86-9F1F-0B45-AF8D-D1FD6EF590F2}"/>
              </a:ext>
            </a:extLst>
          </p:cNvPr>
          <p:cNvPicPr>
            <a:picLocks noChangeAspect="1"/>
          </p:cNvPicPr>
          <p:nvPr/>
        </p:nvPicPr>
        <p:blipFill>
          <a:blip r:embed="rId3"/>
          <a:stretch>
            <a:fillRect/>
          </a:stretch>
        </p:blipFill>
        <p:spPr>
          <a:xfrm>
            <a:off x="8959526" y="4021764"/>
            <a:ext cx="2089471" cy="2785961"/>
          </a:xfrm>
          <a:prstGeom prst="rect">
            <a:avLst/>
          </a:prstGeom>
        </p:spPr>
      </p:pic>
      <p:pic>
        <p:nvPicPr>
          <p:cNvPr id="11" name="Picture 10" descr="A close up of a tree&#10;&#10;Description automatically generated">
            <a:extLst>
              <a:ext uri="{FF2B5EF4-FFF2-40B4-BE49-F238E27FC236}">
                <a16:creationId xmlns:a16="http://schemas.microsoft.com/office/drawing/2014/main" id="{B8387185-D89A-A642-9A51-AC004CB8C10A}"/>
              </a:ext>
            </a:extLst>
          </p:cNvPr>
          <p:cNvPicPr>
            <a:picLocks noChangeAspect="1"/>
          </p:cNvPicPr>
          <p:nvPr/>
        </p:nvPicPr>
        <p:blipFill>
          <a:blip r:embed="rId4"/>
          <a:stretch>
            <a:fillRect/>
          </a:stretch>
        </p:blipFill>
        <p:spPr>
          <a:xfrm>
            <a:off x="3790071" y="4021766"/>
            <a:ext cx="2089472" cy="2785962"/>
          </a:xfrm>
          <a:prstGeom prst="rect">
            <a:avLst/>
          </a:prstGeom>
        </p:spPr>
      </p:pic>
      <p:pic>
        <p:nvPicPr>
          <p:cNvPr id="13" name="Picture 12" descr="A large tree&#10;&#10;Description automatically generated">
            <a:extLst>
              <a:ext uri="{FF2B5EF4-FFF2-40B4-BE49-F238E27FC236}">
                <a16:creationId xmlns:a16="http://schemas.microsoft.com/office/drawing/2014/main" id="{31EFA9A9-A0BC-D84C-A992-5874E9F7D226}"/>
              </a:ext>
            </a:extLst>
          </p:cNvPr>
          <p:cNvPicPr>
            <a:picLocks noChangeAspect="1"/>
          </p:cNvPicPr>
          <p:nvPr/>
        </p:nvPicPr>
        <p:blipFill>
          <a:blip r:embed="rId5"/>
          <a:stretch>
            <a:fillRect/>
          </a:stretch>
        </p:blipFill>
        <p:spPr>
          <a:xfrm>
            <a:off x="6374799" y="4021766"/>
            <a:ext cx="2089472" cy="2785962"/>
          </a:xfrm>
          <a:prstGeom prst="rect">
            <a:avLst/>
          </a:prstGeom>
        </p:spPr>
      </p:pic>
    </p:spTree>
    <p:extLst>
      <p:ext uri="{BB962C8B-B14F-4D97-AF65-F5344CB8AC3E}">
        <p14:creationId xmlns:p14="http://schemas.microsoft.com/office/powerpoint/2010/main" val="17998019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7E105210-61FE-4E9D-9076-A5618FDA8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4" name="Straight Connector 93">
            <a:extLst>
              <a:ext uri="{FF2B5EF4-FFF2-40B4-BE49-F238E27FC236}">
                <a16:creationId xmlns:a16="http://schemas.microsoft.com/office/drawing/2014/main" id="{8C1DF613-CD5C-4D37-9F6C-843AFBBBDE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197929"/>
            <a:ext cx="2875207" cy="166007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8CB56F5D-A737-4E56-BCDD-0F992B89C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6033977"/>
            <a:ext cx="7151914"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4" name="Picture 2" descr="John Muir: Nature Quotes to Inspire ~ Boom2Bloom.com | Mother nature quotes,  Path quotes, Nature quotes">
            <a:extLst>
              <a:ext uri="{FF2B5EF4-FFF2-40B4-BE49-F238E27FC236}">
                <a16:creationId xmlns:a16="http://schemas.microsoft.com/office/drawing/2014/main" id="{37EBCDC8-05F0-5F4A-9893-EFBFA9D1D5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635"/>
          <a:stretch/>
        </p:blipFill>
        <p:spPr bwMode="auto">
          <a:xfrm>
            <a:off x="3108061" y="924035"/>
            <a:ext cx="5328865" cy="47830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B12EFFB-6571-CB47-AA93-E0D9938580F7}"/>
              </a:ext>
            </a:extLst>
          </p:cNvPr>
          <p:cNvSpPr txBox="1"/>
          <p:nvPr/>
        </p:nvSpPr>
        <p:spPr>
          <a:xfrm>
            <a:off x="3575957" y="5749299"/>
            <a:ext cx="6296628" cy="369332"/>
          </a:xfrm>
          <a:prstGeom prst="rect">
            <a:avLst/>
          </a:prstGeom>
          <a:noFill/>
        </p:spPr>
        <p:txBody>
          <a:bodyPr wrap="square" rtlCol="0">
            <a:spAutoFit/>
          </a:bodyPr>
          <a:lstStyle/>
          <a:p>
            <a:r>
              <a:rPr lang="en-US" dirty="0">
                <a:latin typeface="Chalkboard" panose="03050602040202020205" pitchFamily="66" charset="77"/>
              </a:rPr>
              <a:t>Source: Pinterest, (no date)</a:t>
            </a:r>
          </a:p>
        </p:txBody>
      </p:sp>
    </p:spTree>
    <p:extLst>
      <p:ext uri="{BB962C8B-B14F-4D97-AF65-F5344CB8AC3E}">
        <p14:creationId xmlns:p14="http://schemas.microsoft.com/office/powerpoint/2010/main" val="2399922113"/>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otalTime>737</TotalTime>
  <Words>1316</Words>
  <Application>Microsoft Macintosh PowerPoint</Application>
  <PresentationFormat>Widescreen</PresentationFormat>
  <Paragraphs>52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Chalkboard</vt:lpstr>
      <vt:lpstr>Univers Condensed Light</vt:lpstr>
      <vt:lpstr>Walbaum Display Light</vt:lpstr>
      <vt:lpstr>AngleLinesVTI</vt:lpstr>
      <vt:lpstr>PowerPoint Presentation</vt:lpstr>
      <vt:lpstr>Discover</vt:lpstr>
      <vt:lpstr>PowerPoint Presentation</vt:lpstr>
      <vt:lpstr>PowerPoint Presentation</vt:lpstr>
      <vt:lpstr>Discovering the BEAUTY of the Groe</vt:lpstr>
      <vt:lpstr>The groe at morning, Noon and night</vt:lpstr>
      <vt:lpstr>Explore- The river wye </vt:lpstr>
      <vt:lpstr>Wildlife- Bees and butterflies </vt:lpstr>
      <vt:lpstr>PowerPoint Presentation</vt:lpstr>
      <vt:lpstr>I wonder what creature left this pile of mud behind?</vt:lpstr>
      <vt:lpstr>PowerPoint Presentation</vt:lpstr>
      <vt:lpstr>Conserve</vt:lpstr>
      <vt:lpstr>Conserve – my bug hotel </vt:lpstr>
      <vt:lpstr>PowerPoint Presentation</vt:lpstr>
      <vt:lpstr>What goes on… </vt:lpstr>
      <vt:lpstr>Take a walk with me… </vt:lpstr>
      <vt:lpstr>Reflection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Megan Lily Roberts (1800001)</dc:creator>
  <cp:lastModifiedBy>Megan Lily Roberts (1800001)</cp:lastModifiedBy>
  <cp:revision>3</cp:revision>
  <dcterms:created xsi:type="dcterms:W3CDTF">2020-11-26T13:39:23Z</dcterms:created>
  <dcterms:modified xsi:type="dcterms:W3CDTF">2020-11-27T09:46:27Z</dcterms:modified>
</cp:coreProperties>
</file>