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73"/>
  </p:notesMasterIdLst>
  <p:sldIdLst>
    <p:sldId id="266" r:id="rId26"/>
    <p:sldId id="272" r:id="rId27"/>
    <p:sldId id="273" r:id="rId28"/>
    <p:sldId id="373" r:id="rId29"/>
    <p:sldId id="374" r:id="rId30"/>
    <p:sldId id="376" r:id="rId31"/>
    <p:sldId id="375" r:id="rId32"/>
    <p:sldId id="316" r:id="rId33"/>
    <p:sldId id="280" r:id="rId34"/>
    <p:sldId id="281" r:id="rId35"/>
    <p:sldId id="344" r:id="rId36"/>
    <p:sldId id="275" r:id="rId37"/>
    <p:sldId id="282" r:id="rId38"/>
    <p:sldId id="355" r:id="rId39"/>
    <p:sldId id="345" r:id="rId40"/>
    <p:sldId id="283" r:id="rId41"/>
    <p:sldId id="346" r:id="rId42"/>
    <p:sldId id="347" r:id="rId43"/>
    <p:sldId id="348" r:id="rId44"/>
    <p:sldId id="349" r:id="rId45"/>
    <p:sldId id="350" r:id="rId46"/>
    <p:sldId id="351" r:id="rId47"/>
    <p:sldId id="352" r:id="rId48"/>
    <p:sldId id="353" r:id="rId49"/>
    <p:sldId id="354" r:id="rId50"/>
    <p:sldId id="357" r:id="rId51"/>
    <p:sldId id="378" r:id="rId52"/>
    <p:sldId id="358" r:id="rId53"/>
    <p:sldId id="359" r:id="rId54"/>
    <p:sldId id="360" r:id="rId55"/>
    <p:sldId id="361" r:id="rId56"/>
    <p:sldId id="364" r:id="rId57"/>
    <p:sldId id="362" r:id="rId58"/>
    <p:sldId id="363" r:id="rId59"/>
    <p:sldId id="365" r:id="rId60"/>
    <p:sldId id="366" r:id="rId61"/>
    <p:sldId id="367" r:id="rId62"/>
    <p:sldId id="368" r:id="rId63"/>
    <p:sldId id="370" r:id="rId64"/>
    <p:sldId id="371" r:id="rId65"/>
    <p:sldId id="369" r:id="rId66"/>
    <p:sldId id="372" r:id="rId67"/>
    <p:sldId id="381" r:id="rId68"/>
    <p:sldId id="382" r:id="rId69"/>
    <p:sldId id="379" r:id="rId70"/>
    <p:sldId id="380" r:id="rId71"/>
    <p:sldId id="279" r:id="rId7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8450" autoAdjust="0"/>
  </p:normalViewPr>
  <p:slideViewPr>
    <p:cSldViewPr snapToGrid="0">
      <p:cViewPr varScale="1">
        <p:scale>
          <a:sx n="87" d="100"/>
          <a:sy n="87" d="100"/>
        </p:scale>
        <p:origin x="151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slide" Target="slides/slide43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66" Type="http://schemas.openxmlformats.org/officeDocument/2006/relationships/slide" Target="slides/slide41.xml"/><Relationship Id="rId7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6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slide" Target="slides/slide44.xml"/><Relationship Id="rId77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72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slide" Target="slides/slide4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70" Type="http://schemas.openxmlformats.org/officeDocument/2006/relationships/slide" Target="slides/slide45.xml"/><Relationship Id="rId75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slide" Target="slides/slide40.xml"/><Relationship Id="rId73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6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6.xml"/><Relationship Id="rId2" Type="http://schemas.openxmlformats.org/officeDocument/2006/relationships/customXml" Target="../customXml/item2.xml"/><Relationship Id="rId29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6716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909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CE288B-466A-3A19-E649-58B57AD744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751D7B8-67B2-DAEB-38CA-F90C2F1E99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94C39B-761E-2D9A-0EF9-7681963A46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6AE303-C275-EA35-2648-C06EE19A62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0280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0BC97A-C325-46BC-381C-25CF31CE90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658CD5-9378-C79C-72B4-36A4D5BE2C8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80262C0-679D-30E5-DCBC-97340F76B59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2D609B-2D2D-780B-4909-3FF0D5DD273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565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9F947B-8E60-91C3-28F8-0B6BF71709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1A13D9D-FA6B-8590-70AD-02B7F6BE33B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9DEABB8-77DE-7C6B-9516-37C66AF74B3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759A65-F94B-8BB9-D47E-393DFD1C11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1269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8B86CB-B85A-2E9F-E036-EF148974C9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2AA8C51-6E07-A4C3-1D61-6A8F52B649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7CE27D2-563F-E0A5-492E-9B04CA28E1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F6EAB8-4B18-82DA-400B-1168D02434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6393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2918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8515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659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4515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5608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02912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3FC1AD-D4A1-53F5-D76E-8615E936F8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3C95939-9156-FB45-A815-87249C41404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E196A1-1A5C-5070-D0C9-67B595A1E1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7A0B06-6C30-1CD8-905E-168190A4428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15009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15445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96623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28479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48707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24493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50241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Shadow paging is a technique for providing atomicity and durability (two of the ACID properties) in database systems.</a:t>
            </a:r>
          </a:p>
          <a:p>
            <a:r>
              <a:rPr lang="en-GB" dirty="0"/>
              <a:t>Since the shadow page has no references (from other pages on disk), it can be modified liberally, without concern for consistency constraints, etc.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62460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77888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88490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16975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59955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6EF515-CA8A-2B9A-049F-4CAF70E38C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CDCCBDF-8803-4EA9-8C97-2259735676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85CD18-93B6-0F38-B322-DE4FF98D87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638B57-2B0C-F720-E073-0CCFA8BF47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29530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F143CE-D61C-5A0C-2E6D-51F859B14F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8EC339-CFEB-7DCC-7376-FF3DE8771B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5D3826-966C-E7EB-E0CB-A1134060A4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1F7189-7156-B07E-1AB4-4574BF7170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30382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440F15-58D4-3C26-CBDF-2103E57D04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CB0B462-09FA-D8EE-B4B5-810F5EF4E54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25AD10-BC31-D919-6C86-BA505FFAF7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Transactions could access many data items and last hours, days or weeks.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DA3D83-E3B0-31F7-7B37-B20CF8E06F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03089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ABB4C7-8D76-6242-6F5E-B0F77C504C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CAAE83-3557-407A-851C-6623924C15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4F478EC-3F4D-6697-E87D-5C53776972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85752C-7B53-5ED4-67DA-33CBB502B1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55724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13F6CD-D337-5849-D5CC-8D7013070E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7A408A8-7FA3-917E-E881-8C942DAE72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DE8C1D-F668-2093-BECF-FD6CDA39A3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ACFC33-FEE7-BD20-4ADF-CD19BE0A3A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60242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801DFC-226E-CAFB-80BB-D2669E73CF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751B1FF-C937-3893-9645-DFDF248251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46CF215-3CEE-04C9-A3D9-BDCC1A5814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B966DE-434B-5CC5-71F4-FA1818501D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71545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1227A0-1ED9-C3D7-54E7-CD30921542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ACC9106-3D96-402E-DCD0-80B3612646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7C55586-1DFC-8A60-0870-16498728E5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Introduced by Moss in 1981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57A6C4-55CA-3D87-76CF-D806B3F747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30335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517240-9373-AFCB-7411-01F06050A6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7B5D7E0-98F5-4740-1802-38AA17A562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F3D462-CBBE-E9AA-98F0-B2645669147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A46782-0DB8-49A4-290B-04DB6FE907E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95249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9F2BB7-09AE-1EC6-C471-CCB31E5E10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D5F85A-73E4-7F35-733F-F22A83F0938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5BDC9EA-7BBF-82CB-1DF4-77165EF349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lock is held more exclusively if the parent and child hold a lock on the same data item.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F8B44D-44AC-C622-462D-3756CDA5133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77850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772640-9D5B-7DB8-42D1-3B0C6CCA67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A39D230-7140-17C8-373A-B1786240CAC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B5FAE28-53F9-AF10-6C4F-91992210DA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45AD8B-17CE-52D2-F2D3-02146CB86C9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82975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57E671-07BF-9CD5-AB3A-07FD5DA24E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2AC500-BCA8-88D5-D57A-032B455CCB2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E9AFC4-6665-F3A2-D7FB-9FF77179E4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C94E22-4D97-0289-37AC-9530BD50A35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11651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ADC886-4736-D8CF-2824-594D2319FD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3E9B794-FB6F-B3AF-CEAB-B82D572F09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5A7184-02AD-D3B2-48D2-654DFCC91B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Introduced by Garcia-Molina and Salem in 1987.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DE9D84-8D75-B61A-FD4B-F7BE5DCD38A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20831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9D1FA6-50DF-9354-4124-E3DD4DE541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50E550-901B-7C93-8CB3-A2ECD49C4F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1C460F-F71D-91CF-B6D2-40CC775FDC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1DFBD5-38C4-D09F-E160-F94DE509FB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91625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8347FA-3B69-37D8-9F87-A729E228DB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D2736E-E884-5527-13BA-93DAF23734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76C3455-9C5D-1AF9-2D89-BEA9D607DC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Introduced by </a:t>
            </a:r>
            <a:r>
              <a:rPr lang="en-US" dirty="0" err="1"/>
              <a:t>Weikum</a:t>
            </a:r>
            <a:r>
              <a:rPr lang="en-US" dirty="0"/>
              <a:t> and </a:t>
            </a:r>
            <a:r>
              <a:rPr lang="en-US" dirty="0" err="1"/>
              <a:t>Schek</a:t>
            </a:r>
            <a:r>
              <a:rPr lang="en-US" dirty="0"/>
              <a:t> in 1991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6DA71-A2E0-1C13-7C85-C51A3238A3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14325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F27515-F9BE-5DE1-CC9F-E16B41C525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F0DF34C-E755-C463-C82A-822AF10158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36115A-9B95-EE05-F614-D7A082DD56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B38CA0-DE17-F319-9E02-B46180F5DD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88475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D5FAEE-B01E-262B-8032-983DB9FA7D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3E78BAF-78F5-32EA-B0E7-98A52F7045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5A3A64A-CDAF-4D2B-5BAD-BF45AF8E36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BFE60D-48E2-5FCB-94AC-13A3AF77A9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08161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260D57-C96C-1CCE-6BEC-71437FBB70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B0884A-3D27-45AA-6885-CC69762622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478409-3195-A3D2-C4E6-E852DB2738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2DAD4C-871C-1710-D919-77FD7B9DAE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99101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80D177-B640-FCEB-C93C-951167E917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169412A-1960-1EB0-EB74-C2BA8FB851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788BD0E-0BE6-B974-6F85-BD8DE533D5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0692F5-6BFD-225F-E555-7FF6D700EA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00924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D3F692-3947-9062-2441-C4BD23A6C2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9032DE-AE56-BB1F-ECA3-6C14400BF7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3A5D56A-4E0F-2673-7276-EBD2A45351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5F3167-85BE-73A0-E2F4-B0C122F765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581481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1674DC-61A7-4864-44F3-B373B55C3B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3C3A99E-E828-7075-31E7-19BEF3ECD9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7C4486C-06CE-BDCF-FAC7-2DF15C990A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2837F8-D40F-3760-5BBF-DC469C6FAD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906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E42B16-6BBB-E22F-7313-06036DA3F4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2327DA9-B93C-9A87-5554-A1A84B972CF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632B2F-90E6-1220-BB3E-797F3654EB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E15022-DA0A-3D72-BA55-A748459667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941332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2717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10/31/2024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0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0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0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0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0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0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0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Database Systems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5400" b="1" dirty="0"/>
              <a:t>Database Recovery</a:t>
            </a: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Lecture Objectives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710871"/>
          </a:xfrm>
        </p:spPr>
        <p:txBody>
          <a:bodyPr>
            <a:normAutofit/>
          </a:bodyPr>
          <a:lstStyle/>
          <a:p>
            <a:r>
              <a:rPr lang="en-US" dirty="0"/>
              <a:t>Recovery Control</a:t>
            </a:r>
          </a:p>
          <a:p>
            <a:pPr lvl="1"/>
            <a:r>
              <a:rPr lang="en-US" sz="2800" dirty="0"/>
              <a:t>Some causes of database failure.</a:t>
            </a:r>
          </a:p>
          <a:p>
            <a:pPr lvl="1"/>
            <a:r>
              <a:rPr lang="en-US" sz="2800" dirty="0"/>
              <a:t>Purpose of transaction log file.</a:t>
            </a:r>
          </a:p>
          <a:p>
            <a:pPr lvl="1"/>
            <a:r>
              <a:rPr lang="en-US" sz="2800" dirty="0"/>
              <a:t>Purpose of checkpointing.</a:t>
            </a:r>
          </a:p>
          <a:p>
            <a:pPr lvl="1"/>
            <a:r>
              <a:rPr lang="en-US" sz="2800" dirty="0"/>
              <a:t>How to recover following database failure.</a:t>
            </a:r>
          </a:p>
          <a:p>
            <a:pPr lvl="1"/>
            <a:endParaRPr lang="en-US" sz="2800" dirty="0"/>
          </a:p>
          <a:p>
            <a:r>
              <a:rPr lang="en-US" dirty="0"/>
              <a:t>Alternative models for long duration transactions.</a:t>
            </a:r>
          </a:p>
          <a:p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25058190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Database Administration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3985717"/>
          </a:xfrm>
        </p:spPr>
        <p:txBody>
          <a:bodyPr>
            <a:noAutofit/>
          </a:bodyPr>
          <a:lstStyle/>
          <a:p>
            <a:pPr lvl="0"/>
            <a:r>
              <a:rPr lang="en-US" sz="3200" b="1" dirty="0"/>
              <a:t>Three critical database administration functions:</a:t>
            </a:r>
          </a:p>
          <a:p>
            <a:pPr lvl="0"/>
            <a:endParaRPr lang="en-US" sz="3200" b="1" dirty="0"/>
          </a:p>
          <a:p>
            <a:pPr lvl="1"/>
            <a:r>
              <a:rPr lang="en-US" sz="2800" dirty="0"/>
              <a:t>Concurrency Control</a:t>
            </a:r>
          </a:p>
          <a:p>
            <a:pPr lvl="1"/>
            <a:r>
              <a:rPr lang="en-US" sz="2800" dirty="0"/>
              <a:t>Security</a:t>
            </a:r>
          </a:p>
          <a:p>
            <a:pPr lvl="1"/>
            <a:r>
              <a:rPr lang="en-US" sz="2800" b="1" dirty="0"/>
              <a:t>Backup and Recovery</a:t>
            </a:r>
          </a:p>
        </p:txBody>
      </p:sp>
    </p:spTree>
    <p:extLst>
      <p:ext uri="{BB962C8B-B14F-4D97-AF65-F5344CB8AC3E}">
        <p14:creationId xmlns:p14="http://schemas.microsoft.com/office/powerpoint/2010/main" val="34767343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067396-3DE9-6497-6D4D-367D0E8BBB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24A19C8-FE78-857A-7966-C8ECFFF14A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DBMS</a:t>
            </a:r>
            <a:endParaRPr lang="en-GB" sz="6000" b="1" dirty="0"/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C419B41-CF7C-8A92-1399-B5AD419E59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4252511" y="220337"/>
            <a:ext cx="7581270" cy="5456563"/>
          </a:xfr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B6DA989-18AF-2F65-291F-3D870F98D9A7}"/>
              </a:ext>
            </a:extLst>
          </p:cNvPr>
          <p:cNvSpPr/>
          <p:nvPr/>
        </p:nvSpPr>
        <p:spPr>
          <a:xfrm>
            <a:off x="4880472" y="3139807"/>
            <a:ext cx="4384714" cy="1233889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4111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FC6910-B16D-A18F-EAEB-3A8489D3CD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DB6849B-FF63-6D76-A517-A0D601EDA8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Transactions</a:t>
            </a:r>
            <a:endParaRPr lang="en-GB" sz="6000" b="1" dirty="0"/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784F3F46-B0F5-35FC-AFBA-8A650592E3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252512" y="744151"/>
            <a:ext cx="7581270" cy="4932749"/>
          </a:xfrm>
        </p:spPr>
      </p:pic>
    </p:spTree>
    <p:extLst>
      <p:ext uri="{BB962C8B-B14F-4D97-AF65-F5344CB8AC3E}">
        <p14:creationId xmlns:p14="http://schemas.microsoft.com/office/powerpoint/2010/main" val="4062564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DFD563-A62E-F2D5-B3E3-18168EE831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9A1B023-3BE7-D005-AB6E-9D47BB21FB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DBMS</a:t>
            </a:r>
            <a:endParaRPr lang="en-GB" sz="6000" b="1" dirty="0"/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20FA10CB-E323-EB85-3AAB-4377F3142E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4252511" y="220337"/>
            <a:ext cx="7581270" cy="5456563"/>
          </a:xfr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9A8EA4F-8031-2F91-DD2C-17B675ECC507}"/>
              </a:ext>
            </a:extLst>
          </p:cNvPr>
          <p:cNvSpPr/>
          <p:nvPr/>
        </p:nvSpPr>
        <p:spPr>
          <a:xfrm>
            <a:off x="4880472" y="3139808"/>
            <a:ext cx="4384714" cy="528810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0138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D0026E-4F19-AD04-66B6-5D3F6D184F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E55B6E9-C557-3223-4170-8C7AF1105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DBMS</a:t>
            </a:r>
            <a:endParaRPr lang="en-GB" sz="6000" b="1" dirty="0"/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772C079-8B42-D86C-EABD-0F8A02CD6E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4252511" y="220337"/>
            <a:ext cx="7581270" cy="5456563"/>
          </a:xfr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DAAFD22-B325-9783-DD0E-49DC8D30CA0A}"/>
              </a:ext>
            </a:extLst>
          </p:cNvPr>
          <p:cNvSpPr/>
          <p:nvPr/>
        </p:nvSpPr>
        <p:spPr>
          <a:xfrm>
            <a:off x="4880472" y="3723701"/>
            <a:ext cx="4384714" cy="64999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9594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Database Recovery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3985717"/>
          </a:xfrm>
        </p:spPr>
        <p:txBody>
          <a:bodyPr>
            <a:noAutofit/>
          </a:bodyPr>
          <a:lstStyle/>
          <a:p>
            <a:r>
              <a:rPr lang="en-US" sz="3200" dirty="0"/>
              <a:t>The process of restoring a database to a correct state in the event of a failure. </a:t>
            </a:r>
          </a:p>
          <a:p>
            <a:r>
              <a:rPr lang="en-US" sz="3200" dirty="0"/>
              <a:t>Need for Recovery Control:</a:t>
            </a:r>
          </a:p>
          <a:p>
            <a:pPr lvl="1"/>
            <a:r>
              <a:rPr lang="en-US" sz="2800" dirty="0"/>
              <a:t>Two types of storage: volatile (main memory) and nonvolatile.</a:t>
            </a:r>
          </a:p>
          <a:p>
            <a:pPr lvl="1"/>
            <a:r>
              <a:rPr lang="en-US" sz="2800" dirty="0"/>
              <a:t>Volatile storage does not survive system crashes. </a:t>
            </a:r>
          </a:p>
          <a:p>
            <a:pPr lvl="1"/>
            <a:r>
              <a:rPr lang="en-US" sz="2800" dirty="0"/>
              <a:t>Stable storage represents information that has been replicated in several nonvolatile storage media with independent failure modes.</a:t>
            </a:r>
          </a:p>
          <a:p>
            <a:pPr marL="0" lv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1813913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Types of Failures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3985717"/>
          </a:xfrm>
        </p:spPr>
        <p:txBody>
          <a:bodyPr>
            <a:noAutofit/>
          </a:bodyPr>
          <a:lstStyle/>
          <a:p>
            <a:r>
              <a:rPr lang="en-US" sz="3200" dirty="0"/>
              <a:t>System crashes, resulting in loss of main memory.</a:t>
            </a:r>
          </a:p>
          <a:p>
            <a:r>
              <a:rPr lang="en-US" sz="3200" dirty="0"/>
              <a:t>Media failures, resulting in loss of parts of secondary storage.</a:t>
            </a:r>
          </a:p>
          <a:p>
            <a:r>
              <a:rPr lang="en-US" sz="3200" dirty="0"/>
              <a:t>Application software errors.</a:t>
            </a:r>
          </a:p>
          <a:p>
            <a:r>
              <a:rPr lang="en-US" sz="3200" dirty="0"/>
              <a:t>Natural physical disasters.</a:t>
            </a:r>
          </a:p>
          <a:p>
            <a:r>
              <a:rPr lang="en-US" sz="3200" dirty="0"/>
              <a:t>Carelessness or unintentional destruction of data or facilities.</a:t>
            </a:r>
          </a:p>
          <a:p>
            <a:r>
              <a:rPr lang="en-US" sz="3200" dirty="0"/>
              <a:t>Sabotage.</a:t>
            </a:r>
          </a:p>
          <a:p>
            <a:pPr marL="0" lv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13506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Transactions And Recovery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3985717"/>
          </a:xfrm>
        </p:spPr>
        <p:txBody>
          <a:bodyPr>
            <a:noAutofit/>
          </a:bodyPr>
          <a:lstStyle/>
          <a:p>
            <a:pPr lvl="1"/>
            <a:r>
              <a:rPr lang="en-US" sz="3200" dirty="0"/>
              <a:t>Transactions represent the basic unit of recovery.</a:t>
            </a:r>
          </a:p>
          <a:p>
            <a:pPr lvl="1"/>
            <a:r>
              <a:rPr lang="en-US" sz="3200" dirty="0"/>
              <a:t>A Recovery Manager is responsible for atomicity and durability.</a:t>
            </a:r>
          </a:p>
          <a:p>
            <a:pPr lvl="1"/>
            <a:r>
              <a:rPr lang="en-US" sz="3200" dirty="0"/>
              <a:t>If failure occurs between commit and database buffers being flushed to secondary storage then, to ensure durability, recovery manager has to redo (</a:t>
            </a:r>
            <a:r>
              <a:rPr lang="en-US" sz="3200" dirty="0" err="1"/>
              <a:t>rollforward</a:t>
            </a:r>
            <a:r>
              <a:rPr lang="en-US" sz="3200" dirty="0"/>
              <a:t>) transaction’s updates.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69575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Transactions And Recovery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3985717"/>
          </a:xfrm>
        </p:spPr>
        <p:txBody>
          <a:bodyPr>
            <a:noAutofit/>
          </a:bodyPr>
          <a:lstStyle/>
          <a:p>
            <a:pPr lvl="1"/>
            <a:r>
              <a:rPr lang="en-US" sz="3200" dirty="0"/>
              <a:t>If a transaction had not committed at failure time, the recovery manager has to undo (rollback) any effects of that transaction for atomicity.</a:t>
            </a:r>
          </a:p>
          <a:p>
            <a:pPr lvl="1"/>
            <a:r>
              <a:rPr lang="en-US" sz="3200" dirty="0"/>
              <a:t>This can be done one of two ways:</a:t>
            </a:r>
          </a:p>
          <a:p>
            <a:pPr lvl="2"/>
            <a:r>
              <a:rPr lang="en-US" sz="3200" dirty="0"/>
              <a:t>Partial undo - only one transaction has to be undone. </a:t>
            </a:r>
          </a:p>
          <a:p>
            <a:pPr lvl="2"/>
            <a:r>
              <a:rPr lang="en-US" sz="3200" dirty="0"/>
              <a:t>Global undo - all transactions have to be undone. 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45045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F133C98-F4E5-AA74-0614-3B142A4205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0669" y="1133469"/>
            <a:ext cx="7930662" cy="3009544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Transactions and Recovery - Example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sz="1800" dirty="0"/>
          </a:p>
          <a:p>
            <a:r>
              <a:rPr lang="en-US" dirty="0"/>
              <a:t>DBMS starts at time t</a:t>
            </a:r>
            <a:r>
              <a:rPr lang="en-US" baseline="-25000" dirty="0"/>
              <a:t>0</a:t>
            </a:r>
            <a:r>
              <a:rPr lang="en-US" dirty="0"/>
              <a:t>, but fails at time </a:t>
            </a:r>
            <a:r>
              <a:rPr lang="en-US" dirty="0" err="1"/>
              <a:t>t</a:t>
            </a:r>
            <a:r>
              <a:rPr lang="en-US" baseline="-25000" dirty="0" err="1"/>
              <a:t>f</a:t>
            </a:r>
            <a:r>
              <a:rPr lang="en-US" dirty="0"/>
              <a:t>. Assume data for transactions T</a:t>
            </a:r>
            <a:r>
              <a:rPr lang="en-US" baseline="-25000" dirty="0"/>
              <a:t>2</a:t>
            </a:r>
            <a:r>
              <a:rPr lang="en-US" dirty="0"/>
              <a:t> and T</a:t>
            </a:r>
            <a:r>
              <a:rPr lang="en-US" baseline="-25000" dirty="0"/>
              <a:t>3</a:t>
            </a:r>
            <a:r>
              <a:rPr lang="en-US" dirty="0"/>
              <a:t> have been written to secondary storage. </a:t>
            </a:r>
          </a:p>
          <a:p>
            <a:r>
              <a:rPr lang="en-US" dirty="0"/>
              <a:t>T</a:t>
            </a:r>
            <a:r>
              <a:rPr lang="en-US" baseline="-25000" dirty="0"/>
              <a:t>1</a:t>
            </a:r>
            <a:r>
              <a:rPr lang="en-US" dirty="0"/>
              <a:t> and T</a:t>
            </a:r>
            <a:r>
              <a:rPr lang="en-US" baseline="-25000" dirty="0"/>
              <a:t>6</a:t>
            </a:r>
            <a:r>
              <a:rPr lang="en-US" dirty="0"/>
              <a:t> have to be undone. In the absence of any other information, the  recovery manager has to redo T</a:t>
            </a:r>
            <a:r>
              <a:rPr lang="en-US" baseline="-25000" dirty="0"/>
              <a:t>2</a:t>
            </a:r>
            <a:r>
              <a:rPr lang="en-US" dirty="0"/>
              <a:t>, T</a:t>
            </a:r>
            <a:r>
              <a:rPr lang="en-US" baseline="-25000" dirty="0"/>
              <a:t>3</a:t>
            </a:r>
            <a:r>
              <a:rPr lang="en-US" dirty="0"/>
              <a:t>, T</a:t>
            </a:r>
            <a:r>
              <a:rPr lang="en-US" baseline="-25000" dirty="0"/>
              <a:t>4</a:t>
            </a:r>
            <a:r>
              <a:rPr lang="en-US" dirty="0"/>
              <a:t>, and T</a:t>
            </a:r>
            <a:r>
              <a:rPr lang="en-US" baseline="-25000" dirty="0"/>
              <a:t>5</a:t>
            </a:r>
            <a:r>
              <a:rPr lang="en-US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46487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Recovery Facilities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en-US" sz="3200" dirty="0"/>
              <a:t>The DBMS should provide the following facilities to assist with recovery:</a:t>
            </a:r>
          </a:p>
          <a:p>
            <a:pPr lvl="1" algn="just"/>
            <a:r>
              <a:rPr lang="en-US" altLang="en-US" sz="2800" dirty="0"/>
              <a:t>Backup mechanism, which makes periodic backup copies of database.</a:t>
            </a:r>
          </a:p>
          <a:p>
            <a:pPr lvl="1" algn="just"/>
            <a:r>
              <a:rPr lang="en-US" altLang="en-US" sz="2800" dirty="0"/>
              <a:t>Logging facilities, which keep track of current state of transactions and database changes.</a:t>
            </a:r>
          </a:p>
          <a:p>
            <a:pPr lvl="1" algn="just"/>
            <a:r>
              <a:rPr lang="en-US" altLang="en-US" sz="2800" dirty="0"/>
              <a:t>Checkpoint facility, which enables updates to database in progress to be made permanent.</a:t>
            </a:r>
          </a:p>
          <a:p>
            <a:pPr lvl="1" algn="just"/>
            <a:r>
              <a:rPr lang="en-US" altLang="en-US" sz="2800" dirty="0"/>
              <a:t>Recovery manager, which allows DBMS to restore database to consistent state following a failure.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8615934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DA5707-75B9-C671-9858-04692C74C1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04F1317-13A3-F109-8909-6AD8D2419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Log File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785A2A-1064-64C5-D0F0-C141FBE566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pPr algn="just" eaLnBrk="1" hangingPunct="1"/>
            <a:r>
              <a:rPr lang="en-US" altLang="en-US" sz="3200" dirty="0"/>
              <a:t>This contains information about all updates to the database:</a:t>
            </a:r>
          </a:p>
          <a:p>
            <a:pPr lvl="1" algn="just" eaLnBrk="1" hangingPunct="1"/>
            <a:r>
              <a:rPr lang="en-US" altLang="en-US" sz="2800" dirty="0"/>
              <a:t>Transaction records.</a:t>
            </a:r>
          </a:p>
          <a:p>
            <a:pPr lvl="1" algn="just" eaLnBrk="1" hangingPunct="1"/>
            <a:r>
              <a:rPr lang="en-US" altLang="en-US" sz="2800" dirty="0"/>
              <a:t>Checkpoint records.</a:t>
            </a:r>
          </a:p>
          <a:p>
            <a:pPr algn="just" eaLnBrk="1" hangingPunct="1"/>
            <a:r>
              <a:rPr lang="en-US" altLang="en-US" sz="3200" dirty="0"/>
              <a:t>Often used for other purposes (for example, auditing).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1480046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Log File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pPr algn="just" eaLnBrk="1" hangingPunct="1"/>
            <a:r>
              <a:rPr lang="en-US" altLang="en-US" sz="3200" dirty="0"/>
              <a:t> Transaction records contain:</a:t>
            </a:r>
          </a:p>
          <a:p>
            <a:pPr lvl="1" algn="just"/>
            <a:r>
              <a:rPr lang="en-US" altLang="en-US" sz="2800" dirty="0"/>
              <a:t>Transaction identifier.</a:t>
            </a:r>
          </a:p>
          <a:p>
            <a:pPr lvl="1" algn="just"/>
            <a:r>
              <a:rPr lang="en-US" altLang="en-US" sz="2800" dirty="0"/>
              <a:t>Type of log record, (transaction start, insert, update, delete, abort, commit).</a:t>
            </a:r>
          </a:p>
          <a:p>
            <a:pPr lvl="1" algn="just"/>
            <a:r>
              <a:rPr lang="en-US" altLang="en-US" sz="2800" dirty="0"/>
              <a:t>Identifier of data item affected by database action (insert, delete, and update operations).</a:t>
            </a:r>
          </a:p>
          <a:p>
            <a:pPr lvl="1" algn="just"/>
            <a:r>
              <a:rPr lang="en-US" altLang="en-US" sz="2800" dirty="0"/>
              <a:t>Before-image of data item.</a:t>
            </a:r>
          </a:p>
          <a:p>
            <a:pPr lvl="1" algn="just"/>
            <a:r>
              <a:rPr lang="en-US" altLang="en-US" sz="2800" dirty="0"/>
              <a:t>After-image of data item.</a:t>
            </a:r>
          </a:p>
          <a:p>
            <a:pPr lvl="1" algn="just"/>
            <a:r>
              <a:rPr lang="en-US" altLang="en-US" sz="2800" dirty="0"/>
              <a:t>Log management information.</a:t>
            </a:r>
          </a:p>
        </p:txBody>
      </p:sp>
    </p:spTree>
    <p:extLst>
      <p:ext uri="{BB962C8B-B14F-4D97-AF65-F5344CB8AC3E}">
        <p14:creationId xmlns:p14="http://schemas.microsoft.com/office/powerpoint/2010/main" val="39993090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Sample Log File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985D0CE6-A919-3847-5844-B41D84B4CB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390273" y="1418062"/>
            <a:ext cx="7411453" cy="4328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0514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Log File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pPr algn="just" eaLnBrk="1" hangingPunct="1"/>
            <a:r>
              <a:rPr lang="en-US" altLang="en-US" sz="3200" dirty="0"/>
              <a:t>The log file may be duplexed or </a:t>
            </a:r>
            <a:r>
              <a:rPr lang="en-US" altLang="en-US" sz="3200" dirty="0" err="1"/>
              <a:t>triplexed</a:t>
            </a:r>
            <a:r>
              <a:rPr lang="en-US" altLang="en-US" sz="3200" dirty="0"/>
              <a:t>.</a:t>
            </a:r>
          </a:p>
          <a:p>
            <a:pPr algn="just" eaLnBrk="1" hangingPunct="1"/>
            <a:r>
              <a:rPr lang="en-US" altLang="en-US" sz="3200" dirty="0"/>
              <a:t>The log file is sometimes split into two separate random-access files.</a:t>
            </a:r>
          </a:p>
          <a:p>
            <a:pPr algn="just" eaLnBrk="1" hangingPunct="1"/>
            <a:r>
              <a:rPr lang="en-US" altLang="en-US" sz="3200" dirty="0"/>
              <a:t>Potential bottleneck; critical in determining overall performance.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4258534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Checkpointing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pPr algn="just" eaLnBrk="1" hangingPunct="1"/>
            <a:r>
              <a:rPr lang="en-US" altLang="en-US" sz="3200" b="1" u="sng" dirty="0"/>
              <a:t>Checkpoint:</a:t>
            </a:r>
          </a:p>
          <a:p>
            <a:pPr lvl="1" algn="just"/>
            <a:r>
              <a:rPr lang="en-US" altLang="en-US" sz="3200" dirty="0"/>
              <a:t>The point of synchronization between database and log file.</a:t>
            </a:r>
          </a:p>
          <a:p>
            <a:pPr lvl="1" algn="just"/>
            <a:r>
              <a:rPr lang="en-US" altLang="en-US" sz="3200" dirty="0"/>
              <a:t>All buffers are force-written to secondary storage.</a:t>
            </a:r>
          </a:p>
          <a:p>
            <a:endParaRPr lang="en-US" sz="2800" dirty="0"/>
          </a:p>
          <a:p>
            <a:r>
              <a:rPr lang="en-US" sz="3200" dirty="0"/>
              <a:t>A checkpoint record is created containing identifiers of all active transactions.</a:t>
            </a:r>
          </a:p>
          <a:p>
            <a:r>
              <a:rPr lang="en-US" sz="3200" dirty="0"/>
              <a:t>When a failure occurs, redo all transactions that committed since the checkpoint and undo all transactions active at time of crash.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2534042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Checkpointing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pPr algn="just" eaLnBrk="1" hangingPunct="1"/>
            <a:r>
              <a:rPr lang="en-US" altLang="en-US" sz="3200" dirty="0"/>
              <a:t>In previous example, with checkpoint at time t</a:t>
            </a:r>
            <a:r>
              <a:rPr lang="en-US" altLang="en-US" sz="3200" baseline="-25000" dirty="0"/>
              <a:t>c</a:t>
            </a:r>
            <a:r>
              <a:rPr lang="en-US" altLang="en-US" sz="3200" dirty="0"/>
              <a:t>, changes made by T</a:t>
            </a:r>
            <a:r>
              <a:rPr lang="en-US" altLang="en-US" sz="3200" baseline="-25000" dirty="0"/>
              <a:t>2</a:t>
            </a:r>
            <a:r>
              <a:rPr lang="en-US" altLang="en-US" sz="3200" dirty="0"/>
              <a:t> and T</a:t>
            </a:r>
            <a:r>
              <a:rPr lang="en-US" altLang="en-US" sz="3200" baseline="-25000" dirty="0"/>
              <a:t>3</a:t>
            </a:r>
            <a:r>
              <a:rPr lang="en-US" altLang="en-US" sz="3200" dirty="0"/>
              <a:t> have been written to secondary storage.</a:t>
            </a:r>
          </a:p>
          <a:p>
            <a:pPr algn="just" eaLnBrk="1" hangingPunct="1"/>
            <a:endParaRPr lang="en-US" altLang="en-US" sz="3200" dirty="0"/>
          </a:p>
          <a:p>
            <a:pPr algn="just" eaLnBrk="1" hangingPunct="1"/>
            <a:r>
              <a:rPr lang="en-US" altLang="en-US" sz="3200" dirty="0"/>
              <a:t>Thus:</a:t>
            </a:r>
          </a:p>
          <a:p>
            <a:pPr lvl="1" algn="just"/>
            <a:r>
              <a:rPr lang="en-US" altLang="en-US" sz="3200" dirty="0"/>
              <a:t>only redo T</a:t>
            </a:r>
            <a:r>
              <a:rPr lang="en-US" altLang="en-US" sz="3200" baseline="-25000" dirty="0"/>
              <a:t>4</a:t>
            </a:r>
            <a:r>
              <a:rPr lang="en-US" altLang="en-US" sz="3200" dirty="0"/>
              <a:t> and T</a:t>
            </a:r>
            <a:r>
              <a:rPr lang="en-US" altLang="en-US" sz="3200" baseline="-25000" dirty="0"/>
              <a:t>5</a:t>
            </a:r>
            <a:r>
              <a:rPr lang="en-US" altLang="en-US" sz="3200" dirty="0"/>
              <a:t>,</a:t>
            </a:r>
          </a:p>
          <a:p>
            <a:pPr lvl="1" algn="just"/>
            <a:r>
              <a:rPr lang="en-US" altLang="en-US" sz="3200" dirty="0"/>
              <a:t>undo transactions T</a:t>
            </a:r>
            <a:r>
              <a:rPr lang="en-US" altLang="en-US" sz="3200" baseline="-25000" dirty="0"/>
              <a:t>1</a:t>
            </a:r>
            <a:r>
              <a:rPr lang="en-US" altLang="en-US" sz="3200" dirty="0"/>
              <a:t> and T</a:t>
            </a:r>
            <a:r>
              <a:rPr lang="en-US" altLang="en-US" sz="3200" baseline="-25000" dirty="0"/>
              <a:t>6</a:t>
            </a:r>
            <a:r>
              <a:rPr lang="en-US" altLang="en-US" sz="3200" dirty="0"/>
              <a:t>.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8095561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Recovery Techniques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pPr algn="just" eaLnBrk="1" hangingPunct="1"/>
            <a:r>
              <a:rPr lang="en-US" altLang="en-US" sz="3200" b="1" dirty="0"/>
              <a:t>If database has been damaged:</a:t>
            </a:r>
          </a:p>
          <a:p>
            <a:pPr lvl="1" algn="just"/>
            <a:r>
              <a:rPr lang="en-US" altLang="en-US" sz="2800" dirty="0"/>
              <a:t>The need is to restore the last backup copy of the database and reapply the updates of committed transactions using log file. </a:t>
            </a:r>
          </a:p>
          <a:p>
            <a:pPr algn="just" eaLnBrk="1" hangingPunct="1"/>
            <a:r>
              <a:rPr lang="en-US" altLang="en-US" sz="3200" b="1" dirty="0"/>
              <a:t>If database is only inconsistent:</a:t>
            </a:r>
          </a:p>
          <a:p>
            <a:pPr lvl="1" algn="just"/>
            <a:r>
              <a:rPr lang="en-US" altLang="en-US" sz="2800" dirty="0"/>
              <a:t>The need is to undo changes that caused inconsistency.</a:t>
            </a:r>
          </a:p>
          <a:p>
            <a:pPr lvl="1" algn="just"/>
            <a:r>
              <a:rPr lang="en-US" altLang="en-US" sz="2800" dirty="0"/>
              <a:t>There may also be the need to redo some transactions to ensure updates reach secondary storage. </a:t>
            </a:r>
          </a:p>
          <a:p>
            <a:pPr lvl="1" algn="just"/>
            <a:r>
              <a:rPr lang="en-US" altLang="en-US" sz="2800" dirty="0"/>
              <a:t>There is not a need for a backup, but the database can be restored using before- and after-images in the log file.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4752651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Recovery Techniques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pPr algn="just" eaLnBrk="1" hangingPunct="1"/>
            <a:r>
              <a:rPr lang="en-US" altLang="en-US" sz="3200" b="1" dirty="0"/>
              <a:t>There are three main recovery techniques:</a:t>
            </a:r>
          </a:p>
          <a:p>
            <a:pPr lvl="1" algn="just"/>
            <a:r>
              <a:rPr lang="en-US" altLang="en-US" sz="2800" dirty="0"/>
              <a:t>Deferred Update</a:t>
            </a:r>
          </a:p>
          <a:p>
            <a:pPr lvl="2" algn="just"/>
            <a:r>
              <a:rPr lang="en-US" altLang="en-US" sz="2400" dirty="0"/>
              <a:t>Also known as the ‘NO-UNDO / REDO’ technique.</a:t>
            </a:r>
          </a:p>
          <a:p>
            <a:pPr lvl="2" algn="just"/>
            <a:r>
              <a:rPr lang="en-US" altLang="en-US" sz="2400" dirty="0"/>
              <a:t>Used with transaction failures due to power, memory or OS failure</a:t>
            </a:r>
            <a:r>
              <a:rPr lang="en-US" altLang="en-US" sz="2800" dirty="0"/>
              <a:t>.</a:t>
            </a:r>
          </a:p>
          <a:p>
            <a:pPr lvl="1" algn="just"/>
            <a:r>
              <a:rPr lang="en-US" altLang="en-US" sz="2800" dirty="0"/>
              <a:t>Immediate Update</a:t>
            </a:r>
          </a:p>
          <a:p>
            <a:pPr lvl="2" algn="just"/>
            <a:r>
              <a:rPr lang="en-US" altLang="en-US" sz="2400" dirty="0"/>
              <a:t>Every operation updates within an active transaction, before the commit point.</a:t>
            </a:r>
          </a:p>
          <a:p>
            <a:pPr lvl="2" algn="just"/>
            <a:r>
              <a:rPr lang="en-US" altLang="en-US" sz="2400" dirty="0"/>
              <a:t>These are recorded in the log on disk making recovery possible.</a:t>
            </a:r>
          </a:p>
          <a:p>
            <a:pPr lvl="1" algn="just"/>
            <a:r>
              <a:rPr lang="en-US" altLang="en-US" sz="2800" dirty="0"/>
              <a:t>Shadow Paging</a:t>
            </a:r>
          </a:p>
          <a:p>
            <a:pPr lvl="2" algn="just"/>
            <a:r>
              <a:rPr lang="en-US" altLang="en-US" sz="2400" dirty="0"/>
              <a:t>Maintains data consistency and facilitates (faster) crash recovery.</a:t>
            </a:r>
          </a:p>
          <a:p>
            <a:pPr lvl="2" algn="just"/>
            <a:r>
              <a:rPr lang="en-US" altLang="en-US" sz="2400" dirty="0"/>
              <a:t>A snapshot (shadow page) is created of the entire database, similar to versioning.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1777665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Deferred Update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sz="3200" dirty="0"/>
              <a:t>Updates are not written to the database until after a transaction has reached its commit point. </a:t>
            </a:r>
          </a:p>
          <a:p>
            <a:endParaRPr lang="en-US" sz="1000" dirty="0"/>
          </a:p>
          <a:p>
            <a:r>
              <a:rPr lang="en-US" sz="3200" dirty="0"/>
              <a:t>If a transaction fails before commit, it will not have modified the database and so no undoing of changes required. </a:t>
            </a:r>
          </a:p>
          <a:p>
            <a:endParaRPr lang="en-US" sz="1000" dirty="0"/>
          </a:p>
          <a:p>
            <a:r>
              <a:rPr lang="en-US" sz="3200" dirty="0"/>
              <a:t>It may be necessary to redo updates of committed transactions as their effect may not have reached database.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27374297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Immediate Update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sz="3200" dirty="0"/>
              <a:t>Updates are applied to the database as they occur.</a:t>
            </a:r>
          </a:p>
          <a:p>
            <a:endParaRPr lang="en-US" sz="1000" dirty="0"/>
          </a:p>
          <a:p>
            <a:r>
              <a:rPr lang="en-US" sz="3200" dirty="0"/>
              <a:t>Need to redo updates of committed transactions following a failure.</a:t>
            </a:r>
          </a:p>
          <a:p>
            <a:endParaRPr lang="en-US" sz="1000" dirty="0"/>
          </a:p>
          <a:p>
            <a:r>
              <a:rPr lang="en-US" sz="3200" dirty="0"/>
              <a:t>May need to undo effects of transactions that had not committed at time of failure.</a:t>
            </a:r>
            <a:endParaRPr lang="en-US" sz="1000" dirty="0"/>
          </a:p>
          <a:p>
            <a:pPr lvl="1"/>
            <a:r>
              <a:rPr lang="en-US" sz="2800" dirty="0"/>
              <a:t>It is essential that log records are written before write to database.</a:t>
            </a:r>
          </a:p>
          <a:p>
            <a:pPr lvl="2"/>
            <a:r>
              <a:rPr lang="en-US" sz="2800" dirty="0"/>
              <a:t>Write-ahead log protocol. 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9731371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Immediate Update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3985717"/>
          </a:xfrm>
        </p:spPr>
        <p:txBody>
          <a:bodyPr>
            <a:noAutofit/>
          </a:bodyPr>
          <a:lstStyle/>
          <a:p>
            <a:r>
              <a:rPr lang="en-US" sz="3200" dirty="0"/>
              <a:t>If there is no “transaction commit” record in the log, then that transaction was active at failure and must be undone.</a:t>
            </a:r>
          </a:p>
          <a:p>
            <a:endParaRPr lang="en-US" sz="3200" dirty="0"/>
          </a:p>
          <a:p>
            <a:r>
              <a:rPr lang="en-US" sz="3200" dirty="0"/>
              <a:t>Undo operations are performed in reverse order in which they were written to log.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78366119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Shadow Paging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0043"/>
            <a:ext cx="11481847" cy="4136362"/>
          </a:xfrm>
        </p:spPr>
        <p:txBody>
          <a:bodyPr>
            <a:noAutofit/>
          </a:bodyPr>
          <a:lstStyle/>
          <a:p>
            <a:r>
              <a:rPr lang="en-US" sz="3200" dirty="0"/>
              <a:t>Maintain two-page tables during life of a transaction:</a:t>
            </a:r>
          </a:p>
          <a:p>
            <a:pPr lvl="1"/>
            <a:r>
              <a:rPr lang="en-US" sz="2800" dirty="0"/>
              <a:t>Current page and shadow page table. </a:t>
            </a:r>
          </a:p>
          <a:p>
            <a:r>
              <a:rPr lang="en-US" sz="3200" dirty="0"/>
              <a:t>When the transaction starts, the two pages are the same. </a:t>
            </a:r>
          </a:p>
          <a:p>
            <a:pPr lvl="1"/>
            <a:r>
              <a:rPr lang="en-US" sz="2800" dirty="0"/>
              <a:t>The shadow page table is never changed thereafter and is used to restore the database in event of failure. </a:t>
            </a:r>
          </a:p>
          <a:p>
            <a:pPr lvl="1"/>
            <a:r>
              <a:rPr lang="en-US" sz="2800" dirty="0"/>
              <a:t>During the transaction, the current page table records all updates to the database.</a:t>
            </a:r>
          </a:p>
          <a:p>
            <a:pPr lvl="1"/>
            <a:r>
              <a:rPr lang="en-US" sz="2800" dirty="0"/>
              <a:t>When transaction completes, current page table becomes shadow page table.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1316737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9886E2-4FB2-21F6-CCAE-10674004D5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1B297F8-1DE5-AA89-2C75-26EA6E408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Advanced Transaction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85CE61-4361-CD5F-1975-2BD9A65CC6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0043"/>
            <a:ext cx="11481847" cy="4136362"/>
          </a:xfrm>
        </p:spPr>
        <p:txBody>
          <a:bodyPr>
            <a:noAutofit/>
          </a:bodyPr>
          <a:lstStyle/>
          <a:p>
            <a:r>
              <a:rPr lang="en-US" sz="3200" dirty="0"/>
              <a:t>Protocols considered so far are suitable for types of transactions that arise in traditional business applications, </a:t>
            </a:r>
            <a:r>
              <a:rPr lang="en-US" sz="3200" dirty="0" err="1"/>
              <a:t>characterised</a:t>
            </a:r>
            <a:r>
              <a:rPr lang="en-US" sz="3200" dirty="0"/>
              <a:t> by:</a:t>
            </a:r>
          </a:p>
          <a:p>
            <a:endParaRPr lang="en-US" sz="3200" dirty="0"/>
          </a:p>
          <a:p>
            <a:pPr lvl="1"/>
            <a:r>
              <a:rPr lang="en-US" sz="3200" dirty="0"/>
              <a:t>Simple nature of the data, i.e. INT, NUMERIC, CHAR (short strings), DATE etc.</a:t>
            </a:r>
          </a:p>
          <a:p>
            <a:pPr lvl="1"/>
            <a:endParaRPr lang="en-US" sz="3200" dirty="0"/>
          </a:p>
          <a:p>
            <a:pPr lvl="1"/>
            <a:r>
              <a:rPr lang="en-US" sz="3200" dirty="0"/>
              <a:t>Short duration for transactions, i.e. minutes if not seconds.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95782304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5F1BCF-65DA-64D2-BAD1-6616095FC5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CD511C0-A365-0CFC-0402-AC2B0C8BDD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Advanced Transaction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CD9D7AE-545D-4B31-F2D1-FAEACA4113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0043"/>
            <a:ext cx="11481847" cy="4136362"/>
          </a:xfrm>
        </p:spPr>
        <p:txBody>
          <a:bodyPr>
            <a:noAutofit/>
          </a:bodyPr>
          <a:lstStyle/>
          <a:p>
            <a:r>
              <a:rPr lang="en-US" dirty="0"/>
              <a:t>Advanced types of database applications have become more </a:t>
            </a:r>
            <a:r>
              <a:rPr lang="en-US" dirty="0" err="1"/>
              <a:t>prevelent</a:t>
            </a:r>
            <a:r>
              <a:rPr lang="en-US" dirty="0"/>
              <a:t>, and in contrast to traditional DB apps are </a:t>
            </a:r>
            <a:r>
              <a:rPr lang="en-US" dirty="0" err="1"/>
              <a:t>characterised</a:t>
            </a:r>
            <a:r>
              <a:rPr lang="en-US" dirty="0"/>
              <a:t> by:</a:t>
            </a:r>
          </a:p>
          <a:p>
            <a:pPr lvl="2"/>
            <a:r>
              <a:rPr lang="en-US" sz="2800" dirty="0"/>
              <a:t>Data has many types, each with small number of instances.</a:t>
            </a:r>
          </a:p>
          <a:p>
            <a:pPr lvl="2"/>
            <a:r>
              <a:rPr lang="en-US" sz="2800" dirty="0"/>
              <a:t>Designs may be very large, consisting potentially of millions of parts.</a:t>
            </a:r>
          </a:p>
          <a:p>
            <a:pPr lvl="2"/>
            <a:r>
              <a:rPr lang="en-US" sz="2800" dirty="0"/>
              <a:t>Design is not static but evolves through time. Actions cannot be foreseen.</a:t>
            </a:r>
          </a:p>
          <a:p>
            <a:pPr lvl="2"/>
            <a:r>
              <a:rPr lang="en-US" sz="2800" dirty="0"/>
              <a:t>Updates are far-reaching. One change could affect a large number of objects.</a:t>
            </a:r>
          </a:p>
          <a:p>
            <a:pPr lvl="2"/>
            <a:r>
              <a:rPr lang="en-US" sz="2800" dirty="0"/>
              <a:t>Cooperative engineering. Includes version control for parallel working and sharing.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64681704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6601A5-90BB-77C5-A7C4-C8C7A6D356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9BBECA8-07FD-F03A-9543-C49159B18A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Advanced Transaction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3255AB-120E-D795-F7E2-05F60319F1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0043"/>
            <a:ext cx="11481847" cy="4136362"/>
          </a:xfrm>
        </p:spPr>
        <p:txBody>
          <a:bodyPr>
            <a:noAutofit/>
          </a:bodyPr>
          <a:lstStyle/>
          <a:p>
            <a:r>
              <a:rPr lang="en-US" sz="3200" dirty="0"/>
              <a:t>May result in complex transactions of long duration, giving rise to following problems:</a:t>
            </a:r>
          </a:p>
          <a:p>
            <a:pPr lvl="1"/>
            <a:r>
              <a:rPr lang="en-US" sz="2800" dirty="0"/>
              <a:t>More susceptible to failure - need to minimize amount of work lost.</a:t>
            </a:r>
          </a:p>
          <a:p>
            <a:pPr lvl="1"/>
            <a:r>
              <a:rPr lang="en-US" sz="2800" dirty="0"/>
              <a:t>May access large number of data items - concurrency limited if data inaccessible for long periods due to locks.</a:t>
            </a:r>
          </a:p>
          <a:p>
            <a:pPr lvl="1"/>
            <a:r>
              <a:rPr lang="en-US" sz="2800" dirty="0"/>
              <a:t>Deadlock more likely.</a:t>
            </a:r>
          </a:p>
          <a:p>
            <a:pPr lvl="1"/>
            <a:r>
              <a:rPr lang="en-US" sz="2800" dirty="0"/>
              <a:t>Cooperation through use of shared data items restricted by traditional concurrency protocols.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54583269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655906-E9DD-677A-F3FF-7C715D096C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AF333C8-C0E3-1B24-407D-A670569F2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Advanced Transaction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8566FB-FBD7-E5D7-1BC1-3161AECCE5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0043"/>
            <a:ext cx="11481847" cy="4136362"/>
          </a:xfrm>
        </p:spPr>
        <p:txBody>
          <a:bodyPr>
            <a:noAutofit/>
          </a:bodyPr>
          <a:lstStyle/>
          <a:p>
            <a:r>
              <a:rPr lang="en-US" sz="2800" dirty="0"/>
              <a:t>Consideration should be given to:</a:t>
            </a:r>
          </a:p>
          <a:p>
            <a:pPr lvl="1"/>
            <a:r>
              <a:rPr lang="en-US" sz="2800" dirty="0"/>
              <a:t>Aborting a transaction could lead to huge potential loss of work.</a:t>
            </a:r>
          </a:p>
          <a:p>
            <a:pPr lvl="2"/>
            <a:r>
              <a:rPr lang="en-US" sz="2400" dirty="0"/>
              <a:t>There may be a need to </a:t>
            </a:r>
            <a:r>
              <a:rPr lang="en-US" sz="2400" dirty="0" err="1"/>
              <a:t>minimise</a:t>
            </a:r>
            <a:r>
              <a:rPr lang="en-US" sz="2400" dirty="0"/>
              <a:t> the amount of work lost and recover a transaction to a state existing shortly before a crash.</a:t>
            </a:r>
          </a:p>
          <a:p>
            <a:pPr lvl="2"/>
            <a:r>
              <a:rPr lang="en-US" sz="2400" dirty="0"/>
              <a:t>There may be a need to have data accessible for concurrency and so locks are undesirable for long periods of time.</a:t>
            </a:r>
          </a:p>
          <a:p>
            <a:pPr lvl="2"/>
            <a:r>
              <a:rPr lang="en-US" sz="2400" dirty="0"/>
              <a:t>Higher risk of deadlocks if a locking-based protocol is used.</a:t>
            </a:r>
          </a:p>
          <a:p>
            <a:pPr lvl="2"/>
            <a:r>
              <a:rPr lang="en-US" sz="2400" dirty="0"/>
              <a:t>Traditional transaction management protocols limit cooperation due to isolation of incomplete transactions.</a:t>
            </a:r>
          </a:p>
        </p:txBody>
      </p:sp>
    </p:spTree>
    <p:extLst>
      <p:ext uri="{BB962C8B-B14F-4D97-AF65-F5344CB8AC3E}">
        <p14:creationId xmlns:p14="http://schemas.microsoft.com/office/powerpoint/2010/main" val="356610431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19F8D3-CCE6-52D6-9A98-9E7C9F3BC0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6D1740E-0F8B-DD78-9ED4-498F41507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Advanced Transaction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4D9BEB-5BC9-C91E-91D6-47DE21B2C4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0043"/>
            <a:ext cx="11481847" cy="4136362"/>
          </a:xfrm>
        </p:spPr>
        <p:txBody>
          <a:bodyPr>
            <a:noAutofit/>
          </a:bodyPr>
          <a:lstStyle/>
          <a:p>
            <a:r>
              <a:rPr lang="en-US" sz="3200" dirty="0"/>
              <a:t>Five advanced transaction models could be considered:</a:t>
            </a:r>
          </a:p>
          <a:p>
            <a:endParaRPr lang="en-US" sz="3200" dirty="0"/>
          </a:p>
          <a:p>
            <a:pPr lvl="1"/>
            <a:r>
              <a:rPr lang="en-US" sz="3200" dirty="0"/>
              <a:t>Nested Transaction Model</a:t>
            </a:r>
          </a:p>
          <a:p>
            <a:pPr lvl="1"/>
            <a:r>
              <a:rPr lang="en-US" sz="3200" dirty="0"/>
              <a:t>Sagas</a:t>
            </a:r>
          </a:p>
          <a:p>
            <a:pPr lvl="1"/>
            <a:r>
              <a:rPr lang="en-US" sz="3200" dirty="0"/>
              <a:t>Multi-level Transaction Model</a:t>
            </a:r>
          </a:p>
          <a:p>
            <a:pPr lvl="1"/>
            <a:r>
              <a:rPr lang="en-US" sz="3200" dirty="0"/>
              <a:t>Dynamic Restructuring</a:t>
            </a:r>
          </a:p>
          <a:p>
            <a:pPr lvl="1"/>
            <a:r>
              <a:rPr lang="en-US" sz="3200" dirty="0"/>
              <a:t>Workflow Models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274511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80D393-F45E-A7E9-55D6-DDE971E94E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0A863531-C5F4-C611-E431-9F5778EAF3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073795" y="1198423"/>
            <a:ext cx="8044410" cy="4461154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D0E2B935-B791-8652-EA4D-D428090F9A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Nested Transaction Models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183319989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483D59-6305-F8EF-F45B-1723E1357B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CC5C44C-0291-75DB-4DC4-C82BBD9972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Nested Transaction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514338-B101-9A98-7D57-B1481A2A6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0043"/>
            <a:ext cx="11481847" cy="4136362"/>
          </a:xfrm>
        </p:spPr>
        <p:txBody>
          <a:bodyPr>
            <a:noAutofit/>
          </a:bodyPr>
          <a:lstStyle/>
          <a:p>
            <a:r>
              <a:rPr lang="en-US" sz="3200" dirty="0"/>
              <a:t>Transactions are viewed as hierarchy of </a:t>
            </a:r>
            <a:r>
              <a:rPr lang="en-US" sz="3200" dirty="0" err="1"/>
              <a:t>subtransactions</a:t>
            </a:r>
            <a:r>
              <a:rPr lang="en-US" sz="3200" dirty="0"/>
              <a:t>. </a:t>
            </a:r>
          </a:p>
          <a:p>
            <a:r>
              <a:rPr lang="en-US" sz="3200" dirty="0"/>
              <a:t>Top-level transactions can have a number of child transactions.</a:t>
            </a:r>
          </a:p>
          <a:p>
            <a:r>
              <a:rPr lang="en-US" sz="3200" dirty="0"/>
              <a:t>Each child can also have nested transactions. </a:t>
            </a:r>
          </a:p>
          <a:p>
            <a:r>
              <a:rPr lang="en-US" sz="3200" dirty="0"/>
              <a:t>In Moss’s proposal, only leaf-level </a:t>
            </a:r>
            <a:r>
              <a:rPr lang="en-US" sz="3200" dirty="0" err="1"/>
              <a:t>subtransactions</a:t>
            </a:r>
            <a:r>
              <a:rPr lang="en-US" sz="3200" dirty="0"/>
              <a:t> are allowed to perform database operations. </a:t>
            </a:r>
          </a:p>
          <a:p>
            <a:pPr lvl="1"/>
            <a:r>
              <a:rPr lang="en-US" sz="3200" dirty="0"/>
              <a:t>Transactions have to commit from bottom upwards. </a:t>
            </a:r>
          </a:p>
          <a:p>
            <a:r>
              <a:rPr lang="en-US" sz="3200" dirty="0"/>
              <a:t>However, transaction abort at one level does not have to affect the transaction in progress at a higher level. 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24715575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A5B897-C1BA-FE54-FE78-69E9147A73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E533EDC-7410-1DD7-7E89-4CDBAE2107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Nested Transaction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114EED-CCE7-9C46-0EC0-3BE22B86BA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0043"/>
            <a:ext cx="11481847" cy="4136362"/>
          </a:xfrm>
        </p:spPr>
        <p:txBody>
          <a:bodyPr>
            <a:noAutofit/>
          </a:bodyPr>
          <a:lstStyle/>
          <a:p>
            <a:r>
              <a:rPr lang="en-US" sz="3200" dirty="0"/>
              <a:t>The parent is allowed to perform its own recovery:</a:t>
            </a:r>
          </a:p>
          <a:p>
            <a:endParaRPr lang="en-US" sz="3200" dirty="0"/>
          </a:p>
          <a:p>
            <a:pPr lvl="1"/>
            <a:r>
              <a:rPr lang="en-US" sz="3200" dirty="0"/>
              <a:t>Retry </a:t>
            </a:r>
            <a:r>
              <a:rPr lang="en-US" sz="3200" dirty="0" err="1"/>
              <a:t>subtransaction</a:t>
            </a:r>
            <a:r>
              <a:rPr lang="en-US" sz="3200" dirty="0"/>
              <a:t>.</a:t>
            </a:r>
          </a:p>
          <a:p>
            <a:pPr lvl="1"/>
            <a:r>
              <a:rPr lang="en-US" sz="3200" dirty="0"/>
              <a:t>Ignore failure, in which case the </a:t>
            </a:r>
            <a:r>
              <a:rPr lang="en-US" sz="3200" dirty="0" err="1"/>
              <a:t>subtransaction</a:t>
            </a:r>
            <a:r>
              <a:rPr lang="en-US" sz="3200" dirty="0"/>
              <a:t> is non-vital.</a:t>
            </a:r>
          </a:p>
          <a:p>
            <a:pPr lvl="1"/>
            <a:r>
              <a:rPr lang="en-US" sz="3200" dirty="0"/>
              <a:t>Run contingency </a:t>
            </a:r>
            <a:r>
              <a:rPr lang="en-US" sz="3200" dirty="0" err="1"/>
              <a:t>subtransactions</a:t>
            </a:r>
            <a:r>
              <a:rPr lang="en-US" sz="3200" dirty="0"/>
              <a:t>.</a:t>
            </a:r>
          </a:p>
          <a:p>
            <a:pPr lvl="1"/>
            <a:r>
              <a:rPr lang="en-US" sz="3200" dirty="0"/>
              <a:t>Abort.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13947604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DD47F9-DB06-B295-CF84-9C952E41C1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BC8B9D5-87EE-A6F2-0502-D40FE8F431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Nested Transaction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20A9A5-C7A7-1E92-63D0-D217498E31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0043"/>
            <a:ext cx="11481847" cy="4136362"/>
          </a:xfrm>
        </p:spPr>
        <p:txBody>
          <a:bodyPr>
            <a:noAutofit/>
          </a:bodyPr>
          <a:lstStyle/>
          <a:p>
            <a:r>
              <a:rPr lang="en-US" sz="3200" dirty="0"/>
              <a:t>Updates of committed </a:t>
            </a:r>
            <a:r>
              <a:rPr lang="en-US" sz="3200" dirty="0" err="1"/>
              <a:t>subtransactions</a:t>
            </a:r>
            <a:r>
              <a:rPr lang="en-US" sz="3200" dirty="0"/>
              <a:t> at intermediate levels are visible only within scope of their immediate parents. </a:t>
            </a:r>
          </a:p>
          <a:p>
            <a:r>
              <a:rPr lang="en-US" sz="3200" dirty="0"/>
              <a:t>Further, a commit of a </a:t>
            </a:r>
            <a:r>
              <a:rPr lang="en-US" sz="3200" dirty="0" err="1"/>
              <a:t>subtransaction</a:t>
            </a:r>
            <a:r>
              <a:rPr lang="en-US" sz="3200" dirty="0"/>
              <a:t> is conditionally subject to a commit or abort of its superiors. </a:t>
            </a:r>
          </a:p>
          <a:p>
            <a:r>
              <a:rPr lang="en-US" sz="3200" dirty="0"/>
              <a:t>Using this model, top-level transactions conform to traditional ACID properties of flat transactions.</a:t>
            </a:r>
          </a:p>
          <a:p>
            <a:r>
              <a:rPr lang="en-US" sz="3200" dirty="0" err="1"/>
              <a:t>Subtransaction</a:t>
            </a:r>
            <a:r>
              <a:rPr lang="en-US" sz="3200" dirty="0"/>
              <a:t> locks are inherited by the parent transaction when the child commits.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39492209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551A69-E326-716E-2532-8E0858411C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E7096F5-4105-D48E-3545-4B868B9D40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Nested Transaction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017343-F2D2-9131-F568-55BFDE3D1A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0043"/>
            <a:ext cx="11481847" cy="4136362"/>
          </a:xfrm>
        </p:spPr>
        <p:txBody>
          <a:bodyPr>
            <a:noAutofit/>
          </a:bodyPr>
          <a:lstStyle/>
          <a:p>
            <a:r>
              <a:rPr lang="en-US" sz="3200" dirty="0"/>
              <a:t>The advantages to using nested transactions:</a:t>
            </a:r>
          </a:p>
          <a:p>
            <a:pPr lvl="1"/>
            <a:r>
              <a:rPr lang="en-US" sz="3200" dirty="0"/>
              <a:t>Modularity - transaction can be decomposed into number of </a:t>
            </a:r>
            <a:r>
              <a:rPr lang="en-US" sz="3200" dirty="0" err="1"/>
              <a:t>subtransactions</a:t>
            </a:r>
            <a:r>
              <a:rPr lang="en-US" sz="3200" dirty="0"/>
              <a:t> for purposes of concurrency and recovery.</a:t>
            </a:r>
          </a:p>
          <a:p>
            <a:pPr lvl="1"/>
            <a:r>
              <a:rPr lang="en-US" sz="3200" dirty="0"/>
              <a:t>Finer level of granularity for concurrency control and recovery.</a:t>
            </a:r>
          </a:p>
          <a:p>
            <a:pPr lvl="1"/>
            <a:r>
              <a:rPr lang="en-US" sz="3200" dirty="0"/>
              <a:t>Intra-transaction parallelism. </a:t>
            </a:r>
            <a:r>
              <a:rPr lang="en-US" sz="3200" dirty="0" err="1"/>
              <a:t>Subtransactions</a:t>
            </a:r>
            <a:r>
              <a:rPr lang="en-US" sz="3200" dirty="0"/>
              <a:t> can execute concurrently.</a:t>
            </a:r>
          </a:p>
          <a:p>
            <a:pPr lvl="1"/>
            <a:r>
              <a:rPr lang="en-US" sz="3200" dirty="0"/>
              <a:t>Infra-transaction recovery control. </a:t>
            </a:r>
            <a:r>
              <a:rPr lang="en-US" sz="3200" dirty="0" err="1"/>
              <a:t>Subtransactions</a:t>
            </a:r>
            <a:r>
              <a:rPr lang="en-US" sz="3200" dirty="0"/>
              <a:t> are isolated from other </a:t>
            </a:r>
            <a:r>
              <a:rPr lang="en-US" sz="3200" dirty="0" err="1"/>
              <a:t>subtransactions</a:t>
            </a:r>
            <a:r>
              <a:rPr lang="en-US" sz="3200" dirty="0"/>
              <a:t> allowing easier abort / rollback.</a:t>
            </a:r>
          </a:p>
          <a:p>
            <a:pPr lvl="1"/>
            <a:endParaRPr lang="en-US" sz="3200" dirty="0"/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62830636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C6ACCF-B176-D2F9-C2C2-3A04749919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10DA65A-4C54-2B94-F9C6-27C70738D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Emulating Nested Transaction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0B1ADC6-2354-2714-0AB5-8D201495AE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0043"/>
            <a:ext cx="11481847" cy="4136362"/>
          </a:xfrm>
        </p:spPr>
        <p:txBody>
          <a:bodyPr>
            <a:noAutofit/>
          </a:bodyPr>
          <a:lstStyle/>
          <a:p>
            <a:r>
              <a:rPr lang="en-US" sz="3200" dirty="0"/>
              <a:t>We can emulate this model in a flat transaction by using an identifiable point representing some partially consistent state (</a:t>
            </a:r>
            <a:r>
              <a:rPr lang="en-US" sz="3200" dirty="0" err="1"/>
              <a:t>Savepoint</a:t>
            </a:r>
            <a:r>
              <a:rPr lang="en-US" sz="3200" dirty="0"/>
              <a:t>).</a:t>
            </a:r>
          </a:p>
          <a:p>
            <a:pPr lvl="1"/>
            <a:r>
              <a:rPr lang="en-US" sz="3200" dirty="0"/>
              <a:t>It can be used as a restart point for the transaction if a subsequent problem is detected. </a:t>
            </a:r>
          </a:p>
          <a:p>
            <a:pPr lvl="1"/>
            <a:r>
              <a:rPr lang="en-US" sz="3200" dirty="0"/>
              <a:t>During execution of the transaction, a user can establish a </a:t>
            </a:r>
            <a:r>
              <a:rPr lang="en-US" sz="3200" dirty="0" err="1"/>
              <a:t>savepoint</a:t>
            </a:r>
            <a:r>
              <a:rPr lang="en-US" sz="3200" dirty="0"/>
              <a:t>, which can be used to roll the transaction back to. </a:t>
            </a:r>
          </a:p>
          <a:p>
            <a:pPr lvl="1"/>
            <a:r>
              <a:rPr lang="en-US" sz="3200" dirty="0"/>
              <a:t>Unlike nested transactions, </a:t>
            </a:r>
            <a:r>
              <a:rPr lang="en-US" sz="3200" dirty="0" err="1"/>
              <a:t>savepoints</a:t>
            </a:r>
            <a:r>
              <a:rPr lang="en-US" sz="3200" dirty="0"/>
              <a:t> do not support any form of intra-transaction parallelism.</a:t>
            </a:r>
          </a:p>
          <a:p>
            <a:pPr lvl="1"/>
            <a:endParaRPr lang="en-US" sz="3200" dirty="0"/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19709753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A6B016-723D-423E-4617-7045BED9CC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A20C6D1-6648-7630-0B1D-DF465F737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Sagas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2670932-ADCC-C8CD-A744-D0CDFFA423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1176"/>
            <a:ext cx="11481847" cy="4255229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3200" b="1" dirty="0"/>
              <a:t>“A sequence of (flat) transactions that can be interleaved with other transactions”. </a:t>
            </a:r>
            <a:endParaRPr lang="en-US" sz="3200" dirty="0"/>
          </a:p>
          <a:p>
            <a:r>
              <a:rPr lang="en-US" sz="3200" dirty="0"/>
              <a:t>The DBMS guarantees that either all transactions in a saga are successfully completed or compensating transactions are run to undo partial execution. </a:t>
            </a:r>
          </a:p>
          <a:p>
            <a:r>
              <a:rPr lang="en-US" sz="3200" dirty="0"/>
              <a:t>A Saga has only one level of nesting. </a:t>
            </a:r>
          </a:p>
          <a:p>
            <a:r>
              <a:rPr lang="en-US" sz="3200" dirty="0"/>
              <a:t>For every </a:t>
            </a:r>
            <a:r>
              <a:rPr lang="en-US" sz="3200" dirty="0" err="1"/>
              <a:t>subtransaction</a:t>
            </a:r>
            <a:r>
              <a:rPr lang="en-US" sz="3200" dirty="0"/>
              <a:t> defined, there is a corresponding compensating transaction that will semantically undo that </a:t>
            </a:r>
            <a:r>
              <a:rPr lang="en-US" sz="3200" dirty="0" err="1"/>
              <a:t>subtransaction’s</a:t>
            </a:r>
            <a:r>
              <a:rPr lang="en-US" sz="3200" dirty="0"/>
              <a:t> effect. </a:t>
            </a:r>
          </a:p>
          <a:p>
            <a:pPr lvl="1"/>
            <a:endParaRPr lang="en-US" sz="3200" dirty="0"/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28098496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653C69-A23E-B274-FAFA-D6D9D2ED82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BA61A64-6EE1-64FC-1434-E62B338908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Sagas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881B52-A5B2-D63D-C34B-3FD7190ED8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1176"/>
            <a:ext cx="11481847" cy="4255229"/>
          </a:xfrm>
        </p:spPr>
        <p:txBody>
          <a:bodyPr>
            <a:noAutofit/>
          </a:bodyPr>
          <a:lstStyle/>
          <a:p>
            <a:r>
              <a:rPr lang="en-US" sz="3200" dirty="0"/>
              <a:t>The isolation property is relaxed by allowing a saga to reveal its partial results to other concurrently executing transactions before it completes. </a:t>
            </a:r>
          </a:p>
          <a:p>
            <a:r>
              <a:rPr lang="en-US" sz="3200" dirty="0"/>
              <a:t>Useful when </a:t>
            </a:r>
            <a:r>
              <a:rPr lang="en-US" sz="3200" dirty="0" err="1"/>
              <a:t>subtransactions</a:t>
            </a:r>
            <a:r>
              <a:rPr lang="en-US" sz="3200" dirty="0"/>
              <a:t> are relatively independent and compensating transactions can be produced. </a:t>
            </a:r>
          </a:p>
          <a:p>
            <a:r>
              <a:rPr lang="en-US" sz="3200" dirty="0"/>
              <a:t>May be difficult sometimes to define a compensating transaction in advance, and the DBMS may need to interact with the user to determine compensatory measure. </a:t>
            </a:r>
          </a:p>
          <a:p>
            <a:endParaRPr lang="en-US" sz="3200" dirty="0"/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85006411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EBBC77-ADD0-3A88-4076-67CAEA7431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48011A6-901F-5B50-7B1A-36C9713765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Multi-level Transaction Model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3DB3E0E-7294-7E1C-1C60-A7D86A21FC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1176"/>
            <a:ext cx="11481847" cy="4255229"/>
          </a:xfrm>
        </p:spPr>
        <p:txBody>
          <a:bodyPr>
            <a:noAutofit/>
          </a:bodyPr>
          <a:lstStyle/>
          <a:p>
            <a:r>
              <a:rPr lang="en-US" sz="3200" b="1" dirty="0"/>
              <a:t>Closed nested transaction:</a:t>
            </a:r>
            <a:r>
              <a:rPr lang="en-US" sz="3200" dirty="0"/>
              <a:t> Atomicity is enforced at the top-level. </a:t>
            </a:r>
          </a:p>
          <a:p>
            <a:r>
              <a:rPr lang="en-US" sz="3200" b="1" dirty="0"/>
              <a:t>Open nested transactions:</a:t>
            </a:r>
            <a:r>
              <a:rPr lang="en-US" sz="3200" dirty="0"/>
              <a:t> allow partial results of </a:t>
            </a:r>
            <a:r>
              <a:rPr lang="en-US" sz="3200" dirty="0" err="1"/>
              <a:t>subtransactions</a:t>
            </a:r>
            <a:r>
              <a:rPr lang="en-US" sz="3200" dirty="0"/>
              <a:t> to be seen outside transaction. </a:t>
            </a:r>
          </a:p>
          <a:p>
            <a:endParaRPr lang="en-US" sz="1000" dirty="0"/>
          </a:p>
          <a:p>
            <a:r>
              <a:rPr lang="en-US" sz="3200" dirty="0"/>
              <a:t>The Saga model is an example of an open nested transaction. </a:t>
            </a:r>
          </a:p>
          <a:p>
            <a:r>
              <a:rPr lang="en-US" sz="3200" dirty="0"/>
              <a:t>So is a multi-level transaction model where the tree of </a:t>
            </a:r>
            <a:r>
              <a:rPr lang="en-US" sz="3200" dirty="0" err="1"/>
              <a:t>subtransactions</a:t>
            </a:r>
            <a:r>
              <a:rPr lang="en-US" sz="3200" dirty="0"/>
              <a:t> is balanced. </a:t>
            </a:r>
          </a:p>
          <a:p>
            <a:r>
              <a:rPr lang="en-US" sz="3200" dirty="0"/>
              <a:t>Nodes at the same depth of the tree correspond to operations of same level of abstraction in DBMS. </a:t>
            </a:r>
          </a:p>
          <a:p>
            <a:endParaRPr lang="en-US" sz="3200" dirty="0"/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56322801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816C71-E2EF-F3B9-28E4-143F9BB9B2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2E6B39E-F1DA-B053-9DFB-6D5CAEA83E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Multi-level Transaction Model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75770B-EDD2-718F-0102-E72B5394BB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1176"/>
            <a:ext cx="11481847" cy="4255229"/>
          </a:xfrm>
        </p:spPr>
        <p:txBody>
          <a:bodyPr>
            <a:noAutofit/>
          </a:bodyPr>
          <a:lstStyle/>
          <a:p>
            <a:r>
              <a:rPr lang="en-US" sz="3200" dirty="0"/>
              <a:t>Edges represent the implementation of an operation by sequence of operations at next lower level. </a:t>
            </a:r>
          </a:p>
          <a:p>
            <a:r>
              <a:rPr lang="en-US" sz="3200" dirty="0"/>
              <a:t>Traditional flat transactions ensure no conflicts happen at the lowest level (L0). </a:t>
            </a:r>
          </a:p>
          <a:p>
            <a:r>
              <a:rPr lang="en-US" sz="3200" dirty="0"/>
              <a:t>In a multi-level model two operations at level L</a:t>
            </a:r>
            <a:r>
              <a:rPr lang="en-US" sz="3200" i="1" dirty="0"/>
              <a:t>i </a:t>
            </a:r>
            <a:r>
              <a:rPr lang="en-US" sz="3200" dirty="0"/>
              <a:t>may not conflict even though their implementations at next lower level L</a:t>
            </a:r>
            <a:r>
              <a:rPr lang="en-US" sz="3200" i="1" dirty="0"/>
              <a:t>i</a:t>
            </a:r>
            <a:r>
              <a:rPr lang="en-US" sz="3200" dirty="0"/>
              <a:t>-</a:t>
            </a:r>
            <a:r>
              <a:rPr lang="en-US" sz="3200" i="1" dirty="0"/>
              <a:t>1</a:t>
            </a:r>
            <a:r>
              <a:rPr lang="en-US" sz="3200" dirty="0"/>
              <a:t> do.</a:t>
            </a:r>
          </a:p>
          <a:p>
            <a:r>
              <a:rPr lang="en-US" sz="3200" dirty="0"/>
              <a:t>A higher degree of concurrency than traditional flat transactions allowed due to level-specific conflict information.</a:t>
            </a:r>
          </a:p>
          <a:p>
            <a:endParaRPr lang="en-US" sz="3200" dirty="0"/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47768798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DEC777-3114-E659-753F-6E970D312D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B44C0B4-6D1A-80A0-3FFE-A19C8B3DD7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6"/>
            <a:ext cx="5095129" cy="2135704"/>
          </a:xfrm>
        </p:spPr>
        <p:txBody>
          <a:bodyPr>
            <a:normAutofit fontScale="90000"/>
          </a:bodyPr>
          <a:lstStyle/>
          <a:p>
            <a:r>
              <a:rPr lang="en-US" sz="6000" b="1" dirty="0"/>
              <a:t>Multi-level Transaction Model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6C998FF-B697-86F6-B407-2861EFC9B8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4541" y="183509"/>
            <a:ext cx="7267460" cy="553424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99611AE-6964-7F49-93A0-89FD78D038EE}"/>
              </a:ext>
            </a:extLst>
          </p:cNvPr>
          <p:cNvSpPr txBox="1"/>
          <p:nvPr/>
        </p:nvSpPr>
        <p:spPr>
          <a:xfrm>
            <a:off x="189124" y="2274838"/>
            <a:ext cx="4900669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T</a:t>
            </a:r>
            <a:r>
              <a:rPr lang="en-US" sz="2500" baseline="-16000" dirty="0"/>
              <a:t>7</a:t>
            </a:r>
            <a:r>
              <a:rPr lang="en-US" sz="2400" dirty="0"/>
              <a:t>:</a:t>
            </a:r>
          </a:p>
          <a:p>
            <a:pPr lvl="1"/>
            <a:r>
              <a:rPr lang="en-US" sz="2400" dirty="0"/>
              <a:t>T</a:t>
            </a:r>
            <a:r>
              <a:rPr lang="en-US" sz="2500" baseline="-16000" dirty="0"/>
              <a:t>7</a:t>
            </a:r>
            <a:r>
              <a:rPr lang="en-US" sz="2500" i="1" baseline="-16000" dirty="0"/>
              <a:t>1</a:t>
            </a:r>
            <a:r>
              <a:rPr lang="en-US" sz="2400" dirty="0"/>
              <a:t>, which increases bal</a:t>
            </a:r>
            <a:r>
              <a:rPr lang="en-US" sz="2500" baseline="-16000" dirty="0"/>
              <a:t>x</a:t>
            </a:r>
            <a:r>
              <a:rPr lang="en-US" sz="2400" dirty="0"/>
              <a:t> by 5	</a:t>
            </a:r>
          </a:p>
          <a:p>
            <a:pPr lvl="1"/>
            <a:r>
              <a:rPr lang="en-US" sz="2400" dirty="0"/>
              <a:t>T</a:t>
            </a:r>
            <a:r>
              <a:rPr lang="en-US" sz="2500" baseline="-16000" dirty="0"/>
              <a:t>7</a:t>
            </a:r>
            <a:r>
              <a:rPr lang="en-US" sz="2500" i="1" baseline="-16000" dirty="0"/>
              <a:t>2</a:t>
            </a:r>
            <a:r>
              <a:rPr lang="en-US" sz="2400" dirty="0"/>
              <a:t>, which subtracts 5 from baly	</a:t>
            </a:r>
          </a:p>
          <a:p>
            <a:r>
              <a:rPr lang="en-US" sz="2400" dirty="0"/>
              <a:t>T</a:t>
            </a:r>
            <a:r>
              <a:rPr lang="en-US" sz="2500" baseline="-16000" dirty="0"/>
              <a:t>8</a:t>
            </a:r>
            <a:r>
              <a:rPr lang="en-US" sz="2400" dirty="0"/>
              <a:t>:</a:t>
            </a:r>
          </a:p>
          <a:p>
            <a:pPr lvl="1"/>
            <a:r>
              <a:rPr lang="en-US" sz="2400" dirty="0"/>
              <a:t>T</a:t>
            </a:r>
            <a:r>
              <a:rPr lang="en-US" sz="2500" baseline="-16000" dirty="0"/>
              <a:t>8</a:t>
            </a:r>
            <a:r>
              <a:rPr lang="en-US" sz="2500" i="1" baseline="-16000" dirty="0"/>
              <a:t>1</a:t>
            </a:r>
            <a:r>
              <a:rPr lang="en-US" sz="2400" dirty="0"/>
              <a:t>, which increases bal</a:t>
            </a:r>
            <a:r>
              <a:rPr lang="en-US" sz="2500" baseline="-16000" dirty="0"/>
              <a:t>y</a:t>
            </a:r>
            <a:r>
              <a:rPr lang="en-US" sz="2400" dirty="0"/>
              <a:t> by 10</a:t>
            </a:r>
          </a:p>
          <a:p>
            <a:pPr lvl="1"/>
            <a:r>
              <a:rPr lang="en-US" sz="2400" dirty="0"/>
              <a:t>T</a:t>
            </a:r>
            <a:r>
              <a:rPr lang="en-US" sz="2500" baseline="-16000" dirty="0"/>
              <a:t>8</a:t>
            </a:r>
            <a:r>
              <a:rPr lang="en-US" sz="2500" i="1" baseline="-16000" dirty="0"/>
              <a:t>2</a:t>
            </a:r>
            <a:r>
              <a:rPr lang="en-US" sz="2400" dirty="0"/>
              <a:t>, which subtracts 2 from bal</a:t>
            </a:r>
            <a:r>
              <a:rPr lang="en-US" sz="2500" baseline="-16000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16044324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2DFD74-19E3-3635-9ACB-448D9EC3E9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79CAC1D-475D-DBC4-ED60-554D672A0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Multi-level Transaction Model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9FC9EE-8FF2-2C08-F06D-750A0BB16F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1176"/>
            <a:ext cx="11481847" cy="4255229"/>
          </a:xfrm>
        </p:spPr>
        <p:txBody>
          <a:bodyPr>
            <a:noAutofit/>
          </a:bodyPr>
          <a:lstStyle/>
          <a:p>
            <a:r>
              <a:rPr lang="en-US" sz="3200" b="1" dirty="0"/>
              <a:t>In the example:</a:t>
            </a:r>
          </a:p>
          <a:p>
            <a:pPr lvl="1" algn="just" eaLnBrk="1" hangingPunct="1">
              <a:buFontTx/>
              <a:buNone/>
            </a:pPr>
            <a:r>
              <a:rPr lang="en-US" altLang="en-US" b="1" dirty="0"/>
              <a:t>T</a:t>
            </a:r>
            <a:r>
              <a:rPr lang="en-US" altLang="en-US" b="1" baseline="-25000" dirty="0"/>
              <a:t>7</a:t>
            </a:r>
            <a:r>
              <a:rPr lang="en-US" altLang="en-US" b="1" dirty="0"/>
              <a:t>:</a:t>
            </a:r>
          </a:p>
          <a:p>
            <a:pPr lvl="2" algn="just">
              <a:buNone/>
            </a:pPr>
            <a:r>
              <a:rPr lang="en-US" altLang="en-US" sz="2400" b="1" dirty="0"/>
              <a:t>T</a:t>
            </a:r>
            <a:r>
              <a:rPr lang="en-US" altLang="en-US" sz="2400" b="1" baseline="-25000" dirty="0"/>
              <a:t>7</a:t>
            </a:r>
            <a:r>
              <a:rPr lang="en-US" altLang="en-US" sz="2400" b="1" i="1" baseline="-25000" dirty="0"/>
              <a:t>1</a:t>
            </a:r>
            <a:r>
              <a:rPr lang="en-US" altLang="en-US" sz="2400" b="1" dirty="0"/>
              <a:t>, which increases bal</a:t>
            </a:r>
            <a:r>
              <a:rPr lang="en-US" altLang="en-US" sz="2400" b="1" baseline="-25000" dirty="0"/>
              <a:t>x</a:t>
            </a:r>
            <a:r>
              <a:rPr lang="en-US" altLang="en-US" sz="2400" b="1" dirty="0"/>
              <a:t> by 5</a:t>
            </a:r>
            <a:r>
              <a:rPr lang="en-US" altLang="en-US" b="1" dirty="0"/>
              <a:t>	</a:t>
            </a:r>
          </a:p>
          <a:p>
            <a:pPr lvl="2" algn="just">
              <a:buNone/>
            </a:pPr>
            <a:r>
              <a:rPr lang="en-US" altLang="en-US" sz="2400" b="1" dirty="0"/>
              <a:t>T</a:t>
            </a:r>
            <a:r>
              <a:rPr lang="en-US" altLang="en-US" sz="2400" b="1" baseline="-25000" dirty="0"/>
              <a:t>7</a:t>
            </a:r>
            <a:r>
              <a:rPr lang="en-US" altLang="en-US" sz="2400" b="1" i="1" baseline="-25000" dirty="0"/>
              <a:t>2</a:t>
            </a:r>
            <a:r>
              <a:rPr lang="en-US" altLang="en-US" sz="2400" b="1" dirty="0"/>
              <a:t>, which subtracts 5 from bal</a:t>
            </a:r>
            <a:r>
              <a:rPr lang="en-US" altLang="en-US" sz="2400" b="1" baseline="-25000" dirty="0"/>
              <a:t>y</a:t>
            </a:r>
            <a:r>
              <a:rPr lang="en-US" altLang="en-US" b="1" dirty="0"/>
              <a:t>	</a:t>
            </a:r>
          </a:p>
          <a:p>
            <a:pPr lvl="1" algn="just" eaLnBrk="1" hangingPunct="1">
              <a:buFontTx/>
              <a:buNone/>
            </a:pPr>
            <a:r>
              <a:rPr lang="en-US" altLang="en-US" b="1" dirty="0"/>
              <a:t>T</a:t>
            </a:r>
            <a:r>
              <a:rPr lang="en-US" altLang="en-US" b="1" baseline="-25000" dirty="0"/>
              <a:t>8</a:t>
            </a:r>
            <a:r>
              <a:rPr lang="en-US" altLang="en-US" b="1" dirty="0"/>
              <a:t>:</a:t>
            </a:r>
          </a:p>
          <a:p>
            <a:pPr lvl="2" algn="just">
              <a:buNone/>
            </a:pPr>
            <a:r>
              <a:rPr lang="en-US" altLang="en-US" sz="2400" b="1" dirty="0"/>
              <a:t>T</a:t>
            </a:r>
            <a:r>
              <a:rPr lang="en-US" altLang="en-US" sz="2400" b="1" baseline="-25000" dirty="0"/>
              <a:t>8</a:t>
            </a:r>
            <a:r>
              <a:rPr lang="en-US" altLang="en-US" sz="2400" b="1" i="1" baseline="-25000" dirty="0"/>
              <a:t>1</a:t>
            </a:r>
            <a:r>
              <a:rPr lang="en-US" altLang="en-US" sz="2400" b="1" dirty="0"/>
              <a:t>, which increases bal</a:t>
            </a:r>
            <a:r>
              <a:rPr lang="en-US" altLang="en-US" sz="2400" b="1" baseline="-25000" dirty="0"/>
              <a:t>y</a:t>
            </a:r>
            <a:r>
              <a:rPr lang="en-US" altLang="en-US" sz="2400" b="1" dirty="0"/>
              <a:t> by 10</a:t>
            </a:r>
          </a:p>
          <a:p>
            <a:pPr lvl="2" algn="just">
              <a:buNone/>
            </a:pPr>
            <a:r>
              <a:rPr lang="en-US" altLang="en-US" sz="2400" b="1" dirty="0"/>
              <a:t>T</a:t>
            </a:r>
            <a:r>
              <a:rPr lang="en-US" altLang="en-US" sz="2400" b="1" baseline="-25000" dirty="0"/>
              <a:t>8</a:t>
            </a:r>
            <a:r>
              <a:rPr lang="en-US" altLang="en-US" sz="2400" b="1" i="1" baseline="-25000" dirty="0"/>
              <a:t>2</a:t>
            </a:r>
            <a:r>
              <a:rPr lang="en-US" altLang="en-US" sz="2400" b="1" dirty="0"/>
              <a:t>, which subtracts 2 from bal</a:t>
            </a:r>
            <a:r>
              <a:rPr lang="en-US" altLang="en-US" sz="2400" b="1" baseline="-25000" dirty="0"/>
              <a:t>x</a:t>
            </a:r>
          </a:p>
          <a:p>
            <a:pPr algn="just" eaLnBrk="1" hangingPunct="1">
              <a:lnSpc>
                <a:spcPct val="20000"/>
              </a:lnSpc>
              <a:buFont typeface="Monotype Sorts" charset="2"/>
              <a:buNone/>
            </a:pPr>
            <a:endParaRPr lang="en-US" altLang="en-US" b="1" dirty="0"/>
          </a:p>
          <a:p>
            <a:pPr algn="just" eaLnBrk="1" hangingPunct="1">
              <a:buFontTx/>
              <a:buChar char="•"/>
            </a:pPr>
            <a:r>
              <a:rPr lang="en-US" altLang="en-US" b="1" dirty="0"/>
              <a:t>As addition and subtraction commute, these </a:t>
            </a:r>
            <a:r>
              <a:rPr lang="en-US" altLang="en-US" b="1" dirty="0" err="1"/>
              <a:t>subtransactions</a:t>
            </a:r>
            <a:r>
              <a:rPr lang="en-US" altLang="en-US" b="1" dirty="0"/>
              <a:t> can be executed in any order, and the correct result will always be generated.</a:t>
            </a:r>
          </a:p>
          <a:p>
            <a:pPr lvl="1"/>
            <a:endParaRPr lang="en-US" sz="2800" dirty="0"/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19828587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825DCD-C557-D341-882A-AAAAFB6AE1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E3ACA70-4E8F-11BE-62FF-CBE77BF83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659610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C66E0-2FE2-2C1D-B7C9-E67B3E7CF1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95929" cy="4013315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The DBMS has a recovery manager and buffer manager to control backup and recovery.</a:t>
            </a:r>
          </a:p>
          <a:p>
            <a:r>
              <a:rPr lang="en-US" dirty="0"/>
              <a:t>Recovery is the process of restoring a database to a correct state in the event of a failure. </a:t>
            </a:r>
          </a:p>
          <a:p>
            <a:r>
              <a:rPr lang="en-GB" dirty="0"/>
              <a:t>Transactions represent a basic unit of recovery.</a:t>
            </a:r>
          </a:p>
          <a:p>
            <a:r>
              <a:rPr lang="en-GB" dirty="0"/>
              <a:t>The DBMS provides recovery facilities in the form of:</a:t>
            </a:r>
          </a:p>
          <a:p>
            <a:pPr lvl="1"/>
            <a:r>
              <a:rPr lang="en-US" dirty="0"/>
              <a:t>Backup mechanism, which makes periodic backup copies of database.</a:t>
            </a:r>
          </a:p>
          <a:p>
            <a:pPr lvl="1"/>
            <a:r>
              <a:rPr lang="en-US" dirty="0"/>
              <a:t>Logging facilities, which keep track of current state of transactions and database changes.</a:t>
            </a:r>
          </a:p>
          <a:p>
            <a:pPr lvl="1"/>
            <a:r>
              <a:rPr lang="en-US" dirty="0"/>
              <a:t>Checkpoint facility, which enables updates to database in progress to be made permanent.</a:t>
            </a:r>
          </a:p>
          <a:p>
            <a:pPr lvl="1"/>
            <a:r>
              <a:rPr lang="en-US" dirty="0"/>
              <a:t>Recovery manager, which allows DBMS to restore database to consistent state following a failure using prescribed recovery techniques.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561442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CD52C9-3F3B-D7CB-ABC5-95E3D79335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3AC2CE1-C0F3-DDFD-2DF3-C2FD586D4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659610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3DBBED-3700-1C98-989B-7C4990BACE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95929" cy="4013315"/>
          </a:xfrm>
        </p:spPr>
        <p:txBody>
          <a:bodyPr>
            <a:normAutofit/>
          </a:bodyPr>
          <a:lstStyle/>
          <a:p>
            <a:r>
              <a:rPr lang="en-US" dirty="0"/>
              <a:t>Recovery Techniques include:</a:t>
            </a:r>
          </a:p>
          <a:p>
            <a:pPr lvl="1"/>
            <a:r>
              <a:rPr lang="en-US" dirty="0"/>
              <a:t>Deferred Update</a:t>
            </a:r>
          </a:p>
          <a:p>
            <a:pPr lvl="1"/>
            <a:r>
              <a:rPr lang="en-US" dirty="0"/>
              <a:t>Immediate Update</a:t>
            </a:r>
          </a:p>
          <a:p>
            <a:pPr lvl="1"/>
            <a:r>
              <a:rPr lang="en-US" dirty="0"/>
              <a:t>Shadow Paging</a:t>
            </a:r>
          </a:p>
          <a:p>
            <a:r>
              <a:rPr lang="en-GB" dirty="0"/>
              <a:t>To handle concurrency control in more complex databases we have advanced transaction models:</a:t>
            </a:r>
          </a:p>
          <a:p>
            <a:pPr lvl="1"/>
            <a:r>
              <a:rPr lang="en-GB" dirty="0"/>
              <a:t>Nested Transactions</a:t>
            </a:r>
          </a:p>
          <a:p>
            <a:pPr lvl="1"/>
            <a:r>
              <a:rPr lang="en-GB" dirty="0"/>
              <a:t>Sagas</a:t>
            </a:r>
          </a:p>
          <a:p>
            <a:pPr lvl="1"/>
            <a:r>
              <a:rPr lang="en-GB" dirty="0"/>
              <a:t>Multilevel Transactions</a:t>
            </a:r>
          </a:p>
        </p:txBody>
      </p:sp>
    </p:spTree>
    <p:extLst>
      <p:ext uri="{BB962C8B-B14F-4D97-AF65-F5344CB8AC3E}">
        <p14:creationId xmlns:p14="http://schemas.microsoft.com/office/powerpoint/2010/main" val="285273675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F82901-9B7B-FC2A-34BD-229434D25C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0873E03-5275-D9C1-3D5F-8B81464DCB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Further Advanced Transaction Models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AE822B-7506-4E25-2CD5-96A68085FA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985717"/>
          </a:xfrm>
        </p:spPr>
        <p:txBody>
          <a:bodyPr>
            <a:noAutofit/>
          </a:bodyPr>
          <a:lstStyle/>
          <a:p>
            <a:pPr lvl="1"/>
            <a:r>
              <a:rPr lang="en-US" sz="3200" b="1" dirty="0"/>
              <a:t>For further advanced models, research:</a:t>
            </a:r>
          </a:p>
          <a:p>
            <a:pPr lvl="1"/>
            <a:endParaRPr lang="en-US" sz="3200" b="1" dirty="0"/>
          </a:p>
          <a:p>
            <a:pPr lvl="2"/>
            <a:r>
              <a:rPr lang="en-US" altLang="en-US" sz="3200" b="1" dirty="0"/>
              <a:t>Dynamic Restructuring</a:t>
            </a:r>
          </a:p>
          <a:p>
            <a:pPr lvl="2"/>
            <a:r>
              <a:rPr lang="en-US" altLang="en-US" sz="3200" b="1" dirty="0"/>
              <a:t>Workflow Models</a:t>
            </a:r>
          </a:p>
          <a:p>
            <a:pPr lvl="1"/>
            <a:endParaRPr lang="en-US" altLang="en-US" sz="3600" b="1" dirty="0"/>
          </a:p>
          <a:p>
            <a:pPr lvl="1"/>
            <a:r>
              <a:rPr lang="en-US" altLang="en-US" sz="3200" b="1" dirty="0"/>
              <a:t>Providing:</a:t>
            </a:r>
          </a:p>
          <a:p>
            <a:pPr lvl="2"/>
            <a:r>
              <a:rPr lang="en-US" altLang="en-US" sz="3200" b="1" dirty="0"/>
              <a:t>Adaptive Recovery</a:t>
            </a:r>
          </a:p>
          <a:p>
            <a:pPr lvl="2"/>
            <a:r>
              <a:rPr lang="en-US" altLang="en-US" sz="3200" b="1" dirty="0"/>
              <a:t>Reduced Isolation</a:t>
            </a:r>
          </a:p>
          <a:p>
            <a:pPr lvl="1"/>
            <a:endParaRPr lang="en-US" sz="2800" dirty="0"/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81441207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E77E44-03F7-83A4-63CF-3325392CBA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001406A-0833-30B8-C7FF-87FC2CFE8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659610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8A1CAE-DFF6-A1DE-DBCA-A788CE2B74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6870678" cy="3575934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Thomas Conolly, Carolyn Begg;</a:t>
            </a:r>
          </a:p>
          <a:p>
            <a:pPr marL="0" indent="0">
              <a:buNone/>
            </a:pPr>
            <a:r>
              <a:rPr lang="en-US" dirty="0"/>
              <a:t>“Database Systems: A Practical Approach to Design, Implementation, and Management”</a:t>
            </a:r>
          </a:p>
          <a:p>
            <a:pPr marL="0" indent="0">
              <a:buNone/>
            </a:pPr>
            <a:r>
              <a:rPr lang="en-US" dirty="0"/>
              <a:t>Sixth Edition, Pearson Publishing.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F052820-D737-1C52-8315-6314F1412A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8897" y="132203"/>
            <a:ext cx="4455353" cy="5541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28162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Database Systems</a:t>
            </a:r>
          </a:p>
          <a:p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6000" b="1" dirty="0"/>
              <a:t>Any Questions?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75240454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2439</Words>
  <Application>Microsoft Office PowerPoint</Application>
  <PresentationFormat>Widescreen</PresentationFormat>
  <Paragraphs>327</Paragraphs>
  <Slides>47</Slides>
  <Notes>46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47</vt:i4>
      </vt:variant>
    </vt:vector>
  </HeadingPairs>
  <TitlesOfParts>
    <vt:vector size="73" baseType="lpstr">
      <vt:lpstr>Arial</vt:lpstr>
      <vt:lpstr>Calibri</vt:lpstr>
      <vt:lpstr>Calibri Light</vt:lpstr>
      <vt:lpstr>Monotype Sorts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Lecture Objectives</vt:lpstr>
      <vt:lpstr>Database Administration</vt:lpstr>
      <vt:lpstr>DBMS</vt:lpstr>
      <vt:lpstr>Transactions</vt:lpstr>
      <vt:lpstr>DBMS</vt:lpstr>
      <vt:lpstr>DBMS</vt:lpstr>
      <vt:lpstr>Database Recovery</vt:lpstr>
      <vt:lpstr>Types of Failures</vt:lpstr>
      <vt:lpstr>Transactions And Recovery</vt:lpstr>
      <vt:lpstr>Transactions And Recovery</vt:lpstr>
      <vt:lpstr>Transactions and Recovery - Example</vt:lpstr>
      <vt:lpstr>Recovery Facilities</vt:lpstr>
      <vt:lpstr>Log File</vt:lpstr>
      <vt:lpstr>Log File</vt:lpstr>
      <vt:lpstr>Sample Log File</vt:lpstr>
      <vt:lpstr>Log File</vt:lpstr>
      <vt:lpstr>Checkpointing</vt:lpstr>
      <vt:lpstr>Checkpointing</vt:lpstr>
      <vt:lpstr>Recovery Techniques</vt:lpstr>
      <vt:lpstr>Recovery Techniques</vt:lpstr>
      <vt:lpstr>Deferred Update</vt:lpstr>
      <vt:lpstr>Immediate Update</vt:lpstr>
      <vt:lpstr>Immediate Update</vt:lpstr>
      <vt:lpstr>Shadow Paging</vt:lpstr>
      <vt:lpstr>Advanced Transaction Models</vt:lpstr>
      <vt:lpstr>Advanced Transaction Models</vt:lpstr>
      <vt:lpstr>Advanced Transaction Models</vt:lpstr>
      <vt:lpstr>Advanced Transaction Models</vt:lpstr>
      <vt:lpstr>Advanced Transaction Models</vt:lpstr>
      <vt:lpstr>Nested Transaction Models</vt:lpstr>
      <vt:lpstr>Nested Transaction Models</vt:lpstr>
      <vt:lpstr>Nested Transaction Models</vt:lpstr>
      <vt:lpstr>Nested Transaction Models</vt:lpstr>
      <vt:lpstr>Nested Transaction Models</vt:lpstr>
      <vt:lpstr>Emulating Nested Transaction Models</vt:lpstr>
      <vt:lpstr>Sagas</vt:lpstr>
      <vt:lpstr>Sagas</vt:lpstr>
      <vt:lpstr>Multi-level Transaction Model</vt:lpstr>
      <vt:lpstr>Multi-level Transaction Model</vt:lpstr>
      <vt:lpstr>Multi-level Transaction Model</vt:lpstr>
      <vt:lpstr>Multi-level Transaction Model</vt:lpstr>
      <vt:lpstr>Summary</vt:lpstr>
      <vt:lpstr>Summary</vt:lpstr>
      <vt:lpstr>Further Advanced Transaction Models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140</cp:revision>
  <dcterms:created xsi:type="dcterms:W3CDTF">2021-03-09T15:35:42Z</dcterms:created>
  <dcterms:modified xsi:type="dcterms:W3CDTF">2024-11-03T16:16:45Z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