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9" d="100"/>
          <a:sy n="69" d="100"/>
        </p:scale>
        <p:origin x="756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Címd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hu-HU" smtClean="0"/>
              <a:t>Mintacím szerkesztése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hu-HU" smtClean="0"/>
              <a:t>Kattintson ide az alcím mintájának szerkesztéséhez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23A122-BD4A-464F-9ED3-1FF55FC9A729}" type="datetimeFigureOut">
              <a:rPr lang="en-GB" smtClean="0"/>
              <a:t>16/04/2020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558921-318D-44B8-B56D-950685EC02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50243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ím és tartal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hu-HU" smtClean="0"/>
              <a:t>Mintacím szerkesztése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hu-HU" smtClean="0"/>
              <a:t>Mintaszöveg szerkesztése</a:t>
            </a:r>
          </a:p>
          <a:p>
            <a:pPr lvl="1"/>
            <a:r>
              <a:rPr lang="hu-HU" smtClean="0"/>
              <a:t>Második szint</a:t>
            </a:r>
          </a:p>
          <a:p>
            <a:pPr lvl="2"/>
            <a:r>
              <a:rPr lang="hu-HU" smtClean="0"/>
              <a:t>Harmadik szint</a:t>
            </a:r>
          </a:p>
          <a:p>
            <a:pPr lvl="3"/>
            <a:r>
              <a:rPr lang="hu-HU" smtClean="0"/>
              <a:t>Negyedik szint</a:t>
            </a:r>
          </a:p>
          <a:p>
            <a:pPr lvl="4"/>
            <a:r>
              <a:rPr lang="hu-HU" smtClean="0"/>
              <a:t>Ötödik szint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23A122-BD4A-464F-9ED3-1FF55FC9A729}" type="datetimeFigureOut">
              <a:rPr lang="en-GB" smtClean="0"/>
              <a:t>16/04/2020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558921-318D-44B8-B56D-950685EC02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8237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zakaszfejléc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hu-HU" smtClean="0"/>
              <a:t>Mintacím szerkesztése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hu-HU" smtClean="0"/>
              <a:t>Mintaszöveg szerkesztése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23A122-BD4A-464F-9ED3-1FF55FC9A729}" type="datetimeFigureOut">
              <a:rPr lang="en-GB" smtClean="0"/>
              <a:t>16/04/2020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558921-318D-44B8-B56D-950685EC02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93817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2 tartalomrész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u-HU" smtClean="0"/>
              <a:t>Mintacím szerkesztése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hu-HU" smtClean="0"/>
              <a:t>Mintaszöveg szerkesztése</a:t>
            </a:r>
          </a:p>
          <a:p>
            <a:pPr lvl="1"/>
            <a:r>
              <a:rPr lang="hu-HU" smtClean="0"/>
              <a:t>Második szint</a:t>
            </a:r>
          </a:p>
          <a:p>
            <a:pPr lvl="2"/>
            <a:r>
              <a:rPr lang="hu-HU" smtClean="0"/>
              <a:t>Harmadik szint</a:t>
            </a:r>
          </a:p>
          <a:p>
            <a:pPr lvl="3"/>
            <a:r>
              <a:rPr lang="hu-HU" smtClean="0"/>
              <a:t>Negyedik szint</a:t>
            </a:r>
          </a:p>
          <a:p>
            <a:pPr lvl="4"/>
            <a:r>
              <a:rPr lang="hu-HU" smtClean="0"/>
              <a:t>Ötödik szint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hu-HU" smtClean="0"/>
              <a:t>Mintaszöveg szerkesztése</a:t>
            </a:r>
          </a:p>
          <a:p>
            <a:pPr lvl="1"/>
            <a:r>
              <a:rPr lang="hu-HU" smtClean="0"/>
              <a:t>Második szint</a:t>
            </a:r>
          </a:p>
          <a:p>
            <a:pPr lvl="2"/>
            <a:r>
              <a:rPr lang="hu-HU" smtClean="0"/>
              <a:t>Harmadik szint</a:t>
            </a:r>
          </a:p>
          <a:p>
            <a:pPr lvl="3"/>
            <a:r>
              <a:rPr lang="hu-HU" smtClean="0"/>
              <a:t>Negyedik szint</a:t>
            </a:r>
          </a:p>
          <a:p>
            <a:pPr lvl="4"/>
            <a:r>
              <a:rPr lang="hu-HU" smtClean="0"/>
              <a:t>Ötödik szint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23A122-BD4A-464F-9ED3-1FF55FC9A729}" type="datetimeFigureOut">
              <a:rPr lang="en-GB" smtClean="0"/>
              <a:t>16/04/2020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558921-318D-44B8-B56D-950685EC02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32868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Összehasonlítá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hu-HU" smtClean="0"/>
              <a:t>Mintacím szerkesztése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hu-HU" smtClean="0"/>
              <a:t>Mintaszöveg szerkesztése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hu-HU" smtClean="0"/>
              <a:t>Mintaszöveg szerkesztése</a:t>
            </a:r>
          </a:p>
          <a:p>
            <a:pPr lvl="1"/>
            <a:r>
              <a:rPr lang="hu-HU" smtClean="0"/>
              <a:t>Második szint</a:t>
            </a:r>
          </a:p>
          <a:p>
            <a:pPr lvl="2"/>
            <a:r>
              <a:rPr lang="hu-HU" smtClean="0"/>
              <a:t>Harmadik szint</a:t>
            </a:r>
          </a:p>
          <a:p>
            <a:pPr lvl="3"/>
            <a:r>
              <a:rPr lang="hu-HU" smtClean="0"/>
              <a:t>Negyedik szint</a:t>
            </a:r>
          </a:p>
          <a:p>
            <a:pPr lvl="4"/>
            <a:r>
              <a:rPr lang="hu-HU" smtClean="0"/>
              <a:t>Ötödik szint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hu-HU" smtClean="0"/>
              <a:t>Mintaszöveg szerkesztése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hu-HU" smtClean="0"/>
              <a:t>Mintaszöveg szerkesztése</a:t>
            </a:r>
          </a:p>
          <a:p>
            <a:pPr lvl="1"/>
            <a:r>
              <a:rPr lang="hu-HU" smtClean="0"/>
              <a:t>Második szint</a:t>
            </a:r>
          </a:p>
          <a:p>
            <a:pPr lvl="2"/>
            <a:r>
              <a:rPr lang="hu-HU" smtClean="0"/>
              <a:t>Harmadik szint</a:t>
            </a:r>
          </a:p>
          <a:p>
            <a:pPr lvl="3"/>
            <a:r>
              <a:rPr lang="hu-HU" smtClean="0"/>
              <a:t>Negyedik szint</a:t>
            </a:r>
          </a:p>
          <a:p>
            <a:pPr lvl="4"/>
            <a:r>
              <a:rPr lang="hu-HU" smtClean="0"/>
              <a:t>Ötödik szint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23A122-BD4A-464F-9ED3-1FF55FC9A729}" type="datetimeFigureOut">
              <a:rPr lang="en-GB" smtClean="0"/>
              <a:t>16/04/2020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558921-318D-44B8-B56D-950685EC02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58945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Csak cí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hu-HU" smtClean="0"/>
              <a:t>Mintacím szerkesztése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23A122-BD4A-464F-9ED3-1FF55FC9A729}" type="datetimeFigureOut">
              <a:rPr lang="en-GB" smtClean="0"/>
              <a:t>16/04/2020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558921-318D-44B8-B56D-950685EC02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19328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Ü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23A122-BD4A-464F-9ED3-1FF55FC9A729}" type="datetimeFigureOut">
              <a:rPr lang="en-GB" smtClean="0"/>
              <a:t>16/04/2020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558921-318D-44B8-B56D-950685EC02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65055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Tartalomrész képaláíráss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hu-HU" smtClean="0"/>
              <a:t>Mintacím szerkesztése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hu-HU" smtClean="0"/>
              <a:t>Mintaszöveg szerkesztése</a:t>
            </a:r>
          </a:p>
          <a:p>
            <a:pPr lvl="1"/>
            <a:r>
              <a:rPr lang="hu-HU" smtClean="0"/>
              <a:t>Második szint</a:t>
            </a:r>
          </a:p>
          <a:p>
            <a:pPr lvl="2"/>
            <a:r>
              <a:rPr lang="hu-HU" smtClean="0"/>
              <a:t>Harmadik szint</a:t>
            </a:r>
          </a:p>
          <a:p>
            <a:pPr lvl="3"/>
            <a:r>
              <a:rPr lang="hu-HU" smtClean="0"/>
              <a:t>Negyedik szint</a:t>
            </a:r>
          </a:p>
          <a:p>
            <a:pPr lvl="4"/>
            <a:r>
              <a:rPr lang="hu-HU" smtClean="0"/>
              <a:t>Ötödik szint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hu-HU" smtClean="0"/>
              <a:t>Mintaszöveg szerkesztése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23A122-BD4A-464F-9ED3-1FF55FC9A729}" type="datetimeFigureOut">
              <a:rPr lang="en-GB" smtClean="0"/>
              <a:t>16/04/2020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558921-318D-44B8-B56D-950685EC02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92734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Kép képaláíráss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hu-HU" smtClean="0"/>
              <a:t>Mintacím szerkesztése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hu-HU" smtClean="0"/>
              <a:t>Kép beszúrásához kattintson az ikonra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hu-HU" smtClean="0"/>
              <a:t>Mintaszöveg szerkesztése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23A122-BD4A-464F-9ED3-1FF55FC9A729}" type="datetimeFigureOut">
              <a:rPr lang="en-GB" smtClean="0"/>
              <a:t>16/04/2020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558921-318D-44B8-B56D-950685EC02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03768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ím és képaláírá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hu-HU" smtClean="0"/>
              <a:t>Mintacím szerkesztése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hu-HU" smtClean="0"/>
              <a:t>Mintaszöveg szerkesztése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23A122-BD4A-464F-9ED3-1FF55FC9A729}" type="datetimeFigureOut">
              <a:rPr lang="en-GB" smtClean="0"/>
              <a:t>16/04/2020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558921-318D-44B8-B56D-950685EC02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55334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Idézet képaláíráss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hu-HU" smtClean="0"/>
              <a:t>Mintacím szerkesztése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hu-HU" smtClean="0"/>
              <a:t>Mintaszöveg szerkesztése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hu-HU" smtClean="0"/>
              <a:t>Mintaszöveg szerkesztése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23A122-BD4A-464F-9ED3-1FF55FC9A729}" type="datetimeFigureOut">
              <a:rPr lang="en-GB" smtClean="0"/>
              <a:t>16/04/2020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558921-318D-44B8-B56D-950685EC02DE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944562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évkárty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hu-HU" smtClean="0"/>
              <a:t>Mintacím szerkesztése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hu-HU" smtClean="0"/>
              <a:t>Mintaszöveg szerkesztése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23A122-BD4A-464F-9ED3-1FF55FC9A729}" type="datetimeFigureOut">
              <a:rPr lang="en-GB" smtClean="0"/>
              <a:t>16/04/2020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558921-318D-44B8-B56D-950685EC02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63616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évkártya idézet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hu-HU" smtClean="0"/>
              <a:t>Mintacím szerkesztése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hu-HU" smtClean="0"/>
              <a:t>Mintaszöveg szerkesztése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hu-HU" smtClean="0"/>
              <a:t>Mintaszöveg szerkesztése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23A122-BD4A-464F-9ED3-1FF55FC9A729}" type="datetimeFigureOut">
              <a:rPr lang="en-GB" smtClean="0"/>
              <a:t>16/04/2020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558921-318D-44B8-B56D-950685EC02DE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9393877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Igaz vagy ham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hu-HU" smtClean="0"/>
              <a:t>Mintacím szerkesztése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hu-HU" smtClean="0"/>
              <a:t>Mintaszöveg szerkesztése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hu-HU" smtClean="0"/>
              <a:t>Mintaszöveg szerkesztése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23A122-BD4A-464F-9ED3-1FF55FC9A729}" type="datetimeFigureOut">
              <a:rPr lang="en-GB" smtClean="0"/>
              <a:t>16/04/2020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558921-318D-44B8-B56D-950685EC02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76175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Cím és függőleges szöve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u-HU" smtClean="0"/>
              <a:t>Mintacím szerkesztése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hu-HU" smtClean="0"/>
              <a:t>Mintaszöveg szerkesztése</a:t>
            </a:r>
          </a:p>
          <a:p>
            <a:pPr lvl="1"/>
            <a:r>
              <a:rPr lang="hu-HU" smtClean="0"/>
              <a:t>Második szint</a:t>
            </a:r>
          </a:p>
          <a:p>
            <a:pPr lvl="2"/>
            <a:r>
              <a:rPr lang="hu-HU" smtClean="0"/>
              <a:t>Harmadik szint</a:t>
            </a:r>
          </a:p>
          <a:p>
            <a:pPr lvl="3"/>
            <a:r>
              <a:rPr lang="hu-HU" smtClean="0"/>
              <a:t>Negyedik szint</a:t>
            </a:r>
          </a:p>
          <a:p>
            <a:pPr lvl="4"/>
            <a:r>
              <a:rPr lang="hu-HU" smtClean="0"/>
              <a:t>Ötödik szint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23A122-BD4A-464F-9ED3-1FF55FC9A729}" type="datetimeFigureOut">
              <a:rPr lang="en-GB" smtClean="0"/>
              <a:t>16/04/2020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558921-318D-44B8-B56D-950685EC02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338299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Függőleges cím és szöve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hu-HU" smtClean="0"/>
              <a:t>Mintacím szerkesztése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hu-HU" smtClean="0"/>
              <a:t>Mintaszöveg szerkesztése</a:t>
            </a:r>
          </a:p>
          <a:p>
            <a:pPr lvl="1"/>
            <a:r>
              <a:rPr lang="hu-HU" smtClean="0"/>
              <a:t>Második szint</a:t>
            </a:r>
          </a:p>
          <a:p>
            <a:pPr lvl="2"/>
            <a:r>
              <a:rPr lang="hu-HU" smtClean="0"/>
              <a:t>Harmadik szint</a:t>
            </a:r>
          </a:p>
          <a:p>
            <a:pPr lvl="3"/>
            <a:r>
              <a:rPr lang="hu-HU" smtClean="0"/>
              <a:t>Negyedik szint</a:t>
            </a:r>
          </a:p>
          <a:p>
            <a:pPr lvl="4"/>
            <a:r>
              <a:rPr lang="hu-HU" smtClean="0"/>
              <a:t>Ötödik szint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23A122-BD4A-464F-9ED3-1FF55FC9A729}" type="datetimeFigureOut">
              <a:rPr lang="en-GB" smtClean="0"/>
              <a:t>16/04/2020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558921-318D-44B8-B56D-950685EC02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01483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hu-HU" smtClean="0"/>
              <a:t>Mintacím szerkesztése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hu-HU" smtClean="0"/>
              <a:t>Mintaszöveg szerkesztése</a:t>
            </a:r>
          </a:p>
          <a:p>
            <a:pPr lvl="1"/>
            <a:r>
              <a:rPr lang="hu-HU" smtClean="0"/>
              <a:t>Második szint</a:t>
            </a:r>
          </a:p>
          <a:p>
            <a:pPr lvl="2"/>
            <a:r>
              <a:rPr lang="hu-HU" smtClean="0"/>
              <a:t>Harmadik szint</a:t>
            </a:r>
          </a:p>
          <a:p>
            <a:pPr lvl="3"/>
            <a:r>
              <a:rPr lang="hu-HU" smtClean="0"/>
              <a:t>Negyedik szint</a:t>
            </a:r>
          </a:p>
          <a:p>
            <a:pPr lvl="4"/>
            <a:r>
              <a:rPr lang="hu-HU" smtClean="0"/>
              <a:t>Ötödik szint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23A122-BD4A-464F-9ED3-1FF55FC9A729}" type="datetimeFigureOut">
              <a:rPr lang="en-GB" smtClean="0"/>
              <a:t>16/04/2020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F558921-318D-44B8-B56D-950685EC02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73340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The effects of HS2 on the Environment</a:t>
            </a:r>
            <a:endParaRPr lang="en-GB" dirty="0"/>
          </a:p>
        </p:txBody>
      </p:sp>
      <p:sp>
        <p:nvSpPr>
          <p:cNvPr id="3" name="Alcím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By Bence Tary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597200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 of the HS2 project</a:t>
            </a:r>
            <a:endParaRPr lang="en-GB" dirty="0"/>
          </a:p>
        </p:txBody>
      </p:sp>
      <p:sp>
        <p:nvSpPr>
          <p:cNvPr id="3" name="Tartalom helye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The concept begun at the end of the last labour government (Stop HS2, 2019) and planned to be started in 2017 (Railway Technology, 2020)</a:t>
            </a:r>
          </a:p>
          <a:p>
            <a:pPr lvl="0"/>
            <a:r>
              <a:rPr lang="en-GB" dirty="0"/>
              <a:t>Originally designed to travel at 360/400 mph and run 18 times each hour (Lord Berkeley, 2020)</a:t>
            </a:r>
          </a:p>
          <a:p>
            <a:pPr lvl="0"/>
            <a:r>
              <a:rPr lang="en-GB" dirty="0"/>
              <a:t>Originally set to cost £55bn (Stop HS2, 2019)</a:t>
            </a:r>
          </a:p>
          <a:p>
            <a:pPr lvl="0"/>
            <a:r>
              <a:rPr lang="en-GB" dirty="0"/>
              <a:t>Two parts planned: Phase 1 and Phase 2 (Lord Berkeley, 2020)</a:t>
            </a:r>
          </a:p>
          <a:p>
            <a:pPr algn="just"/>
            <a:endParaRPr lang="en-GB" dirty="0"/>
          </a:p>
        </p:txBody>
      </p:sp>
      <p:pic>
        <p:nvPicPr>
          <p:cNvPr id="1026" name="Picture 2" descr="High Speed 2 - Wikipedi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535" y="3228531"/>
            <a:ext cx="3436933" cy="34369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57803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Phase 2                            Phase 1</a:t>
            </a:r>
            <a:endParaRPr lang="en-GB" dirty="0"/>
          </a:p>
        </p:txBody>
      </p:sp>
      <p:sp>
        <p:nvSpPr>
          <p:cNvPr id="3" name="Tartalom helye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2050" name="Picture 2" descr="High Speed 2 - Wikipedi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9465" y="1426238"/>
            <a:ext cx="6052535" cy="5431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igh Speed 2 Phase Two - Wikipedia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81805"/>
            <a:ext cx="6095021" cy="54761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12092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 of non-environmental issues</a:t>
            </a:r>
            <a:endParaRPr lang="en-GB" dirty="0"/>
          </a:p>
        </p:txBody>
      </p:sp>
      <p:sp>
        <p:nvSpPr>
          <p:cNvPr id="3" name="Tartalom helye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algn="just"/>
            <a:r>
              <a:rPr lang="en-GB" dirty="0"/>
              <a:t>The BBC News (2020) published an article about the costs and delays of the project</a:t>
            </a:r>
          </a:p>
          <a:p>
            <a:pPr lvl="0" algn="just"/>
            <a:r>
              <a:rPr lang="en-GB" dirty="0"/>
              <a:t>Train’s slowed down to </a:t>
            </a:r>
            <a:r>
              <a:rPr lang="en-GB" dirty="0" smtClean="0"/>
              <a:t>250mph</a:t>
            </a:r>
          </a:p>
          <a:p>
            <a:pPr algn="just"/>
            <a:r>
              <a:rPr lang="en-GB" dirty="0"/>
              <a:t>Lord Berkeley (2020) shows that estimated cost is £107bn </a:t>
            </a:r>
          </a:p>
          <a:p>
            <a:pPr lvl="0" algn="just"/>
            <a:r>
              <a:rPr lang="en-GB" dirty="0"/>
              <a:t>Set to open in </a:t>
            </a:r>
            <a:r>
              <a:rPr lang="en-GB" dirty="0" smtClean="0"/>
              <a:t>2028-2031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50874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environmental case for HS2:</a:t>
            </a:r>
            <a:br>
              <a:rPr lang="en-GB" dirty="0" smtClean="0"/>
            </a:br>
            <a:r>
              <a:rPr lang="en-GB" dirty="0" smtClean="0"/>
              <a:t>The Business case</a:t>
            </a:r>
            <a:endParaRPr lang="en-GB" dirty="0"/>
          </a:p>
        </p:txBody>
      </p:sp>
      <p:sp>
        <p:nvSpPr>
          <p:cNvPr id="5" name="Szövegdoboz 4"/>
          <p:cNvSpPr txBox="1"/>
          <p:nvPr/>
        </p:nvSpPr>
        <p:spPr>
          <a:xfrm>
            <a:off x="4436280" y="6271551"/>
            <a:ext cx="3416897" cy="6155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solidFill>
                  <a:schemeClr val="bg2">
                    <a:lumMod val="25000"/>
                  </a:schemeClr>
                </a:solidFill>
              </a:rPr>
              <a:t>Picture by Bounds and </a:t>
            </a:r>
            <a:r>
              <a:rPr lang="en-GB" sz="1600" dirty="0" err="1">
                <a:solidFill>
                  <a:schemeClr val="bg2">
                    <a:lumMod val="25000"/>
                  </a:schemeClr>
                </a:solidFill>
              </a:rPr>
              <a:t>Tighe</a:t>
            </a:r>
            <a:r>
              <a:rPr lang="en-GB" sz="1600" dirty="0">
                <a:solidFill>
                  <a:schemeClr val="bg2">
                    <a:lumMod val="25000"/>
                  </a:schemeClr>
                </a:solidFill>
              </a:rPr>
              <a:t> (2018)</a:t>
            </a:r>
          </a:p>
          <a:p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9" name="Kép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53177" y="4436782"/>
            <a:ext cx="4338823" cy="2421218"/>
          </a:xfrm>
          <a:prstGeom prst="rect">
            <a:avLst/>
          </a:prstGeom>
        </p:spPr>
      </p:pic>
      <p:sp>
        <p:nvSpPr>
          <p:cNvPr id="3" name="Tartalom helye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algn="just"/>
            <a:r>
              <a:rPr lang="en-GB" dirty="0"/>
              <a:t>Business case vs Environmental case</a:t>
            </a:r>
          </a:p>
          <a:p>
            <a:pPr lvl="0" algn="just"/>
            <a:r>
              <a:rPr lang="en-GB" dirty="0"/>
              <a:t>HS2 Ltd Chairman Allan Cook claims the new line is “undervalued” (Rail Business, 2019)</a:t>
            </a:r>
          </a:p>
          <a:p>
            <a:pPr lvl="0" algn="just"/>
            <a:r>
              <a:rPr lang="en-GB" dirty="0"/>
              <a:t>Chairman on Midlands </a:t>
            </a:r>
            <a:r>
              <a:rPr lang="en-GB" dirty="0" smtClean="0"/>
              <a:t>Connects </a:t>
            </a:r>
            <a:r>
              <a:rPr lang="en-GB" dirty="0"/>
              <a:t>is in support of the HS2 (Rail Business, 2019)</a:t>
            </a:r>
          </a:p>
          <a:p>
            <a:pPr lvl="0" algn="just"/>
            <a:r>
              <a:rPr lang="en-GB" dirty="0"/>
              <a:t>Claims that HS2 is essential to bridge </a:t>
            </a:r>
            <a:r>
              <a:rPr lang="en-GB" dirty="0" smtClean="0"/>
              <a:t>gap </a:t>
            </a:r>
            <a:r>
              <a:rPr lang="en-GB" dirty="0"/>
              <a:t>between North and South England </a:t>
            </a:r>
          </a:p>
          <a:p>
            <a:pPr lvl="0" algn="just"/>
            <a:r>
              <a:rPr lang="en-GB" dirty="0"/>
              <a:t>Official website claims 70% of jobs created will be outside of London (HS2 Website, 2020</a:t>
            </a:r>
            <a:r>
              <a:rPr lang="en-GB" dirty="0" smtClean="0"/>
              <a:t>) 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29104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environmental case for HS2:</a:t>
            </a: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Company actions </a:t>
            </a:r>
            <a:r>
              <a:rPr lang="en-GB" dirty="0"/>
              <a:t>(HS2 Website, 2019)</a:t>
            </a:r>
          </a:p>
        </p:txBody>
      </p:sp>
      <p:sp>
        <p:nvSpPr>
          <p:cNvPr id="3" name="Tartalom helye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The company claims the HS2 will be low carbon</a:t>
            </a:r>
          </a:p>
          <a:p>
            <a:pPr lvl="0"/>
            <a:r>
              <a:rPr lang="en-GB" dirty="0"/>
              <a:t>7 times less than cars, 17 times less than trains</a:t>
            </a:r>
          </a:p>
          <a:p>
            <a:pPr lvl="0"/>
            <a:r>
              <a:rPr lang="en-GB" dirty="0"/>
              <a:t>HS2 means less traffic – reduced carbon emissions </a:t>
            </a:r>
          </a:p>
          <a:p>
            <a:pPr lvl="0"/>
            <a:r>
              <a:rPr lang="en-GB" dirty="0"/>
              <a:t>Saves 40,000 tonnes of CO</a:t>
            </a:r>
            <a:r>
              <a:rPr lang="en-GB" baseline="-25000" dirty="0"/>
              <a:t>2 </a:t>
            </a:r>
            <a:r>
              <a:rPr lang="en-GB" dirty="0"/>
              <a:t>– equal of 18 million litres of petrol</a:t>
            </a:r>
          </a:p>
          <a:p>
            <a:pPr lvl="0"/>
            <a:r>
              <a:rPr lang="en-GB" dirty="0"/>
              <a:t>120 years of operation will emit the same as 1 month of road transport</a:t>
            </a:r>
          </a:p>
          <a:p>
            <a:pPr lvl="0"/>
            <a:r>
              <a:rPr lang="en-GB" dirty="0"/>
              <a:t>Building will only cost 0.15% of total budgeted carbon emissions of the UK</a:t>
            </a:r>
          </a:p>
          <a:p>
            <a:pPr lvl="0"/>
            <a:r>
              <a:rPr lang="en-GB" dirty="0"/>
              <a:t>Has received a ISO 14001 certificate for their work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2657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environmental case against HS2:</a:t>
            </a:r>
            <a:br>
              <a:rPr lang="en-GB" dirty="0" smtClean="0"/>
            </a:br>
            <a:r>
              <a:rPr lang="en-GB" dirty="0" smtClean="0"/>
              <a:t>Stop HS2 </a:t>
            </a:r>
            <a:r>
              <a:rPr lang="en-GB" dirty="0"/>
              <a:t>case (Stop HS2, 2019)</a:t>
            </a:r>
          </a:p>
        </p:txBody>
      </p:sp>
      <p:sp>
        <p:nvSpPr>
          <p:cNvPr id="3" name="Tartalom helye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Stop HS2 is the most organised resistance against the project</a:t>
            </a:r>
          </a:p>
          <a:p>
            <a:pPr lvl="0"/>
            <a:r>
              <a:rPr lang="en-GB" dirty="0"/>
              <a:t>Argues that the environmental case for the project is </a:t>
            </a:r>
            <a:r>
              <a:rPr lang="en-GB" dirty="0" smtClean="0"/>
              <a:t>insufficient and just lies</a:t>
            </a:r>
            <a:endParaRPr lang="en-GB" dirty="0"/>
          </a:p>
          <a:p>
            <a:pPr lvl="0"/>
            <a:r>
              <a:rPr lang="en-GB" dirty="0"/>
              <a:t>HS2 Ltd mitigation methods are failing</a:t>
            </a:r>
          </a:p>
          <a:p>
            <a:pPr lvl="0"/>
            <a:r>
              <a:rPr lang="en-GB" dirty="0"/>
              <a:t>Carbon case for the HS2 had worsened </a:t>
            </a:r>
          </a:p>
          <a:p>
            <a:pPr lvl="0"/>
            <a:r>
              <a:rPr lang="en-GB" dirty="0"/>
              <a:t>Claims that hundreds of environmental sites are affected</a:t>
            </a:r>
          </a:p>
          <a:p>
            <a:endParaRPr lang="en-GB" dirty="0"/>
          </a:p>
        </p:txBody>
      </p:sp>
      <p:sp>
        <p:nvSpPr>
          <p:cNvPr id="4" name="AutoShape 4" descr="STOP HS2 - Home | Facebook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030" name="Picture 6" descr="Sticker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374" y="4626216"/>
            <a:ext cx="11329843" cy="21907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008835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environmental case against HS2: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The </a:t>
            </a:r>
            <a:r>
              <a:rPr lang="en-GB" dirty="0"/>
              <a:t>media</a:t>
            </a:r>
          </a:p>
        </p:txBody>
      </p:sp>
      <p:sp>
        <p:nvSpPr>
          <p:cNvPr id="3" name="Tartalom helye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Protesters took to court on grounds that the government has failed to properly evaluate the environmental impacts (</a:t>
            </a:r>
            <a:r>
              <a:rPr lang="en-GB" dirty="0" err="1"/>
              <a:t>Doward</a:t>
            </a:r>
            <a:r>
              <a:rPr lang="en-GB" dirty="0"/>
              <a:t> and </a:t>
            </a:r>
            <a:r>
              <a:rPr lang="en-GB" dirty="0" err="1"/>
              <a:t>Jayahama</a:t>
            </a:r>
            <a:r>
              <a:rPr lang="en-GB" dirty="0"/>
              <a:t>, 2010)</a:t>
            </a:r>
            <a:endParaRPr lang="en-GB" sz="1400" dirty="0"/>
          </a:p>
          <a:p>
            <a:pPr lvl="0"/>
            <a:r>
              <a:rPr lang="en-GB" dirty="0"/>
              <a:t>The Chiltern Society (2019) claims:</a:t>
            </a:r>
            <a:endParaRPr lang="en-GB" sz="1400" dirty="0"/>
          </a:p>
          <a:p>
            <a:pPr lvl="1"/>
            <a:r>
              <a:rPr lang="en-GB" dirty="0"/>
              <a:t>Loss of 38Km of ancient hedgerows</a:t>
            </a:r>
            <a:endParaRPr lang="en-GB" sz="1200" dirty="0"/>
          </a:p>
          <a:p>
            <a:pPr lvl="1"/>
            <a:r>
              <a:rPr lang="en-GB" dirty="0"/>
              <a:t>5 Km of wild animal migration routes</a:t>
            </a:r>
            <a:endParaRPr lang="en-GB" sz="1200" dirty="0"/>
          </a:p>
          <a:p>
            <a:pPr lvl="1"/>
            <a:r>
              <a:rPr lang="en-GB" dirty="0"/>
              <a:t>Risk to the </a:t>
            </a:r>
            <a:r>
              <a:rPr lang="en-GB" dirty="0" err="1"/>
              <a:t>Misbourne</a:t>
            </a:r>
            <a:r>
              <a:rPr lang="en-GB" dirty="0"/>
              <a:t> Aquifer being </a:t>
            </a:r>
            <a:r>
              <a:rPr lang="en-GB" dirty="0" smtClean="0"/>
              <a:t>affected by the tunnelling</a:t>
            </a:r>
            <a:endParaRPr lang="en-GB" sz="1200" dirty="0"/>
          </a:p>
          <a:p>
            <a:pPr lvl="1"/>
            <a:r>
              <a:rPr lang="en-GB" dirty="0"/>
              <a:t>Risk to an unstable hill: </a:t>
            </a:r>
            <a:r>
              <a:rPr lang="en-GB" dirty="0" err="1"/>
              <a:t>Misbourne</a:t>
            </a:r>
            <a:r>
              <a:rPr lang="en-GB" dirty="0"/>
              <a:t> Hill SSSI</a:t>
            </a:r>
            <a:endParaRPr lang="en-GB" sz="1200" dirty="0"/>
          </a:p>
          <a:p>
            <a:pPr lvl="0"/>
            <a:r>
              <a:rPr lang="en-GB" dirty="0"/>
              <a:t>Tunnelling will require a million litres of water a day (Chiltern Society, 2019)</a:t>
            </a:r>
            <a:endParaRPr lang="en-GB" sz="1400" dirty="0"/>
          </a:p>
          <a:p>
            <a:pPr lvl="0"/>
            <a:r>
              <a:rPr lang="en-GB" dirty="0"/>
              <a:t>Otters and water voles are at risk at Water Orton (Birmingham Live, 2012)</a:t>
            </a:r>
            <a:endParaRPr lang="en-GB" sz="1400" dirty="0"/>
          </a:p>
          <a:p>
            <a:endParaRPr lang="en-GB" dirty="0"/>
          </a:p>
        </p:txBody>
      </p:sp>
      <p:pic>
        <p:nvPicPr>
          <p:cNvPr id="2050" name="Picture 2" descr="Rural living: Sheffield's water vole communities | Sheffield ...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72179" y="2937163"/>
            <a:ext cx="3319821" cy="17456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402521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dirty="0" smtClean="0"/>
              <a:t>Conclusion </a:t>
            </a:r>
            <a:endParaRPr lang="en-GB" sz="6600" dirty="0"/>
          </a:p>
        </p:txBody>
      </p:sp>
      <p:sp>
        <p:nvSpPr>
          <p:cNvPr id="3" name="Tartalom helye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Right goal, wrong method. </a:t>
            </a:r>
          </a:p>
          <a:p>
            <a:pPr lvl="0"/>
            <a:r>
              <a:rPr lang="en-GB" sz="2800" dirty="0" smtClean="0"/>
              <a:t>The </a:t>
            </a:r>
            <a:r>
              <a:rPr lang="en-GB" sz="2800" dirty="0"/>
              <a:t>costs do not justify the damage done</a:t>
            </a:r>
          </a:p>
          <a:p>
            <a:pPr lvl="0"/>
            <a:r>
              <a:rPr lang="en-GB" sz="2800" dirty="0"/>
              <a:t>The business case is </a:t>
            </a:r>
            <a:r>
              <a:rPr lang="en-GB" sz="2800" dirty="0" smtClean="0"/>
              <a:t>weak/questionable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6617121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Tartalom helye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BBC News, 2020. When will HS2 open and how much will it cost? </a:t>
            </a:r>
            <a:r>
              <a:rPr lang="en-GB" i="1" dirty="0"/>
              <a:t>BBC News</a:t>
            </a:r>
            <a:r>
              <a:rPr lang="en-GB" dirty="0"/>
              <a:t>. [online] 11 Feb. Available at: &lt;https://www.bbc.com/news/uk-16473296&gt; [Accessed 13 Apr. 2020].</a:t>
            </a:r>
          </a:p>
          <a:p>
            <a:r>
              <a:rPr lang="en-GB" dirty="0"/>
              <a:t>Birmingham Live, 2012. Rare creatures at risk if HS2 passes through Water Orton, claim wildlife group. </a:t>
            </a:r>
            <a:r>
              <a:rPr lang="en-GB" i="1" dirty="0" err="1"/>
              <a:t>birminghammail</a:t>
            </a:r>
            <a:r>
              <a:rPr lang="en-GB" dirty="0"/>
              <a:t>. [online] 21 Oct. Available at: &lt;https://www.birminghammail.co.uk/news/local-news/rare-creatures-at-risk-if-hs2-passes-178862&gt; [Accessed 14 Feb. 2020].</a:t>
            </a:r>
          </a:p>
          <a:p>
            <a:r>
              <a:rPr lang="en-GB" dirty="0"/>
              <a:t>Bounds, A. and </a:t>
            </a:r>
            <a:r>
              <a:rPr lang="en-GB" dirty="0" err="1"/>
              <a:t>Tighe</a:t>
            </a:r>
            <a:r>
              <a:rPr lang="en-GB" dirty="0"/>
              <a:t>, C., 2018. North-south divide opens up in England’s public spending. [online] 5 Dec. Available at: &lt;https://www.ft.com/content/eb73fe92-f7d7-11e8-af46-2022a0b02a6c&gt; [Accessed 14 Apr. 2020</a:t>
            </a:r>
            <a:r>
              <a:rPr lang="en-GB" dirty="0" smtClean="0"/>
              <a:t>].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3734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Tartalom helye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Chiltern Society, 2019. Government to launch review to reconsider HS2. </a:t>
            </a:r>
            <a:r>
              <a:rPr lang="en-GB" i="1" dirty="0"/>
              <a:t>Chiltern Society</a:t>
            </a:r>
            <a:r>
              <a:rPr lang="en-GB" dirty="0"/>
              <a:t>. Available at: &lt;https://chilternsociety.org.uk/hs2review/&gt; [Accessed 13 Apr. 2020].</a:t>
            </a:r>
          </a:p>
          <a:p>
            <a:r>
              <a:rPr lang="en-GB" dirty="0" err="1"/>
              <a:t>Doward</a:t>
            </a:r>
            <a:r>
              <a:rPr lang="en-GB" dirty="0"/>
              <a:t>, J. and </a:t>
            </a:r>
            <a:r>
              <a:rPr lang="en-GB" dirty="0" err="1"/>
              <a:t>Jayahama</a:t>
            </a:r>
            <a:r>
              <a:rPr lang="en-GB" dirty="0"/>
              <a:t>, A., 2010. Court battle looms over high-speed rail link’s threat to Chilterns landscape. </a:t>
            </a:r>
            <a:r>
              <a:rPr lang="en-GB" i="1" dirty="0"/>
              <a:t>The Observer</a:t>
            </a:r>
            <a:r>
              <a:rPr lang="en-GB" dirty="0"/>
              <a:t>. [online] 23 Oct. Available at: &lt;https://www.theguardian.com/uk/2010/oct/24/hs2-railway-environment-chilterns-protest&gt; [Accessed 10 Feb. 2020].</a:t>
            </a:r>
          </a:p>
          <a:p>
            <a:r>
              <a:rPr lang="en-GB" dirty="0"/>
              <a:t>HS2 Website, 2019. </a:t>
            </a:r>
            <a:r>
              <a:rPr lang="en-GB" i="1" dirty="0"/>
              <a:t>HS2 and zero carbon Britain</a:t>
            </a:r>
            <a:r>
              <a:rPr lang="en-GB" dirty="0"/>
              <a:t>. [online] High Speed 2. Available at: &lt;https://www.hs2.org.uk/why/hs2-and-carbon-reduction/&gt; [Accessed 13 Apr. 2020].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8714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Tartalom helye 2"/>
          <p:cNvSpPr>
            <a:spLocks noGrp="1"/>
          </p:cNvSpPr>
          <p:nvPr>
            <p:ph idx="1"/>
          </p:nvPr>
        </p:nvSpPr>
        <p:spPr>
          <a:xfrm>
            <a:off x="677334" y="2160589"/>
            <a:ext cx="8596668" cy="4073956"/>
          </a:xfrm>
        </p:spPr>
        <p:txBody>
          <a:bodyPr>
            <a:normAutofit/>
          </a:bodyPr>
          <a:lstStyle/>
          <a:p>
            <a:r>
              <a:rPr lang="en-GB" dirty="0"/>
              <a:t>Stop HS2, 2019. Case against HS2. </a:t>
            </a:r>
            <a:r>
              <a:rPr lang="en-GB" i="1" dirty="0"/>
              <a:t>STOP HS2 - The national campaign against High Speed Rail 2 - HS2 - No business case, No environmental case, No money to pay for it.</a:t>
            </a:r>
            <a:r>
              <a:rPr lang="en-GB" dirty="0"/>
              <a:t> Available at: &lt;http://stophs2.org/facts&gt; [Accessed 13 Apr. 2020].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05758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zetta">
  <a:themeElements>
    <a:clrScheme name="Fazetta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zetta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zetta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1011</TotalTime>
  <Words>771</Words>
  <Application>Microsoft Office PowerPoint</Application>
  <PresentationFormat>Szélesvásznú</PresentationFormat>
  <Paragraphs>57</Paragraphs>
  <Slides>12</Slides>
  <Notes>0</Notes>
  <HiddenSlides>0</HiddenSlides>
  <MMClips>0</MMClips>
  <ScaleCrop>false</ScaleCrop>
  <HeadingPairs>
    <vt:vector size="6" baseType="variant">
      <vt:variant>
        <vt:lpstr>Használt betűtípusok</vt:lpstr>
      </vt:variant>
      <vt:variant>
        <vt:i4>3</vt:i4>
      </vt:variant>
      <vt:variant>
        <vt:lpstr>Téma</vt:lpstr>
      </vt:variant>
      <vt:variant>
        <vt:i4>1</vt:i4>
      </vt:variant>
      <vt:variant>
        <vt:lpstr>Diacímek</vt:lpstr>
      </vt:variant>
      <vt:variant>
        <vt:i4>12</vt:i4>
      </vt:variant>
    </vt:vector>
  </HeadingPairs>
  <TitlesOfParts>
    <vt:vector size="16" baseType="lpstr">
      <vt:lpstr>Arial</vt:lpstr>
      <vt:lpstr>Trebuchet MS</vt:lpstr>
      <vt:lpstr>Wingdings 3</vt:lpstr>
      <vt:lpstr>Fazetta</vt:lpstr>
      <vt:lpstr>The effects of HS2 on the Environment</vt:lpstr>
      <vt:lpstr>Summary of the HS2 project</vt:lpstr>
      <vt:lpstr>Phase 2                            Phase 1</vt:lpstr>
      <vt:lpstr>Summary of non-environmental issues</vt:lpstr>
      <vt:lpstr>The environmental case for HS2: The Business case</vt:lpstr>
      <vt:lpstr>The environmental case for HS2: Company actions (HS2 Website, 2019)</vt:lpstr>
      <vt:lpstr>The environmental case against HS2: Stop HS2 case (Stop HS2, 2019)</vt:lpstr>
      <vt:lpstr>The environmental case against HS2:  The media</vt:lpstr>
      <vt:lpstr>Conclusion </vt:lpstr>
      <vt:lpstr>References</vt:lpstr>
      <vt:lpstr>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effects of HS2 on the Environment</dc:title>
  <dc:creator>Bence Tary</dc:creator>
  <cp:lastModifiedBy>Bence Tary</cp:lastModifiedBy>
  <cp:revision>32</cp:revision>
  <dcterms:created xsi:type="dcterms:W3CDTF">2020-04-14T10:49:11Z</dcterms:created>
  <dcterms:modified xsi:type="dcterms:W3CDTF">2020-04-16T13:16:27Z</dcterms:modified>
</cp:coreProperties>
</file>