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9"/>
  </p:notesMasterIdLst>
  <p:sldIdLst>
    <p:sldId id="455" r:id="rId12"/>
    <p:sldId id="465" r:id="rId13"/>
    <p:sldId id="456" r:id="rId14"/>
    <p:sldId id="457" r:id="rId15"/>
    <p:sldId id="466" r:id="rId16"/>
    <p:sldId id="467" r:id="rId17"/>
    <p:sldId id="468" r:id="rId18"/>
    <p:sldId id="469" r:id="rId19"/>
    <p:sldId id="470" r:id="rId20"/>
    <p:sldId id="459" r:id="rId21"/>
    <p:sldId id="460" r:id="rId22"/>
    <p:sldId id="471" r:id="rId23"/>
    <p:sldId id="474" r:id="rId24"/>
    <p:sldId id="475" r:id="rId25"/>
    <p:sldId id="461" r:id="rId26"/>
    <p:sldId id="462" r:id="rId27"/>
    <p:sldId id="32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E4ED39-8FA3-478E-A913-A3BDB254AC03}" v="1" dt="2023-10-16T17:31:21.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95" autoAdjust="0"/>
    <p:restoredTop sz="93955" autoAdjust="0"/>
  </p:normalViewPr>
  <p:slideViewPr>
    <p:cSldViewPr snapToGrid="0">
      <p:cViewPr varScale="1">
        <p:scale>
          <a:sx n="59" d="100"/>
          <a:sy n="59" d="100"/>
        </p:scale>
        <p:origin x="828" y="52"/>
      </p:cViewPr>
      <p:guideLst/>
    </p:cSldViewPr>
  </p:slideViewPr>
  <p:outlineViewPr>
    <p:cViewPr>
      <p:scale>
        <a:sx n="33" d="100"/>
        <a:sy n="33" d="100"/>
      </p:scale>
      <p:origin x="0" y="-528"/>
    </p:cViewPr>
  </p:outlineViewPr>
  <p:notesTextViewPr>
    <p:cViewPr>
      <p:scale>
        <a:sx n="200" d="100"/>
        <a:sy n="2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 Type="http://schemas.openxmlformats.org/officeDocument/2006/relationships/customXml" Target="../customXml/item3.xml"/><Relationship Id="rId21" Type="http://schemas.openxmlformats.org/officeDocument/2006/relationships/slide" Target="slides/slide10.xml"/><Relationship Id="rId34" Type="http://schemas.microsoft.com/office/2015/10/relationships/revisionInfo" Target="revisionInfo.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presProps" Target="presProps.xml"/><Relationship Id="rId8" Type="http://schemas.openxmlformats.org/officeDocument/2006/relationships/slideMaster" Target="slideMasters/slideMaster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1</a:t>
            </a:fld>
            <a:endParaRPr lang="en-GB"/>
          </a:p>
        </p:txBody>
      </p:sp>
    </p:spTree>
    <p:extLst>
      <p:ext uri="{BB962C8B-B14F-4D97-AF65-F5344CB8AC3E}">
        <p14:creationId xmlns:p14="http://schemas.microsoft.com/office/powerpoint/2010/main" val="348720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q"/>
            </a:pPr>
            <a:r>
              <a:rPr lang="en-US" sz="1200" kern="1200" dirty="0">
                <a:solidFill>
                  <a:schemeClr val="tx1"/>
                </a:solidFill>
                <a:effectLst/>
                <a:latin typeface="+mn-lt"/>
                <a:ea typeface="+mn-ea"/>
                <a:cs typeface="+mn-cs"/>
              </a:rPr>
              <a:t>The World Tourism Organization reports that the total international arrivals are predicted to expand considerably until 2030, with an estimated 1.6 billion arrivals thereby likely to lead to a hotel business boom. </a:t>
            </a:r>
          </a:p>
          <a:p>
            <a:pPr marL="171450" indent="-171450">
              <a:buFont typeface="Wingdings" panose="05000000000000000000" pitchFamily="2" charset="2"/>
              <a:buChar char="q"/>
            </a:pPr>
            <a:r>
              <a:rPr lang="en-US" sz="1200" kern="1200" dirty="0">
                <a:solidFill>
                  <a:schemeClr val="tx1"/>
                </a:solidFill>
                <a:effectLst/>
                <a:latin typeface="+mn-lt"/>
                <a:ea typeface="+mn-ea"/>
                <a:cs typeface="+mn-cs"/>
              </a:rPr>
              <a:t>As a critical component of the tourism industry playing a critical role in conserving and preserving the environment, hotels must find ways to avoid consuming massive amounts of resources, electricity, and water. </a:t>
            </a:r>
          </a:p>
          <a:p>
            <a:pPr marL="171450" indent="-171450">
              <a:buFont typeface="Wingdings" panose="05000000000000000000" pitchFamily="2" charset="2"/>
              <a:buChar char="q"/>
            </a:pPr>
            <a:r>
              <a:rPr lang="en-US" sz="1200" kern="1200" dirty="0">
                <a:solidFill>
                  <a:schemeClr val="tx1"/>
                </a:solidFill>
                <a:effectLst/>
                <a:latin typeface="+mn-lt"/>
                <a:ea typeface="+mn-ea"/>
                <a:cs typeface="+mn-cs"/>
              </a:rPr>
              <a:t>Furthermore, sustainability encompasses not just the natural environment but also society and the economy, and popularity continues to grow in contemporary society to address whether sustainable development is viable in this sector (Zhang et al., 2021). </a:t>
            </a:r>
          </a:p>
          <a:p>
            <a:pPr marL="171450" indent="-171450">
              <a:buFont typeface="Wingdings" panose="05000000000000000000" pitchFamily="2" charset="2"/>
              <a:buChar char="q"/>
            </a:pPr>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2</a:t>
            </a:fld>
            <a:endParaRPr lang="en-GB"/>
          </a:p>
        </p:txBody>
      </p:sp>
    </p:spTree>
    <p:extLst>
      <p:ext uri="{BB962C8B-B14F-4D97-AF65-F5344CB8AC3E}">
        <p14:creationId xmlns:p14="http://schemas.microsoft.com/office/powerpoint/2010/main" val="3896754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US" b="0" i="0" dirty="0">
                <a:solidFill>
                  <a:srgbClr val="374151"/>
                </a:solidFill>
                <a:effectLst/>
                <a:latin typeface="Söhne"/>
              </a:rPr>
              <a:t>Let's begin by acknowledging a significant shift in consumer behavior. In recent decades, there's been a substantial rise in interest towards green and eco-friendly hospitality. As Meng and Han highlighted in 2019, this isn't just a trend; it's become big business. People are not only willing to pay more, but they're also choosing destinations that align with their environmental values."</a:t>
            </a:r>
          </a:p>
          <a:p>
            <a:pPr algn="l">
              <a:buFont typeface="Arial" panose="020B0604020202020204" pitchFamily="34" charset="0"/>
              <a:buChar char="•"/>
            </a:pPr>
            <a:r>
              <a:rPr lang="en-US" b="0" i="0" dirty="0">
                <a:solidFill>
                  <a:srgbClr val="374151"/>
                </a:solidFill>
                <a:effectLst/>
                <a:latin typeface="Söhne"/>
              </a:rPr>
              <a:t>"Now, this leads us to an interesting debate brought forth by </a:t>
            </a:r>
            <a:r>
              <a:rPr lang="en-US" b="0" i="0" dirty="0" err="1">
                <a:solidFill>
                  <a:srgbClr val="374151"/>
                </a:solidFill>
                <a:effectLst/>
                <a:latin typeface="Söhne"/>
              </a:rPr>
              <a:t>Woosnam</a:t>
            </a:r>
            <a:r>
              <a:rPr lang="en-US" b="0" i="0" dirty="0">
                <a:solidFill>
                  <a:srgbClr val="374151"/>
                </a:solidFill>
                <a:effectLst/>
                <a:latin typeface="Söhne"/>
              </a:rPr>
              <a:t> and colleagues in 2021: Are these green products and eco-friendly services a means to an end for financial gain, or are they a sincere effort towards environmental conservation? It's a question that challenges the very foundation of our intentions in this industry."</a:t>
            </a:r>
          </a:p>
          <a:p>
            <a:pPr algn="l">
              <a:buFont typeface="Arial" panose="020B0604020202020204" pitchFamily="34" charset="0"/>
              <a:buChar char="•"/>
            </a:pPr>
            <a:r>
              <a:rPr lang="en-US" b="0" i="0" dirty="0">
                <a:solidFill>
                  <a:srgbClr val="374151"/>
                </a:solidFill>
                <a:effectLst/>
                <a:latin typeface="Söhne"/>
              </a:rPr>
              <a:t>"Looking at the figures reported by the World Tourism Organization, we're on the brink of a significant surge in tourism, with international arrivals expected to reach 1.6 billion by 2030. This presents a substantial opportunity for the hotel sector to lead by example in conserving resources, as emphasized by Brotherton in 2015."</a:t>
            </a:r>
          </a:p>
          <a:p>
            <a:pPr algn="l">
              <a:buFont typeface="Arial" panose="020B0604020202020204" pitchFamily="34" charset="0"/>
              <a:buChar char="•"/>
            </a:pPr>
            <a:r>
              <a:rPr lang="en-US" b="0" i="0" dirty="0">
                <a:solidFill>
                  <a:srgbClr val="374151"/>
                </a:solidFill>
                <a:effectLst/>
                <a:latin typeface="Söhne"/>
              </a:rPr>
              <a:t>"However, sustainability isn't just about the natural environment. As Zhang and his co-authors discussed in 2021, it's a three-pillar concept involving society, economy, and the environment. The destinations that embrace this comprehensive view of sustainability are already seeing a positive shift in public perception, with ecotourism thriving as a result."</a:t>
            </a:r>
          </a:p>
          <a:p>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3</a:t>
            </a:fld>
            <a:endParaRPr lang="en-GB"/>
          </a:p>
        </p:txBody>
      </p:sp>
    </p:spTree>
    <p:extLst>
      <p:ext uri="{BB962C8B-B14F-4D97-AF65-F5344CB8AC3E}">
        <p14:creationId xmlns:p14="http://schemas.microsoft.com/office/powerpoint/2010/main" val="3595101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Wingdings" panose="05000000000000000000" pitchFamily="2" charset="2"/>
              <a:buChar char="q"/>
            </a:pPr>
            <a:r>
              <a:rPr lang="en-US" b="0" i="0" dirty="0">
                <a:solidFill>
                  <a:srgbClr val="374151"/>
                </a:solidFill>
                <a:effectLst/>
                <a:latin typeface="Söhne"/>
              </a:rPr>
              <a:t>Our political analysis highlights the intricate relationship between government strategies and the sustainability of the tourism sector."</a:t>
            </a:r>
          </a:p>
          <a:p>
            <a:pPr marL="171450" indent="-171450" algn="l">
              <a:buFont typeface="Wingdings" panose="05000000000000000000" pitchFamily="2" charset="2"/>
              <a:buChar char="q"/>
            </a:pPr>
            <a:r>
              <a:rPr lang="en-US" b="0" i="0" dirty="0">
                <a:solidFill>
                  <a:srgbClr val="374151"/>
                </a:solidFill>
                <a:effectLst/>
                <a:latin typeface="Söhne"/>
              </a:rPr>
              <a:t>"One significant finding from Chen et al. (2020) is the societal impact of the burgeoning hospitality industry, especially in coastal areas where urbanization and job competition have escalated, leading to various social challenges."</a:t>
            </a:r>
          </a:p>
          <a:p>
            <a:pPr marL="171450" indent="-171450" algn="l">
              <a:buFont typeface="Wingdings" panose="05000000000000000000" pitchFamily="2" charset="2"/>
              <a:buChar char="q"/>
            </a:pPr>
            <a:r>
              <a:rPr lang="en-US" b="0" i="0" dirty="0">
                <a:solidFill>
                  <a:srgbClr val="374151"/>
                </a:solidFill>
                <a:effectLst/>
                <a:latin typeface="Söhne"/>
              </a:rPr>
              <a:t>"These issues stem from government policies that, while intending to bolster tourism, inadvertently marginalize other industries and lead to a decline in societal contentment due to heightened consumerism."</a:t>
            </a:r>
          </a:p>
          <a:p>
            <a:pPr marL="171450" indent="-171450" algn="l">
              <a:buFont typeface="Wingdings" panose="05000000000000000000" pitchFamily="2" charset="2"/>
              <a:buChar char="q"/>
            </a:pPr>
            <a:r>
              <a:rPr lang="en-US" b="0" i="0" dirty="0">
                <a:solidFill>
                  <a:srgbClr val="374151"/>
                </a:solidFill>
                <a:effectLst/>
                <a:latin typeface="Söhne"/>
              </a:rPr>
              <a:t>"Wang et al. (2022) bring to light the effectiveness of government financial instruments, such as tax incentives, in fostering green innovation within corporations, as opposed to subsidies which appear less influential."</a:t>
            </a:r>
          </a:p>
          <a:p>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4</a:t>
            </a:fld>
            <a:endParaRPr lang="en-GB"/>
          </a:p>
        </p:txBody>
      </p:sp>
    </p:spTree>
    <p:extLst>
      <p:ext uri="{BB962C8B-B14F-4D97-AF65-F5344CB8AC3E}">
        <p14:creationId xmlns:p14="http://schemas.microsoft.com/office/powerpoint/2010/main" val="22170924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Wingdings" panose="05000000000000000000" pitchFamily="2" charset="2"/>
              <a:buChar char="q"/>
            </a:pPr>
            <a:r>
              <a:rPr lang="en-US" b="0" i="0" dirty="0">
                <a:solidFill>
                  <a:srgbClr val="374151"/>
                </a:solidFill>
                <a:effectLst/>
                <a:latin typeface="Söhne"/>
              </a:rPr>
              <a:t>"When we talk about economic sustainability in tourism, we're addressing how the industry uses resources and the governance needed to ensure long-term viability. Consumers are demanding better environmental practices, pushing the sector towards more sustainable operations."</a:t>
            </a:r>
          </a:p>
          <a:p>
            <a:pPr marL="171450" indent="-171450" algn="l">
              <a:buFont typeface="Wingdings" panose="05000000000000000000" pitchFamily="2" charset="2"/>
              <a:buChar char="q"/>
            </a:pPr>
            <a:r>
              <a:rPr lang="en-US" b="0" i="0" dirty="0">
                <a:solidFill>
                  <a:srgbClr val="374151"/>
                </a:solidFill>
                <a:effectLst/>
                <a:latin typeface="Söhne"/>
              </a:rPr>
              <a:t>"A recent study by </a:t>
            </a:r>
            <a:r>
              <a:rPr lang="en-US" b="0" i="0" dirty="0" err="1">
                <a:solidFill>
                  <a:srgbClr val="374151"/>
                </a:solidFill>
                <a:effectLst/>
                <a:latin typeface="Söhne"/>
              </a:rPr>
              <a:t>Dalei</a:t>
            </a:r>
            <a:r>
              <a:rPr lang="en-US" b="0" i="0" dirty="0">
                <a:solidFill>
                  <a:srgbClr val="374151"/>
                </a:solidFill>
                <a:effectLst/>
                <a:latin typeface="Söhne"/>
              </a:rPr>
              <a:t> and colleagues in 2021 sheds light on the environmental sustainability efforts within resort hotels. Managers are taking action—implementing energy-efficient technologies like key cards, sensors, and low-flow water fixtures, and prioritizing the reuse of materials and local sourcing."</a:t>
            </a:r>
          </a:p>
          <a:p>
            <a:pPr marL="171450" indent="-171450" algn="l">
              <a:buFont typeface="Wingdings" panose="05000000000000000000" pitchFamily="2" charset="2"/>
              <a:buChar char="q"/>
            </a:pPr>
            <a:r>
              <a:rPr lang="en-US" b="0" i="0" dirty="0">
                <a:solidFill>
                  <a:srgbClr val="374151"/>
                </a:solidFill>
                <a:effectLst/>
                <a:latin typeface="Söhne"/>
              </a:rPr>
              <a:t>"However, it's important to note that there's a gap in more comprehensive initiatives. Sustainability accreditation, policy development, and the adoption of alternative energy sources are areas where the industry falls short, according to the study."</a:t>
            </a:r>
          </a:p>
          <a:p>
            <a:pPr marL="171450" indent="-171450" algn="l">
              <a:buFont typeface="Wingdings" panose="05000000000000000000" pitchFamily="2" charset="2"/>
              <a:buChar char="q"/>
            </a:pPr>
            <a:r>
              <a:rPr lang="en-US" b="0" i="0" dirty="0">
                <a:solidFill>
                  <a:srgbClr val="374151"/>
                </a:solidFill>
                <a:effectLst/>
                <a:latin typeface="Söhne"/>
              </a:rPr>
              <a:t>"Chen et al. in 2020 argue for a sustainable ecotourism framework that doesn't sacrifice the environment for economic growth. This requires government intervention and support to balance commercial interests with environmental preservation."</a:t>
            </a:r>
          </a:p>
          <a:p>
            <a:pPr marL="171450" indent="-171450">
              <a:buFont typeface="Wingdings" panose="05000000000000000000" pitchFamily="2" charset="2"/>
              <a:buChar char="q"/>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11098416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Wingdings" panose="05000000000000000000" pitchFamily="2" charset="2"/>
              <a:buChar char="q"/>
            </a:pPr>
            <a:r>
              <a:rPr lang="en-US" b="0" i="0" dirty="0">
                <a:solidFill>
                  <a:srgbClr val="374151"/>
                </a:solidFill>
                <a:effectLst/>
                <a:latin typeface="Söhne"/>
              </a:rPr>
              <a:t>"In the realm of social sustainability, the influence of consumers on the future orientation of tourism cannot be overstated. The actions and preferences of today's tourists are carving out the path for sustainable tourism practices of tomorrow."</a:t>
            </a:r>
          </a:p>
          <a:p>
            <a:pPr marL="171450" indent="-171450" algn="l">
              <a:buFont typeface="Wingdings" panose="05000000000000000000" pitchFamily="2" charset="2"/>
              <a:buChar char="q"/>
            </a:pPr>
            <a:r>
              <a:rPr lang="en-US" b="0" i="0" dirty="0">
                <a:solidFill>
                  <a:srgbClr val="374151"/>
                </a:solidFill>
                <a:effectLst/>
                <a:latin typeface="Söhne"/>
              </a:rPr>
              <a:t>"The study by </a:t>
            </a:r>
            <a:r>
              <a:rPr lang="en-US" b="0" i="0" dirty="0" err="1">
                <a:solidFill>
                  <a:srgbClr val="374151"/>
                </a:solidFill>
                <a:effectLst/>
                <a:latin typeface="Söhne"/>
              </a:rPr>
              <a:t>Bezerra</a:t>
            </a:r>
            <a:r>
              <a:rPr lang="en-US" b="0" i="0" dirty="0">
                <a:solidFill>
                  <a:srgbClr val="374151"/>
                </a:solidFill>
                <a:effectLst/>
                <a:latin typeface="Söhne"/>
              </a:rPr>
              <a:t> and Gomes in 2019 sought to categorize tourists based on their engagement with sustainable practices and mindsets. Interestingly, it found that a substantial portion of tourists already demonstrate a sustainable behavior type, mindful of the socioeconomic impact of their choices."</a:t>
            </a:r>
          </a:p>
          <a:p>
            <a:pPr marL="171450" indent="-171450" algn="l">
              <a:buFont typeface="Wingdings" panose="05000000000000000000" pitchFamily="2" charset="2"/>
              <a:buChar char="q"/>
            </a:pPr>
            <a:r>
              <a:rPr lang="en-US" b="0" i="0" dirty="0">
                <a:solidFill>
                  <a:srgbClr val="374151"/>
                </a:solidFill>
                <a:effectLst/>
                <a:latin typeface="Söhne"/>
              </a:rPr>
              <a:t>"These tourists are not just thinking about the here and now; they're concerned with the long-term economic and ecological well-being of their chosen destinations. Such awareness calls for strategic tourism planning and management, which hinges on effective public participation."</a:t>
            </a:r>
          </a:p>
          <a:p>
            <a:pPr marL="171450" indent="-171450" algn="l">
              <a:buFont typeface="Wingdings" panose="05000000000000000000" pitchFamily="2" charset="2"/>
              <a:buChar char="q"/>
            </a:pPr>
            <a:r>
              <a:rPr lang="en-US" b="0" i="0" dirty="0">
                <a:solidFill>
                  <a:srgbClr val="374151"/>
                </a:solidFill>
                <a:effectLst/>
                <a:latin typeface="Söhne"/>
              </a:rPr>
              <a:t>"Moving to the study by Abbas and colleagues in 2021, which underscores the significance of grasping the local community's viewpoints in relation to corporate social responsibility, or CSR, efforts within society. It's clear that the local community is not just an audience but an active participant whose traditions and needs must be met by CSR programs."</a:t>
            </a:r>
          </a:p>
          <a:p>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6</a:t>
            </a:fld>
            <a:endParaRPr lang="en-GB"/>
          </a:p>
        </p:txBody>
      </p:sp>
    </p:spTree>
    <p:extLst>
      <p:ext uri="{BB962C8B-B14F-4D97-AF65-F5344CB8AC3E}">
        <p14:creationId xmlns:p14="http://schemas.microsoft.com/office/powerpoint/2010/main" val="3536146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1200" kern="1200" dirty="0">
                <a:solidFill>
                  <a:schemeClr val="tx1"/>
                </a:solidFill>
                <a:effectLst/>
                <a:latin typeface="+mn-lt"/>
                <a:ea typeface="+mn-ea"/>
                <a:cs typeface="+mn-cs"/>
              </a:rPr>
              <a:t>The hospitality industry helps promote eco-friendly activities while facing numerous obstacles regarding consumer satisfaction and returning customers through innovations in water conservation, energy efficiency, and waste reduction.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1200" kern="1200" dirty="0">
                <a:solidFill>
                  <a:schemeClr val="tx1"/>
                </a:solidFill>
                <a:effectLst/>
                <a:latin typeface="+mn-lt"/>
                <a:ea typeface="+mn-ea"/>
                <a:cs typeface="+mn-cs"/>
              </a:rPr>
              <a:t>The findings by </a:t>
            </a:r>
            <a:r>
              <a:rPr lang="en-US" sz="1200" kern="1200" dirty="0" err="1">
                <a:solidFill>
                  <a:schemeClr val="tx1"/>
                </a:solidFill>
                <a:effectLst/>
                <a:latin typeface="+mn-lt"/>
                <a:ea typeface="+mn-ea"/>
                <a:cs typeface="+mn-cs"/>
              </a:rPr>
              <a:t>Mertzanis</a:t>
            </a:r>
            <a:r>
              <a:rPr lang="en-US" sz="1200" kern="1200" dirty="0">
                <a:solidFill>
                  <a:schemeClr val="tx1"/>
                </a:solidFill>
                <a:effectLst/>
                <a:latin typeface="+mn-lt"/>
                <a:ea typeface="+mn-ea"/>
                <a:cs typeface="+mn-cs"/>
              </a:rPr>
              <a:t> et al. (2019) show that consumers are concerned about their wellness and sustainability, making it useful for the hospitality business to devote towards the environmental and health concerns of its clients and workers.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1200" kern="1200" dirty="0">
                <a:solidFill>
                  <a:schemeClr val="tx1"/>
                </a:solidFill>
                <a:effectLst/>
                <a:latin typeface="+mn-lt"/>
                <a:ea typeface="+mn-ea"/>
                <a:cs typeface="+mn-cs"/>
              </a:rPr>
              <a:t>Promoting green technologies within the hotel business benefits the consumer and the natural environment by following the three </a:t>
            </a:r>
            <a:r>
              <a:rPr lang="en-US" sz="1200" kern="1200" dirty="0" err="1">
                <a:solidFill>
                  <a:schemeClr val="tx1"/>
                </a:solidFill>
                <a:effectLst/>
                <a:latin typeface="+mn-lt"/>
                <a:ea typeface="+mn-ea"/>
                <a:cs typeface="+mn-cs"/>
              </a:rPr>
              <a:t>Rs</a:t>
            </a:r>
            <a:r>
              <a:rPr lang="en-US" sz="1200" kern="1200" dirty="0">
                <a:solidFill>
                  <a:schemeClr val="tx1"/>
                </a:solidFill>
                <a:effectLst/>
                <a:latin typeface="+mn-lt"/>
                <a:ea typeface="+mn-ea"/>
                <a:cs typeface="+mn-cs"/>
              </a:rPr>
              <a:t>: recycling, reducing, and reusing.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1200" kern="1200" dirty="0">
                <a:solidFill>
                  <a:schemeClr val="tx1"/>
                </a:solidFill>
                <a:effectLst/>
                <a:latin typeface="+mn-lt"/>
                <a:ea typeface="+mn-ea"/>
                <a:cs typeface="+mn-cs"/>
              </a:rPr>
              <a:t>In addition, guests are growing increasingly worried about issues related to the environment; as a result, the tourism sector attempts to collaborate with them in maintaining all three pillars of purpose, which is beneficial to the sector.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1200" kern="1200" dirty="0">
                <a:solidFill>
                  <a:schemeClr val="tx1"/>
                </a:solidFill>
                <a:effectLst/>
                <a:latin typeface="+mn-lt"/>
                <a:ea typeface="+mn-ea"/>
                <a:cs typeface="+mn-cs"/>
              </a:rPr>
              <a:t>That means customers benefit from technological advancements due to emerging market developments and technological knowledge in unprecedented business times.</a:t>
            </a:r>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36202929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3527106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Wingdings" panose="05000000000000000000" pitchFamily="2" charset="2"/>
              <a:buChar char="q"/>
            </a:pPr>
            <a:r>
              <a:rPr lang="en-US" b="0" i="0" dirty="0">
                <a:solidFill>
                  <a:srgbClr val="374151"/>
                </a:solidFill>
                <a:effectLst/>
                <a:latin typeface="Söhne"/>
              </a:rPr>
              <a:t>"It's been found that over 99% of hotel executives understand and support the need for sustainable practices. Yet, this has not fully translated into effective action, largely due to a lack of genuine commitment and awareness among hotel owners. This dissonance between belief and action forms a critical barrier to progress."</a:t>
            </a:r>
          </a:p>
          <a:p>
            <a:pPr marL="171450" indent="-171450" algn="l">
              <a:buFont typeface="Wingdings" panose="05000000000000000000" pitchFamily="2" charset="2"/>
              <a:buChar char="q"/>
            </a:pPr>
            <a:r>
              <a:rPr lang="en-US" b="0" i="0" dirty="0">
                <a:solidFill>
                  <a:srgbClr val="374151"/>
                </a:solidFill>
                <a:effectLst/>
                <a:latin typeface="Söhne"/>
              </a:rPr>
              <a:t>"At the corporate level, there's a clear issue with the implementation of government regulations and laws dedicated to environmental protection. The study reveals a disappointing level of engagement with these legal tools, suggesting a gap that needs bridging between policy and practice."</a:t>
            </a:r>
          </a:p>
          <a:p>
            <a:pPr marL="171450" indent="-171450" algn="l">
              <a:buFont typeface="Wingdings" panose="05000000000000000000" pitchFamily="2" charset="2"/>
              <a:buChar char="q"/>
            </a:pPr>
            <a:r>
              <a:rPr lang="en-US" b="0" i="0" dirty="0">
                <a:solidFill>
                  <a:srgbClr val="374151"/>
                </a:solidFill>
                <a:effectLst/>
                <a:latin typeface="Söhne"/>
              </a:rPr>
              <a:t>"To overcome these challenges, the industry must develop better incentives. These could include financial rewards, recognition programs, or regulatory benefits for businesses that consistently meet or exceed sustainability standards."</a:t>
            </a:r>
          </a:p>
          <a:p>
            <a:pPr marL="171450" indent="-171450" algn="l">
              <a:buFont typeface="Wingdings" panose="05000000000000000000" pitchFamily="2" charset="2"/>
              <a:buChar char="q"/>
            </a:pPr>
            <a:r>
              <a:rPr lang="en-US" b="0" i="0" dirty="0">
                <a:solidFill>
                  <a:srgbClr val="374151"/>
                </a:solidFill>
                <a:effectLst/>
                <a:latin typeface="Söhne"/>
              </a:rPr>
              <a:t>"Interestingly, the research points out that in locations where environmental regulations are well-defined and enforced, managers are more likely to implement sustainable practices. This demonstrates the power of a structured legal and policy environment in driving change."</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9</a:t>
            </a:fld>
            <a:endParaRPr lang="en-GB"/>
          </a:p>
        </p:txBody>
      </p:sp>
    </p:spTree>
    <p:extLst>
      <p:ext uri="{BB962C8B-B14F-4D97-AF65-F5344CB8AC3E}">
        <p14:creationId xmlns:p14="http://schemas.microsoft.com/office/powerpoint/2010/main" val="21920294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Wingdings" panose="05000000000000000000" pitchFamily="2" charset="2"/>
              <a:buChar char="q"/>
            </a:pPr>
            <a:r>
              <a:rPr lang="en-US" b="0" i="0" dirty="0">
                <a:solidFill>
                  <a:srgbClr val="000000"/>
                </a:solidFill>
                <a:effectLst/>
                <a:latin typeface="Söhne"/>
              </a:rPr>
              <a:t>One of the most compelling aspects of this study is the emphasis on satisfying the multifarious needs of stakeholders. This is not just about meeting expectations but engaging stakeholders in a manner that aligns with the organization’s green objectives."</a:t>
            </a:r>
          </a:p>
          <a:p>
            <a:pPr marL="171450" indent="-171450" algn="l">
              <a:buFont typeface="Wingdings" panose="05000000000000000000" pitchFamily="2" charset="2"/>
              <a:buChar char="q"/>
            </a:pPr>
            <a:r>
              <a:rPr lang="en-US" b="0" i="0" dirty="0">
                <a:solidFill>
                  <a:srgbClr val="000000"/>
                </a:solidFill>
                <a:effectLst/>
                <a:latin typeface="Söhne"/>
              </a:rPr>
              <a:t>"The role of sustainable practices in the hospitality sector is not just beneficial for the environment but also contributes to the broader Sustainable Development Goals. This emphasizes how the sector’s eco-friendly efforts improve business efficiency and promote economic growth."</a:t>
            </a:r>
          </a:p>
          <a:p>
            <a:pPr marL="171450" indent="-171450" algn="l">
              <a:buFont typeface="Wingdings" panose="05000000000000000000" pitchFamily="2" charset="2"/>
              <a:buChar char="q"/>
            </a:pPr>
            <a:r>
              <a:rPr lang="en-US" b="0" i="0" dirty="0">
                <a:solidFill>
                  <a:srgbClr val="000000"/>
                </a:solidFill>
                <a:effectLst/>
                <a:latin typeface="Söhne"/>
              </a:rPr>
              <a:t>"Technological innovation is a key driver in this process. By leveraging sustainable technologies, companies not only reduce waste but also enhance overall efficiency, ensuring long-term viability and profitability."</a:t>
            </a:r>
          </a:p>
          <a:p>
            <a:pPr marL="171450" indent="-171450" algn="l">
              <a:buFont typeface="Wingdings" panose="05000000000000000000" pitchFamily="2" charset="2"/>
              <a:buChar char="q"/>
            </a:pPr>
            <a:r>
              <a:rPr lang="en-US" b="0" i="0" dirty="0">
                <a:solidFill>
                  <a:srgbClr val="000000"/>
                </a:solidFill>
                <a:effectLst/>
                <a:latin typeface="Söhne"/>
              </a:rPr>
              <a:t>"The study also suggests that collaboration and knowledge exchange are indispensable for achieving outstanding outcomes in sustainability. There's a collective impact to be had when the industry works together to share and implement best practices."</a:t>
            </a:r>
          </a:p>
          <a:p>
            <a:pPr marL="171450" indent="-171450" algn="l">
              <a:buFont typeface="Wingdings" panose="05000000000000000000" pitchFamily="2" charset="2"/>
              <a:buChar char="q"/>
            </a:pPr>
            <a:r>
              <a:rPr lang="en-US" b="0" i="0" dirty="0">
                <a:solidFill>
                  <a:srgbClr val="000000"/>
                </a:solidFill>
                <a:effectLst/>
                <a:latin typeface="Söhne"/>
              </a:rPr>
              <a:t>"Continuous communication with stakeholders is another cornerstone of effective sustainability strategies. It's through this ongoing dialogue that hotels can remain attuned to stakeholder needs and expectations, thereby remaining competitive and at the forefront of sustainable development."</a:t>
            </a:r>
          </a:p>
          <a:p>
            <a:pPr marL="171450" indent="-171450" algn="l">
              <a:buFont typeface="Wingdings" panose="05000000000000000000" pitchFamily="2" charset="2"/>
              <a:buChar char="q"/>
            </a:pPr>
            <a:r>
              <a:rPr lang="en-US" b="0" i="0" dirty="0">
                <a:solidFill>
                  <a:srgbClr val="000000"/>
                </a:solidFill>
                <a:effectLst/>
                <a:latin typeface="Söhne"/>
              </a:rPr>
              <a:t>"Finally, it's clear from this research that sustainability is not just a moral or environmental imperative; it's a competitive advantage. For the hospitality sector, which relies on the natural beauty and resources of destinations, protecting the environment is synonymous with protecting their business model and future growth potential."</a:t>
            </a:r>
          </a:p>
          <a:p>
            <a:br>
              <a:rPr lang="en-US" b="0" i="0" dirty="0">
                <a:solidFill>
                  <a:srgbClr val="000000"/>
                </a:solidFill>
                <a:effectLst/>
                <a:latin typeface="Söhne"/>
              </a:rPr>
            </a:br>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10</a:t>
            </a:fld>
            <a:endParaRPr lang="en-GB"/>
          </a:p>
        </p:txBody>
      </p:sp>
    </p:spTree>
    <p:extLst>
      <p:ext uri="{BB962C8B-B14F-4D97-AF65-F5344CB8AC3E}">
        <p14:creationId xmlns:p14="http://schemas.microsoft.com/office/powerpoint/2010/main" val="18011830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US" dirty="0"/>
              <a:t>ADDITIONAL POLICIES</a:t>
            </a:r>
            <a:br>
              <a:rPr lang="en-US" dirty="0"/>
            </a:br>
            <a:endParaRPr lang="en-US" dirty="0"/>
          </a:p>
          <a:p>
            <a:pPr marL="171450" indent="-171450" algn="l">
              <a:buFont typeface="Wingdings" panose="05000000000000000000" pitchFamily="2" charset="2"/>
              <a:buChar char="q"/>
            </a:pPr>
            <a:r>
              <a:rPr lang="en-US" b="1" i="0" dirty="0">
                <a:solidFill>
                  <a:srgbClr val="374151"/>
                </a:solidFill>
                <a:effectLst/>
                <a:latin typeface="Söhne"/>
              </a:rPr>
              <a:t>Communicating Benefits of Sustainability:</a:t>
            </a:r>
            <a:r>
              <a:rPr lang="en-US" b="0" i="0" dirty="0">
                <a:solidFill>
                  <a:srgbClr val="374151"/>
                </a:solidFill>
                <a:effectLst/>
                <a:latin typeface="Söhne"/>
              </a:rPr>
              <a:t> Effectively convey the value of sustainable practices to all stakeholders for greater initiative uptake.</a:t>
            </a:r>
          </a:p>
          <a:p>
            <a:pPr marL="171450" indent="-171450" algn="l">
              <a:buFont typeface="Wingdings" panose="05000000000000000000" pitchFamily="2" charset="2"/>
              <a:buChar char="q"/>
            </a:pPr>
            <a:r>
              <a:rPr lang="en-US" b="1" i="0" dirty="0">
                <a:solidFill>
                  <a:srgbClr val="374151"/>
                </a:solidFill>
                <a:effectLst/>
                <a:latin typeface="Söhne"/>
              </a:rPr>
              <a:t>Alignment of Stakeholder Aspirations:</a:t>
            </a:r>
            <a:r>
              <a:rPr lang="en-US" b="0" i="0" dirty="0">
                <a:solidFill>
                  <a:srgbClr val="374151"/>
                </a:solidFill>
                <a:effectLst/>
                <a:latin typeface="Söhne"/>
              </a:rPr>
              <a:t> Address the varied interests within the unique managerial and ownership structures of hotels.</a:t>
            </a:r>
          </a:p>
          <a:p>
            <a:pPr marL="171450" indent="-171450" algn="l">
              <a:buFont typeface="Wingdings" panose="05000000000000000000" pitchFamily="2" charset="2"/>
              <a:buChar char="q"/>
            </a:pPr>
            <a:r>
              <a:rPr lang="en-US" b="1" i="0" dirty="0">
                <a:solidFill>
                  <a:srgbClr val="374151"/>
                </a:solidFill>
                <a:effectLst/>
                <a:latin typeface="Söhne"/>
              </a:rPr>
              <a:t>Economic Benefits of Green Practices:</a:t>
            </a:r>
            <a:r>
              <a:rPr lang="en-US" b="0" i="0" dirty="0">
                <a:solidFill>
                  <a:srgbClr val="374151"/>
                </a:solidFill>
                <a:effectLst/>
                <a:latin typeface="Söhne"/>
              </a:rPr>
              <a:t> Emphasize the revenue implications and cost savings of sustainable initiatives to bottom-line-focused executives.</a:t>
            </a:r>
          </a:p>
          <a:p>
            <a:pPr marL="171450" indent="-171450" algn="l">
              <a:buFont typeface="Wingdings" panose="05000000000000000000" pitchFamily="2" charset="2"/>
              <a:buChar char="q"/>
            </a:pPr>
            <a:r>
              <a:rPr lang="en-US" b="1" i="0" dirty="0">
                <a:solidFill>
                  <a:srgbClr val="374151"/>
                </a:solidFill>
                <a:effectLst/>
                <a:latin typeface="Söhne"/>
              </a:rPr>
              <a:t>Innovative Service Offerings:</a:t>
            </a:r>
            <a:r>
              <a:rPr lang="en-US" b="0" i="0" dirty="0">
                <a:solidFill>
                  <a:srgbClr val="374151"/>
                </a:solidFill>
                <a:effectLst/>
                <a:latin typeface="Söhne"/>
              </a:rPr>
              <a:t> Integrate services to meet consumer demand for sustainable products, reducing environmental impact while driving earnings.</a:t>
            </a:r>
          </a:p>
          <a:p>
            <a:pPr marL="171450" indent="-171450" algn="l">
              <a:buFont typeface="Wingdings" panose="05000000000000000000" pitchFamily="2" charset="2"/>
              <a:buChar char="q"/>
            </a:pPr>
            <a:r>
              <a:rPr lang="en-US" b="1" i="0" dirty="0">
                <a:solidFill>
                  <a:srgbClr val="374151"/>
                </a:solidFill>
                <a:effectLst/>
                <a:latin typeface="Söhne"/>
              </a:rPr>
              <a:t>Promoting Guest Participation in Sustainability:</a:t>
            </a:r>
            <a:r>
              <a:rPr lang="en-US" b="0" i="0" dirty="0">
                <a:solidFill>
                  <a:srgbClr val="374151"/>
                </a:solidFill>
                <a:effectLst/>
                <a:latin typeface="Söhne"/>
              </a:rPr>
              <a:t> Use strategies like replacing single-use items with reusable options to encourage guest involvement in sustainable practices.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11</a:t>
            </a:fld>
            <a:endParaRPr lang="en-GB"/>
          </a:p>
        </p:txBody>
      </p:sp>
    </p:spTree>
    <p:extLst>
      <p:ext uri="{BB962C8B-B14F-4D97-AF65-F5344CB8AC3E}">
        <p14:creationId xmlns:p14="http://schemas.microsoft.com/office/powerpoint/2010/main" val="32104339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Wingdings" panose="05000000000000000000" pitchFamily="2" charset="2"/>
              <a:buChar char="q"/>
            </a:pPr>
            <a:r>
              <a:rPr lang="en-US" b="0" i="0" dirty="0">
                <a:solidFill>
                  <a:srgbClr val="374151"/>
                </a:solidFill>
                <a:effectLst/>
                <a:latin typeface="Söhne"/>
              </a:rPr>
              <a:t>In summarizing our research on 'The Impact of Sustainable Practices on The Overall Sustainability of Tourist Destinations,' we reflect on the critical importance of adopting a multi-faceted approach to sustainability."</a:t>
            </a:r>
          </a:p>
          <a:p>
            <a:pPr marL="171450" indent="-171450" algn="l">
              <a:buFont typeface="Wingdings" panose="05000000000000000000" pitchFamily="2" charset="2"/>
              <a:buChar char="q"/>
            </a:pPr>
            <a:r>
              <a:rPr lang="en-US" b="0" i="0" dirty="0">
                <a:solidFill>
                  <a:srgbClr val="374151"/>
                </a:solidFill>
                <a:effectLst/>
                <a:latin typeface="Söhne"/>
              </a:rPr>
              <a:t>"We've seen that sustainable tourism is not a stand-alone concept but one that intertwines with economic considerations, social welfare, environmental protection, technological advancements, and robust legal frameworks."</a:t>
            </a:r>
          </a:p>
          <a:p>
            <a:pPr marL="171450" indent="-171450" algn="l">
              <a:buFont typeface="Wingdings" panose="05000000000000000000" pitchFamily="2" charset="2"/>
              <a:buChar char="q"/>
            </a:pPr>
            <a:r>
              <a:rPr lang="en-US" b="0" i="0" dirty="0">
                <a:solidFill>
                  <a:srgbClr val="374151"/>
                </a:solidFill>
                <a:effectLst/>
                <a:latin typeface="Söhne"/>
              </a:rPr>
              <a:t>"The success of sustainable tourism hinges on the active participation of all stakeholders — from guests and local communities to businesses and governments. Everyone has a role to play in shaping a sustainable future for tourism."</a:t>
            </a:r>
          </a:p>
          <a:p>
            <a:pPr marL="171450" indent="-171450" algn="l">
              <a:buFont typeface="Wingdings" panose="05000000000000000000" pitchFamily="2" charset="2"/>
              <a:buChar char="q"/>
            </a:pPr>
            <a:r>
              <a:rPr lang="en-US" b="0" i="0" dirty="0">
                <a:solidFill>
                  <a:srgbClr val="374151"/>
                </a:solidFill>
                <a:effectLst/>
                <a:latin typeface="Söhne"/>
              </a:rPr>
              <a:t>"Technological innovation has emerged as a powerful tool for improving operational efficiency, enhancing customer experiences, and meeting sustainability goals. It's imperative that the hospitality industry continues to leverage technology in its pursuit of eco-friendly solutions."</a:t>
            </a:r>
          </a:p>
          <a:p>
            <a:pPr marL="171450" indent="-171450" algn="l">
              <a:buFont typeface="Wingdings" panose="05000000000000000000" pitchFamily="2" charset="2"/>
              <a:buChar char="q"/>
            </a:pPr>
            <a:r>
              <a:rPr lang="en-US" b="0" i="0" dirty="0">
                <a:solidFill>
                  <a:srgbClr val="374151"/>
                </a:solidFill>
                <a:effectLst/>
                <a:latin typeface="Söhne"/>
              </a:rPr>
              <a:t>"Legal frameworks must not only be strengthened but also actively enforced to ensure that the principles of sustainability are upheld across all levels of the tourism industry."</a:t>
            </a:r>
          </a:p>
          <a:p>
            <a:pPr marL="171450" indent="-171450" algn="l">
              <a:buFont typeface="Wingdings" panose="05000000000000000000" pitchFamily="2" charset="2"/>
              <a:buChar char="q"/>
            </a:pPr>
            <a:r>
              <a:rPr lang="en-US" b="0" i="0" dirty="0">
                <a:solidFill>
                  <a:srgbClr val="374151"/>
                </a:solidFill>
                <a:effectLst/>
                <a:latin typeface="Söhne"/>
              </a:rPr>
              <a:t>"At the heart of our findings is the realization that management practices focusing on environmental sustainability are not just ethical choices but strategic business decisions. Green management is a critical driver for long-term success."</a:t>
            </a:r>
          </a:p>
          <a:p>
            <a:pPr marL="171450" indent="-171450" algn="l">
              <a:buFont typeface="Wingdings" panose="05000000000000000000" pitchFamily="2" charset="2"/>
              <a:buChar char="q"/>
            </a:pPr>
            <a:r>
              <a:rPr lang="en-US" b="0" i="0" dirty="0">
                <a:solidFill>
                  <a:srgbClr val="374151"/>
                </a:solidFill>
                <a:effectLst/>
                <a:latin typeface="Söhne"/>
              </a:rPr>
              <a:t>"The journey towards sustainability is collaborative. It requires the sharing of knowledge, experiences, and best practices. This collaboration is essential for continuous improvement and innovation in sustainable tourism.</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15</a:t>
            </a:fld>
            <a:endParaRPr lang="en-GB"/>
          </a:p>
        </p:txBody>
      </p:sp>
    </p:spTree>
    <p:extLst>
      <p:ext uri="{BB962C8B-B14F-4D97-AF65-F5344CB8AC3E}">
        <p14:creationId xmlns:p14="http://schemas.microsoft.com/office/powerpoint/2010/main" val="32594951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16</a:t>
            </a:fld>
            <a:endParaRPr lang="en-GB"/>
          </a:p>
        </p:txBody>
      </p:sp>
    </p:spTree>
    <p:extLst>
      <p:ext uri="{BB962C8B-B14F-4D97-AF65-F5344CB8AC3E}">
        <p14:creationId xmlns:p14="http://schemas.microsoft.com/office/powerpoint/2010/main" val="24132592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17</a:t>
            </a:fld>
            <a:endParaRPr lang="en-GB"/>
          </a:p>
        </p:txBody>
      </p:sp>
    </p:spTree>
    <p:extLst>
      <p:ext uri="{BB962C8B-B14F-4D97-AF65-F5344CB8AC3E}">
        <p14:creationId xmlns:p14="http://schemas.microsoft.com/office/powerpoint/2010/main" val="1337023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bin"/><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60.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60.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5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6.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60.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60.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56.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60.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60.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0.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0.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6.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68/a43529" TargetMode="External"/><Relationship Id="rId2" Type="http://schemas.openxmlformats.org/officeDocument/2006/relationships/notesSlide" Target="../notesSlides/notesSlide13.xml"/><Relationship Id="rId1" Type="http://schemas.openxmlformats.org/officeDocument/2006/relationships/slideLayout" Target="../slideLayouts/slideLayout54.xml"/><Relationship Id="rId6" Type="http://schemas.openxmlformats.org/officeDocument/2006/relationships/hyperlink" Target="https://serve360.marriott.com/wp-content/uploads/2022/05/Marriott_Serve360_2021Report.pdf" TargetMode="External"/><Relationship Id="rId5" Type="http://schemas.openxmlformats.org/officeDocument/2006/relationships/hyperlink" Target="https://doi.org/10.1016/j.tmp.2019.100565" TargetMode="External"/><Relationship Id="rId4" Type="http://schemas.openxmlformats.org/officeDocument/2006/relationships/hyperlink" Target="https://doi.org/10.1016/j.tmp.2019.04.003"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5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071143-2695-3107-0F6F-0133C9ABD5F6}"/>
              </a:ext>
            </a:extLst>
          </p:cNvPr>
          <p:cNvSpPr>
            <a:spLocks noGrp="1"/>
          </p:cNvSpPr>
          <p:nvPr>
            <p:ph type="title"/>
          </p:nvPr>
        </p:nvSpPr>
        <p:spPr>
          <a:xfrm>
            <a:off x="698117" y="228601"/>
            <a:ext cx="11117645" cy="1261210"/>
          </a:xfrm>
        </p:spPr>
        <p:txBody>
          <a:bodyPr>
            <a:noAutofit/>
          </a:bodyPr>
          <a:lstStyle/>
          <a:p>
            <a:pPr algn="ctr"/>
            <a:r>
              <a:rPr lang="en-US" sz="4400" b="1" dirty="0">
                <a:solidFill>
                  <a:schemeClr val="accent4"/>
                </a:solidFill>
              </a:rPr>
              <a:t>The Impact Of Sustainable Practices On The Overall Sustainability Of Tourist Destinations</a:t>
            </a:r>
            <a:r>
              <a:rPr lang="en-US" sz="4400" b="1" dirty="0"/>
              <a:t> </a:t>
            </a:r>
            <a:endParaRPr lang="en-GB" sz="440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18769" y="2028825"/>
            <a:ext cx="5354571" cy="3681497"/>
          </a:xfrm>
          <a:prstGeom prst="round2DiagRect">
            <a:avLst>
              <a:gd name="adj1" fmla="val 16667"/>
              <a:gd name="adj2" fmla="val 3167"/>
            </a:avLst>
          </a:prstGeom>
          <a:ln w="88900" cap="sq">
            <a:solidFill>
              <a:srgbClr val="FFFFFF"/>
            </a:solidFill>
            <a:miter lim="800000"/>
          </a:ln>
          <a:effectLst>
            <a:outerShdw blurRad="254000" algn="tl" rotWithShape="0">
              <a:srgbClr val="000000">
                <a:alpha val="43000"/>
              </a:srgbClr>
            </a:outerShdw>
          </a:effectLst>
        </p:spPr>
      </p:pic>
      <p:sp>
        <p:nvSpPr>
          <p:cNvPr id="3" name="TextBox 2">
            <a:extLst>
              <a:ext uri="{FF2B5EF4-FFF2-40B4-BE49-F238E27FC236}">
                <a16:creationId xmlns:a16="http://schemas.microsoft.com/office/drawing/2014/main" id="{BA522B2B-4AC7-7ECA-353F-7F13019E8B01}"/>
              </a:ext>
            </a:extLst>
          </p:cNvPr>
          <p:cNvSpPr txBox="1"/>
          <p:nvPr/>
        </p:nvSpPr>
        <p:spPr>
          <a:xfrm>
            <a:off x="698117" y="2671762"/>
            <a:ext cx="5397883" cy="1815882"/>
          </a:xfrm>
          <a:prstGeom prst="rect">
            <a:avLst/>
          </a:prstGeom>
          <a:noFill/>
        </p:spPr>
        <p:txBody>
          <a:bodyPr wrap="square" rtlCol="0">
            <a:spAutoFit/>
          </a:bodyPr>
          <a:lstStyle/>
          <a:p>
            <a:r>
              <a:rPr lang="en-US" sz="2800" dirty="0">
                <a:solidFill>
                  <a:schemeClr val="bg1"/>
                </a:solidFill>
              </a:rPr>
              <a:t>BY : ANDREEA NICOLAE</a:t>
            </a:r>
          </a:p>
          <a:p>
            <a:r>
              <a:rPr lang="en-US" sz="2800" dirty="0">
                <a:solidFill>
                  <a:schemeClr val="bg1"/>
                </a:solidFill>
              </a:rPr>
              <a:t>Student ID 2019850</a:t>
            </a:r>
          </a:p>
          <a:p>
            <a:r>
              <a:rPr lang="en-US" sz="2800" dirty="0">
                <a:solidFill>
                  <a:schemeClr val="bg1"/>
                </a:solidFill>
              </a:rPr>
              <a:t>Contemporary Themes In The Hotel And Hospitality Sector BMIH6001</a:t>
            </a:r>
            <a:endParaRPr lang="en-KE" sz="2800" dirty="0">
              <a:solidFill>
                <a:schemeClr val="bg1"/>
              </a:solidFill>
            </a:endParaRP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1245" y="9525"/>
            <a:ext cx="6654317" cy="987425"/>
          </a:xfrm>
        </p:spPr>
        <p:txBody>
          <a:bodyPr>
            <a:noAutofit/>
          </a:bodyPr>
          <a:lstStyle/>
          <a:p>
            <a:r>
              <a:rPr lang="en-US" sz="5400" b="1" u="sng" dirty="0">
                <a:solidFill>
                  <a:srgbClr val="7030A0"/>
                </a:solidFill>
              </a:rPr>
              <a:t>Purpose of Project</a:t>
            </a:r>
          </a:p>
        </p:txBody>
      </p:sp>
      <p:sp>
        <p:nvSpPr>
          <p:cNvPr id="3" name="Content Placeholder 2"/>
          <p:cNvSpPr>
            <a:spLocks noGrp="1"/>
          </p:cNvSpPr>
          <p:nvPr>
            <p:ph idx="1"/>
          </p:nvPr>
        </p:nvSpPr>
        <p:spPr/>
        <p:txBody>
          <a:bodyPr>
            <a:normAutofit/>
          </a:bodyPr>
          <a:lstStyle/>
          <a:p>
            <a:pPr marL="0" indent="0" algn="ctr">
              <a:buNone/>
            </a:pPr>
            <a:r>
              <a:rPr lang="en-US" sz="4400" u="sng" dirty="0"/>
              <a:t>Framework used</a:t>
            </a:r>
          </a:p>
          <a:p>
            <a:pPr marL="0" indent="0" algn="ctr">
              <a:buNone/>
            </a:pPr>
            <a:r>
              <a:rPr lang="en-US" sz="3600" dirty="0">
                <a:solidFill>
                  <a:srgbClr val="C00000"/>
                </a:solidFill>
              </a:rPr>
              <a:t>PESTLE </a:t>
            </a:r>
            <a:endParaRPr lang="en-US" sz="3600" dirty="0"/>
          </a:p>
        </p:txBody>
      </p:sp>
      <p:sp>
        <p:nvSpPr>
          <p:cNvPr id="4" name="Text Placeholder 3"/>
          <p:cNvSpPr>
            <a:spLocks noGrp="1"/>
          </p:cNvSpPr>
          <p:nvPr>
            <p:ph type="body" sz="half" idx="2"/>
          </p:nvPr>
        </p:nvSpPr>
        <p:spPr>
          <a:xfrm>
            <a:off x="625476" y="1514475"/>
            <a:ext cx="5275262" cy="3957638"/>
          </a:xfrm>
        </p:spPr>
        <p:txBody>
          <a:bodyPr>
            <a:norm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The Impact Of Sustainable Practices On The Overall Sustainability Of Tourist Destinations</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 To demonstrate importance of sustainable tourist practices in the hospitality sector. </a:t>
            </a:r>
          </a:p>
        </p:txBody>
      </p:sp>
      <p:pic>
        <p:nvPicPr>
          <p:cNvPr id="5" name="Picture 4">
            <a:extLst>
              <a:ext uri="{FF2B5EF4-FFF2-40B4-BE49-F238E27FC236}">
                <a16:creationId xmlns:a16="http://schemas.microsoft.com/office/drawing/2014/main" id="{815CEF39-D0F4-C65D-42BB-1B506054E7F7}"/>
              </a:ext>
            </a:extLst>
          </p:cNvPr>
          <p:cNvPicPr>
            <a:picLocks noChangeAspect="1"/>
          </p:cNvPicPr>
          <p:nvPr/>
        </p:nvPicPr>
        <p:blipFill>
          <a:blip r:embed="rId3"/>
          <a:stretch>
            <a:fillRect/>
          </a:stretch>
        </p:blipFill>
        <p:spPr>
          <a:xfrm>
            <a:off x="5418526" y="2280444"/>
            <a:ext cx="6419075" cy="3386137"/>
          </a:xfrm>
          <a:prstGeom prst="rect">
            <a:avLst/>
          </a:prstGeom>
        </p:spPr>
      </p:pic>
    </p:spTree>
    <p:extLst>
      <p:ext uri="{BB962C8B-B14F-4D97-AF65-F5344CB8AC3E}">
        <p14:creationId xmlns:p14="http://schemas.microsoft.com/office/powerpoint/2010/main" val="884376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5400" b="1" dirty="0">
                <a:solidFill>
                  <a:srgbClr val="7030A0"/>
                </a:solidFill>
              </a:rPr>
              <a:t>Introduction </a:t>
            </a:r>
          </a:p>
        </p:txBody>
      </p:sp>
      <p:sp>
        <p:nvSpPr>
          <p:cNvPr id="3" name="Content Placeholder 2"/>
          <p:cNvSpPr>
            <a:spLocks noGrp="1"/>
          </p:cNvSpPr>
          <p:nvPr>
            <p:ph idx="1"/>
          </p:nvPr>
        </p:nvSpPr>
        <p:spPr/>
        <p:txBody>
          <a:bodyPr>
            <a:normAutofit/>
          </a:bodyPr>
          <a:lstStyle/>
          <a:p>
            <a:pPr algn="l">
              <a:buFont typeface="Arial" panose="020B0604020202020204" pitchFamily="34" charset="0"/>
              <a:buChar char="•"/>
            </a:pPr>
            <a:r>
              <a:rPr lang="en-US" sz="2000" b="0" i="0" dirty="0">
                <a:solidFill>
                  <a:srgbClr val="374151"/>
                </a:solidFill>
                <a:effectLst/>
                <a:latin typeface="Söhne"/>
              </a:rPr>
              <a:t>Rise in eco-conscious consumer behavior with increased spending on sustainable hospitality.</a:t>
            </a:r>
          </a:p>
          <a:p>
            <a:pPr algn="l">
              <a:buFont typeface="Arial" panose="020B0604020202020204" pitchFamily="34" charset="0"/>
              <a:buChar char="•"/>
            </a:pPr>
            <a:r>
              <a:rPr lang="en-US" sz="2000" b="0" i="0" dirty="0">
                <a:solidFill>
                  <a:srgbClr val="374151"/>
                </a:solidFill>
                <a:effectLst/>
                <a:latin typeface="Söhne"/>
              </a:rPr>
              <a:t>The emergence of ecotourism and sustainable tourism as fast-growing sectors.</a:t>
            </a:r>
          </a:p>
          <a:p>
            <a:pPr algn="l">
              <a:buFont typeface="Arial" panose="020B0604020202020204" pitchFamily="34" charset="0"/>
              <a:buChar char="•"/>
            </a:pPr>
            <a:r>
              <a:rPr lang="en-US" sz="2000" b="0" i="0" dirty="0">
                <a:solidFill>
                  <a:srgbClr val="374151"/>
                </a:solidFill>
                <a:effectLst/>
                <a:latin typeface="Söhne"/>
              </a:rPr>
              <a:t>Controversy over the intent behind eco-friendly initiatives: Profit vs. Preservation.</a:t>
            </a:r>
          </a:p>
          <a:p>
            <a:pPr algn="l">
              <a:buFont typeface="Arial" panose="020B0604020202020204" pitchFamily="34" charset="0"/>
              <a:buChar char="•"/>
            </a:pPr>
            <a:r>
              <a:rPr lang="en-US" sz="2000" b="0" i="0" dirty="0">
                <a:solidFill>
                  <a:srgbClr val="374151"/>
                </a:solidFill>
                <a:effectLst/>
                <a:latin typeface="Söhne"/>
              </a:rPr>
              <a:t>Projected increase in international travel to 1.6 billion arrivals by 2030, highlighting the need for sustainable hotel practices.</a:t>
            </a:r>
          </a:p>
          <a:p>
            <a:pPr algn="l">
              <a:buFont typeface="Arial" panose="020B0604020202020204" pitchFamily="34" charset="0"/>
              <a:buChar char="•"/>
            </a:pPr>
            <a:r>
              <a:rPr lang="en-US" sz="2000" b="0" i="0" dirty="0">
                <a:solidFill>
                  <a:srgbClr val="374151"/>
                </a:solidFill>
                <a:effectLst/>
                <a:latin typeface="Söhne"/>
              </a:rPr>
              <a:t>Broader implications of sustainability encompassing economic and societal dimensions, alongside environmental conservation.</a:t>
            </a:r>
          </a:p>
          <a:p>
            <a:pPr algn="l">
              <a:buFont typeface="Arial" panose="020B0604020202020204" pitchFamily="34" charset="0"/>
              <a:buChar char="•"/>
            </a:pPr>
            <a:r>
              <a:rPr lang="en-US" sz="2000" b="0" i="0" dirty="0">
                <a:solidFill>
                  <a:srgbClr val="374151"/>
                </a:solidFill>
                <a:effectLst/>
                <a:latin typeface="Söhne"/>
              </a:rPr>
              <a:t>Public perception swayed by sustainable practices, bolstering the popularity of ecotourism destinations.</a:t>
            </a:r>
          </a:p>
        </p:txBody>
      </p:sp>
      <p:pic>
        <p:nvPicPr>
          <p:cNvPr id="6" name="Picture 5"/>
          <p:cNvPicPr>
            <a:picLocks noChangeAspect="1"/>
          </p:cNvPicPr>
          <p:nvPr/>
        </p:nvPicPr>
        <p:blipFill>
          <a:blip r:embed="rId3"/>
          <a:stretch>
            <a:fillRect/>
          </a:stretch>
        </p:blipFill>
        <p:spPr>
          <a:xfrm>
            <a:off x="509451" y="2057400"/>
            <a:ext cx="4362995" cy="3598817"/>
          </a:xfrm>
          <a:prstGeom prst="rect">
            <a:avLst/>
          </a:prstGeom>
        </p:spPr>
      </p:pic>
    </p:spTree>
    <p:extLst>
      <p:ext uri="{BB962C8B-B14F-4D97-AF65-F5344CB8AC3E}">
        <p14:creationId xmlns:p14="http://schemas.microsoft.com/office/powerpoint/2010/main" val="2840999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01869DB-A5C9-4DDA-4012-0E5CE514D111}"/>
              </a:ext>
            </a:extLst>
          </p:cNvPr>
          <p:cNvSpPr txBox="1"/>
          <p:nvPr/>
        </p:nvSpPr>
        <p:spPr>
          <a:xfrm>
            <a:off x="771524" y="342900"/>
            <a:ext cx="10958513" cy="1200329"/>
          </a:xfrm>
          <a:prstGeom prst="rect">
            <a:avLst/>
          </a:prstGeom>
          <a:noFill/>
        </p:spPr>
        <p:txBody>
          <a:bodyPr wrap="square" rtlCol="0">
            <a:spAutoFit/>
          </a:bodyPr>
          <a:lstStyle/>
          <a:p>
            <a:pPr algn="ctr"/>
            <a:r>
              <a:rPr lang="en-US" sz="2400" i="0" dirty="0">
                <a:effectLst/>
                <a:latin typeface="Arial Black" panose="020B0A04020102020204" pitchFamily="34" charset="0"/>
              </a:rPr>
              <a:t>Political Analysis - Government Strategies for Tourism Sustainability</a:t>
            </a:r>
          </a:p>
          <a:p>
            <a:pPr algn="ctr"/>
            <a:r>
              <a:rPr lang="en-US" sz="2400" i="0" dirty="0">
                <a:solidFill>
                  <a:srgbClr val="374151"/>
                </a:solidFill>
                <a:effectLst/>
                <a:latin typeface="Arial Black" panose="020B0A04020102020204" pitchFamily="34" charset="0"/>
              </a:rPr>
              <a:t> </a:t>
            </a:r>
            <a:r>
              <a:rPr lang="en-US" sz="2400" i="0" dirty="0">
                <a:solidFill>
                  <a:srgbClr val="7030A0"/>
                </a:solidFill>
                <a:effectLst/>
                <a:latin typeface="Arial Black" panose="020B0A04020102020204" pitchFamily="34" charset="0"/>
              </a:rPr>
              <a:t>Political Paradigms and Tourism Sustainability</a:t>
            </a:r>
          </a:p>
        </p:txBody>
      </p:sp>
      <p:sp>
        <p:nvSpPr>
          <p:cNvPr id="7" name="TextBox 6">
            <a:extLst>
              <a:ext uri="{FF2B5EF4-FFF2-40B4-BE49-F238E27FC236}">
                <a16:creationId xmlns:a16="http://schemas.microsoft.com/office/drawing/2014/main" id="{0E9AC1BB-DB84-2AC2-6BB4-9493EBDB00D9}"/>
              </a:ext>
            </a:extLst>
          </p:cNvPr>
          <p:cNvSpPr txBox="1"/>
          <p:nvPr/>
        </p:nvSpPr>
        <p:spPr>
          <a:xfrm>
            <a:off x="461963" y="1543229"/>
            <a:ext cx="8786813" cy="4247317"/>
          </a:xfrm>
          <a:prstGeom prst="rect">
            <a:avLst/>
          </a:prstGeom>
          <a:noFill/>
        </p:spPr>
        <p:txBody>
          <a:bodyPr wrap="square" rtlCol="0">
            <a:spAutoFit/>
          </a:bodyPr>
          <a:lstStyle/>
          <a:p>
            <a:pPr algn="l">
              <a:buFont typeface="Arial" panose="020B0604020202020204" pitchFamily="34" charset="0"/>
              <a:buChar char="•"/>
            </a:pPr>
            <a:r>
              <a:rPr lang="en-US" b="1" i="0" dirty="0">
                <a:solidFill>
                  <a:srgbClr val="374151"/>
                </a:solidFill>
                <a:effectLst/>
                <a:latin typeface="Söhne"/>
              </a:rPr>
              <a:t>Governmental Strategies:</a:t>
            </a:r>
            <a:r>
              <a:rPr lang="en-US" b="0" i="0" dirty="0">
                <a:solidFill>
                  <a:srgbClr val="374151"/>
                </a:solidFill>
                <a:effectLst/>
                <a:latin typeface="Söhne"/>
              </a:rPr>
              <a:t> Analysis of the impact of policy on urban welfare and sustainability within the tourism sector.</a:t>
            </a:r>
          </a:p>
          <a:p>
            <a:pPr algn="l">
              <a:buFont typeface="Arial" panose="020B0604020202020204" pitchFamily="34" charset="0"/>
              <a:buChar char="•"/>
            </a:pPr>
            <a:r>
              <a:rPr lang="en-US" b="1" i="0" dirty="0">
                <a:solidFill>
                  <a:srgbClr val="374151"/>
                </a:solidFill>
                <a:effectLst/>
                <a:latin typeface="Söhne"/>
              </a:rPr>
              <a:t>Urbanization Pressures:</a:t>
            </a:r>
            <a:r>
              <a:rPr lang="en-US" b="0" i="0" dirty="0">
                <a:solidFill>
                  <a:srgbClr val="374151"/>
                </a:solidFill>
                <a:effectLst/>
                <a:latin typeface="Söhne"/>
              </a:rPr>
              <a:t> The expansion of the hospitality industry in coastal zones leading to social disputes and intense job competition.</a:t>
            </a:r>
          </a:p>
          <a:p>
            <a:pPr algn="l">
              <a:buFont typeface="Arial" panose="020B0604020202020204" pitchFamily="34" charset="0"/>
              <a:buChar char="•"/>
            </a:pPr>
            <a:r>
              <a:rPr lang="en-US" b="1" i="0" dirty="0">
                <a:solidFill>
                  <a:srgbClr val="374151"/>
                </a:solidFill>
                <a:effectLst/>
                <a:latin typeface="Söhne"/>
              </a:rPr>
              <a:t>Policy Consequences:</a:t>
            </a:r>
            <a:r>
              <a:rPr lang="en-US" b="0" i="0" dirty="0">
                <a:solidFill>
                  <a:srgbClr val="374151"/>
                </a:solidFill>
                <a:effectLst/>
                <a:latin typeface="Söhne"/>
              </a:rPr>
              <a:t> Government policies directed at tourism growth potentially undermining other sectors and social well-being.</a:t>
            </a:r>
          </a:p>
          <a:p>
            <a:pPr algn="l">
              <a:buFont typeface="Arial" panose="020B0604020202020204" pitchFamily="34" charset="0"/>
              <a:buChar char="•"/>
            </a:pPr>
            <a:r>
              <a:rPr lang="en-US" b="1" i="0" dirty="0">
                <a:solidFill>
                  <a:srgbClr val="374151"/>
                </a:solidFill>
                <a:effectLst/>
                <a:latin typeface="Söhne"/>
              </a:rPr>
              <a:t>Consumerism Shift:</a:t>
            </a:r>
            <a:r>
              <a:rPr lang="en-US" b="0" i="0" dirty="0">
                <a:solidFill>
                  <a:srgbClr val="374151"/>
                </a:solidFill>
                <a:effectLst/>
                <a:latin typeface="Söhne"/>
              </a:rPr>
              <a:t> Policies encouraging the tourism industry inadvertently promoting a consumerist societal behavior.</a:t>
            </a:r>
          </a:p>
          <a:p>
            <a:pPr algn="l">
              <a:buFont typeface="Arial" panose="020B0604020202020204" pitchFamily="34" charset="0"/>
              <a:buChar char="•"/>
            </a:pPr>
            <a:r>
              <a:rPr lang="en-US" b="1" i="0" dirty="0">
                <a:solidFill>
                  <a:srgbClr val="374151"/>
                </a:solidFill>
                <a:effectLst/>
                <a:latin typeface="Söhne"/>
              </a:rPr>
              <a:t>Environmental Innovation vs. Social Cost:</a:t>
            </a:r>
            <a:r>
              <a:rPr lang="en-US" b="0" i="0" dirty="0">
                <a:solidFill>
                  <a:srgbClr val="374151"/>
                </a:solidFill>
                <a:effectLst/>
                <a:latin typeface="Söhne"/>
              </a:rPr>
              <a:t> The necessity for policies that balance economic development with environmental protection and social welfare.</a:t>
            </a:r>
          </a:p>
          <a:p>
            <a:pPr algn="l">
              <a:buFont typeface="Arial" panose="020B0604020202020204" pitchFamily="34" charset="0"/>
              <a:buChar char="•"/>
            </a:pPr>
            <a:r>
              <a:rPr lang="en-US" b="1" i="0" dirty="0">
                <a:solidFill>
                  <a:srgbClr val="374151"/>
                </a:solidFill>
                <a:effectLst/>
                <a:latin typeface="Söhne"/>
              </a:rPr>
              <a:t>Tax Incentives for Green Innovation:</a:t>
            </a:r>
            <a:r>
              <a:rPr lang="en-US" b="0" i="0" dirty="0">
                <a:solidFill>
                  <a:srgbClr val="374151"/>
                </a:solidFill>
                <a:effectLst/>
                <a:latin typeface="Söhne"/>
              </a:rPr>
              <a:t> Tax breaks as a driver for corporate innovation in environmentally friendly practices.</a:t>
            </a:r>
          </a:p>
          <a:p>
            <a:pPr algn="l">
              <a:buFont typeface="Arial" panose="020B0604020202020204" pitchFamily="34" charset="0"/>
              <a:buChar char="•"/>
            </a:pPr>
            <a:r>
              <a:rPr lang="en-US" b="1" i="0" dirty="0">
                <a:solidFill>
                  <a:srgbClr val="374151"/>
                </a:solidFill>
                <a:effectLst/>
                <a:latin typeface="Söhne"/>
              </a:rPr>
              <a:t>Subsidies and Sustainable Practices:</a:t>
            </a:r>
            <a:r>
              <a:rPr lang="en-US" b="0" i="0" dirty="0">
                <a:solidFill>
                  <a:srgbClr val="374151"/>
                </a:solidFill>
                <a:effectLst/>
                <a:latin typeface="Söhne"/>
              </a:rPr>
              <a:t> Limited impact of subsidies on green innovation compared to tax incentives.</a:t>
            </a:r>
          </a:p>
          <a:p>
            <a:endParaRPr lang="en-KE" dirty="0"/>
          </a:p>
        </p:txBody>
      </p:sp>
      <p:pic>
        <p:nvPicPr>
          <p:cNvPr id="8" name="Picture 7">
            <a:extLst>
              <a:ext uri="{FF2B5EF4-FFF2-40B4-BE49-F238E27FC236}">
                <a16:creationId xmlns:a16="http://schemas.microsoft.com/office/drawing/2014/main" id="{E2944DE2-53F5-3CC1-76DB-18FEC61C91BA}"/>
              </a:ext>
            </a:extLst>
          </p:cNvPr>
          <p:cNvPicPr>
            <a:picLocks noChangeAspect="1"/>
          </p:cNvPicPr>
          <p:nvPr/>
        </p:nvPicPr>
        <p:blipFill>
          <a:blip r:embed="rId3"/>
          <a:stretch>
            <a:fillRect/>
          </a:stretch>
        </p:blipFill>
        <p:spPr>
          <a:xfrm>
            <a:off x="9149443" y="1689328"/>
            <a:ext cx="2928936" cy="3743324"/>
          </a:xfrm>
          <a:prstGeom prst="rect">
            <a:avLst/>
          </a:prstGeom>
        </p:spPr>
      </p:pic>
    </p:spTree>
    <p:extLst>
      <p:ext uri="{BB962C8B-B14F-4D97-AF65-F5344CB8AC3E}">
        <p14:creationId xmlns:p14="http://schemas.microsoft.com/office/powerpoint/2010/main" val="606523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9499" y="271464"/>
            <a:ext cx="10679114" cy="1051718"/>
          </a:xfrm>
        </p:spPr>
        <p:txBody>
          <a:bodyPr>
            <a:normAutofit fontScale="90000"/>
          </a:bodyPr>
          <a:lstStyle/>
          <a:p>
            <a:pPr algn="ctr"/>
            <a:r>
              <a:rPr lang="en-US" sz="3600" b="0" i="0" dirty="0">
                <a:solidFill>
                  <a:srgbClr val="374151"/>
                </a:solidFill>
                <a:effectLst/>
                <a:latin typeface="Söhne"/>
              </a:rPr>
              <a:t> </a:t>
            </a:r>
            <a:r>
              <a:rPr lang="en-US" sz="3100" b="1" i="0" dirty="0">
                <a:solidFill>
                  <a:srgbClr val="7030A0"/>
                </a:solidFill>
                <a:effectLst/>
                <a:latin typeface="Arial Black" panose="020B0A04020102020204" pitchFamily="34" charset="0"/>
              </a:rPr>
              <a:t>Balancing Economic Growth and Environmental </a:t>
            </a:r>
            <a:r>
              <a:rPr lang="en-US" sz="3600" b="1" i="0" dirty="0">
                <a:solidFill>
                  <a:srgbClr val="7030A0"/>
                </a:solidFill>
                <a:effectLst/>
                <a:latin typeface="Arial Black" panose="020B0A04020102020204" pitchFamily="34" charset="0"/>
              </a:rPr>
              <a:t>Sustainability</a:t>
            </a:r>
            <a:r>
              <a:rPr lang="en-US" b="1" dirty="0">
                <a:solidFill>
                  <a:srgbClr val="7030A0"/>
                </a:solidFill>
                <a:latin typeface="Arial Black" panose="020B0A04020102020204" pitchFamily="34" charset="0"/>
              </a:rPr>
              <a:t> </a:t>
            </a:r>
          </a:p>
        </p:txBody>
      </p:sp>
      <p:sp>
        <p:nvSpPr>
          <p:cNvPr id="9" name="TextBox 8">
            <a:extLst>
              <a:ext uri="{FF2B5EF4-FFF2-40B4-BE49-F238E27FC236}">
                <a16:creationId xmlns:a16="http://schemas.microsoft.com/office/drawing/2014/main" id="{3FA9E097-8C80-9724-9F7F-9F45E403CC1A}"/>
              </a:ext>
            </a:extLst>
          </p:cNvPr>
          <p:cNvSpPr txBox="1"/>
          <p:nvPr/>
        </p:nvSpPr>
        <p:spPr>
          <a:xfrm>
            <a:off x="922335" y="1251744"/>
            <a:ext cx="5496721" cy="4154984"/>
          </a:xfrm>
          <a:prstGeom prst="rect">
            <a:avLst/>
          </a:prstGeom>
          <a:noFill/>
        </p:spPr>
        <p:txBody>
          <a:bodyPr wrap="square" rtlCol="0">
            <a:spAutoFit/>
          </a:bodyPr>
          <a:lstStyle/>
          <a:p>
            <a:pPr marL="342900" indent="-342900" algn="l">
              <a:buFont typeface="Wingdings" panose="05000000000000000000" pitchFamily="2" charset="2"/>
              <a:buChar char="v"/>
            </a:pPr>
            <a:r>
              <a:rPr lang="en-US" sz="2400" b="0" i="0" dirty="0">
                <a:solidFill>
                  <a:srgbClr val="374151"/>
                </a:solidFill>
                <a:effectLst/>
                <a:latin typeface="Söhne"/>
              </a:rPr>
              <a:t>Resource use in tourism necessitates enhanced environmental governance for sustainability.</a:t>
            </a:r>
          </a:p>
          <a:p>
            <a:pPr marL="342900" indent="-342900" algn="l">
              <a:buFont typeface="Wingdings" panose="05000000000000000000" pitchFamily="2" charset="2"/>
              <a:buChar char="v"/>
            </a:pPr>
            <a:r>
              <a:rPr lang="en-US" sz="2400" b="0" i="0" dirty="0">
                <a:solidFill>
                  <a:srgbClr val="374151"/>
                </a:solidFill>
                <a:effectLst/>
                <a:latin typeface="Söhne"/>
              </a:rPr>
              <a:t>Study by </a:t>
            </a:r>
            <a:r>
              <a:rPr lang="en-US" sz="2400" b="0" i="0" dirty="0" err="1">
                <a:solidFill>
                  <a:srgbClr val="374151"/>
                </a:solidFill>
                <a:effectLst/>
                <a:latin typeface="Söhne"/>
              </a:rPr>
              <a:t>Dalei</a:t>
            </a:r>
            <a:r>
              <a:rPr lang="en-US" sz="2400" b="0" i="0" dirty="0">
                <a:solidFill>
                  <a:srgbClr val="374151"/>
                </a:solidFill>
                <a:effectLst/>
                <a:latin typeface="Söhne"/>
              </a:rPr>
              <a:t> et al. (2021) examines resort hotels' sustainable operational practices.</a:t>
            </a:r>
          </a:p>
          <a:p>
            <a:pPr marL="342900" indent="-342900" algn="l">
              <a:buFont typeface="Wingdings" panose="05000000000000000000" pitchFamily="2" charset="2"/>
              <a:buChar char="v"/>
            </a:pPr>
            <a:r>
              <a:rPr lang="en-US" sz="2400" b="0" i="0" dirty="0">
                <a:solidFill>
                  <a:srgbClr val="374151"/>
                </a:solidFill>
                <a:effectLst/>
                <a:latin typeface="Söhne"/>
              </a:rPr>
              <a:t>Key findings: Significant implementation of energy and water-saving measures.</a:t>
            </a:r>
          </a:p>
          <a:p>
            <a:pPr marL="342900" indent="-342900" algn="l">
              <a:buFont typeface="Wingdings" panose="05000000000000000000" pitchFamily="2" charset="2"/>
              <a:buChar char="v"/>
            </a:pPr>
            <a:r>
              <a:rPr lang="en-US" sz="2400" b="0" i="0" dirty="0">
                <a:solidFill>
                  <a:srgbClr val="374151"/>
                </a:solidFill>
                <a:effectLst/>
                <a:latin typeface="Söhne"/>
              </a:rPr>
              <a:t>Minimal adoption of sustainability accreditation and alternative energy initiatives</a:t>
            </a:r>
            <a:r>
              <a:rPr lang="en-US" b="0" i="0" dirty="0">
                <a:solidFill>
                  <a:srgbClr val="374151"/>
                </a:solidFill>
                <a:effectLst/>
                <a:latin typeface="Söhne"/>
              </a:rPr>
              <a:t>.</a:t>
            </a:r>
          </a:p>
        </p:txBody>
      </p:sp>
      <p:sp>
        <p:nvSpPr>
          <p:cNvPr id="10" name="TextBox 9">
            <a:extLst>
              <a:ext uri="{FF2B5EF4-FFF2-40B4-BE49-F238E27FC236}">
                <a16:creationId xmlns:a16="http://schemas.microsoft.com/office/drawing/2014/main" id="{C8505E20-FE9F-8F2D-6F41-84F4ED14BAD7}"/>
              </a:ext>
            </a:extLst>
          </p:cNvPr>
          <p:cNvSpPr txBox="1"/>
          <p:nvPr/>
        </p:nvSpPr>
        <p:spPr>
          <a:xfrm>
            <a:off x="6419056" y="1251744"/>
            <a:ext cx="4850609" cy="4062651"/>
          </a:xfrm>
          <a:prstGeom prst="rect">
            <a:avLst/>
          </a:prstGeom>
          <a:noFill/>
        </p:spPr>
        <p:txBody>
          <a:bodyPr wrap="square" rtlCol="0">
            <a:spAutoFit/>
          </a:bodyPr>
          <a:lstStyle/>
          <a:p>
            <a:pPr marL="342900" indent="-342900" algn="l">
              <a:buFont typeface="Wingdings" panose="05000000000000000000" pitchFamily="2" charset="2"/>
              <a:buChar char="v"/>
            </a:pPr>
            <a:r>
              <a:rPr lang="en-US" sz="2400" b="0" i="0" dirty="0">
                <a:solidFill>
                  <a:srgbClr val="374151"/>
                </a:solidFill>
                <a:effectLst/>
                <a:latin typeface="Söhne"/>
              </a:rPr>
              <a:t>Chen et al. (2020): Need for a sustainable ecotourism framework supported by policy.</a:t>
            </a:r>
          </a:p>
          <a:p>
            <a:pPr marL="342900" indent="-342900" algn="l">
              <a:buFont typeface="Wingdings" panose="05000000000000000000" pitchFamily="2" charset="2"/>
              <a:buChar char="v"/>
            </a:pPr>
            <a:r>
              <a:rPr lang="en-US" sz="2400" b="0" i="0" dirty="0">
                <a:solidFill>
                  <a:srgbClr val="374151"/>
                </a:solidFill>
                <a:effectLst/>
                <a:latin typeface="Söhne"/>
              </a:rPr>
              <a:t>Economic benefits observed, but at the expense of environmental and social strain.</a:t>
            </a:r>
          </a:p>
          <a:p>
            <a:pPr marL="342900" indent="-342900" algn="l">
              <a:buFont typeface="Wingdings" panose="05000000000000000000" pitchFamily="2" charset="2"/>
              <a:buChar char="v"/>
            </a:pPr>
            <a:r>
              <a:rPr lang="en-US" sz="2400" b="0" i="0" dirty="0">
                <a:solidFill>
                  <a:srgbClr val="374151"/>
                </a:solidFill>
                <a:effectLst/>
                <a:latin typeface="Söhne"/>
              </a:rPr>
              <a:t>Meena (2020): Advocates for policies that protect resources while ensuring economic and social stability</a:t>
            </a:r>
            <a:r>
              <a:rPr lang="en-US" b="0" i="0" dirty="0">
                <a:solidFill>
                  <a:srgbClr val="374151"/>
                </a:solidFill>
                <a:effectLst/>
                <a:latin typeface="Söhne"/>
              </a:rPr>
              <a:t>.</a:t>
            </a:r>
          </a:p>
          <a:p>
            <a:endParaRPr lang="en-KE" dirty="0"/>
          </a:p>
        </p:txBody>
      </p:sp>
    </p:spTree>
    <p:extLst>
      <p:ext uri="{BB962C8B-B14F-4D97-AF65-F5344CB8AC3E}">
        <p14:creationId xmlns:p14="http://schemas.microsoft.com/office/powerpoint/2010/main" val="1871174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9636" y="685800"/>
            <a:ext cx="10906126" cy="871538"/>
          </a:xfrm>
        </p:spPr>
        <p:txBody>
          <a:bodyPr>
            <a:normAutofit fontScale="90000"/>
          </a:bodyPr>
          <a:lstStyle/>
          <a:p>
            <a:pPr algn="ctr"/>
            <a:r>
              <a:rPr lang="en-US" sz="3100" b="1" i="0" dirty="0">
                <a:effectLst/>
                <a:latin typeface="Arial Black" panose="020B0A04020102020204" pitchFamily="34" charset="0"/>
              </a:rPr>
              <a:t>Social Dimensions of Sustainable Tourism</a:t>
            </a:r>
            <a:r>
              <a:rPr lang="en-US" sz="3100" b="1" dirty="0">
                <a:latin typeface="Arial Black" panose="020B0A04020102020204" pitchFamily="34" charset="0"/>
              </a:rPr>
              <a:t> :</a:t>
            </a:r>
            <a:r>
              <a:rPr lang="en-US" sz="3100" b="0" i="0" dirty="0">
                <a:solidFill>
                  <a:srgbClr val="7030A0"/>
                </a:solidFill>
                <a:effectLst/>
                <a:latin typeface="Arial Black" panose="020B0A04020102020204" pitchFamily="34" charset="0"/>
              </a:rPr>
              <a:t>Consumer Influence and Community Engagement in Sustainable Tourism</a:t>
            </a:r>
            <a:br>
              <a:rPr lang="en-US" b="0" i="0" dirty="0">
                <a:solidFill>
                  <a:srgbClr val="374151"/>
                </a:solidFill>
                <a:effectLst/>
                <a:latin typeface="Söhne"/>
              </a:rPr>
            </a:br>
            <a:endParaRPr lang="en-US" dirty="0"/>
          </a:p>
        </p:txBody>
      </p:sp>
      <p:sp>
        <p:nvSpPr>
          <p:cNvPr id="9" name="TextBox 8">
            <a:extLst>
              <a:ext uri="{FF2B5EF4-FFF2-40B4-BE49-F238E27FC236}">
                <a16:creationId xmlns:a16="http://schemas.microsoft.com/office/drawing/2014/main" id="{42F9F399-0B15-8B1B-C571-2F31E6CC41EC}"/>
              </a:ext>
            </a:extLst>
          </p:cNvPr>
          <p:cNvSpPr txBox="1"/>
          <p:nvPr/>
        </p:nvSpPr>
        <p:spPr>
          <a:xfrm>
            <a:off x="909636" y="1557338"/>
            <a:ext cx="10906126" cy="3728649"/>
          </a:xfrm>
          <a:prstGeom prst="rect">
            <a:avLst/>
          </a:prstGeom>
          <a:noFill/>
        </p:spPr>
        <p:txBody>
          <a:bodyPr wrap="square" rtlCol="0">
            <a:spAutoFit/>
          </a:bodyPr>
          <a:lstStyle/>
          <a:p>
            <a:pPr marL="285750" indent="-285750" algn="l">
              <a:buFont typeface="Wingdings" panose="05000000000000000000" pitchFamily="2" charset="2"/>
              <a:buChar char="v"/>
            </a:pPr>
            <a:r>
              <a:rPr lang="en-US" sz="2000" b="0" i="0" dirty="0">
                <a:solidFill>
                  <a:srgbClr val="374151"/>
                </a:solidFill>
                <a:effectLst/>
                <a:latin typeface="Arial" panose="020B0604020202020204" pitchFamily="34" charset="0"/>
                <a:cs typeface="Arial" panose="020B0604020202020204" pitchFamily="34" charset="0"/>
              </a:rPr>
              <a:t>Consumer choices in tourism significantly shape future sustainable practices.</a:t>
            </a:r>
          </a:p>
          <a:p>
            <a:pPr marL="285750" indent="-285750" algn="l">
              <a:buFont typeface="Wingdings" panose="05000000000000000000" pitchFamily="2" charset="2"/>
              <a:buChar char="v"/>
            </a:pPr>
            <a:r>
              <a:rPr lang="en-US" sz="2000" b="0" i="0" dirty="0" err="1">
                <a:solidFill>
                  <a:srgbClr val="374151"/>
                </a:solidFill>
                <a:effectLst/>
                <a:latin typeface="Arial" panose="020B0604020202020204" pitchFamily="34" charset="0"/>
                <a:cs typeface="Arial" panose="020B0604020202020204" pitchFamily="34" charset="0"/>
              </a:rPr>
              <a:t>Bezerra</a:t>
            </a:r>
            <a:r>
              <a:rPr lang="en-US" sz="2000" b="0" i="0" dirty="0">
                <a:solidFill>
                  <a:srgbClr val="374151"/>
                </a:solidFill>
                <a:effectLst/>
                <a:latin typeface="Arial" panose="020B0604020202020204" pitchFamily="34" charset="0"/>
                <a:cs typeface="Arial" panose="020B0604020202020204" pitchFamily="34" charset="0"/>
              </a:rPr>
              <a:t> and Gomes (2019) classify tourist behaviors towards environmental sustainability.</a:t>
            </a:r>
          </a:p>
          <a:p>
            <a:pPr marL="285750" indent="-285750" algn="l">
              <a:buFont typeface="Wingdings" panose="05000000000000000000" pitchFamily="2" charset="2"/>
              <a:buChar char="v"/>
            </a:pPr>
            <a:r>
              <a:rPr lang="en-US" sz="2000" b="0" i="0" dirty="0">
                <a:solidFill>
                  <a:srgbClr val="374151"/>
                </a:solidFill>
                <a:effectLst/>
                <a:latin typeface="Arial" panose="020B0604020202020204" pitchFamily="34" charset="0"/>
                <a:cs typeface="Arial" panose="020B0604020202020204" pitchFamily="34" charset="0"/>
              </a:rPr>
              <a:t>Findings indicate a majority align with sustainable behavior and socioeconomic considerations.</a:t>
            </a:r>
          </a:p>
          <a:p>
            <a:pPr marL="285750" indent="-285750" algn="l">
              <a:buFont typeface="Wingdings" panose="05000000000000000000" pitchFamily="2" charset="2"/>
              <a:buChar char="v"/>
            </a:pPr>
            <a:r>
              <a:rPr lang="en-US" sz="2000" b="0" i="0" dirty="0">
                <a:solidFill>
                  <a:srgbClr val="374151"/>
                </a:solidFill>
                <a:effectLst/>
                <a:latin typeface="Arial" panose="020B0604020202020204" pitchFamily="34" charset="0"/>
                <a:cs typeface="Arial" panose="020B0604020202020204" pitchFamily="34" charset="0"/>
              </a:rPr>
              <a:t>Emphasis on the importance of tourism planning and community involvement for long-term destination health.</a:t>
            </a:r>
          </a:p>
          <a:p>
            <a:pPr marL="285750" indent="-285750" algn="l">
              <a:lnSpc>
                <a:spcPct val="150000"/>
              </a:lnSpc>
              <a:buFont typeface="Wingdings" panose="05000000000000000000" pitchFamily="2" charset="2"/>
              <a:buChar char="v"/>
            </a:pPr>
            <a:r>
              <a:rPr lang="en-US" sz="2000" b="0" i="0" dirty="0">
                <a:solidFill>
                  <a:srgbClr val="374151"/>
                </a:solidFill>
                <a:effectLst/>
                <a:latin typeface="Arial" panose="020B0604020202020204" pitchFamily="34" charset="0"/>
                <a:cs typeface="Arial" panose="020B0604020202020204" pitchFamily="34" charset="0"/>
              </a:rPr>
              <a:t>Abbas et al. (2021) highlight the need to understand local community perceptions in CSR initiatives.</a:t>
            </a:r>
          </a:p>
          <a:p>
            <a:pPr marL="285750" indent="-285750" algn="l">
              <a:lnSpc>
                <a:spcPct val="150000"/>
              </a:lnSpc>
              <a:buFont typeface="Wingdings" panose="05000000000000000000" pitchFamily="2" charset="2"/>
              <a:buChar char="v"/>
            </a:pPr>
            <a:r>
              <a:rPr lang="en-US" sz="2000" b="0" i="0" dirty="0">
                <a:solidFill>
                  <a:srgbClr val="374151"/>
                </a:solidFill>
                <a:effectLst/>
                <a:latin typeface="Arial" panose="020B0604020202020204" pitchFamily="34" charset="0"/>
                <a:cs typeface="Arial" panose="020B0604020202020204" pitchFamily="34" charset="0"/>
              </a:rPr>
              <a:t>Local customs, expectations, and needs are critical for CSR success in the hospitality sector.</a:t>
            </a:r>
          </a:p>
          <a:p>
            <a:pPr marL="285750" indent="-285750" algn="l">
              <a:lnSpc>
                <a:spcPct val="150000"/>
              </a:lnSpc>
              <a:buFont typeface="Wingdings" panose="05000000000000000000" pitchFamily="2" charset="2"/>
              <a:buChar char="v"/>
            </a:pPr>
            <a:r>
              <a:rPr lang="en-US" sz="2000" b="0" i="0" dirty="0">
                <a:solidFill>
                  <a:srgbClr val="374151"/>
                </a:solidFill>
                <a:effectLst/>
                <a:latin typeface="Arial" panose="020B0604020202020204" pitchFamily="34" charset="0"/>
                <a:cs typeface="Arial" panose="020B0604020202020204" pitchFamily="34" charset="0"/>
              </a:rPr>
              <a:t>Community acceptance of sustainability efforts is pivotal for hotel and tourism success</a:t>
            </a:r>
            <a:r>
              <a:rPr lang="en-US" sz="1600" b="0" i="0" dirty="0">
                <a:solidFill>
                  <a:srgbClr val="374151"/>
                </a:solidFill>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60303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183188" y="1585913"/>
            <a:ext cx="7008812" cy="4275138"/>
          </a:xfrm>
        </p:spPr>
        <p:txBody>
          <a:bodyPr>
            <a:normAutofit fontScale="85000" lnSpcReduction="20000"/>
          </a:bodyPr>
          <a:lstStyle/>
          <a:p>
            <a:pPr>
              <a:buFont typeface="Wingdings" panose="05000000000000000000" pitchFamily="2" charset="2"/>
              <a:buChar char="v"/>
            </a:pPr>
            <a:r>
              <a:rPr lang="en-US" i="1" dirty="0">
                <a:solidFill>
                  <a:srgbClr val="FF0000"/>
                </a:solidFill>
              </a:rPr>
              <a:t>Innovations in water conservation, energy efficiency, and waste reduction </a:t>
            </a:r>
          </a:p>
          <a:p>
            <a:r>
              <a:rPr lang="en-US" dirty="0"/>
              <a:t>Result in environmentally responsible technological approach</a:t>
            </a:r>
          </a:p>
          <a:p>
            <a:r>
              <a:rPr lang="en-US" dirty="0"/>
              <a:t>Commit towards clients and workers’ environmental and health concerns</a:t>
            </a:r>
          </a:p>
          <a:p>
            <a:r>
              <a:rPr lang="en-US" dirty="0"/>
              <a:t>Promote eco-friendly activities for consumer satisfaction and returning customers </a:t>
            </a:r>
          </a:p>
          <a:p>
            <a:pPr>
              <a:buFont typeface="Wingdings" panose="05000000000000000000" pitchFamily="2" charset="2"/>
              <a:buChar char="v"/>
            </a:pPr>
            <a:r>
              <a:rPr lang="en-US" i="1" dirty="0">
                <a:solidFill>
                  <a:srgbClr val="FF0000"/>
                </a:solidFill>
              </a:rPr>
              <a:t>Green technologies benefit the consumer and the natural environment </a:t>
            </a:r>
          </a:p>
          <a:p>
            <a:r>
              <a:rPr lang="en-US" dirty="0"/>
              <a:t>Guests collaborate in the three Rs: recycling, reducing, and reusing .</a:t>
            </a:r>
          </a:p>
        </p:txBody>
      </p:sp>
      <p:pic>
        <p:nvPicPr>
          <p:cNvPr id="7" name="Picture 6"/>
          <p:cNvPicPr>
            <a:picLocks noChangeAspect="1"/>
          </p:cNvPicPr>
          <p:nvPr/>
        </p:nvPicPr>
        <p:blipFill>
          <a:blip r:embed="rId3"/>
          <a:stretch>
            <a:fillRect/>
          </a:stretch>
        </p:blipFill>
        <p:spPr>
          <a:xfrm>
            <a:off x="177981" y="1466850"/>
            <a:ext cx="5005207" cy="3924300"/>
          </a:xfrm>
          <a:prstGeom prst="rect">
            <a:avLst/>
          </a:prstGeom>
        </p:spPr>
      </p:pic>
      <p:sp>
        <p:nvSpPr>
          <p:cNvPr id="11" name="TextBox 10">
            <a:extLst>
              <a:ext uri="{FF2B5EF4-FFF2-40B4-BE49-F238E27FC236}">
                <a16:creationId xmlns:a16="http://schemas.microsoft.com/office/drawing/2014/main" id="{B588ABE1-56DE-9B85-B83D-B5EE1FED7ABE}"/>
              </a:ext>
            </a:extLst>
          </p:cNvPr>
          <p:cNvSpPr txBox="1"/>
          <p:nvPr/>
        </p:nvSpPr>
        <p:spPr>
          <a:xfrm>
            <a:off x="928687" y="354806"/>
            <a:ext cx="9544051" cy="1231106"/>
          </a:xfrm>
          <a:prstGeom prst="rect">
            <a:avLst/>
          </a:prstGeom>
          <a:noFill/>
        </p:spPr>
        <p:txBody>
          <a:bodyPr wrap="square" rtlCol="0">
            <a:spAutoFit/>
          </a:bodyPr>
          <a:lstStyle/>
          <a:p>
            <a:pPr algn="ctr"/>
            <a:r>
              <a:rPr lang="en-US" sz="2800" b="1" i="0" dirty="0">
                <a:effectLst/>
                <a:latin typeface="Arial Black" panose="020B0A04020102020204" pitchFamily="34" charset="0"/>
              </a:rPr>
              <a:t>Technological Advances in Sustainable Tourism</a:t>
            </a:r>
          </a:p>
          <a:p>
            <a:pPr algn="ctr"/>
            <a:r>
              <a:rPr lang="en-US" sz="2800" b="0" i="0" dirty="0">
                <a:solidFill>
                  <a:srgbClr val="374151"/>
                </a:solidFill>
                <a:effectLst/>
                <a:latin typeface="Arial Black" panose="020B0A04020102020204" pitchFamily="34" charset="0"/>
              </a:rPr>
              <a:t> </a:t>
            </a:r>
            <a:r>
              <a:rPr lang="en-US" sz="2800" b="0" i="0" dirty="0">
                <a:solidFill>
                  <a:srgbClr val="7030A0"/>
                </a:solidFill>
                <a:effectLst/>
                <a:latin typeface="Arial Black" panose="020B0A04020102020204" pitchFamily="34" charset="0"/>
              </a:rPr>
              <a:t>Innovations Driving Eco-Friendly Tourism</a:t>
            </a:r>
          </a:p>
          <a:p>
            <a:endParaRPr lang="en-KE" dirty="0"/>
          </a:p>
        </p:txBody>
      </p:sp>
    </p:spTree>
    <p:extLst>
      <p:ext uri="{BB962C8B-B14F-4D97-AF65-F5344CB8AC3E}">
        <p14:creationId xmlns:p14="http://schemas.microsoft.com/office/powerpoint/2010/main" val="1936568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633" y="1547791"/>
            <a:ext cx="2501555" cy="3762417"/>
          </a:xfrm>
          <a:prstGeom prst="rect">
            <a:avLst/>
          </a:prstGeom>
        </p:spPr>
      </p:pic>
      <p:sp>
        <p:nvSpPr>
          <p:cNvPr id="4" name="TextBox 3">
            <a:extLst>
              <a:ext uri="{FF2B5EF4-FFF2-40B4-BE49-F238E27FC236}">
                <a16:creationId xmlns:a16="http://schemas.microsoft.com/office/drawing/2014/main" id="{9CF08C22-8B87-C99B-8E8C-076D33970069}"/>
              </a:ext>
            </a:extLst>
          </p:cNvPr>
          <p:cNvSpPr txBox="1"/>
          <p:nvPr/>
        </p:nvSpPr>
        <p:spPr>
          <a:xfrm>
            <a:off x="542925" y="142875"/>
            <a:ext cx="10329863" cy="1231106"/>
          </a:xfrm>
          <a:prstGeom prst="rect">
            <a:avLst/>
          </a:prstGeom>
          <a:noFill/>
        </p:spPr>
        <p:txBody>
          <a:bodyPr wrap="square" rtlCol="0">
            <a:spAutoFit/>
          </a:bodyPr>
          <a:lstStyle/>
          <a:p>
            <a:pPr algn="ctr"/>
            <a:r>
              <a:rPr lang="en-US" sz="2800" b="1" i="0" dirty="0">
                <a:effectLst/>
                <a:latin typeface="Arial Black" panose="020B0A04020102020204" pitchFamily="34" charset="0"/>
              </a:rPr>
              <a:t>Environmental Stewardship in Tourism</a:t>
            </a:r>
          </a:p>
          <a:p>
            <a:pPr algn="l"/>
            <a:r>
              <a:rPr lang="en-US" sz="2800" b="0" i="0" dirty="0">
                <a:solidFill>
                  <a:srgbClr val="7030A0"/>
                </a:solidFill>
                <a:effectLst/>
                <a:latin typeface="Arial Black" panose="020B0A04020102020204" pitchFamily="34" charset="0"/>
              </a:rPr>
              <a:t>Enhancing Environmental Preservation in Tourism</a:t>
            </a:r>
          </a:p>
          <a:p>
            <a:endParaRPr lang="en-KE" dirty="0"/>
          </a:p>
        </p:txBody>
      </p:sp>
      <p:sp>
        <p:nvSpPr>
          <p:cNvPr id="6" name="TextBox 5">
            <a:extLst>
              <a:ext uri="{FF2B5EF4-FFF2-40B4-BE49-F238E27FC236}">
                <a16:creationId xmlns:a16="http://schemas.microsoft.com/office/drawing/2014/main" id="{347845EE-8B00-028D-F97B-F1B65A0B0EF4}"/>
              </a:ext>
            </a:extLst>
          </p:cNvPr>
          <p:cNvSpPr txBox="1"/>
          <p:nvPr/>
        </p:nvSpPr>
        <p:spPr>
          <a:xfrm>
            <a:off x="2771775" y="1373981"/>
            <a:ext cx="9015413" cy="4326732"/>
          </a:xfrm>
          <a:prstGeom prst="rect">
            <a:avLst/>
          </a:prstGeom>
          <a:noFill/>
        </p:spPr>
        <p:txBody>
          <a:bodyPr wrap="square" rtlCol="0">
            <a:spAutoFit/>
          </a:bodyPr>
          <a:lstStyle/>
          <a:p>
            <a:pPr algn="l">
              <a:buFont typeface="Arial" panose="020B0604020202020204" pitchFamily="34" charset="0"/>
              <a:buChar char="•"/>
            </a:pPr>
            <a:r>
              <a:rPr lang="en-US" b="1" i="0" dirty="0">
                <a:solidFill>
                  <a:srgbClr val="374151"/>
                </a:solidFill>
                <a:effectLst/>
                <a:latin typeface="Söhne"/>
              </a:rPr>
              <a:t>Tourism's Environmental Stewardship:</a:t>
            </a:r>
            <a:r>
              <a:rPr lang="en-US" b="0" i="0" dirty="0">
                <a:solidFill>
                  <a:srgbClr val="374151"/>
                </a:solidFill>
                <a:effectLst/>
                <a:latin typeface="Söhne"/>
              </a:rPr>
              <a:t> Tourism must not only minimize its environmental footprint but actively improve the ecosystems it operates within. This proactive approach is central to achieving long-term sustainability.</a:t>
            </a:r>
          </a:p>
          <a:p>
            <a:pPr algn="l">
              <a:buFont typeface="Arial" panose="020B0604020202020204" pitchFamily="34" charset="0"/>
              <a:buChar char="•"/>
            </a:pPr>
            <a:r>
              <a:rPr lang="en-US" b="1" i="0" dirty="0">
                <a:solidFill>
                  <a:srgbClr val="374151"/>
                </a:solidFill>
                <a:effectLst/>
                <a:latin typeface="Söhne"/>
              </a:rPr>
              <a:t>Conservation and Biodiversity:</a:t>
            </a:r>
            <a:r>
              <a:rPr lang="en-US" b="0" i="0" dirty="0">
                <a:solidFill>
                  <a:srgbClr val="374151"/>
                </a:solidFill>
                <a:effectLst/>
                <a:latin typeface="Söhne"/>
              </a:rPr>
              <a:t> The industry embraces innovative methods such as creating protected areas, supporting wildlife conservation projects, and preserving natural habitats to ensure biodiversity thrives alongside tourism.</a:t>
            </a:r>
          </a:p>
          <a:p>
            <a:pPr algn="l">
              <a:buFont typeface="Arial" panose="020B0604020202020204" pitchFamily="34" charset="0"/>
              <a:buChar char="•"/>
            </a:pPr>
            <a:r>
              <a:rPr lang="en-US" b="1" i="0" dirty="0">
                <a:solidFill>
                  <a:srgbClr val="374151"/>
                </a:solidFill>
                <a:effectLst/>
                <a:latin typeface="Söhne"/>
              </a:rPr>
              <a:t>Green Certification and Eco-Labeling:</a:t>
            </a:r>
            <a:r>
              <a:rPr lang="en-US" b="0" i="0" dirty="0">
                <a:solidFill>
                  <a:srgbClr val="374151"/>
                </a:solidFill>
                <a:effectLst/>
                <a:latin typeface="Söhne"/>
              </a:rPr>
              <a:t> These systems establish environmental standards for tourism businesses, guiding them in sustainable operations and aiding consumers in making informed, eco-friendly choices.</a:t>
            </a:r>
          </a:p>
          <a:p>
            <a:pPr algn="l">
              <a:buFont typeface="Arial" panose="020B0604020202020204" pitchFamily="34" charset="0"/>
              <a:buChar char="•"/>
            </a:pPr>
            <a:r>
              <a:rPr lang="en-US" b="1" i="0" dirty="0">
                <a:solidFill>
                  <a:srgbClr val="374151"/>
                </a:solidFill>
                <a:effectLst/>
                <a:latin typeface="Söhne"/>
              </a:rPr>
              <a:t>Community Collaboration:</a:t>
            </a:r>
            <a:r>
              <a:rPr lang="en-US" b="0" i="0" dirty="0">
                <a:solidFill>
                  <a:srgbClr val="374151"/>
                </a:solidFill>
                <a:effectLst/>
                <a:latin typeface="Söhne"/>
              </a:rPr>
              <a:t> Engaging local populations in sustainable practices ensures resource management is both effective and respectful of indigenous knowledge and cultural practices, resulting in a mutually beneficial relationship.</a:t>
            </a:r>
          </a:p>
          <a:p>
            <a:pPr algn="l">
              <a:buFont typeface="Arial" panose="020B0604020202020204" pitchFamily="34" charset="0"/>
              <a:buChar char="•"/>
            </a:pPr>
            <a:r>
              <a:rPr lang="en-US" b="1" i="0" dirty="0">
                <a:solidFill>
                  <a:srgbClr val="374151"/>
                </a:solidFill>
                <a:effectLst/>
                <a:latin typeface="Söhne"/>
              </a:rPr>
              <a:t>Sustainable Transportation Initiatives:</a:t>
            </a:r>
            <a:r>
              <a:rPr lang="en-US" b="0" i="0" dirty="0">
                <a:solidFill>
                  <a:srgbClr val="374151"/>
                </a:solidFill>
                <a:effectLst/>
                <a:latin typeface="Söhne"/>
              </a:rPr>
              <a:t> Encouraging the use of low-impact transportation, like electric vehicles, public transit, cycling, and walking, helps reduce the carbon footprint and promotes environmental awareness among travelers</a:t>
            </a:r>
          </a:p>
        </p:txBody>
      </p:sp>
    </p:spTree>
    <p:extLst>
      <p:ext uri="{BB962C8B-B14F-4D97-AF65-F5344CB8AC3E}">
        <p14:creationId xmlns:p14="http://schemas.microsoft.com/office/powerpoint/2010/main" val="604778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Wind Energy Development Managers at My Next Move"/>
          <p:cNvPicPr>
            <a:picLocks noGrp="1" noChangeAspect="1"/>
          </p:cNvPicPr>
          <p:nvPr>
            <p:ph sz="half" idx="2"/>
          </p:nvPr>
        </p:nvPicPr>
        <p:blipFill>
          <a:blip r:embed="rId3" cstate="hqprint">
            <a:extLst>
              <a:ext uri="{28A0092B-C50C-407E-A947-70E740481C1C}">
                <a14:useLocalDpi xmlns:a14="http://schemas.microsoft.com/office/drawing/2010/main" val="0"/>
              </a:ext>
            </a:extLst>
          </a:blip>
          <a:stretch>
            <a:fillRect/>
          </a:stretch>
        </p:blipFill>
        <p:spPr>
          <a:xfrm>
            <a:off x="8658224" y="1371600"/>
            <a:ext cx="3492027" cy="3697357"/>
          </a:xfrm>
        </p:spPr>
      </p:pic>
      <p:sp>
        <p:nvSpPr>
          <p:cNvPr id="4" name="TextBox 3">
            <a:extLst>
              <a:ext uri="{FF2B5EF4-FFF2-40B4-BE49-F238E27FC236}">
                <a16:creationId xmlns:a16="http://schemas.microsoft.com/office/drawing/2014/main" id="{2D55D5FB-FCC6-C363-5883-41391845D1D6}"/>
              </a:ext>
            </a:extLst>
          </p:cNvPr>
          <p:cNvSpPr txBox="1"/>
          <p:nvPr/>
        </p:nvSpPr>
        <p:spPr>
          <a:xfrm>
            <a:off x="357188" y="208730"/>
            <a:ext cx="11058525" cy="1107996"/>
          </a:xfrm>
          <a:prstGeom prst="rect">
            <a:avLst/>
          </a:prstGeom>
          <a:noFill/>
        </p:spPr>
        <p:txBody>
          <a:bodyPr wrap="square" rtlCol="0">
            <a:spAutoFit/>
          </a:bodyPr>
          <a:lstStyle/>
          <a:p>
            <a:pPr algn="ctr"/>
            <a:r>
              <a:rPr lang="en-US" sz="2400" b="1" i="0" dirty="0">
                <a:effectLst/>
                <a:latin typeface="Arial Black" panose="020B0A04020102020204" pitchFamily="34" charset="0"/>
              </a:rPr>
              <a:t>Legal Frameworks and Managerial Action in Sustainable Tourism</a:t>
            </a:r>
          </a:p>
          <a:p>
            <a:pPr algn="ctr"/>
            <a:r>
              <a:rPr lang="en-US" sz="2400" b="0" i="0" dirty="0">
                <a:solidFill>
                  <a:srgbClr val="7030A0"/>
                </a:solidFill>
                <a:effectLst/>
                <a:latin typeface="Arial Black" panose="020B0A04020102020204" pitchFamily="34" charset="0"/>
              </a:rPr>
              <a:t> Legal Imperatives and Leadership in Eco-friendly Hospitality</a:t>
            </a:r>
          </a:p>
          <a:p>
            <a:endParaRPr lang="en-KE" dirty="0"/>
          </a:p>
        </p:txBody>
      </p:sp>
      <p:sp>
        <p:nvSpPr>
          <p:cNvPr id="8" name="TextBox 7">
            <a:extLst>
              <a:ext uri="{FF2B5EF4-FFF2-40B4-BE49-F238E27FC236}">
                <a16:creationId xmlns:a16="http://schemas.microsoft.com/office/drawing/2014/main" id="{014C333A-048C-6D6D-728E-F267C6D626F6}"/>
              </a:ext>
            </a:extLst>
          </p:cNvPr>
          <p:cNvSpPr txBox="1"/>
          <p:nvPr/>
        </p:nvSpPr>
        <p:spPr>
          <a:xfrm>
            <a:off x="357188" y="1371600"/>
            <a:ext cx="8301036" cy="4524315"/>
          </a:xfrm>
          <a:prstGeom prst="rect">
            <a:avLst/>
          </a:prstGeom>
          <a:noFill/>
        </p:spPr>
        <p:txBody>
          <a:bodyPr wrap="square" rtlCol="0">
            <a:spAutoFit/>
          </a:bodyPr>
          <a:lstStyle/>
          <a:p>
            <a:pPr algn="l">
              <a:buFont typeface="Arial" panose="020B0604020202020204" pitchFamily="34" charset="0"/>
              <a:buChar char="•"/>
            </a:pPr>
            <a:r>
              <a:rPr lang="en-US" b="1" i="0" dirty="0">
                <a:solidFill>
                  <a:srgbClr val="374151"/>
                </a:solidFill>
                <a:effectLst/>
                <a:latin typeface="Söhne"/>
              </a:rPr>
              <a:t>Executive Perspectives vs. Performance Gap:</a:t>
            </a:r>
            <a:r>
              <a:rPr lang="en-US" b="0" i="0" dirty="0">
                <a:solidFill>
                  <a:srgbClr val="374151"/>
                </a:solidFill>
                <a:effectLst/>
                <a:latin typeface="Söhne"/>
              </a:rPr>
              <a:t> Despite the high percentage of hotel executives with positive views on environmental sustainability, actual performance is hindered by a lack of owner commitment and awareness.</a:t>
            </a:r>
          </a:p>
          <a:p>
            <a:pPr algn="l">
              <a:buFont typeface="Arial" panose="020B0604020202020204" pitchFamily="34" charset="0"/>
              <a:buChar char="•"/>
            </a:pPr>
            <a:r>
              <a:rPr lang="en-US" b="1" i="0" dirty="0">
                <a:solidFill>
                  <a:srgbClr val="374151"/>
                </a:solidFill>
                <a:effectLst/>
                <a:latin typeface="Söhne"/>
              </a:rPr>
              <a:t>Government Regulation Engagement:</a:t>
            </a:r>
            <a:r>
              <a:rPr lang="en-US" b="0" i="0" dirty="0">
                <a:solidFill>
                  <a:srgbClr val="374151"/>
                </a:solidFill>
                <a:effectLst/>
                <a:latin typeface="Söhne"/>
              </a:rPr>
              <a:t> There is a notable underutilization of environmental laws and regulations at the property level, suggesting a disconnect between legal frameworks and daily hotel operations.</a:t>
            </a:r>
          </a:p>
          <a:p>
            <a:pPr algn="l">
              <a:buFont typeface="Arial" panose="020B0604020202020204" pitchFamily="34" charset="0"/>
              <a:buChar char="•"/>
            </a:pPr>
            <a:r>
              <a:rPr lang="en-US" b="1" i="0" dirty="0">
                <a:solidFill>
                  <a:srgbClr val="374151"/>
                </a:solidFill>
                <a:effectLst/>
                <a:latin typeface="Söhne"/>
              </a:rPr>
              <a:t>Incentives for Sustainable Practices:</a:t>
            </a:r>
            <a:r>
              <a:rPr lang="en-US" b="0" i="0" dirty="0">
                <a:solidFill>
                  <a:srgbClr val="374151"/>
                </a:solidFill>
                <a:effectLst/>
                <a:latin typeface="Söhne"/>
              </a:rPr>
              <a:t> The study indicates a need for better motivational and incentive mechanisms to encourage adherence to and investment in sustainable practices within the hospitality industry.</a:t>
            </a:r>
          </a:p>
          <a:p>
            <a:pPr algn="l">
              <a:buFont typeface="Arial" panose="020B0604020202020204" pitchFamily="34" charset="0"/>
              <a:buChar char="•"/>
            </a:pPr>
            <a:r>
              <a:rPr lang="en-US" b="1" i="0" dirty="0">
                <a:solidFill>
                  <a:srgbClr val="374151"/>
                </a:solidFill>
                <a:effectLst/>
                <a:latin typeface="Söhne"/>
              </a:rPr>
              <a:t>Managerial Embrace of Sustainability:</a:t>
            </a:r>
            <a:r>
              <a:rPr lang="en-US" b="0" i="0" dirty="0">
                <a:solidFill>
                  <a:srgbClr val="374151"/>
                </a:solidFill>
                <a:effectLst/>
                <a:latin typeface="Söhne"/>
              </a:rPr>
              <a:t> Where environmental rules and initiatives are established, managers tend to adopt sustainability practices, showing the impact of clear policies and guidelines.</a:t>
            </a:r>
          </a:p>
          <a:p>
            <a:pPr algn="l">
              <a:buFont typeface="Arial" panose="020B0604020202020204" pitchFamily="34" charset="0"/>
              <a:buChar char="•"/>
            </a:pPr>
            <a:r>
              <a:rPr lang="en-US" b="1" i="0" dirty="0">
                <a:solidFill>
                  <a:srgbClr val="374151"/>
                </a:solidFill>
                <a:effectLst/>
                <a:latin typeface="Söhne"/>
              </a:rPr>
              <a:t>Financial Implications:</a:t>
            </a:r>
            <a:r>
              <a:rPr lang="en-US" b="0" i="0" dirty="0">
                <a:solidFill>
                  <a:srgbClr val="374151"/>
                </a:solidFill>
                <a:effectLst/>
                <a:latin typeface="Söhne"/>
              </a:rPr>
              <a:t> The financial cost of implementing sustainable practices presents a challenge, especially for smaller hotels and resorts that may lack the necessary capital for such investments.</a:t>
            </a:r>
          </a:p>
          <a:p>
            <a:pPr marL="285750" indent="-285750">
              <a:buFont typeface="Arial" panose="020B0604020202020204" pitchFamily="34" charset="0"/>
              <a:buChar char="•"/>
            </a:pPr>
            <a:endParaRPr lang="en-KE" dirty="0"/>
          </a:p>
        </p:txBody>
      </p:sp>
    </p:spTree>
    <p:extLst>
      <p:ext uri="{BB962C8B-B14F-4D97-AF65-F5344CB8AC3E}">
        <p14:creationId xmlns:p14="http://schemas.microsoft.com/office/powerpoint/2010/main" val="10348534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6316343" y="3418712"/>
            <a:ext cx="36394" cy="20576"/>
          </a:xfrm>
          <a:prstGeom prst="rect">
            <a:avLst/>
          </a:prstGeom>
          <a:ln>
            <a:noFill/>
          </a:ln>
          <a:effectLst>
            <a:softEdge rad="112500"/>
          </a:effectLst>
        </p:spPr>
      </p:pic>
      <p:sp>
        <p:nvSpPr>
          <p:cNvPr id="7" name="TextBox 6">
            <a:extLst>
              <a:ext uri="{FF2B5EF4-FFF2-40B4-BE49-F238E27FC236}">
                <a16:creationId xmlns:a16="http://schemas.microsoft.com/office/drawing/2014/main" id="{782E9C07-1977-CB76-27CE-9DD14D1D07EB}"/>
              </a:ext>
            </a:extLst>
          </p:cNvPr>
          <p:cNvSpPr txBox="1"/>
          <p:nvPr/>
        </p:nvSpPr>
        <p:spPr>
          <a:xfrm>
            <a:off x="671513" y="185738"/>
            <a:ext cx="10683875" cy="830997"/>
          </a:xfrm>
          <a:prstGeom prst="rect">
            <a:avLst/>
          </a:prstGeom>
          <a:noFill/>
        </p:spPr>
        <p:txBody>
          <a:bodyPr wrap="square" rtlCol="0">
            <a:spAutoFit/>
          </a:bodyPr>
          <a:lstStyle/>
          <a:p>
            <a:r>
              <a:rPr lang="en-US" sz="2400" b="1" dirty="0">
                <a:latin typeface="Arial Black" panose="020B0A04020102020204" pitchFamily="34" charset="0"/>
              </a:rPr>
              <a:t>Integrating Sustainability in the Hotel and Hospitality Sector</a:t>
            </a:r>
          </a:p>
          <a:p>
            <a:pPr algn="ctr"/>
            <a:r>
              <a:rPr lang="en-US" sz="2400" b="1" dirty="0">
                <a:solidFill>
                  <a:srgbClr val="7030A0"/>
                </a:solidFill>
                <a:latin typeface="Arial Black" panose="020B0A04020102020204" pitchFamily="34" charset="0"/>
              </a:rPr>
              <a:t>A Holistic Approach to Sustainability in Hospitality</a:t>
            </a:r>
            <a:endParaRPr lang="en-KE" sz="2400" b="1" dirty="0">
              <a:solidFill>
                <a:srgbClr val="7030A0"/>
              </a:solidFill>
              <a:latin typeface="Arial Black" panose="020B0A04020102020204" pitchFamily="34" charset="0"/>
            </a:endParaRPr>
          </a:p>
        </p:txBody>
      </p:sp>
      <p:sp>
        <p:nvSpPr>
          <p:cNvPr id="11" name="TextBox 10">
            <a:extLst>
              <a:ext uri="{FF2B5EF4-FFF2-40B4-BE49-F238E27FC236}">
                <a16:creationId xmlns:a16="http://schemas.microsoft.com/office/drawing/2014/main" id="{F514CF9A-5253-31F8-E01A-3ACE07E385D1}"/>
              </a:ext>
            </a:extLst>
          </p:cNvPr>
          <p:cNvSpPr txBox="1"/>
          <p:nvPr/>
        </p:nvSpPr>
        <p:spPr>
          <a:xfrm>
            <a:off x="228599" y="1016735"/>
            <a:ext cx="8558213" cy="4708981"/>
          </a:xfrm>
          <a:prstGeom prst="rect">
            <a:avLst/>
          </a:prstGeom>
          <a:noFill/>
        </p:spPr>
        <p:txBody>
          <a:bodyPr wrap="square" rtlCol="0">
            <a:spAutoFit/>
          </a:bodyPr>
          <a:lstStyle/>
          <a:p>
            <a:pPr algn="l">
              <a:buFont typeface="Arial" panose="020B0604020202020204" pitchFamily="34" charset="0"/>
              <a:buChar char="•"/>
            </a:pPr>
            <a:r>
              <a:rPr lang="en-US" sz="2000" b="1" i="0" dirty="0">
                <a:solidFill>
                  <a:srgbClr val="374151"/>
                </a:solidFill>
                <a:effectLst/>
                <a:latin typeface="Söhne"/>
              </a:rPr>
              <a:t>Multifaceted Organizational Focus:</a:t>
            </a:r>
            <a:r>
              <a:rPr lang="en-US" sz="2000" b="0" i="0" dirty="0">
                <a:solidFill>
                  <a:srgbClr val="374151"/>
                </a:solidFill>
                <a:effectLst/>
                <a:latin typeface="Söhne"/>
              </a:rPr>
              <a:t> Implementing sustainability requires attention across various domains: marketing, production, finance, procurement, R&amp;D, and HR.</a:t>
            </a:r>
          </a:p>
          <a:p>
            <a:pPr algn="l">
              <a:buFont typeface="Arial" panose="020B0604020202020204" pitchFamily="34" charset="0"/>
              <a:buChar char="•"/>
            </a:pPr>
            <a:r>
              <a:rPr lang="en-US" sz="2000" b="1" i="0" dirty="0">
                <a:solidFill>
                  <a:srgbClr val="374151"/>
                </a:solidFill>
                <a:effectLst/>
                <a:latin typeface="Söhne"/>
              </a:rPr>
              <a:t>Green Management as a Predictor:</a:t>
            </a:r>
            <a:r>
              <a:rPr lang="en-US" sz="2000" b="0" i="0" dirty="0">
                <a:solidFill>
                  <a:srgbClr val="374151"/>
                </a:solidFill>
                <a:effectLst/>
                <a:latin typeface="Söhne"/>
              </a:rPr>
              <a:t> Green management practices are a key determinant in achieving environmental sustainability goals.</a:t>
            </a:r>
          </a:p>
          <a:p>
            <a:pPr algn="l">
              <a:buFont typeface="Arial" panose="020B0604020202020204" pitchFamily="34" charset="0"/>
              <a:buChar char="•"/>
            </a:pPr>
            <a:r>
              <a:rPr lang="en-US" sz="2000" b="1" i="0" dirty="0">
                <a:solidFill>
                  <a:srgbClr val="374151"/>
                </a:solidFill>
                <a:effectLst/>
                <a:latin typeface="Söhne"/>
              </a:rPr>
              <a:t>Comprehensive Strategies for Stakeholders:</a:t>
            </a:r>
            <a:r>
              <a:rPr lang="en-US" sz="2000" b="0" i="0" dirty="0">
                <a:solidFill>
                  <a:srgbClr val="374151"/>
                </a:solidFill>
                <a:effectLst/>
                <a:latin typeface="Söhne"/>
              </a:rPr>
              <a:t> Meeting the diverse needs of stakeholders is essential for aligning with green initiatives.</a:t>
            </a:r>
          </a:p>
          <a:p>
            <a:pPr algn="l">
              <a:buFont typeface="Arial" panose="020B0604020202020204" pitchFamily="34" charset="0"/>
              <a:buChar char="•"/>
            </a:pPr>
            <a:r>
              <a:rPr lang="en-US" sz="2000" b="1" i="0" dirty="0">
                <a:solidFill>
                  <a:srgbClr val="374151"/>
                </a:solidFill>
                <a:effectLst/>
                <a:latin typeface="Söhne"/>
              </a:rPr>
              <a:t>Contributions to SDGs:</a:t>
            </a:r>
            <a:r>
              <a:rPr lang="en-US" sz="2000" b="0" i="0" dirty="0">
                <a:solidFill>
                  <a:srgbClr val="374151"/>
                </a:solidFill>
                <a:effectLst/>
                <a:latin typeface="Söhne"/>
              </a:rPr>
              <a:t> Sustainable practices in hospitality contribute to the Sustainable Development Goals by reducing waste and promoting efficiency.</a:t>
            </a:r>
          </a:p>
          <a:p>
            <a:pPr algn="l">
              <a:buFont typeface="Arial" panose="020B0604020202020204" pitchFamily="34" charset="0"/>
              <a:buChar char="•"/>
            </a:pPr>
            <a:r>
              <a:rPr lang="en-US" sz="2000" b="1" i="0" dirty="0">
                <a:solidFill>
                  <a:srgbClr val="374151"/>
                </a:solidFill>
                <a:effectLst/>
                <a:latin typeface="Söhne"/>
              </a:rPr>
              <a:t>Technological Innovations for Efficiency:</a:t>
            </a:r>
            <a:r>
              <a:rPr lang="en-US" sz="2000" b="0" i="0" dirty="0">
                <a:solidFill>
                  <a:srgbClr val="374151"/>
                </a:solidFill>
                <a:effectLst/>
                <a:latin typeface="Söhne"/>
              </a:rPr>
              <a:t> Adoption of sustainable technologies enhances operational efficiency and contributes to long-term economic growth.</a:t>
            </a:r>
          </a:p>
          <a:p>
            <a:pPr algn="l">
              <a:buFont typeface="Arial" panose="020B0604020202020204" pitchFamily="34" charset="0"/>
              <a:buChar char="•"/>
            </a:pPr>
            <a:r>
              <a:rPr lang="en-US" sz="2000" b="1" i="0" dirty="0">
                <a:solidFill>
                  <a:srgbClr val="374151"/>
                </a:solidFill>
                <a:effectLst/>
                <a:latin typeface="Söhne"/>
              </a:rPr>
              <a:t>Importance of Continuous Communication:</a:t>
            </a:r>
            <a:r>
              <a:rPr lang="en-US" sz="2000" b="0" i="0" dirty="0">
                <a:solidFill>
                  <a:srgbClr val="374151"/>
                </a:solidFill>
                <a:effectLst/>
                <a:latin typeface="Söhne"/>
              </a:rPr>
              <a:t> Regular engagement with stakeholders is crucial for competitiveness and sustainability alignment.</a:t>
            </a:r>
          </a:p>
          <a:p>
            <a:pPr algn="l">
              <a:buFont typeface="Arial" panose="020B0604020202020204" pitchFamily="34" charset="0"/>
              <a:buChar char="•"/>
            </a:pPr>
            <a:r>
              <a:rPr lang="en-US" sz="2000" b="1" i="0" dirty="0">
                <a:solidFill>
                  <a:srgbClr val="374151"/>
                </a:solidFill>
                <a:effectLst/>
                <a:latin typeface="Söhne"/>
              </a:rPr>
              <a:t>Sustainability as a Competitive Edge:</a:t>
            </a:r>
            <a:r>
              <a:rPr lang="en-US" sz="2000" b="0" i="0" dirty="0">
                <a:solidFill>
                  <a:srgbClr val="374151"/>
                </a:solidFill>
                <a:effectLst/>
                <a:latin typeface="Söhne"/>
              </a:rPr>
              <a:t> Embracing eco-friendly strategies can serve as a unique selling proposition for hotels, fostering long-term success.</a:t>
            </a:r>
          </a:p>
        </p:txBody>
      </p:sp>
      <p:pic>
        <p:nvPicPr>
          <p:cNvPr id="12" name="Picture 11">
            <a:extLst>
              <a:ext uri="{FF2B5EF4-FFF2-40B4-BE49-F238E27FC236}">
                <a16:creationId xmlns:a16="http://schemas.microsoft.com/office/drawing/2014/main" id="{3DEB5F91-7DB9-4461-01BC-86994D709A26}"/>
              </a:ext>
            </a:extLst>
          </p:cNvPr>
          <p:cNvPicPr>
            <a:picLocks noChangeAspect="1"/>
          </p:cNvPicPr>
          <p:nvPr/>
        </p:nvPicPr>
        <p:blipFill>
          <a:blip r:embed="rId4"/>
          <a:stretch>
            <a:fillRect/>
          </a:stretch>
        </p:blipFill>
        <p:spPr>
          <a:xfrm>
            <a:off x="8605838" y="2022736"/>
            <a:ext cx="3271837" cy="3228975"/>
          </a:xfrm>
          <a:prstGeom prst="rect">
            <a:avLst/>
          </a:prstGeom>
        </p:spPr>
      </p:pic>
    </p:spTree>
    <p:extLst>
      <p:ext uri="{BB962C8B-B14F-4D97-AF65-F5344CB8AC3E}">
        <p14:creationId xmlns:p14="http://schemas.microsoft.com/office/powerpoint/2010/main" val="2113175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83188" y="1279446"/>
            <a:ext cx="6589712" cy="4873625"/>
          </a:xfrm>
        </p:spPr>
        <p:txBody>
          <a:bodyPr>
            <a:normAutofit fontScale="70000" lnSpcReduction="20000"/>
          </a:bodyPr>
          <a:lstStyle/>
          <a:p>
            <a:r>
              <a:rPr lang="en-US" dirty="0"/>
              <a:t>Policymakers to consistently engage all Adopt environmentally sustainable approaches</a:t>
            </a:r>
          </a:p>
          <a:p>
            <a:pPr algn="l">
              <a:buFont typeface="Arial" panose="020B0604020202020204" pitchFamily="34" charset="0"/>
              <a:buChar char="•"/>
            </a:pPr>
            <a:r>
              <a:rPr lang="en-US" b="1" i="0" dirty="0">
                <a:solidFill>
                  <a:srgbClr val="374151"/>
                </a:solidFill>
                <a:effectLst/>
                <a:latin typeface="Söhne"/>
              </a:rPr>
              <a:t>Consistent Engagement with Stakeholders:</a:t>
            </a:r>
            <a:r>
              <a:rPr lang="en-US" b="0" i="0" dirty="0">
                <a:solidFill>
                  <a:srgbClr val="374151"/>
                </a:solidFill>
                <a:effectLst/>
                <a:latin typeface="Söhne"/>
              </a:rPr>
              <a:t> Establish ongoing dialogues with all stakeholders to address sustainability as a cross-sectoral issue.</a:t>
            </a:r>
          </a:p>
          <a:p>
            <a:pPr algn="l">
              <a:buFont typeface="Arial" panose="020B0604020202020204" pitchFamily="34" charset="0"/>
              <a:buChar char="•"/>
            </a:pPr>
            <a:r>
              <a:rPr lang="en-US" b="1" i="0" dirty="0">
                <a:solidFill>
                  <a:srgbClr val="374151"/>
                </a:solidFill>
                <a:effectLst/>
                <a:latin typeface="Söhne"/>
              </a:rPr>
              <a:t>Adjustment to New Climate Conditions:</a:t>
            </a:r>
            <a:r>
              <a:rPr lang="en-US" b="0" i="0" dirty="0">
                <a:solidFill>
                  <a:srgbClr val="374151"/>
                </a:solidFill>
                <a:effectLst/>
                <a:latin typeface="Söhne"/>
              </a:rPr>
              <a:t> Hospitality businesses must adapt and promote environmentally sustainable practices in response to changing climate conditions.</a:t>
            </a:r>
          </a:p>
          <a:p>
            <a:pPr algn="l">
              <a:buFont typeface="Arial" panose="020B0604020202020204" pitchFamily="34" charset="0"/>
              <a:buChar char="•"/>
            </a:pPr>
            <a:r>
              <a:rPr lang="en-US" b="1" i="0" dirty="0">
                <a:solidFill>
                  <a:srgbClr val="374151"/>
                </a:solidFill>
                <a:effectLst/>
                <a:latin typeface="Söhne"/>
              </a:rPr>
              <a:t>Investment in Green Initiatives:</a:t>
            </a:r>
            <a:r>
              <a:rPr lang="en-US" b="0" i="0" dirty="0">
                <a:solidFill>
                  <a:srgbClr val="374151"/>
                </a:solidFill>
                <a:effectLst/>
                <a:latin typeface="Söhne"/>
              </a:rPr>
              <a:t> Encourage investments in green and zero-waste initiatives for sustainable economic development.</a:t>
            </a:r>
          </a:p>
          <a:p>
            <a:pPr algn="l">
              <a:buFont typeface="Arial" panose="020B0604020202020204" pitchFamily="34" charset="0"/>
              <a:buChar char="•"/>
            </a:pPr>
            <a:r>
              <a:rPr lang="en-US" b="1" i="0" dirty="0">
                <a:solidFill>
                  <a:srgbClr val="374151"/>
                </a:solidFill>
                <a:effectLst/>
                <a:latin typeface="Söhne"/>
              </a:rPr>
              <a:t>Holistic Tourism Regulations:</a:t>
            </a:r>
            <a:r>
              <a:rPr lang="en-US" b="0" i="0" dirty="0">
                <a:solidFill>
                  <a:srgbClr val="374151"/>
                </a:solidFill>
                <a:effectLst/>
                <a:latin typeface="Söhne"/>
              </a:rPr>
              <a:t> Develop comprehensive policies that align tourism with Sustainable Development Goals (SDGs) and encourage the industry through incentives.</a:t>
            </a:r>
          </a:p>
          <a:p>
            <a:pPr marL="0" indent="0">
              <a:buNone/>
            </a:pPr>
            <a:endParaRPr lang="en-US" dirty="0"/>
          </a:p>
        </p:txBody>
      </p:sp>
      <p:pic>
        <p:nvPicPr>
          <p:cNvPr id="5" name="Picture 4"/>
          <p:cNvPicPr>
            <a:picLocks noChangeAspect="1"/>
          </p:cNvPicPr>
          <p:nvPr/>
        </p:nvPicPr>
        <p:blipFill>
          <a:blip r:embed="rId3"/>
          <a:stretch>
            <a:fillRect/>
          </a:stretch>
        </p:blipFill>
        <p:spPr>
          <a:xfrm>
            <a:off x="261256" y="1279446"/>
            <a:ext cx="4921931" cy="4468211"/>
          </a:xfrm>
          <a:prstGeom prst="rect">
            <a:avLst/>
          </a:prstGeom>
        </p:spPr>
      </p:pic>
      <p:sp>
        <p:nvSpPr>
          <p:cNvPr id="7" name="TextBox 6">
            <a:extLst>
              <a:ext uri="{FF2B5EF4-FFF2-40B4-BE49-F238E27FC236}">
                <a16:creationId xmlns:a16="http://schemas.microsoft.com/office/drawing/2014/main" id="{50935402-C8CD-35D2-20B4-91846864BF9F}"/>
              </a:ext>
            </a:extLst>
          </p:cNvPr>
          <p:cNvSpPr txBox="1"/>
          <p:nvPr/>
        </p:nvSpPr>
        <p:spPr>
          <a:xfrm>
            <a:off x="742950" y="171450"/>
            <a:ext cx="10501313" cy="1107996"/>
          </a:xfrm>
          <a:prstGeom prst="rect">
            <a:avLst/>
          </a:prstGeom>
          <a:noFill/>
        </p:spPr>
        <p:txBody>
          <a:bodyPr wrap="square" rtlCol="0">
            <a:spAutoFit/>
          </a:bodyPr>
          <a:lstStyle/>
          <a:p>
            <a:pPr algn="ctr"/>
            <a:r>
              <a:rPr lang="en-US" sz="2400" b="1" i="0" dirty="0">
                <a:effectLst/>
                <a:latin typeface="Arial Black" panose="020B0A04020102020204" pitchFamily="34" charset="0"/>
              </a:rPr>
              <a:t>Evaluating Future Policy and Management Directions</a:t>
            </a:r>
          </a:p>
          <a:p>
            <a:pPr algn="ctr"/>
            <a:r>
              <a:rPr lang="en-US" sz="2400" b="0" i="0" dirty="0">
                <a:solidFill>
                  <a:srgbClr val="7030A0"/>
                </a:solidFill>
                <a:effectLst/>
                <a:latin typeface="Arial Black" panose="020B0A04020102020204" pitchFamily="34" charset="0"/>
              </a:rPr>
              <a:t>Envisioning Sustainable Futures in Hospitality</a:t>
            </a:r>
          </a:p>
          <a:p>
            <a:endParaRPr lang="en-KE" dirty="0"/>
          </a:p>
        </p:txBody>
      </p:sp>
    </p:spTree>
    <p:extLst>
      <p:ext uri="{BB962C8B-B14F-4D97-AF65-F5344CB8AC3E}">
        <p14:creationId xmlns:p14="http://schemas.microsoft.com/office/powerpoint/2010/main" val="2907443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04E91-37A5-C57C-592C-866A2339A91D}"/>
              </a:ext>
            </a:extLst>
          </p:cNvPr>
          <p:cNvSpPr>
            <a:spLocks noGrp="1"/>
          </p:cNvSpPr>
          <p:nvPr>
            <p:ph type="title"/>
          </p:nvPr>
        </p:nvSpPr>
        <p:spPr>
          <a:xfrm>
            <a:off x="760275" y="1"/>
            <a:ext cx="9894473" cy="844826"/>
          </a:xfrm>
        </p:spPr>
        <p:txBody>
          <a:bodyPr>
            <a:normAutofit/>
          </a:bodyPr>
          <a:lstStyle/>
          <a:p>
            <a:pPr algn="ctr"/>
            <a:r>
              <a:rPr lang="en-US" sz="3600" b="1" dirty="0">
                <a:latin typeface="Arial" panose="020B0604020202020204" pitchFamily="34" charset="0"/>
                <a:cs typeface="Arial" panose="020B0604020202020204" pitchFamily="34" charset="0"/>
              </a:rPr>
              <a:t>A JW Marriott Case Study</a:t>
            </a:r>
            <a:endParaRPr lang="en-KE" sz="3600" b="1"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8FE07887-706A-4F8D-242A-33A7C1285A3A}"/>
              </a:ext>
            </a:extLst>
          </p:cNvPr>
          <p:cNvSpPr>
            <a:spLocks noGrp="1"/>
          </p:cNvSpPr>
          <p:nvPr>
            <p:ph type="body" sz="half" idx="2"/>
          </p:nvPr>
        </p:nvSpPr>
        <p:spPr>
          <a:xfrm>
            <a:off x="571431" y="944217"/>
            <a:ext cx="9616178" cy="1113183"/>
          </a:xfrm>
        </p:spPr>
        <p:txBody>
          <a:bodyPr>
            <a:normAutofit/>
          </a:bodyPr>
          <a:lstStyle/>
          <a:p>
            <a:pPr algn="ctr"/>
            <a:r>
              <a:rPr lang="en-US" sz="2400" u="sng" dirty="0">
                <a:solidFill>
                  <a:srgbClr val="7030A0"/>
                </a:solidFill>
                <a:latin typeface="Arial Black" panose="020B0A04020102020204" pitchFamily="34" charset="0"/>
                <a:cs typeface="Arial" panose="020B0604020202020204" pitchFamily="34" charset="0"/>
              </a:rPr>
              <a:t>Marriott’s Sustainability Initiatives</a:t>
            </a:r>
            <a:endParaRPr lang="en-KE" sz="2400" u="sng" dirty="0">
              <a:solidFill>
                <a:srgbClr val="7030A0"/>
              </a:solidFill>
              <a:latin typeface="Arial Black" panose="020B0A040201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A9AB5C1-1AF0-F664-53FC-A4F07E27B6C4}"/>
              </a:ext>
            </a:extLst>
          </p:cNvPr>
          <p:cNvSpPr txBox="1"/>
          <p:nvPr/>
        </p:nvSpPr>
        <p:spPr>
          <a:xfrm>
            <a:off x="894523" y="1617559"/>
            <a:ext cx="5705060" cy="3785652"/>
          </a:xfrm>
          <a:prstGeom prst="rect">
            <a:avLst/>
          </a:prstGeom>
          <a:noFill/>
        </p:spPr>
        <p:txBody>
          <a:bodyPr wrap="square" rtlCol="0">
            <a:spAutoFit/>
          </a:bodyPr>
          <a:lstStyle/>
          <a:p>
            <a:pPr algn="l">
              <a:buFont typeface="Arial" panose="020B0604020202020204" pitchFamily="34" charset="0"/>
              <a:buChar char="•"/>
            </a:pPr>
            <a:r>
              <a:rPr lang="en-US" sz="2000" b="1" i="0" dirty="0">
                <a:effectLst/>
                <a:latin typeface="Söhne"/>
              </a:rPr>
              <a:t>Green Building Design:</a:t>
            </a:r>
            <a:r>
              <a:rPr lang="en-US" sz="2000" b="0" i="0" dirty="0">
                <a:effectLst/>
                <a:latin typeface="Söhne"/>
              </a:rPr>
              <a:t> Marriott's commitment to sustainability is evident in its use of LEED-certified buildings, reducing environmental impact through energy-efficient designs.</a:t>
            </a:r>
          </a:p>
          <a:p>
            <a:pPr algn="l">
              <a:buFont typeface="Arial" panose="020B0604020202020204" pitchFamily="34" charset="0"/>
              <a:buChar char="•"/>
            </a:pPr>
            <a:r>
              <a:rPr lang="en-US" sz="2000" b="1" i="0" dirty="0">
                <a:effectLst/>
                <a:latin typeface="Söhne"/>
              </a:rPr>
              <a:t>Sustainable Operations:</a:t>
            </a:r>
            <a:r>
              <a:rPr lang="en-US" sz="2000" b="0" i="0" dirty="0">
                <a:effectLst/>
                <a:latin typeface="Söhne"/>
              </a:rPr>
              <a:t> Implementing practices like water-saving fixtures, energy-efficient lighting, and reducing single-use plastics to minimize ecological footprint.</a:t>
            </a:r>
          </a:p>
          <a:p>
            <a:pPr algn="l">
              <a:buFont typeface="Arial" panose="020B0604020202020204" pitchFamily="34" charset="0"/>
              <a:buChar char="•"/>
            </a:pPr>
            <a:r>
              <a:rPr lang="en-US" sz="2000" b="1" i="0" dirty="0">
                <a:effectLst/>
                <a:latin typeface="Söhne"/>
              </a:rPr>
              <a:t>Local and Organic Food Sourcing:</a:t>
            </a:r>
            <a:r>
              <a:rPr lang="en-US" sz="2000" b="0" i="0" dirty="0">
                <a:effectLst/>
                <a:latin typeface="Söhne"/>
              </a:rPr>
              <a:t> Emphasizing the use of local and organic food in their kitchens, supporting local agriculture and reducing transportation-related emissions.</a:t>
            </a:r>
          </a:p>
        </p:txBody>
      </p:sp>
      <p:pic>
        <p:nvPicPr>
          <p:cNvPr id="6" name="Picture 5">
            <a:extLst>
              <a:ext uri="{FF2B5EF4-FFF2-40B4-BE49-F238E27FC236}">
                <a16:creationId xmlns:a16="http://schemas.microsoft.com/office/drawing/2014/main" id="{F3E2C8EC-BD87-ECEC-A82D-D8CB11152276}"/>
              </a:ext>
            </a:extLst>
          </p:cNvPr>
          <p:cNvPicPr>
            <a:picLocks noChangeAspect="1"/>
          </p:cNvPicPr>
          <p:nvPr/>
        </p:nvPicPr>
        <p:blipFill>
          <a:blip r:embed="rId2"/>
          <a:stretch>
            <a:fillRect/>
          </a:stretch>
        </p:blipFill>
        <p:spPr>
          <a:xfrm>
            <a:off x="6599582" y="1617558"/>
            <a:ext cx="5236287" cy="3785652"/>
          </a:xfrm>
          <a:prstGeom prst="rect">
            <a:avLst/>
          </a:prstGeom>
        </p:spPr>
      </p:pic>
    </p:spTree>
    <p:extLst>
      <p:ext uri="{BB962C8B-B14F-4D97-AF65-F5344CB8AC3E}">
        <p14:creationId xmlns:p14="http://schemas.microsoft.com/office/powerpoint/2010/main" val="1995762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04E91-37A5-C57C-592C-866A2339A91D}"/>
              </a:ext>
            </a:extLst>
          </p:cNvPr>
          <p:cNvSpPr>
            <a:spLocks noGrp="1"/>
          </p:cNvSpPr>
          <p:nvPr>
            <p:ph type="title"/>
          </p:nvPr>
        </p:nvSpPr>
        <p:spPr>
          <a:xfrm>
            <a:off x="760275" y="1"/>
            <a:ext cx="9894473" cy="844826"/>
          </a:xfrm>
        </p:spPr>
        <p:txBody>
          <a:bodyPr>
            <a:normAutofit/>
          </a:bodyPr>
          <a:lstStyle/>
          <a:p>
            <a:pPr algn="ctr"/>
            <a:r>
              <a:rPr lang="en-US" b="1" dirty="0">
                <a:latin typeface="Arial Black" panose="020B0A04020102020204" pitchFamily="34" charset="0"/>
              </a:rPr>
              <a:t>A JW Marriott Case Study</a:t>
            </a:r>
            <a:endParaRPr lang="en-KE" b="1" dirty="0">
              <a:latin typeface="Arial Black" panose="020B0A04020102020204" pitchFamily="34" charset="0"/>
            </a:endParaRPr>
          </a:p>
        </p:txBody>
      </p:sp>
      <p:sp>
        <p:nvSpPr>
          <p:cNvPr id="4" name="Text Placeholder 3">
            <a:extLst>
              <a:ext uri="{FF2B5EF4-FFF2-40B4-BE49-F238E27FC236}">
                <a16:creationId xmlns:a16="http://schemas.microsoft.com/office/drawing/2014/main" id="{8FE07887-706A-4F8D-242A-33A7C1285A3A}"/>
              </a:ext>
            </a:extLst>
          </p:cNvPr>
          <p:cNvSpPr>
            <a:spLocks noGrp="1"/>
          </p:cNvSpPr>
          <p:nvPr>
            <p:ph type="body" sz="half" idx="2"/>
          </p:nvPr>
        </p:nvSpPr>
        <p:spPr>
          <a:xfrm>
            <a:off x="551553" y="843568"/>
            <a:ext cx="9616178" cy="773991"/>
          </a:xfrm>
        </p:spPr>
        <p:txBody>
          <a:bodyPr>
            <a:normAutofit/>
          </a:bodyPr>
          <a:lstStyle/>
          <a:p>
            <a:pPr algn="ctr"/>
            <a:r>
              <a:rPr lang="en-US" sz="2400" u="sng" dirty="0">
                <a:solidFill>
                  <a:srgbClr val="7030A0"/>
                </a:solidFill>
                <a:latin typeface="Arial Black" panose="020B0A04020102020204" pitchFamily="34" charset="0"/>
              </a:rPr>
              <a:t>Community Engagement and Environmental Conservation</a:t>
            </a:r>
            <a:endParaRPr lang="en-KE" sz="2400" u="sng" dirty="0">
              <a:solidFill>
                <a:srgbClr val="7030A0"/>
              </a:solidFill>
              <a:latin typeface="Arial Black" panose="020B0A04020102020204" pitchFamily="34" charset="0"/>
            </a:endParaRPr>
          </a:p>
        </p:txBody>
      </p:sp>
      <p:sp>
        <p:nvSpPr>
          <p:cNvPr id="5" name="TextBox 4">
            <a:extLst>
              <a:ext uri="{FF2B5EF4-FFF2-40B4-BE49-F238E27FC236}">
                <a16:creationId xmlns:a16="http://schemas.microsoft.com/office/drawing/2014/main" id="{EA9AB5C1-1AF0-F664-53FC-A4F07E27B6C4}"/>
              </a:ext>
            </a:extLst>
          </p:cNvPr>
          <p:cNvSpPr txBox="1"/>
          <p:nvPr/>
        </p:nvSpPr>
        <p:spPr>
          <a:xfrm>
            <a:off x="894523" y="1617559"/>
            <a:ext cx="6221894" cy="4154984"/>
          </a:xfrm>
          <a:prstGeom prst="rect">
            <a:avLst/>
          </a:prstGeom>
          <a:noFill/>
        </p:spPr>
        <p:txBody>
          <a:bodyPr wrap="square" rtlCol="0">
            <a:spAutoFit/>
          </a:bodyPr>
          <a:lstStyle/>
          <a:p>
            <a:pPr algn="l">
              <a:buFont typeface="Arial" panose="020B0604020202020204" pitchFamily="34" charset="0"/>
              <a:buChar char="•"/>
            </a:pPr>
            <a:r>
              <a:rPr lang="en-US" sz="2400" b="1" i="0" dirty="0">
                <a:effectLst/>
                <a:latin typeface="Söhne"/>
              </a:rPr>
              <a:t>Community Support Programs:</a:t>
            </a:r>
            <a:r>
              <a:rPr lang="en-US" sz="2400" b="0" i="0" dirty="0">
                <a:effectLst/>
                <a:latin typeface="Söhne"/>
              </a:rPr>
              <a:t> Marriott's initiatives to support local communities, such as providing employment opportunities and engaging in community development projects.</a:t>
            </a:r>
          </a:p>
          <a:p>
            <a:pPr algn="l">
              <a:buFont typeface="Arial" panose="020B0604020202020204" pitchFamily="34" charset="0"/>
              <a:buChar char="•"/>
            </a:pPr>
            <a:r>
              <a:rPr lang="en-US" sz="2400" b="1" i="0" dirty="0">
                <a:effectLst/>
                <a:latin typeface="Söhne"/>
              </a:rPr>
              <a:t>Biodiversity Conservation:</a:t>
            </a:r>
            <a:r>
              <a:rPr lang="en-US" sz="2400" b="0" i="0" dirty="0">
                <a:effectLst/>
                <a:latin typeface="Söhne"/>
              </a:rPr>
              <a:t> Actively participating in wildlife and habitat conservation efforts, preserving the natural beauty of tourist destinations.</a:t>
            </a:r>
          </a:p>
          <a:p>
            <a:pPr algn="l">
              <a:buFont typeface="Arial" panose="020B0604020202020204" pitchFamily="34" charset="0"/>
              <a:buChar char="•"/>
            </a:pPr>
            <a:r>
              <a:rPr lang="en-US" sz="2400" b="1" i="0" dirty="0">
                <a:effectLst/>
                <a:latin typeface="Söhne"/>
              </a:rPr>
              <a:t>Waste Management Strategies:</a:t>
            </a:r>
            <a:r>
              <a:rPr lang="en-US" sz="2400" b="0" i="0" dirty="0">
                <a:effectLst/>
                <a:latin typeface="Söhne"/>
              </a:rPr>
              <a:t> Implementing comprehensive waste reduction and recycling programs to minimize landfill contributions.</a:t>
            </a:r>
          </a:p>
        </p:txBody>
      </p:sp>
      <p:pic>
        <p:nvPicPr>
          <p:cNvPr id="3" name="Picture 2">
            <a:extLst>
              <a:ext uri="{FF2B5EF4-FFF2-40B4-BE49-F238E27FC236}">
                <a16:creationId xmlns:a16="http://schemas.microsoft.com/office/drawing/2014/main" id="{9EA95A9A-B359-EEED-FC7B-BB14363B7EA2}"/>
              </a:ext>
            </a:extLst>
          </p:cNvPr>
          <p:cNvPicPr>
            <a:picLocks noChangeAspect="1"/>
          </p:cNvPicPr>
          <p:nvPr/>
        </p:nvPicPr>
        <p:blipFill>
          <a:blip r:embed="rId2"/>
          <a:stretch>
            <a:fillRect/>
          </a:stretch>
        </p:blipFill>
        <p:spPr>
          <a:xfrm>
            <a:off x="7305260" y="1617559"/>
            <a:ext cx="4711149" cy="3866322"/>
          </a:xfrm>
          <a:prstGeom prst="rect">
            <a:avLst/>
          </a:prstGeom>
        </p:spPr>
      </p:pic>
    </p:spTree>
    <p:extLst>
      <p:ext uri="{BB962C8B-B14F-4D97-AF65-F5344CB8AC3E}">
        <p14:creationId xmlns:p14="http://schemas.microsoft.com/office/powerpoint/2010/main" val="20382303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04E91-37A5-C57C-592C-866A2339A91D}"/>
              </a:ext>
            </a:extLst>
          </p:cNvPr>
          <p:cNvSpPr>
            <a:spLocks noGrp="1"/>
          </p:cNvSpPr>
          <p:nvPr>
            <p:ph type="title"/>
          </p:nvPr>
        </p:nvSpPr>
        <p:spPr>
          <a:xfrm>
            <a:off x="760275" y="1"/>
            <a:ext cx="9894473" cy="844826"/>
          </a:xfrm>
        </p:spPr>
        <p:txBody>
          <a:bodyPr>
            <a:normAutofit/>
          </a:bodyPr>
          <a:lstStyle/>
          <a:p>
            <a:pPr algn="ctr"/>
            <a:r>
              <a:rPr lang="en-US" b="1" dirty="0">
                <a:latin typeface="Arial Black" panose="020B0A04020102020204" pitchFamily="34" charset="0"/>
              </a:rPr>
              <a:t>A JW Marriott Case Study</a:t>
            </a:r>
            <a:endParaRPr lang="en-KE" b="1" dirty="0">
              <a:latin typeface="Arial Black" panose="020B0A04020102020204" pitchFamily="34" charset="0"/>
            </a:endParaRPr>
          </a:p>
        </p:txBody>
      </p:sp>
      <p:sp>
        <p:nvSpPr>
          <p:cNvPr id="4" name="Text Placeholder 3">
            <a:extLst>
              <a:ext uri="{FF2B5EF4-FFF2-40B4-BE49-F238E27FC236}">
                <a16:creationId xmlns:a16="http://schemas.microsoft.com/office/drawing/2014/main" id="{8FE07887-706A-4F8D-242A-33A7C1285A3A}"/>
              </a:ext>
            </a:extLst>
          </p:cNvPr>
          <p:cNvSpPr>
            <a:spLocks noGrp="1"/>
          </p:cNvSpPr>
          <p:nvPr>
            <p:ph type="body" sz="half" idx="2"/>
          </p:nvPr>
        </p:nvSpPr>
        <p:spPr>
          <a:xfrm>
            <a:off x="571431" y="944218"/>
            <a:ext cx="9616178" cy="685800"/>
          </a:xfrm>
        </p:spPr>
        <p:txBody>
          <a:bodyPr>
            <a:normAutofit/>
          </a:bodyPr>
          <a:lstStyle/>
          <a:p>
            <a:pPr algn="ctr"/>
            <a:r>
              <a:rPr lang="en-US" sz="2400" u="sng" dirty="0">
                <a:solidFill>
                  <a:srgbClr val="7030A0"/>
                </a:solidFill>
                <a:latin typeface="Arial Black" panose="020B0A04020102020204" pitchFamily="34" charset="0"/>
              </a:rPr>
              <a:t>Marriott's Long-term Sustainability Goals</a:t>
            </a:r>
            <a:endParaRPr lang="en-KE" sz="2400" u="sng" dirty="0">
              <a:solidFill>
                <a:srgbClr val="7030A0"/>
              </a:solidFill>
              <a:latin typeface="Arial Black" panose="020B0A04020102020204" pitchFamily="34" charset="0"/>
            </a:endParaRPr>
          </a:p>
        </p:txBody>
      </p:sp>
      <p:sp>
        <p:nvSpPr>
          <p:cNvPr id="5" name="TextBox 4">
            <a:extLst>
              <a:ext uri="{FF2B5EF4-FFF2-40B4-BE49-F238E27FC236}">
                <a16:creationId xmlns:a16="http://schemas.microsoft.com/office/drawing/2014/main" id="{EA9AB5C1-1AF0-F664-53FC-A4F07E27B6C4}"/>
              </a:ext>
            </a:extLst>
          </p:cNvPr>
          <p:cNvSpPr txBox="1"/>
          <p:nvPr/>
        </p:nvSpPr>
        <p:spPr>
          <a:xfrm>
            <a:off x="934279" y="1720840"/>
            <a:ext cx="5496338" cy="3170099"/>
          </a:xfrm>
          <a:prstGeom prst="rect">
            <a:avLst/>
          </a:prstGeom>
          <a:noFill/>
        </p:spPr>
        <p:txBody>
          <a:bodyPr wrap="square" rtlCol="0">
            <a:spAutoFit/>
          </a:bodyPr>
          <a:lstStyle/>
          <a:p>
            <a:pPr algn="l">
              <a:buFont typeface="Arial" panose="020B0604020202020204" pitchFamily="34" charset="0"/>
              <a:buChar char="•"/>
            </a:pPr>
            <a:r>
              <a:rPr lang="en-US" sz="2000" b="1" i="0" dirty="0">
                <a:effectLst/>
                <a:latin typeface="Söhne"/>
              </a:rPr>
              <a:t>Renewable Energy Adoption:</a:t>
            </a:r>
            <a:r>
              <a:rPr lang="en-US" sz="2000" b="0" i="0" dirty="0">
                <a:effectLst/>
                <a:latin typeface="Söhne"/>
              </a:rPr>
              <a:t> Plans to switch to renewable energy sources for a significant portion of their energy needs, reducing carbon footprint.</a:t>
            </a:r>
          </a:p>
          <a:p>
            <a:pPr algn="l">
              <a:buFont typeface="Arial" panose="020B0604020202020204" pitchFamily="34" charset="0"/>
              <a:buChar char="•"/>
            </a:pPr>
            <a:r>
              <a:rPr lang="en-US" sz="2000" b="1" i="0" dirty="0">
                <a:effectLst/>
                <a:latin typeface="Söhne"/>
              </a:rPr>
              <a:t>Carbon Neutral Goals:</a:t>
            </a:r>
            <a:r>
              <a:rPr lang="en-US" sz="2000" b="0" i="0" dirty="0">
                <a:effectLst/>
                <a:latin typeface="Söhne"/>
              </a:rPr>
              <a:t> Aiming to achieve carbon neutrality by a set date, reflecting their commitment to combating climate change.</a:t>
            </a:r>
          </a:p>
          <a:p>
            <a:pPr algn="l">
              <a:buFont typeface="Arial" panose="020B0604020202020204" pitchFamily="34" charset="0"/>
              <a:buChar char="•"/>
            </a:pPr>
            <a:r>
              <a:rPr lang="en-US" sz="2000" b="1" i="0" dirty="0">
                <a:effectLst/>
                <a:latin typeface="Söhne"/>
              </a:rPr>
              <a:t>Sustainability Education and Awareness:</a:t>
            </a:r>
            <a:r>
              <a:rPr lang="en-US" sz="2000" b="0" i="0" dirty="0">
                <a:effectLst/>
                <a:latin typeface="Söhne"/>
              </a:rPr>
              <a:t> Promoting sustainability awareness among employees and guests, fostering a culture of environmental responsibility.</a:t>
            </a:r>
          </a:p>
        </p:txBody>
      </p:sp>
      <p:pic>
        <p:nvPicPr>
          <p:cNvPr id="3" name="Picture 2">
            <a:extLst>
              <a:ext uri="{FF2B5EF4-FFF2-40B4-BE49-F238E27FC236}">
                <a16:creationId xmlns:a16="http://schemas.microsoft.com/office/drawing/2014/main" id="{ACF361DF-4D00-8898-9C96-538B42356625}"/>
              </a:ext>
            </a:extLst>
          </p:cNvPr>
          <p:cNvPicPr>
            <a:picLocks noChangeAspect="1"/>
          </p:cNvPicPr>
          <p:nvPr/>
        </p:nvPicPr>
        <p:blipFill>
          <a:blip r:embed="rId2"/>
          <a:stretch>
            <a:fillRect/>
          </a:stretch>
        </p:blipFill>
        <p:spPr>
          <a:xfrm>
            <a:off x="6636094" y="1720840"/>
            <a:ext cx="4984475" cy="3666169"/>
          </a:xfrm>
          <a:prstGeom prst="rect">
            <a:avLst/>
          </a:prstGeom>
        </p:spPr>
      </p:pic>
    </p:spTree>
    <p:extLst>
      <p:ext uri="{BB962C8B-B14F-4D97-AF65-F5344CB8AC3E}">
        <p14:creationId xmlns:p14="http://schemas.microsoft.com/office/powerpoint/2010/main" val="3745652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ED60649F-E441-C3E1-61B1-44C3C8FC5D9A}"/>
              </a:ext>
            </a:extLst>
          </p:cNvPr>
          <p:cNvSpPr txBox="1"/>
          <p:nvPr/>
        </p:nvSpPr>
        <p:spPr>
          <a:xfrm>
            <a:off x="180975" y="56257"/>
            <a:ext cx="11830049" cy="1477328"/>
          </a:xfrm>
          <a:prstGeom prst="rect">
            <a:avLst/>
          </a:prstGeom>
          <a:noFill/>
        </p:spPr>
        <p:txBody>
          <a:bodyPr wrap="square" rtlCol="0">
            <a:spAutoFit/>
          </a:bodyPr>
          <a:lstStyle/>
          <a:p>
            <a:pPr algn="ctr"/>
            <a:r>
              <a:rPr lang="en-US" sz="2400" b="1" i="0" u="sng" dirty="0">
                <a:solidFill>
                  <a:srgbClr val="FF0000"/>
                </a:solidFill>
                <a:effectLst/>
                <a:latin typeface="Arial Black" panose="020B0A04020102020204" pitchFamily="34" charset="0"/>
              </a:rPr>
              <a:t>Conclusion - </a:t>
            </a:r>
            <a:r>
              <a:rPr lang="en-US" sz="2400" b="1" i="0" u="sng" dirty="0">
                <a:effectLst/>
                <a:latin typeface="Arial Black" panose="020B0A04020102020204" pitchFamily="34" charset="0"/>
              </a:rPr>
              <a:t>The Sustainable Future of Tourist Destinations</a:t>
            </a:r>
          </a:p>
          <a:p>
            <a:pPr algn="ctr"/>
            <a:r>
              <a:rPr lang="en-US" sz="2400" b="1" i="0" u="sng" dirty="0">
                <a:solidFill>
                  <a:srgbClr val="374151"/>
                </a:solidFill>
                <a:effectLst/>
                <a:latin typeface="Arial Black" panose="020B0A04020102020204" pitchFamily="34" charset="0"/>
              </a:rPr>
              <a:t>Sustaining the Journey: </a:t>
            </a:r>
            <a:r>
              <a:rPr lang="en-US" sz="2400" b="1" i="0" u="sng" dirty="0">
                <a:solidFill>
                  <a:srgbClr val="7030A0"/>
                </a:solidFill>
                <a:effectLst/>
                <a:latin typeface="Arial Black" panose="020B0A04020102020204" pitchFamily="34" charset="0"/>
              </a:rPr>
              <a:t>The Impact of Practices on Destination Sustainability</a:t>
            </a:r>
          </a:p>
          <a:p>
            <a:endParaRPr lang="en-KE" dirty="0"/>
          </a:p>
        </p:txBody>
      </p:sp>
      <p:sp>
        <p:nvSpPr>
          <p:cNvPr id="12" name="TextBox 11">
            <a:extLst>
              <a:ext uri="{FF2B5EF4-FFF2-40B4-BE49-F238E27FC236}">
                <a16:creationId xmlns:a16="http://schemas.microsoft.com/office/drawing/2014/main" id="{757A924B-6527-F6C9-F7E1-60753B17C11E}"/>
              </a:ext>
            </a:extLst>
          </p:cNvPr>
          <p:cNvSpPr txBox="1"/>
          <p:nvPr/>
        </p:nvSpPr>
        <p:spPr>
          <a:xfrm>
            <a:off x="781049" y="1166842"/>
            <a:ext cx="10629900" cy="4524315"/>
          </a:xfrm>
          <a:prstGeom prst="rect">
            <a:avLst/>
          </a:prstGeom>
          <a:noFill/>
        </p:spPr>
        <p:txBody>
          <a:bodyPr wrap="square" rtlCol="0">
            <a:spAutoFit/>
          </a:bodyPr>
          <a:lstStyle/>
          <a:p>
            <a:pPr algn="l">
              <a:buFont typeface="Arial" panose="020B0604020202020204" pitchFamily="34" charset="0"/>
              <a:buChar char="•"/>
            </a:pPr>
            <a:r>
              <a:rPr lang="en-US" b="1" i="0" dirty="0">
                <a:solidFill>
                  <a:srgbClr val="374151"/>
                </a:solidFill>
                <a:effectLst/>
                <a:latin typeface="Söhne"/>
              </a:rPr>
              <a:t>Comprehensive Sustainability:</a:t>
            </a:r>
            <a:r>
              <a:rPr lang="en-US" b="0" i="0" dirty="0">
                <a:solidFill>
                  <a:srgbClr val="374151"/>
                </a:solidFill>
                <a:effectLst/>
                <a:latin typeface="Söhne"/>
              </a:rPr>
              <a:t> Achieved through collective efforts in economic, social, environmental, technological, and legal domains.</a:t>
            </a:r>
          </a:p>
          <a:p>
            <a:pPr algn="l">
              <a:buFont typeface="Arial" panose="020B0604020202020204" pitchFamily="34" charset="0"/>
              <a:buChar char="•"/>
            </a:pPr>
            <a:r>
              <a:rPr lang="en-US" b="1" i="0" dirty="0">
                <a:solidFill>
                  <a:srgbClr val="374151"/>
                </a:solidFill>
                <a:effectLst/>
                <a:latin typeface="Söhne"/>
              </a:rPr>
              <a:t>Responsible Tourism:</a:t>
            </a:r>
            <a:r>
              <a:rPr lang="en-US" b="0" i="0" dirty="0">
                <a:solidFill>
                  <a:srgbClr val="374151"/>
                </a:solidFill>
                <a:effectLst/>
                <a:latin typeface="Söhne"/>
              </a:rPr>
              <a:t> Catalyzed by eco-friendly practices that balance profitability with ecological stewardship.</a:t>
            </a:r>
          </a:p>
          <a:p>
            <a:pPr algn="l">
              <a:buFont typeface="Arial" panose="020B0604020202020204" pitchFamily="34" charset="0"/>
              <a:buChar char="•"/>
            </a:pPr>
            <a:r>
              <a:rPr lang="en-US" b="1" i="0" dirty="0">
                <a:solidFill>
                  <a:srgbClr val="374151"/>
                </a:solidFill>
                <a:effectLst/>
                <a:latin typeface="Söhne"/>
              </a:rPr>
              <a:t>Engaged Stakeholders:</a:t>
            </a:r>
            <a:r>
              <a:rPr lang="en-US" b="0" i="0" dirty="0">
                <a:solidFill>
                  <a:srgbClr val="374151"/>
                </a:solidFill>
                <a:effectLst/>
                <a:latin typeface="Söhne"/>
              </a:rPr>
              <a:t> The key to success lies in the hands-on involvement of consumers, local communities, and policymakers.</a:t>
            </a:r>
          </a:p>
          <a:p>
            <a:pPr algn="l">
              <a:buFont typeface="Arial" panose="020B0604020202020204" pitchFamily="34" charset="0"/>
              <a:buChar char="•"/>
            </a:pPr>
            <a:r>
              <a:rPr lang="en-US" b="1" i="0" dirty="0">
                <a:solidFill>
                  <a:srgbClr val="374151"/>
                </a:solidFill>
                <a:effectLst/>
                <a:latin typeface="Söhne"/>
              </a:rPr>
              <a:t>Technological Innovation:</a:t>
            </a:r>
            <a:r>
              <a:rPr lang="en-US" b="0" i="0" dirty="0">
                <a:solidFill>
                  <a:srgbClr val="374151"/>
                </a:solidFill>
                <a:effectLst/>
                <a:latin typeface="Söhne"/>
              </a:rPr>
              <a:t> Serves as a bridge to higher efficiency and guest satisfaction, aligning with sustainable objectives.</a:t>
            </a:r>
          </a:p>
          <a:p>
            <a:pPr algn="l">
              <a:buFont typeface="Arial" panose="020B0604020202020204" pitchFamily="34" charset="0"/>
              <a:buChar char="•"/>
            </a:pPr>
            <a:r>
              <a:rPr lang="en-US" b="1" i="0" dirty="0">
                <a:solidFill>
                  <a:srgbClr val="374151"/>
                </a:solidFill>
                <a:effectLst/>
                <a:latin typeface="Söhne"/>
              </a:rPr>
              <a:t>Legal Frameworks:</a:t>
            </a:r>
            <a:r>
              <a:rPr lang="en-US" b="0" i="0" dirty="0">
                <a:solidFill>
                  <a:srgbClr val="374151"/>
                </a:solidFill>
                <a:effectLst/>
                <a:latin typeface="Söhne"/>
              </a:rPr>
              <a:t> Strengthened policies support sustainable growth and ensure adherence to environmental standards.</a:t>
            </a:r>
          </a:p>
          <a:p>
            <a:pPr algn="l">
              <a:buFont typeface="Arial" panose="020B0604020202020204" pitchFamily="34" charset="0"/>
              <a:buChar char="•"/>
            </a:pPr>
            <a:r>
              <a:rPr lang="en-US" b="1" i="0" dirty="0">
                <a:solidFill>
                  <a:srgbClr val="374151"/>
                </a:solidFill>
                <a:effectLst/>
                <a:latin typeface="Söhne"/>
              </a:rPr>
              <a:t>Management Practices:</a:t>
            </a:r>
            <a:r>
              <a:rPr lang="en-US" b="0" i="0" dirty="0">
                <a:solidFill>
                  <a:srgbClr val="374151"/>
                </a:solidFill>
                <a:effectLst/>
                <a:latin typeface="Söhne"/>
              </a:rPr>
              <a:t> Green management is pivotal for the successful implementation of sustainability at the organizational level.</a:t>
            </a:r>
          </a:p>
          <a:p>
            <a:pPr algn="l">
              <a:buFont typeface="Arial" panose="020B0604020202020204" pitchFamily="34" charset="0"/>
              <a:buChar char="•"/>
            </a:pPr>
            <a:r>
              <a:rPr lang="en-US" b="1" i="0" dirty="0">
                <a:solidFill>
                  <a:srgbClr val="374151"/>
                </a:solidFill>
                <a:effectLst/>
                <a:latin typeface="Söhne"/>
              </a:rPr>
              <a:t>Collaborative Progress:</a:t>
            </a:r>
            <a:r>
              <a:rPr lang="en-US" b="0" i="0" dirty="0">
                <a:solidFill>
                  <a:srgbClr val="374151"/>
                </a:solidFill>
                <a:effectLst/>
                <a:latin typeface="Söhne"/>
              </a:rPr>
              <a:t> Ongoing dialogue and best-practice sharing among stakeholders ensure continual improvement.</a:t>
            </a:r>
          </a:p>
          <a:p>
            <a:pPr algn="l">
              <a:buFont typeface="Arial" panose="020B0604020202020204" pitchFamily="34" charset="0"/>
              <a:buChar char="•"/>
            </a:pPr>
            <a:r>
              <a:rPr lang="en-US" b="1" i="0" dirty="0">
                <a:solidFill>
                  <a:srgbClr val="374151"/>
                </a:solidFill>
                <a:effectLst/>
                <a:latin typeface="Söhne"/>
              </a:rPr>
              <a:t>Economic Prudence:</a:t>
            </a:r>
            <a:r>
              <a:rPr lang="en-US" b="0" i="0" dirty="0">
                <a:solidFill>
                  <a:srgbClr val="374151"/>
                </a:solidFill>
                <a:effectLst/>
                <a:latin typeface="Söhne"/>
              </a:rPr>
              <a:t> Sustainability drives cost savings and revenue growth, proving profitable for businesses.</a:t>
            </a:r>
          </a:p>
          <a:p>
            <a:pPr algn="l">
              <a:buFont typeface="Arial" panose="020B0604020202020204" pitchFamily="34" charset="0"/>
              <a:buChar char="•"/>
            </a:pPr>
            <a:r>
              <a:rPr lang="en-US" b="1" i="0" dirty="0">
                <a:solidFill>
                  <a:srgbClr val="374151"/>
                </a:solidFill>
                <a:effectLst/>
                <a:latin typeface="Söhne"/>
              </a:rPr>
              <a:t>Future Policy Development:</a:t>
            </a:r>
            <a:r>
              <a:rPr lang="en-US" b="0" i="0" dirty="0">
                <a:solidFill>
                  <a:srgbClr val="374151"/>
                </a:solidFill>
                <a:effectLst/>
                <a:latin typeface="Söhne"/>
              </a:rPr>
              <a:t> Needs to be inclusive, comprehensive, and aligned with the global sustainability agenda.</a:t>
            </a:r>
          </a:p>
        </p:txBody>
      </p:sp>
    </p:spTree>
    <p:extLst>
      <p:ext uri="{BB962C8B-B14F-4D97-AF65-F5344CB8AC3E}">
        <p14:creationId xmlns:p14="http://schemas.microsoft.com/office/powerpoint/2010/main" val="2223672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7030A0"/>
                </a:solidFill>
                <a:latin typeface="Arial" panose="020B0604020202020204" pitchFamily="34" charset="0"/>
                <a:cs typeface="Arial" panose="020B0604020202020204" pitchFamily="34" charset="0"/>
              </a:rPr>
              <a:t>References</a:t>
            </a:r>
            <a:r>
              <a:rPr lang="en-US"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838200" y="1371601"/>
            <a:ext cx="10515600" cy="4334256"/>
          </a:xfrm>
        </p:spPr>
        <p:txBody>
          <a:bodyPr>
            <a:noAutofit/>
          </a:bodyPr>
          <a:lstStyle/>
          <a:p>
            <a:r>
              <a:rPr lang="en-US" sz="1800" dirty="0">
                <a:latin typeface="Arial" panose="020B0604020202020204" pitchFamily="34" charset="0"/>
                <a:cs typeface="Arial" panose="020B0604020202020204" pitchFamily="34" charset="0"/>
              </a:rPr>
              <a:t>Barr, S., Shaw, G., &amp; Coles, T. (2011). Sustainable lifestyles: Sites, practices, and policy. </a:t>
            </a:r>
            <a:r>
              <a:rPr lang="en-US" sz="1800" i="1" dirty="0">
                <a:latin typeface="Arial" panose="020B0604020202020204" pitchFamily="34" charset="0"/>
                <a:cs typeface="Arial" panose="020B0604020202020204" pitchFamily="34" charset="0"/>
              </a:rPr>
              <a:t>Environment and Planning A: Economy and Space</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43</a:t>
            </a:r>
            <a:r>
              <a:rPr lang="en-US" sz="1800" dirty="0">
                <a:latin typeface="Arial" panose="020B0604020202020204" pitchFamily="34" charset="0"/>
                <a:cs typeface="Arial" panose="020B0604020202020204" pitchFamily="34" charset="0"/>
              </a:rPr>
              <a:t>(12), 3011-3029. </a:t>
            </a:r>
            <a:r>
              <a:rPr lang="en-US" sz="1800" u="sng" dirty="0">
                <a:latin typeface="Arial" panose="020B0604020202020204" pitchFamily="34" charset="0"/>
                <a:cs typeface="Arial" panose="020B0604020202020204" pitchFamily="34" charset="0"/>
                <a:hlinkClick r:id="rId3"/>
              </a:rPr>
              <a:t>https://doi.org/10.1068/a43529</a:t>
            </a:r>
            <a:endParaRPr lang="en-US" sz="1800" dirty="0">
              <a:latin typeface="Arial" panose="020B0604020202020204" pitchFamily="34" charset="0"/>
              <a:cs typeface="Arial" panose="020B0604020202020204" pitchFamily="34" charset="0"/>
            </a:endParaRPr>
          </a:p>
          <a:p>
            <a:r>
              <a:rPr lang="en-US" sz="1800" dirty="0" err="1">
                <a:latin typeface="Arial" panose="020B0604020202020204" pitchFamily="34" charset="0"/>
                <a:cs typeface="Arial" panose="020B0604020202020204" pitchFamily="34" charset="0"/>
              </a:rPr>
              <a:t>Bezerra</a:t>
            </a:r>
            <a:r>
              <a:rPr lang="en-US" sz="1800" dirty="0">
                <a:latin typeface="Arial" panose="020B0604020202020204" pitchFamily="34" charset="0"/>
                <a:cs typeface="Arial" panose="020B0604020202020204" pitchFamily="34" charset="0"/>
              </a:rPr>
              <a:t>, G. C., &amp; Gomes, C. F. (2019). Determinants of passenger loyalty in multi-airport regions: Implications for tourism destination. </a:t>
            </a:r>
            <a:r>
              <a:rPr lang="en-US" sz="1800" i="1" dirty="0">
                <a:latin typeface="Arial" panose="020B0604020202020204" pitchFamily="34" charset="0"/>
                <a:cs typeface="Arial" panose="020B0604020202020204" pitchFamily="34" charset="0"/>
              </a:rPr>
              <a:t>Tourism Management Perspectives</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31</a:t>
            </a:r>
            <a:r>
              <a:rPr lang="en-US" sz="1800" dirty="0">
                <a:latin typeface="Arial" panose="020B0604020202020204" pitchFamily="34" charset="0"/>
                <a:cs typeface="Arial" panose="020B0604020202020204" pitchFamily="34" charset="0"/>
              </a:rPr>
              <a:t>, 145-158. </a:t>
            </a:r>
            <a:r>
              <a:rPr lang="en-US" sz="1800" u="sng" dirty="0">
                <a:latin typeface="Arial" panose="020B0604020202020204" pitchFamily="34" charset="0"/>
                <a:cs typeface="Arial" panose="020B0604020202020204" pitchFamily="34" charset="0"/>
                <a:hlinkClick r:id="rId4"/>
              </a:rPr>
              <a:t>https://doi.org/10.1016/j.tmp.2019.04.003</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Meng, B., &amp; Han, H. (2019). Determinants of working holiday makers' destination loyalty: Uncovering the role of perceived authenticity. </a:t>
            </a:r>
            <a:r>
              <a:rPr lang="en-US" sz="1800" i="1" dirty="0">
                <a:latin typeface="Arial" panose="020B0604020202020204" pitchFamily="34" charset="0"/>
                <a:cs typeface="Arial" panose="020B0604020202020204" pitchFamily="34" charset="0"/>
              </a:rPr>
              <a:t>Tourism Management Perspectives</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32</a:t>
            </a:r>
            <a:r>
              <a:rPr lang="en-US" sz="1800" dirty="0">
                <a:latin typeface="Arial" panose="020B0604020202020204" pitchFamily="34" charset="0"/>
                <a:cs typeface="Arial" panose="020B0604020202020204" pitchFamily="34" charset="0"/>
              </a:rPr>
              <a:t>, 100565. </a:t>
            </a:r>
            <a:r>
              <a:rPr lang="en-US" sz="1800" u="sng" dirty="0">
                <a:latin typeface="Arial" panose="020B0604020202020204" pitchFamily="34" charset="0"/>
                <a:cs typeface="Arial" panose="020B0604020202020204" pitchFamily="34" charset="0"/>
                <a:hlinkClick r:id="rId5"/>
              </a:rPr>
              <a:t>https://doi.org/10.1016/j.tmp.2019.100565</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Marriott International, Inc. (2021). Serve 360: Doing Good In Every Direction; 2021 Report. </a:t>
            </a:r>
            <a:r>
              <a:rPr lang="en-US" sz="1800" dirty="0">
                <a:latin typeface="Arial" panose="020B0604020202020204" pitchFamily="34" charset="0"/>
                <a:cs typeface="Arial" panose="020B0604020202020204" pitchFamily="34" charset="0"/>
                <a:hlinkClick r:id="rId6"/>
              </a:rPr>
              <a:t>https://serve360.marriott.com/wp-content/uploads/2022/05/Marriott_Serve360_2021Report.pdf</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Marriott International, Inc. (2021). Serve 360: Doing Good In Every Direction; 2021 Report. </a:t>
            </a:r>
            <a:r>
              <a:rPr lang="en-US" sz="1800" dirty="0">
                <a:latin typeface="Arial" panose="020B0604020202020204" pitchFamily="34" charset="0"/>
                <a:cs typeface="Arial" panose="020B0604020202020204" pitchFamily="34" charset="0"/>
                <a:hlinkClick r:id="rId6"/>
              </a:rPr>
              <a:t>https://serve360.marriott.com/wp-content/uploads/2022/05/Marriott_Serve360_2021Report.pdf</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Sloan, P., Legrand, W., &amp; Chen, J. S. (2013). Sustainability in the hospitality industry: Principles of sustainable operations. Routledge.</a:t>
            </a: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6075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6958" y="318052"/>
            <a:ext cx="10952922" cy="5263235"/>
          </a:xfrm>
          <a:prstGeom prst="rect">
            <a:avLst/>
          </a:prstGeom>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64854871C080D46AAF220054162EE49" ma:contentTypeVersion="10" ma:contentTypeDescription="Create a new document." ma:contentTypeScope="" ma:versionID="31dcf6c2088fc756ebeaf34c2d15dba2">
  <xsd:schema xmlns:xsd="http://www.w3.org/2001/XMLSchema" xmlns:xs="http://www.w3.org/2001/XMLSchema" xmlns:p="http://schemas.microsoft.com/office/2006/metadata/properties" xmlns:ns2="c0bc5e67-24c2-4fc5-b969-f791d200abd2" xmlns:ns3="497e3025-69b6-416a-8642-3c6d06f66ac5" targetNamespace="http://schemas.microsoft.com/office/2006/metadata/properties" ma:root="true" ma:fieldsID="749b18cf5e16e0ce0344bf58e8d6571c" ns2:_="" ns3:_="">
    <xsd:import namespace="c0bc5e67-24c2-4fc5-b969-f791d200abd2"/>
    <xsd:import namespace="497e3025-69b6-416a-8642-3c6d06f66ac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bc5e67-24c2-4fc5-b969-f791d200ab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7e3025-69b6-416a-8642-3c6d06f66ac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A96578-F261-47E4-A313-68CB36B4F360}">
  <ds:schemaRefs>
    <ds:schemaRef ds:uri="http://schemas.microsoft.com/sharepoint/v3/contenttype/forms"/>
  </ds:schemaRefs>
</ds:datastoreItem>
</file>

<file path=customXml/itemProps2.xml><?xml version="1.0" encoding="utf-8"?>
<ds:datastoreItem xmlns:ds="http://schemas.openxmlformats.org/officeDocument/2006/customXml" ds:itemID="{0032BBAC-3698-4F05-9D8E-6B64CA681E85}">
  <ds:schemaRefs>
    <ds:schemaRef ds:uri="c0bc5e67-24c2-4fc5-b969-f791d200abd2"/>
    <ds:schemaRef ds:uri="http://purl.org/dc/dcmitype/"/>
    <ds:schemaRef ds:uri="497e3025-69b6-416a-8642-3c6d06f66ac5"/>
    <ds:schemaRef ds:uri="http://purl.org/dc/terms/"/>
    <ds:schemaRef ds:uri="http://schemas.microsoft.com/office/2006/documentManagement/types"/>
    <ds:schemaRef ds:uri="http://www.w3.org/XML/1998/namespace"/>
    <ds:schemaRef ds:uri="http://schemas.microsoft.com/office/2006/metadata/properties"/>
    <ds:schemaRef ds:uri="http://schemas.microsoft.com/office/infopath/2007/PartnerControls"/>
    <ds:schemaRef ds:uri="http://schemas.openxmlformats.org/package/2006/metadata/core-properties"/>
    <ds:schemaRef ds:uri="http://purl.org/dc/elements/1.1/"/>
  </ds:schemaRefs>
</ds:datastoreItem>
</file>

<file path=customXml/itemProps3.xml><?xml version="1.0" encoding="utf-8"?>
<ds:datastoreItem xmlns:ds="http://schemas.openxmlformats.org/officeDocument/2006/customXml" ds:itemID="{9DE69F30-69B7-4E25-B70F-C569225314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bc5e67-24c2-4fc5-b969-f791d200abd2"/>
    <ds:schemaRef ds:uri="497e3025-69b6-416a-8642-3c6d06f66a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748</TotalTime>
  <Words>3633</Words>
  <Application>Microsoft Office PowerPoint</Application>
  <PresentationFormat>Widescreen</PresentationFormat>
  <Paragraphs>174</Paragraphs>
  <Slides>17</Slides>
  <Notes>14</Notes>
  <HiddenSlides>0</HiddenSlides>
  <MMClips>0</MMClips>
  <ScaleCrop>false</ScaleCrop>
  <HeadingPairs>
    <vt:vector size="6" baseType="variant">
      <vt:variant>
        <vt:lpstr>Fonts Used</vt:lpstr>
      </vt:variant>
      <vt:variant>
        <vt:i4>6</vt:i4>
      </vt:variant>
      <vt:variant>
        <vt:lpstr>Theme</vt:lpstr>
      </vt:variant>
      <vt:variant>
        <vt:i4>8</vt:i4>
      </vt:variant>
      <vt:variant>
        <vt:lpstr>Slide Titles</vt:lpstr>
      </vt:variant>
      <vt:variant>
        <vt:i4>17</vt:i4>
      </vt:variant>
    </vt:vector>
  </HeadingPairs>
  <TitlesOfParts>
    <vt:vector size="31" baseType="lpstr">
      <vt:lpstr>Arial</vt:lpstr>
      <vt:lpstr>Arial Black</vt:lpstr>
      <vt:lpstr>Calibri</vt:lpstr>
      <vt:lpstr>Calibri Light</vt:lpstr>
      <vt:lpstr>Söhne</vt:lpstr>
      <vt:lpstr>Wingdings</vt:lpstr>
      <vt:lpstr>Title Slide 1</vt:lpstr>
      <vt:lpstr>Sub Title 1</vt:lpstr>
      <vt:lpstr>1_Text Break Info Slide 2</vt:lpstr>
      <vt:lpstr>1_Title Slide 1</vt:lpstr>
      <vt:lpstr>Text 1</vt:lpstr>
      <vt:lpstr>Theme1</vt:lpstr>
      <vt:lpstr>Theme4</vt:lpstr>
      <vt:lpstr>Theme3</vt:lpstr>
      <vt:lpstr>The Impact Of Sustainable Practices On The Overall Sustainability Of Tourist Destinations </vt:lpstr>
      <vt:lpstr>Purpose of Project</vt:lpstr>
      <vt:lpstr>Introduction </vt:lpstr>
      <vt:lpstr>PowerPoint Presentation</vt:lpstr>
      <vt:lpstr> Balancing Economic Growth and Environmental Sustainability </vt:lpstr>
      <vt:lpstr>Social Dimensions of Sustainable Tourism :Consumer Influence and Community Engagement in Sustainable Tourism </vt:lpstr>
      <vt:lpstr>PowerPoint Presentation</vt:lpstr>
      <vt:lpstr>PowerPoint Presentation</vt:lpstr>
      <vt:lpstr>PowerPoint Presentation</vt:lpstr>
      <vt:lpstr>PowerPoint Presentation</vt:lpstr>
      <vt:lpstr>PowerPoint Presentation</vt:lpstr>
      <vt:lpstr>A JW Marriott Case Study</vt:lpstr>
      <vt:lpstr>A JW Marriott Case Study</vt:lpstr>
      <vt:lpstr>A JW Marriott Case Study</vt:lpstr>
      <vt:lpstr>PowerPoint Presentation</vt:lpstr>
      <vt:lpstr>References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ANDREEA NICOLAE</cp:lastModifiedBy>
  <cp:revision>54</cp:revision>
  <dcterms:created xsi:type="dcterms:W3CDTF">2023-01-31T21:01:37Z</dcterms:created>
  <dcterms:modified xsi:type="dcterms:W3CDTF">2023-11-13T20:24:44Z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0x010100964854871C080D46AAF220054162EE49</vt:lpwstr>
  </property>
</Properties>
</file>