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Oval 2"/>
          <p:cNvSpPr/>
          <p:nvPr/>
        </p:nvSpPr>
        <p:spPr>
          <a:xfrm>
            <a:off x="9966960" y="182880"/>
            <a:ext cx="2011680" cy="2011680"/>
          </a:xfrm>
          <a:prstGeom prst="ellipse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Oval 3"/>
          <p:cNvSpPr/>
          <p:nvPr/>
        </p:nvSpPr>
        <p:spPr>
          <a:xfrm>
            <a:off x="10698480" y="1143000"/>
            <a:ext cx="1005840" cy="1005840"/>
          </a:xfrm>
          <a:prstGeom prst="ellipse">
            <a:avLst/>
          </a:prstGeom>
          <a:solidFill>
            <a:srgbClr val="42BD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Oval 4"/>
          <p:cNvSpPr/>
          <p:nvPr/>
        </p:nvSpPr>
        <p:spPr>
          <a:xfrm>
            <a:off x="9235440" y="5257800"/>
            <a:ext cx="1828800" cy="1828800"/>
          </a:xfrm>
          <a:prstGeom prst="ellipse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Rectangle 5"/>
          <p:cNvSpPr/>
          <p:nvPr/>
        </p:nvSpPr>
        <p:spPr>
          <a:xfrm>
            <a:off x="685800" y="1024128"/>
            <a:ext cx="109728" cy="4526280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7" name="TextBox 6"/>
          <p:cNvSpPr txBox="1"/>
          <p:nvPr/>
        </p:nvSpPr>
        <p:spPr>
          <a:xfrm>
            <a:off x="1051560" y="1078992"/>
            <a:ext cx="8778240" cy="1920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AFCFE"/>
                </a:solidFill>
                <a:latin typeface="Aptos Display"/>
              </a:defRPr>
            </a:pPr>
            <a:r>
              <a:t>Evaluating Digital Forensic</a:t>
            </a:r>
            <a:br/>
            <a:r>
              <a:t>Readiness in Organisations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78992" y="3182112"/>
            <a:ext cx="713232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>
                <a:solidFill>
                  <a:srgbClr val="E8EFF4"/>
                </a:solidFill>
                <a:latin typeface="Aptos"/>
              </a:defRPr>
            </a:pPr>
            <a:r>
              <a:t>A survey-based study of organisational cyber readiness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8992" y="4709160"/>
            <a:ext cx="68580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300"/>
              </a:spcAft>
              <a:defRPr sz="1400" b="1">
                <a:solidFill>
                  <a:srgbClr val="42BDCD"/>
                </a:solidFill>
                <a:latin typeface="Aptos"/>
              </a:defRPr>
            </a:pPr>
            <a:r>
              <a:t>Thesis Presentation</a:t>
            </a:r>
          </a:p>
          <a:p>
            <a:pPr>
              <a:spcAft>
                <a:spcPts val="300"/>
              </a:spcAft>
              <a:defRPr sz="1250" b="0">
                <a:solidFill>
                  <a:srgbClr val="ABBBC9"/>
                </a:solidFill>
                <a:latin typeface="Aptos"/>
              </a:defRPr>
            </a:pPr>
            <a:r>
              <a:t>Ziaur Rahman Ramim</a:t>
            </a:r>
          </a:p>
          <a:p>
            <a:pPr>
              <a:spcAft>
                <a:spcPts val="300"/>
              </a:spcAft>
              <a:defRPr sz="1250" b="0">
                <a:solidFill>
                  <a:srgbClr val="ABBBC9"/>
                </a:solidFill>
                <a:latin typeface="Aptos"/>
              </a:defRPr>
            </a:pPr>
            <a:r>
              <a:t>2026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1/11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AFCFE"/>
                </a:solidFill>
                <a:latin typeface="Aptos Display"/>
              </a:defRPr>
            </a:pPr>
            <a:r>
              <a:t>Why Digital Forensic Readiness Matters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ABBBC9"/>
                </a:solidFill>
                <a:latin typeface="Aptos"/>
              </a:defRPr>
            </a:pPr>
            <a:r>
              <a:t>Readiness is not just a technical issue; it depends on people, processes and response capability.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1646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42BDCD"/>
                </a:solidFill>
                <a:latin typeface="Aptos"/>
              </a:defRPr>
            </a:pPr>
            <a:r>
              <a:t>CONTEXT &amp; PROBLEM</a:t>
            </a:r>
          </a:p>
        </p:txBody>
      </p:sp>
      <p:sp>
        <p:nvSpPr>
          <p:cNvPr id="7" name="Oval 6"/>
          <p:cNvSpPr/>
          <p:nvPr/>
        </p:nvSpPr>
        <p:spPr>
          <a:xfrm>
            <a:off x="731520" y="1965960"/>
            <a:ext cx="530352" cy="530352"/>
          </a:xfrm>
          <a:prstGeom prst="ellipse">
            <a:avLst/>
          </a:prstGeom>
          <a:solidFill>
            <a:srgbClr val="DF5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31520" y="2029967"/>
            <a:ext cx="530352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600">
                <a:solidFill>
                  <a:srgbClr val="0C1A2B"/>
                </a:solidFill>
              </a:defRPr>
            </a:pPr>
            <a:r>
              <a:t>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417320" y="1938528"/>
            <a:ext cx="4572000" cy="868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1700">
                <a:solidFill>
                  <a:srgbClr val="FAFCFE"/>
                </a:solidFill>
              </a:defRPr>
            </a:pPr>
            <a:r>
              <a:t>Cyber incident</a:t>
            </a:r>
          </a:p>
          <a:p>
            <a:pPr>
              <a:defRPr sz="1250">
                <a:solidFill>
                  <a:srgbClr val="ABBBC9"/>
                </a:solidFill>
              </a:defRPr>
            </a:pPr>
            <a:r>
              <a:t>Evidence is created across systems, users and cloud services.</a:t>
            </a:r>
          </a:p>
        </p:txBody>
      </p:sp>
      <p:sp>
        <p:nvSpPr>
          <p:cNvPr id="10" name="Rectangle 9"/>
          <p:cNvSpPr/>
          <p:nvPr/>
        </p:nvSpPr>
        <p:spPr>
          <a:xfrm>
            <a:off x="960120" y="2496312"/>
            <a:ext cx="54864" cy="704088"/>
          </a:xfrm>
          <a:prstGeom prst="rect">
            <a:avLst/>
          </a:prstGeom>
          <a:solidFill>
            <a:srgbClr val="475E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Oval 10"/>
          <p:cNvSpPr/>
          <p:nvPr/>
        </p:nvSpPr>
        <p:spPr>
          <a:xfrm>
            <a:off x="731520" y="3200400"/>
            <a:ext cx="530352" cy="530352"/>
          </a:xfrm>
          <a:prstGeom prst="ellipse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731520" y="3264408"/>
            <a:ext cx="530352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600">
                <a:solidFill>
                  <a:srgbClr val="0C1A2B"/>
                </a:solidFill>
              </a:defRPr>
            </a:pPr>
            <a: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417320" y="3172968"/>
            <a:ext cx="4572000" cy="868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1700">
                <a:solidFill>
                  <a:srgbClr val="FAFCFE"/>
                </a:solidFill>
              </a:defRPr>
            </a:pPr>
            <a:r>
              <a:t>Evidence preservation</a:t>
            </a:r>
          </a:p>
          <a:p>
            <a:pPr>
              <a:defRPr sz="1250">
                <a:solidFill>
                  <a:srgbClr val="ABBBC9"/>
                </a:solidFill>
              </a:defRPr>
            </a:pPr>
            <a:r>
              <a:t>Logs and artefacts must be identified, collected and protected.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960120" y="3730752"/>
            <a:ext cx="54864" cy="704088"/>
          </a:xfrm>
          <a:prstGeom prst="rect">
            <a:avLst/>
          </a:prstGeom>
          <a:solidFill>
            <a:srgbClr val="475E7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Oval 14"/>
          <p:cNvSpPr/>
          <p:nvPr/>
        </p:nvSpPr>
        <p:spPr>
          <a:xfrm>
            <a:off x="731520" y="4434840"/>
            <a:ext cx="530352" cy="530352"/>
          </a:xfrm>
          <a:prstGeom prst="ellipse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731520" y="4498848"/>
            <a:ext cx="530352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600">
                <a:solidFill>
                  <a:srgbClr val="0C1A2B"/>
                </a:solidFill>
              </a:defRPr>
            </a:pPr>
            <a:r>
              <a:t>3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417320" y="4407407"/>
            <a:ext cx="4572000" cy="868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1700">
                <a:solidFill>
                  <a:srgbClr val="FAFCFE"/>
                </a:solidFill>
              </a:defRPr>
            </a:pPr>
            <a:r>
              <a:t>Forensic readiness</a:t>
            </a:r>
          </a:p>
          <a:p>
            <a:pPr>
              <a:defRPr sz="1250">
                <a:solidFill>
                  <a:srgbClr val="ABBBC9"/>
                </a:solidFill>
              </a:defRPr>
            </a:pPr>
            <a:r>
              <a:t>Organisations need capability before an incident occurs.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629400" y="1883664"/>
            <a:ext cx="4709160" cy="36118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6629400" y="1883664"/>
            <a:ext cx="470916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6830568" y="2139696"/>
            <a:ext cx="43068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Research problem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830568" y="2578608"/>
            <a:ext cx="4306824" cy="2779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Organisations may own forensic tools but still be unprepared to collect and preserve evidence.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Readiness may be influenced by organisational support, technical capability, employee knowledge, policies and incident response.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The study tests how these factors relate to perceived digital forensic readiness.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2/11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C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A2634"/>
                </a:solidFill>
                <a:latin typeface="Aptos Display"/>
              </a:defRPr>
            </a:pPr>
            <a:r>
              <a:t>Research Aim, Objectives &amp; Questions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B6C7A"/>
                </a:solidFill>
                <a:latin typeface="Aptos"/>
              </a:defRPr>
            </a:pPr>
            <a:r>
              <a:t>The study measures digital forensic readiness as a multi-dimensional organisational capability.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E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27787A"/>
                </a:solidFill>
                <a:latin typeface="Aptos"/>
              </a:defRPr>
            </a:pPr>
            <a:r>
              <a:t>RESEARCH DIRECTION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874519"/>
            <a:ext cx="3474720" cy="3520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85800" y="1874519"/>
            <a:ext cx="347472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86968" y="2130552"/>
            <a:ext cx="307238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Aim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2569464"/>
            <a:ext cx="3072384" cy="2688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Assess organisational digital forensic readiness and analyse the organisational, technical and procedural issues that influence readiness.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70832" y="1874519"/>
            <a:ext cx="3474720" cy="3520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70832" y="1874519"/>
            <a:ext cx="347472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72000" y="2130552"/>
            <a:ext cx="307238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Core objectives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72000" y="2569464"/>
            <a:ext cx="3072384" cy="2688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Analyse organisational, technical and procedural factors.</a:t>
            </a:r>
          </a:p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Evaluate existing preparedness for evidence collection, preservation and analysis.</a:t>
            </a:r>
          </a:p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Test relationships among readiness factors and develop evidence-based recommendations.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1874519"/>
            <a:ext cx="3456432" cy="3520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46720" y="1874519"/>
            <a:ext cx="3456432" cy="64008"/>
          </a:xfrm>
          <a:prstGeom prst="rect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47888" y="2130552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Research questions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47888" y="2569464"/>
            <a:ext cx="3054096" cy="2688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What factors affect readiness?</a:t>
            </a:r>
          </a:p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How prepared are organisations to handle digital evidence?</a:t>
            </a:r>
          </a:p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How do the five constructs relate?</a:t>
            </a:r>
          </a:p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How can readiness be improved?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C7D8B"/>
                </a:solidFill>
                <a:latin typeface="Aptos"/>
              </a:defRPr>
            </a:pPr>
            <a:r>
              <a:t>Digital Forensic Readiness Thesis  •  3/11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AFCFE"/>
                </a:solidFill>
                <a:latin typeface="Aptos Display"/>
              </a:defRPr>
            </a:pPr>
            <a:r>
              <a:t>Conceptual Framework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ABBBC9"/>
                </a:solidFill>
                <a:latin typeface="Aptos"/>
              </a:defRPr>
            </a:pPr>
            <a:r>
              <a:t>Literature review identified five interacting dimensions of organisational readiness.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1646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42BDCD"/>
                </a:solidFill>
                <a:latin typeface="Aptos"/>
              </a:defRPr>
            </a:pPr>
            <a:r>
              <a:t>LITERATURE SYNTHESIS</a:t>
            </a:r>
          </a:p>
        </p:txBody>
      </p:sp>
      <p:sp>
        <p:nvSpPr>
          <p:cNvPr id="7" name="Oval 6"/>
          <p:cNvSpPr/>
          <p:nvPr/>
        </p:nvSpPr>
        <p:spPr>
          <a:xfrm>
            <a:off x="4800600" y="2331720"/>
            <a:ext cx="2606040" cy="1828800"/>
          </a:xfrm>
          <a:prstGeom prst="ellipse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5074920" y="2743200"/>
            <a:ext cx="205740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2000">
                <a:solidFill>
                  <a:srgbClr val="FAFCFE"/>
                </a:solidFill>
              </a:defRPr>
            </a:pPr>
            <a:r>
              <a:t>Digital Forensic</a:t>
            </a:r>
            <a:br/>
            <a:r>
              <a:t>Readiness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1828800"/>
            <a:ext cx="2560320" cy="960120"/>
          </a:xfrm>
          <a:prstGeom prst="roundRect">
            <a:avLst/>
          </a:prstGeom>
          <a:solidFill>
            <a:srgbClr val="14273E"/>
          </a:solidFill>
          <a:ln w="25400">
            <a:solidFill>
              <a:srgbClr val="62B87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950976" y="1993392"/>
            <a:ext cx="2304288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400">
                <a:solidFill>
                  <a:srgbClr val="FAFCFE"/>
                </a:solidFill>
              </a:defRPr>
            </a:pPr>
            <a:r>
              <a:t>Organisational</a:t>
            </a:r>
            <a:br/>
            <a:r>
              <a:t>Readiness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68680" y="4251960"/>
            <a:ext cx="2560320" cy="960120"/>
          </a:xfrm>
          <a:prstGeom prst="roundRect">
            <a:avLst/>
          </a:prstGeom>
          <a:solidFill>
            <a:srgbClr val="14273E"/>
          </a:solidFill>
          <a:ln w="25400">
            <a:solidFill>
              <a:srgbClr val="42BDC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996695" y="4416552"/>
            <a:ext cx="2304288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400">
                <a:solidFill>
                  <a:srgbClr val="FAFCFE"/>
                </a:solidFill>
              </a:defRPr>
            </a:pPr>
            <a:r>
              <a:t>Technical</a:t>
            </a:r>
            <a:br/>
            <a:r>
              <a:t>Capability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732520" y="1691640"/>
            <a:ext cx="2560320" cy="960120"/>
          </a:xfrm>
          <a:prstGeom prst="roundRect">
            <a:avLst/>
          </a:prstGeom>
          <a:solidFill>
            <a:srgbClr val="14273E"/>
          </a:solidFill>
          <a:ln w="25400">
            <a:solidFill>
              <a:srgbClr val="F0B44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8860536" y="1856232"/>
            <a:ext cx="2304288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400">
                <a:solidFill>
                  <a:srgbClr val="FAFCFE"/>
                </a:solidFill>
              </a:defRPr>
            </a:pPr>
            <a:r>
              <a:t>Employee Knowledge</a:t>
            </a:r>
            <a:br/>
            <a:r>
              <a:t>&amp; Skills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732520" y="4160520"/>
            <a:ext cx="2560320" cy="960120"/>
          </a:xfrm>
          <a:prstGeom prst="roundRect">
            <a:avLst/>
          </a:prstGeom>
          <a:solidFill>
            <a:srgbClr val="14273E"/>
          </a:solidFill>
          <a:ln w="25400">
            <a:solidFill>
              <a:srgbClr val="DF5B5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8860536" y="4325112"/>
            <a:ext cx="2304288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400">
                <a:solidFill>
                  <a:srgbClr val="FAFCFE"/>
                </a:solidFill>
              </a:defRPr>
            </a:pPr>
            <a:r>
              <a:t>Incident-Response</a:t>
            </a:r>
            <a:br/>
            <a:r>
              <a:t>Capability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526280" y="4892040"/>
            <a:ext cx="2560320" cy="960120"/>
          </a:xfrm>
          <a:prstGeom prst="roundRect">
            <a:avLst/>
          </a:prstGeom>
          <a:solidFill>
            <a:srgbClr val="14273E"/>
          </a:solidFill>
          <a:ln w="25400">
            <a:solidFill>
              <a:srgbClr val="8C78C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4654296" y="5056631"/>
            <a:ext cx="2304288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b="1" sz="1400">
                <a:solidFill>
                  <a:srgbClr val="FAFCFE"/>
                </a:solidFill>
              </a:defRPr>
            </a:pPr>
            <a:r>
              <a:t>Policies &amp;</a:t>
            </a:r>
            <a:br/>
            <a:r>
              <a:t>Procedures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77240" y="5897880"/>
            <a:ext cx="10698480" cy="34747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50">
                <a:solidFill>
                  <a:srgbClr val="ABBBC9"/>
                </a:solidFill>
              </a:defRPr>
            </a:pPr>
            <a:r>
              <a:t>Key premise: forensic readiness emerges from the combined effect of technology, people, governance and incident-response preparation.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4/11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C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A2634"/>
                </a:solidFill>
                <a:latin typeface="Aptos Display"/>
              </a:defRPr>
            </a:pPr>
            <a:r>
              <a:t>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B6C7A"/>
                </a:solidFill>
                <a:latin typeface="Aptos"/>
              </a:defRPr>
            </a:pPr>
            <a:r>
              <a:t>A quantitative, cross-sectional survey design was used to test the proposed relationships.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E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27787A"/>
                </a:solidFill>
                <a:latin typeface="Aptos"/>
              </a:defRPr>
            </a:pPr>
            <a:r>
              <a:t>RESEARCH DESIGN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187451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13232" y="1874519"/>
            <a:ext cx="3456432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2130552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Philosophy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2569464"/>
            <a:ext cx="3054096" cy="402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Positivist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507992" y="187451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507992" y="1874519"/>
            <a:ext cx="3456432" cy="64008"/>
          </a:xfrm>
          <a:prstGeom prst="rect">
            <a:avLst/>
          </a:prstGeom>
          <a:solidFill>
            <a:srgbClr val="42BD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709160" y="2130552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Approach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709160" y="2569464"/>
            <a:ext cx="3054096" cy="402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Deductive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302752" y="187451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302752" y="1874519"/>
            <a:ext cx="3456432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503920" y="2130552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Design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503920" y="2569464"/>
            <a:ext cx="3054096" cy="4023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Cross-sectional survey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713232" y="338327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713232" y="3383279"/>
            <a:ext cx="3456432" cy="64008"/>
          </a:xfrm>
          <a:prstGeom prst="rect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914400" y="3639311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Instrument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914400" y="4078223"/>
            <a:ext cx="3054096" cy="402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5-point Likert questionnaire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507992" y="338327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Rectangle 23"/>
          <p:cNvSpPr/>
          <p:nvPr/>
        </p:nvSpPr>
        <p:spPr>
          <a:xfrm>
            <a:off x="4507992" y="3383279"/>
            <a:ext cx="3456432" cy="64008"/>
          </a:xfrm>
          <a:prstGeom prst="rect">
            <a:avLst/>
          </a:prstGeom>
          <a:solidFill>
            <a:srgbClr val="DF5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4709160" y="3639311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Sample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709160" y="4078223"/>
            <a:ext cx="3054096" cy="402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102 valid responses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8302752" y="3383279"/>
            <a:ext cx="3456432" cy="12344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Rectangle 27"/>
          <p:cNvSpPr/>
          <p:nvPr/>
        </p:nvSpPr>
        <p:spPr>
          <a:xfrm>
            <a:off x="8302752" y="3383279"/>
            <a:ext cx="3456432" cy="64008"/>
          </a:xfrm>
          <a:prstGeom prst="rect">
            <a:avLst/>
          </a:prstGeom>
          <a:solidFill>
            <a:srgbClr val="8C78C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8503920" y="3639311"/>
            <a:ext cx="3054096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Analysis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503920" y="4078223"/>
            <a:ext cx="3054096" cy="4023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Python: descriptive statistics, reliability, correlations &amp; multiple regression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1520" y="5321808"/>
            <a:ext cx="1088136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1A2634"/>
                </a:solidFill>
                <a:latin typeface="Aptos"/>
              </a:defRPr>
            </a:pPr>
            <a:r>
              <a:t>Literature  →  Questionnaire  →  Data Cleaning  →  Descriptive Analysis  →  Reliability  →  Correlation  →  Regression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C7D8B"/>
                </a:solidFill>
                <a:latin typeface="Aptos"/>
              </a:defRPr>
            </a:pPr>
            <a:r>
              <a:t>Digital Forensic Readiness Thesis  •  5/11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AFCFE"/>
                </a:solidFill>
                <a:latin typeface="Aptos Display"/>
              </a:defRPr>
            </a:pPr>
            <a:r>
              <a:t>Respondent Profile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ABBBC9"/>
                </a:solidFill>
                <a:latin typeface="Aptos"/>
              </a:defRPr>
            </a:pPr>
            <a:r>
              <a:t>The sample represented varied roles, experience levels and organisation types.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1646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42BDCD"/>
                </a:solidFill>
                <a:latin typeface="Aptos"/>
              </a:defRPr>
            </a:pPr>
            <a:r>
              <a:t>SAMPLE OVERVIEW</a:t>
            </a:r>
          </a:p>
        </p:txBody>
      </p:sp>
      <p:pic>
        <p:nvPicPr>
          <p:cNvPr id="7" name="Picture 6" descr="profi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" y="1783080"/>
            <a:ext cx="5806440" cy="2861144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629400" y="1783080"/>
            <a:ext cx="2240280" cy="15544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6629400" y="1783080"/>
            <a:ext cx="2240280" cy="64008"/>
          </a:xfrm>
          <a:prstGeom prst="rect">
            <a:avLst/>
          </a:prstGeom>
          <a:solidFill>
            <a:srgbClr val="DF5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830568" y="2039112"/>
            <a:ext cx="18379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Incident exposure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30568" y="2478024"/>
            <a:ext cx="1837944" cy="72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66% had been involved in or exposed to cyber incident response / digital evidence handling.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098280" y="1783080"/>
            <a:ext cx="2240280" cy="15544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9098280" y="1783080"/>
            <a:ext cx="2240280" cy="64008"/>
          </a:xfrm>
          <a:prstGeom prst="rect">
            <a:avLst/>
          </a:prstGeom>
          <a:solidFill>
            <a:srgbClr val="42BD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9299448" y="2039112"/>
            <a:ext cx="18379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Organisation size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99448" y="2478024"/>
            <a:ext cx="1837944" cy="72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43.1% worked in large organisations; 30.4% in medium organisations.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629400" y="3584448"/>
            <a:ext cx="2240280" cy="15544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629400" y="3584448"/>
            <a:ext cx="224028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830568" y="3840480"/>
            <a:ext cx="18379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Organisation type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30568" y="4279392"/>
            <a:ext cx="1837944" cy="72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44.1% non-profit; 31.4% private; 20.6% educational.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9098280" y="3584448"/>
            <a:ext cx="2240280" cy="15544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Rectangle 20"/>
          <p:cNvSpPr/>
          <p:nvPr/>
        </p:nvSpPr>
        <p:spPr>
          <a:xfrm>
            <a:off x="9098280" y="3584448"/>
            <a:ext cx="2240280" cy="64008"/>
          </a:xfrm>
          <a:prstGeom prst="rect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9299448" y="3840480"/>
            <a:ext cx="18379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Experience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299448" y="4279392"/>
            <a:ext cx="1837944" cy="72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The largest group had 4–6 years of experience (31.4%).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86384" y="5230368"/>
            <a:ext cx="530352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42BDCD"/>
                </a:solidFill>
              </a:defRPr>
            </a:pPr>
            <a:r>
              <a:t>n = 102 valid survey responses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6/11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C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A2634"/>
                </a:solidFill>
                <a:latin typeface="Aptos Display"/>
              </a:defRPr>
            </a:pPr>
            <a:r>
              <a:t>Descriptive Findings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B6C7A"/>
                </a:solidFill>
                <a:latin typeface="Aptos"/>
              </a:defRPr>
            </a:pPr>
            <a:r>
              <a:t>All five constructs were above the neutral midpoint, indicating moderate perceived readiness.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E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27787A"/>
                </a:solidFill>
                <a:latin typeface="Aptos"/>
              </a:defRPr>
            </a:pPr>
            <a:r>
              <a:t>CONSTRUCT MEANS</a:t>
            </a:r>
          </a:p>
        </p:txBody>
      </p:sp>
      <p:pic>
        <p:nvPicPr>
          <p:cNvPr id="7" name="Picture 6" descr="mean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1691640"/>
            <a:ext cx="6492240" cy="3199075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7360920" y="1783080"/>
            <a:ext cx="4069080" cy="150876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7360920" y="1783080"/>
            <a:ext cx="406908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7562088" y="2039112"/>
            <a:ext cx="36667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Highest mean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562088" y="2478024"/>
            <a:ext cx="3666744" cy="676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Technical Capability = 3.340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60920" y="3520440"/>
            <a:ext cx="4069080" cy="150876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7360920" y="3520440"/>
            <a:ext cx="406908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7562088" y="3776472"/>
            <a:ext cx="366674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Overall readiness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562088" y="4215383"/>
            <a:ext cx="3666744" cy="676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Digital Forensic Readiness = 3.262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7240" y="5303520"/>
            <a:ext cx="10607040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500" b="1">
                <a:solidFill>
                  <a:srgbClr val="1A2634"/>
                </a:solidFill>
              </a:defRPr>
            </a:pPr>
            <a:r>
              <a:t>Interpretation: respondents perceived some preparedness, but not a high level of readiness.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C7D8B"/>
                </a:solidFill>
                <a:latin typeface="Aptos"/>
              </a:defRPr>
            </a:pPr>
            <a:r>
              <a:t>Digital Forensic Readiness Thesis  •  7/11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AFCFE"/>
                </a:solidFill>
                <a:latin typeface="Aptos Display"/>
              </a:defRPr>
            </a:pPr>
            <a:r>
              <a:t>Reliability &amp; Correlation Results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ABBBC9"/>
                </a:solidFill>
                <a:latin typeface="Aptos"/>
              </a:defRPr>
            </a:pPr>
            <a:r>
              <a:t>Relationships were positive, but internal consistency of the constructs was weak.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1646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42BDCD"/>
                </a:solidFill>
                <a:latin typeface="Aptos"/>
              </a:defRPr>
            </a:pPr>
            <a:r>
              <a:t>STATISTICAL RELATIONSHIPS</a:t>
            </a:r>
          </a:p>
        </p:txBody>
      </p:sp>
      <p:pic>
        <p:nvPicPr>
          <p:cNvPr id="7" name="Picture 6" descr="cor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352" y="1600200"/>
            <a:ext cx="5760720" cy="4836772"/>
          </a:xfrm>
          <a:prstGeom prst="rect">
            <a:avLst/>
          </a:prstGeom>
        </p:spPr>
      </p:pic>
      <p:sp>
        <p:nvSpPr>
          <p:cNvPr id="8" name="Rounded Rectangle 7"/>
          <p:cNvSpPr/>
          <p:nvPr/>
        </p:nvSpPr>
        <p:spPr>
          <a:xfrm>
            <a:off x="6629400" y="1783080"/>
            <a:ext cx="4663440" cy="15544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6629400" y="1783080"/>
            <a:ext cx="466344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830568" y="2039112"/>
            <a:ext cx="4261103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Correlation with DFR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30568" y="2478024"/>
            <a:ext cx="4261103" cy="722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Employee Knowledge &amp; Skills: r = 0.569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Organisational Readiness: r = 0.547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Technical Capability: r = 0.498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Incident Response: r = 0.434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629400" y="3611880"/>
            <a:ext cx="4663440" cy="1481328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6629400" y="3611880"/>
            <a:ext cx="4663440" cy="64008"/>
          </a:xfrm>
          <a:prstGeom prst="rect">
            <a:avLst/>
          </a:prstGeom>
          <a:solidFill>
            <a:srgbClr val="DF5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830568" y="3867912"/>
            <a:ext cx="4261103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Reliability warning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830568" y="4306824"/>
            <a:ext cx="4261103" cy="649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Cronbach’s alpha ranged from 0.494 to 0.586.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These values indicate poor internal consistency and require cautious interpretation.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8/11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C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A2634"/>
                </a:solidFill>
                <a:latin typeface="Aptos Display"/>
              </a:defRPr>
            </a:pPr>
            <a:r>
              <a:t>Multiple Regression Findings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B6C7A"/>
                </a:solidFill>
                <a:latin typeface="Aptos"/>
              </a:defRPr>
            </a:pPr>
            <a:r>
              <a:t>The model explained a substantial share of variance, but diagnostics limit causal or predictive interpretation.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E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27787A"/>
                </a:solidFill>
                <a:latin typeface="Aptos"/>
              </a:defRPr>
            </a:pPr>
            <a:r>
              <a:t>REGRESSION MODEL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13232" y="1783080"/>
            <a:ext cx="2331720" cy="16916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713232" y="1783080"/>
            <a:ext cx="233172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914400" y="1993392"/>
            <a:ext cx="1929384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29A3A3"/>
                </a:solidFill>
                <a:latin typeface="Aptos Display"/>
              </a:defRPr>
            </a:pPr>
            <a:r>
              <a:t>R² = 0.525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4400" y="2606040"/>
            <a:ext cx="192938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Explained variance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14400" y="3044952"/>
            <a:ext cx="1929384" cy="2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Adjusted R² = 0.505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246120" y="1783080"/>
            <a:ext cx="2331720" cy="16916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3246120" y="1783080"/>
            <a:ext cx="233172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3447288" y="1993392"/>
            <a:ext cx="1929384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62B879"/>
                </a:solidFill>
                <a:latin typeface="Aptos Display"/>
              </a:defRPr>
            </a:pPr>
            <a:r>
              <a:t>F = 26.749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47288" y="2606040"/>
            <a:ext cx="192938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Overall model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447288" y="3044952"/>
            <a:ext cx="1929384" cy="2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p &lt; .001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5788152" y="1783080"/>
            <a:ext cx="2651760" cy="16916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5788152" y="1783080"/>
            <a:ext cx="2651760" cy="64008"/>
          </a:xfrm>
          <a:prstGeom prst="rect">
            <a:avLst/>
          </a:prstGeom>
          <a:solidFill>
            <a:srgbClr val="42BDC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5989320" y="1993392"/>
            <a:ext cx="2249424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42BDCD"/>
                </a:solidFill>
                <a:latin typeface="Aptos Display"/>
              </a:defRPr>
            </a:pPr>
            <a:r>
              <a:t>TC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989320" y="2606040"/>
            <a:ext cx="22494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Significant predictor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989320" y="3044952"/>
            <a:ext cx="2249424" cy="2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Technical Capability was statistically significant (p = .005).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641080" y="1783080"/>
            <a:ext cx="2651760" cy="1691640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8641080" y="1783080"/>
            <a:ext cx="2651760" cy="64008"/>
          </a:xfrm>
          <a:prstGeom prst="rect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8842248" y="1993392"/>
            <a:ext cx="2249424" cy="566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0B446"/>
                </a:solidFill>
                <a:latin typeface="Aptos Display"/>
              </a:defRPr>
            </a:pPr>
            <a:r>
              <a:t>EKS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42248" y="2606040"/>
            <a:ext cx="22494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Significant predictor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842248" y="3044952"/>
            <a:ext cx="2249424" cy="2926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Employee Knowledge &amp; Skills was statistically significant (p &lt; .001).</a:t>
            </a:r>
          </a:p>
        </p:txBody>
      </p:sp>
      <p:pic>
        <p:nvPicPr>
          <p:cNvPr id="27" name="Picture 26" descr="vif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808" y="3794760"/>
            <a:ext cx="5212080" cy="2568271"/>
          </a:xfrm>
          <a:prstGeom prst="rect">
            <a:avLst/>
          </a:prstGeom>
        </p:spPr>
      </p:pic>
      <p:sp>
        <p:nvSpPr>
          <p:cNvPr id="28" name="Rounded Rectangle 27"/>
          <p:cNvSpPr/>
          <p:nvPr/>
        </p:nvSpPr>
        <p:spPr>
          <a:xfrm>
            <a:off x="6217920" y="3886200"/>
            <a:ext cx="4983480" cy="1554480"/>
          </a:xfrm>
          <a:prstGeom prst="roundRect">
            <a:avLst/>
          </a:prstGeom>
          <a:solidFill>
            <a:srgbClr val="FFF4EE"/>
          </a:solidFill>
          <a:ln>
            <a:solidFill>
              <a:srgbClr val="EBB1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TextBox 28"/>
          <p:cNvSpPr txBox="1"/>
          <p:nvPr/>
        </p:nvSpPr>
        <p:spPr>
          <a:xfrm>
            <a:off x="6446520" y="4096512"/>
            <a:ext cx="4572000" cy="10515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b="1" sz="1600">
                <a:solidFill>
                  <a:srgbClr val="DF5B5B"/>
                </a:solidFill>
              </a:defRPr>
            </a:pPr>
            <a:r>
              <a:t>Important diagnostic issue</a:t>
            </a:r>
          </a:p>
          <a:p>
            <a:pPr>
              <a:defRPr sz="1250">
                <a:solidFill>
                  <a:srgbClr val="1A2634"/>
                </a:solidFill>
              </a:defRPr>
            </a:pPr>
            <a:r>
              <a:t>All predictor VIF values were above 30, indicating severe multicollinearity. Regression coefficients should therefore be interpreted cautiously.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C7D8B"/>
                </a:solidFill>
                <a:latin typeface="Aptos"/>
              </a:defRPr>
            </a:pPr>
            <a:r>
              <a:t>Digital Forensic Readiness Thesis  •  9/11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C1A2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FAFCFE"/>
                </a:solidFill>
                <a:latin typeface="Aptos Display"/>
              </a:defRPr>
            </a:pPr>
            <a:r>
              <a:t>Discussion &amp; Practical Recommendations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ABBBC9"/>
                </a:solidFill>
                <a:latin typeface="Aptos"/>
              </a:defRPr>
            </a:pPr>
            <a:r>
              <a:t>Readiness depends on connected organisational capabilities rather than one isolated technical control.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16464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42BDCD"/>
                </a:solidFill>
                <a:latin typeface="Aptos"/>
              </a:defRPr>
            </a:pPr>
            <a:r>
              <a:t>WHAT THE FINDINGS MEAN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783080"/>
            <a:ext cx="3429000" cy="36118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85800" y="1783080"/>
            <a:ext cx="342900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86968" y="2039112"/>
            <a:ext cx="302666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Key interpretation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86968" y="2478024"/>
            <a:ext cx="3026664" cy="2779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Technical Capability achieved the highest mean score.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Employee Knowledge &amp; Skills showed the strongest correlation with DFR.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Significant regression effects were observed for Technical Capability and Employee Knowledge &amp; Skills.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High predictor intercorrelations suggest these factors work together.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389120" y="1783080"/>
            <a:ext cx="3429000" cy="36118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4389120" y="1783080"/>
            <a:ext cx="342900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4590288" y="2039112"/>
            <a:ext cx="302666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Recommendations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90288" y="2478024"/>
            <a:ext cx="3026664" cy="2779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Strengthen logging, monitoring and evidence-storage capabilities.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Train employees to recognise, preserve and report potential evidence.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Clarify forensic roles, policies and retention procedures.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Align incident-response procedures with evidence collection and preservation.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92440" y="1783080"/>
            <a:ext cx="3429000" cy="3611880"/>
          </a:xfrm>
          <a:prstGeom prst="roundRect">
            <a:avLst/>
          </a:prstGeom>
          <a:solidFill>
            <a:srgbClr val="14273E"/>
          </a:solidFill>
          <a:ln w="12700">
            <a:solidFill>
              <a:srgbClr val="263C5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8092440" y="1783080"/>
            <a:ext cx="3429000" cy="64008"/>
          </a:xfrm>
          <a:prstGeom prst="rect">
            <a:avLst/>
          </a:prstGeom>
          <a:solidFill>
            <a:srgbClr val="DF5B5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293608" y="2039112"/>
            <a:ext cx="302666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FAFCFE"/>
                </a:solidFill>
                <a:latin typeface="Aptos"/>
              </a:defRPr>
            </a:pPr>
            <a:r>
              <a:t>Limitations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93608" y="2478024"/>
            <a:ext cx="3026664" cy="2779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Cross-sectional, self-reported survey design.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Purposeful / non-probability sampling limits generalisability.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Weak internal consistency of constructs.</a:t>
            </a:r>
          </a:p>
          <a:p>
            <a:pPr>
              <a:spcAft>
                <a:spcPts val="300"/>
              </a:spcAft>
              <a:defRPr sz="1150">
                <a:solidFill>
                  <a:srgbClr val="ABBBC9"/>
                </a:solidFill>
                <a:latin typeface="Aptos"/>
              </a:defRPr>
            </a:pPr>
            <a:r>
              <a:t>Severe multicollinearity reduces confidence in unique predictor effects.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8093A3"/>
                </a:solidFill>
                <a:latin typeface="Aptos"/>
              </a:defRPr>
            </a:pPr>
            <a:r>
              <a:t>Digital Forensic Readiness Thesis  •  10/11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AFC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347472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A2634"/>
                </a:solidFill>
                <a:latin typeface="Aptos Display"/>
              </a:defRPr>
            </a:pPr>
            <a:r>
              <a:t>Conclusion &amp; Future 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87552"/>
            <a:ext cx="10881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250">
                <a:solidFill>
                  <a:srgbClr val="5B6C7A"/>
                </a:solidFill>
                <a:latin typeface="Aptos"/>
              </a:defRPr>
            </a:pPr>
            <a:r>
              <a:t>Digital forensic readiness should be treated as an organisational capability combining technology, people, governance and response.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1792" y="1417320"/>
            <a:ext cx="2057400" cy="329184"/>
          </a:xfrm>
          <a:prstGeom prst="roundRect">
            <a:avLst/>
          </a:prstGeom>
          <a:solidFill>
            <a:srgbClr val="E3F4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94944" y="1453896"/>
            <a:ext cx="1911095" cy="23774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50" b="1">
                <a:solidFill>
                  <a:srgbClr val="27787A"/>
                </a:solidFill>
                <a:latin typeface="Aptos"/>
              </a:defRPr>
            </a:pPr>
            <a:r>
              <a:t>TAKEAWAY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49808" y="1828800"/>
            <a:ext cx="10698480" cy="1325880"/>
          </a:xfrm>
          <a:prstGeom prst="roundRect">
            <a:avLst/>
          </a:prstGeom>
          <a:solidFill>
            <a:srgbClr val="E5F5F5"/>
          </a:solidFill>
          <a:ln>
            <a:solidFill>
              <a:srgbClr val="B5E0D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005840" y="2084831"/>
            <a:ext cx="10195560" cy="7772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A2634"/>
                </a:solidFill>
                <a:latin typeface="Aptos Display"/>
              </a:defRPr>
            </a:pPr>
            <a:r>
              <a:t>The study found moderate readiness overall, with technical capability and employee knowledge emerging as especially important dimensions.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77240" y="3520440"/>
            <a:ext cx="3337560" cy="1572768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777240" y="3520440"/>
            <a:ext cx="3337560" cy="64008"/>
          </a:xfrm>
          <a:prstGeom prst="rect">
            <a:avLst/>
          </a:prstGeom>
          <a:solidFill>
            <a:srgbClr val="29A3A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978408" y="3776472"/>
            <a:ext cx="29352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Future research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978408" y="4215383"/>
            <a:ext cx="2935224" cy="740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Use larger and more diverse samples, longitudinal designs and improved measurement scales.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16552" y="3520440"/>
            <a:ext cx="3337560" cy="1572768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4416552" y="3520440"/>
            <a:ext cx="3337560" cy="64008"/>
          </a:xfrm>
          <a:prstGeom prst="rect">
            <a:avLst/>
          </a:prstGeom>
          <a:solidFill>
            <a:srgbClr val="62B87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4617720" y="3776472"/>
            <a:ext cx="29352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Practical direction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17720" y="4215383"/>
            <a:ext cx="2935224" cy="740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Integrate forensic readiness with incident response, staff development and evidence governance.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065008" y="3520440"/>
            <a:ext cx="3337560" cy="1572768"/>
          </a:xfrm>
          <a:prstGeom prst="roundRect">
            <a:avLst/>
          </a:prstGeom>
          <a:solidFill>
            <a:srgbClr val="FAFCFE"/>
          </a:solidFill>
          <a:ln w="12700">
            <a:solidFill>
              <a:srgbClr val="D7E0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Rectangle 17"/>
          <p:cNvSpPr/>
          <p:nvPr/>
        </p:nvSpPr>
        <p:spPr>
          <a:xfrm>
            <a:off x="8065008" y="3520440"/>
            <a:ext cx="3337560" cy="64008"/>
          </a:xfrm>
          <a:prstGeom prst="rect">
            <a:avLst/>
          </a:prstGeom>
          <a:solidFill>
            <a:srgbClr val="F0B44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8266176" y="3776472"/>
            <a:ext cx="2935224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50" b="1">
                <a:solidFill>
                  <a:srgbClr val="1A2634"/>
                </a:solidFill>
                <a:latin typeface="Aptos"/>
              </a:defRPr>
            </a:pPr>
            <a:r>
              <a:t>Final message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66176" y="4215383"/>
            <a:ext cx="2935224" cy="740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300"/>
              </a:spcAft>
              <a:defRPr sz="1150">
                <a:solidFill>
                  <a:srgbClr val="4E5F6D"/>
                </a:solidFill>
                <a:latin typeface="Aptos"/>
              </a:defRPr>
            </a:pPr>
            <a:r>
              <a:t>Preparedness before an incident is what makes reliable evidence handling possible after an incident.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77240" y="5623560"/>
            <a:ext cx="10607040" cy="53035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29A3A3"/>
                </a:solidFill>
                <a:latin typeface="Aptos Display"/>
              </a:defRPr>
            </a:pPr>
            <a:r>
              <a:t>Thank you — Questions?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594360" y="6492240"/>
            <a:ext cx="10972800" cy="2103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900">
                <a:solidFill>
                  <a:srgbClr val="6C7D8B"/>
                </a:solidFill>
                <a:latin typeface="Aptos"/>
              </a:defRPr>
            </a:pPr>
            <a:r>
              <a:t>Digital Forensic Readiness Thesis  •  11/11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