
<file path=[Content_Types].xml><?xml version="1.0" encoding="utf-8"?>
<Types xmlns="http://schemas.openxmlformats.org/package/2006/content-types">
  <Default Extension="fntdata" ContentType="application/x-fontdat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5143500" type="screen16x9"/>
  <p:notesSz cx="6858000" cy="9144000"/>
  <p:embeddedFontLst>
    <p:embeddedFont>
      <p:font typeface="Roboto" panose="02000000000000000000" pitchFamily="2" charset="0"/>
      <p:regular r:id="rId12"/>
      <p:bold r:id="rId13"/>
      <p:italic r:id="rId14"/>
      <p:boldItalic r:id="rId1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D12367-996E-4953-9ADF-79D5D7BDDCED}" v="3" dt="2026-07-04T14:15:29.8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885" y="69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gnes BOASIAKO" userId="72a254c66f2e2ce8" providerId="LiveId" clId="{7B5BAB75-C4C3-49EE-B3F9-F34E652A33FA}"/>
    <pc:docChg chg="undo custSel modSld">
      <pc:chgData name="Agnes BOASIAKO" userId="72a254c66f2e2ce8" providerId="LiveId" clId="{7B5BAB75-C4C3-49EE-B3F9-F34E652A33FA}" dt="2026-07-04T14:17:17.518" v="654" actId="122"/>
      <pc:docMkLst>
        <pc:docMk/>
      </pc:docMkLst>
      <pc:sldChg chg="addSp delSp modSp mod">
        <pc:chgData name="Agnes BOASIAKO" userId="72a254c66f2e2ce8" providerId="LiveId" clId="{7B5BAB75-C4C3-49EE-B3F9-F34E652A33FA}" dt="2026-07-04T14:17:17.518" v="654" actId="122"/>
        <pc:sldMkLst>
          <pc:docMk/>
          <pc:sldMk cId="0" sldId="256"/>
        </pc:sldMkLst>
        <pc:spChg chg="add del mod">
          <ac:chgData name="Agnes BOASIAKO" userId="72a254c66f2e2ce8" providerId="LiveId" clId="{7B5BAB75-C4C3-49EE-B3F9-F34E652A33FA}" dt="2026-07-04T14:15:37.891" v="523"/>
          <ac:spMkLst>
            <pc:docMk/>
            <pc:sldMk cId="0" sldId="256"/>
            <ac:spMk id="2" creationId="{498F1E31-95EE-B021-D768-FE1368A3D8A1}"/>
          </ac:spMkLst>
        </pc:spChg>
        <pc:spChg chg="add mod">
          <ac:chgData name="Agnes BOASIAKO" userId="72a254c66f2e2ce8" providerId="LiveId" clId="{7B5BAB75-C4C3-49EE-B3F9-F34E652A33FA}" dt="2026-07-03T21:10:05.542" v="241" actId="20577"/>
          <ac:spMkLst>
            <pc:docMk/>
            <pc:sldMk cId="0" sldId="256"/>
            <ac:spMk id="3" creationId="{81BEBD4F-F444-B7C8-6DD6-5B50827FF6EB}"/>
          </ac:spMkLst>
        </pc:spChg>
        <pc:spChg chg="add mod">
          <ac:chgData name="Agnes BOASIAKO" userId="72a254c66f2e2ce8" providerId="LiveId" clId="{7B5BAB75-C4C3-49EE-B3F9-F34E652A33FA}" dt="2026-07-04T14:17:17.518" v="654" actId="122"/>
          <ac:spMkLst>
            <pc:docMk/>
            <pc:sldMk cId="0" sldId="256"/>
            <ac:spMk id="5" creationId="{DC9AECD3-DFEC-5CEA-1FF3-BACFC793F998}"/>
          </ac:spMkLst>
        </pc:spChg>
        <pc:spChg chg="mod">
          <ac:chgData name="Agnes BOASIAKO" userId="72a254c66f2e2ce8" providerId="LiveId" clId="{7B5BAB75-C4C3-49EE-B3F9-F34E652A33FA}" dt="2026-07-03T21:12:35.676" v="460" actId="14100"/>
          <ac:spMkLst>
            <pc:docMk/>
            <pc:sldMk cId="0" sldId="256"/>
            <ac:spMk id="67" creationId="{00000000-0000-0000-0000-000000000000}"/>
          </ac:spMkLst>
        </pc:spChg>
        <pc:spChg chg="mod">
          <ac:chgData name="Agnes BOASIAKO" userId="72a254c66f2e2ce8" providerId="LiveId" clId="{7B5BAB75-C4C3-49EE-B3F9-F34E652A33FA}" dt="2026-07-03T21:13:31.492" v="516" actId="20577"/>
          <ac:spMkLst>
            <pc:docMk/>
            <pc:sldMk cId="0" sldId="256"/>
            <ac:spMk id="68" creationId="{00000000-0000-0000-0000-000000000000}"/>
          </ac:spMkLst>
        </pc:spChg>
        <pc:spChg chg="mod">
          <ac:chgData name="Agnes BOASIAKO" userId="72a254c66f2e2ce8" providerId="LiveId" clId="{7B5BAB75-C4C3-49EE-B3F9-F34E652A33FA}" dt="2026-07-03T21:10:20.756" v="276" actId="20577"/>
          <ac:spMkLst>
            <pc:docMk/>
            <pc:sldMk cId="0" sldId="256"/>
            <ac:spMk id="69" creationId="{00000000-0000-0000-0000-000000000000}"/>
          </ac:spMkLst>
        </pc:spChg>
        <pc:spChg chg="mod">
          <ac:chgData name="Agnes BOASIAKO" userId="72a254c66f2e2ce8" providerId="LiveId" clId="{7B5BAB75-C4C3-49EE-B3F9-F34E652A33FA}" dt="2026-07-03T21:10:56.317" v="337" actId="1076"/>
          <ac:spMkLst>
            <pc:docMk/>
            <pc:sldMk cId="0" sldId="256"/>
            <ac:spMk id="70" creationId="{00000000-0000-0000-0000-000000000000}"/>
          </ac:spMkLst>
        </pc:spChg>
        <pc:spChg chg="mod">
          <ac:chgData name="Agnes BOASIAKO" userId="72a254c66f2e2ce8" providerId="LiveId" clId="{7B5BAB75-C4C3-49EE-B3F9-F34E652A33FA}" dt="2026-07-03T21:10:13.887" v="264" actId="20577"/>
          <ac:spMkLst>
            <pc:docMk/>
            <pc:sldMk cId="0" sldId="256"/>
            <ac:spMk id="71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3f03e04f5c3_0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3f03e04f5c3_0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gc6f73a04f_0_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" name="Google Shape;74;gc6f73a04f_0_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gc6f73a04f_0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" name="Google Shape;80;gc6f73a04f_0_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3f03e04f5c3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3f03e04f5c3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g3f03e04f5c3_0_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Google Shape;92;g3f03e04f5c3_0_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f03e04f5c3_0_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f03e04f5c3_0_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g3f03e04f5c3_0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" name="Google Shape;104;g3f03e04f5c3_0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3f03e04f5c3_0_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Google Shape;110;g3f03e04f5c3_0_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c6f73a04f_0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c6f73a04f_0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flipH="1">
            <a:off x="8246400" y="4245925"/>
            <a:ext cx="897600" cy="8976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8246400" y="4245875"/>
            <a:ext cx="897600" cy="897600"/>
          </a:xfrm>
          <a:prstGeom prst="round1Rect">
            <a:avLst>
              <a:gd name="adj" fmla="val 16667"/>
            </a:avLst>
          </a:prstGeom>
          <a:solidFill>
            <a:schemeClr val="lt1">
              <a:alpha val="6808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390525" y="1819275"/>
            <a:ext cx="8222100" cy="93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1"/>
          </p:nvPr>
        </p:nvSpPr>
        <p:spPr>
          <a:xfrm>
            <a:off x="390525" y="2789130"/>
            <a:ext cx="8222100" cy="43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title"/>
          </p:nvPr>
        </p:nvSpPr>
        <p:spPr>
          <a:xfrm>
            <a:off x="460950" y="2065350"/>
            <a:ext cx="8222100" cy="101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/>
          <p:nvPr/>
        </p:nvSpPr>
        <p:spPr>
          <a:xfrm rot="10800000" flipH="1">
            <a:off x="0" y="1686000"/>
            <a:ext cx="9144000" cy="3457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20;p4"/>
          <p:cNvSpPr/>
          <p:nvPr/>
        </p:nvSpPr>
        <p:spPr>
          <a:xfrm>
            <a:off x="0" y="168600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1;p4"/>
          <p:cNvSpPr txBox="1">
            <a:spLocks noGrp="1"/>
          </p:cNvSpPr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4"/>
          <p:cNvSpPr txBox="1">
            <a:spLocks noGrp="1"/>
          </p:cNvSpPr>
          <p:nvPr>
            <p:ph type="body" idx="1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/>
          <p:nvPr/>
        </p:nvSpPr>
        <p:spPr>
          <a:xfrm rot="10800000" flipH="1">
            <a:off x="0" y="1686000"/>
            <a:ext cx="9144000" cy="3457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" name="Google Shape;26;p5"/>
          <p:cNvSpPr/>
          <p:nvPr/>
        </p:nvSpPr>
        <p:spPr>
          <a:xfrm>
            <a:off x="0" y="168600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body" idx="1"/>
          </p:nvPr>
        </p:nvSpPr>
        <p:spPr>
          <a:xfrm>
            <a:off x="471900" y="1919075"/>
            <a:ext cx="3999900" cy="271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2"/>
          </p:nvPr>
        </p:nvSpPr>
        <p:spPr>
          <a:xfrm>
            <a:off x="4694250" y="1919075"/>
            <a:ext cx="3999900" cy="271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6"/>
          <p:cNvSpPr/>
          <p:nvPr/>
        </p:nvSpPr>
        <p:spPr>
          <a:xfrm rot="10800000" flipH="1">
            <a:off x="0" y="656400"/>
            <a:ext cx="9144000" cy="448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" name="Google Shape;33;p6"/>
          <p:cNvSpPr/>
          <p:nvPr/>
        </p:nvSpPr>
        <p:spPr>
          <a:xfrm>
            <a:off x="0" y="65635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7"/>
          <p:cNvSpPr txBox="1"/>
          <p:nvPr/>
        </p:nvSpPr>
        <p:spPr>
          <a:xfrm rot="10800000" flipH="1">
            <a:off x="3276600" y="25"/>
            <a:ext cx="58674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" name="Google Shape;38;p7"/>
          <p:cNvSpPr/>
          <p:nvPr/>
        </p:nvSpPr>
        <p:spPr>
          <a:xfrm rot="-5400000">
            <a:off x="759150" y="2517450"/>
            <a:ext cx="51435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" name="Google Shape;39;p7"/>
          <p:cNvSpPr txBox="1">
            <a:spLocks noGrp="1"/>
          </p:cNvSpPr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0" name="Google Shape;40;p7"/>
          <p:cNvSpPr txBox="1">
            <a:spLocks noGrp="1"/>
          </p:cNvSpPr>
          <p:nvPr>
            <p:ph type="body" idx="1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1" name="Google Shape;41;p7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8"/>
          <p:cNvSpPr txBox="1">
            <a:spLocks noGrp="1"/>
          </p:cNvSpPr>
          <p:nvPr>
            <p:ph type="title"/>
          </p:nvPr>
        </p:nvSpPr>
        <p:spPr>
          <a:xfrm>
            <a:off x="490250" y="488250"/>
            <a:ext cx="62271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sp>
        <p:nvSpPr>
          <p:cNvPr id="44" name="Google Shape;44;p8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9"/>
          <p:cNvSpPr/>
          <p:nvPr/>
        </p:nvSpPr>
        <p:spPr>
          <a:xfrm flipH="1">
            <a:off x="0" y="0"/>
            <a:ext cx="45720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" name="Google Shape;47;p9"/>
          <p:cNvSpPr/>
          <p:nvPr/>
        </p:nvSpPr>
        <p:spPr>
          <a:xfrm rot="5400000">
            <a:off x="1946425" y="2517750"/>
            <a:ext cx="51429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" name="Google Shape;48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9" name="Google Shape;49;p9"/>
          <p:cNvSpPr txBox="1">
            <a:spLocks noGrp="1"/>
          </p:cNvSpPr>
          <p:nvPr>
            <p:ph type="subTitle" idx="1"/>
          </p:nvPr>
        </p:nvSpPr>
        <p:spPr>
          <a:xfrm>
            <a:off x="265500" y="2779467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50" name="Google Shape;50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Google Shape;51;p9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0"/>
          <p:cNvSpPr txBox="1"/>
          <p:nvPr/>
        </p:nvSpPr>
        <p:spPr>
          <a:xfrm rot="10800000" flipH="1">
            <a:off x="0" y="0"/>
            <a:ext cx="9144000" cy="46959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" name="Google Shape;54;p10"/>
          <p:cNvSpPr/>
          <p:nvPr/>
        </p:nvSpPr>
        <p:spPr>
          <a:xfrm rot="10800000" flipH="1">
            <a:off x="0" y="4622725"/>
            <a:ext cx="9144000" cy="741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55;p10"/>
          <p:cNvSpPr txBox="1">
            <a:spLocks noGrp="1"/>
          </p:cNvSpPr>
          <p:nvPr>
            <p:ph type="body" idx="1"/>
          </p:nvPr>
        </p:nvSpPr>
        <p:spPr>
          <a:xfrm>
            <a:off x="57150" y="4696825"/>
            <a:ext cx="8382000" cy="44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1pPr>
          </a:lstStyle>
          <a:p>
            <a:endParaRPr/>
          </a:p>
        </p:txBody>
      </p:sp>
      <p:sp>
        <p:nvSpPr>
          <p:cNvPr id="56" name="Google Shape;56;p10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accent4"/>
        </a:solidFill>
        <a:effectLst/>
      </p:bgPr>
    </p:bg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1"/>
          <p:cNvSpPr txBox="1">
            <a:spLocks noGrp="1"/>
          </p:cNvSpPr>
          <p:nvPr>
            <p:ph type="title" hasCustomPrompt="1"/>
          </p:nvPr>
        </p:nvSpPr>
        <p:spPr>
          <a:xfrm>
            <a:off x="475500" y="1258525"/>
            <a:ext cx="82221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9" name="Google Shape;59;p11"/>
          <p:cNvSpPr txBox="1">
            <a:spLocks noGrp="1"/>
          </p:cNvSpPr>
          <p:nvPr>
            <p:ph type="body" idx="1"/>
          </p:nvPr>
        </p:nvSpPr>
        <p:spPr>
          <a:xfrm>
            <a:off x="475500" y="3304625"/>
            <a:ext cx="82221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60" name="Google Shape;60;p11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accent4"/>
        </a:solidFill>
        <a:effectLst/>
      </p:bgPr>
    </p:bg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2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terial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"/>
              <a:buChar char="●"/>
              <a:defRPr sz="18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●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●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Roboto"/>
              <a:buChar char="■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3"/>
          <p:cNvSpPr txBox="1"/>
          <p:nvPr/>
        </p:nvSpPr>
        <p:spPr>
          <a:xfrm flipH="1">
            <a:off x="9517245" y="3028901"/>
            <a:ext cx="45719" cy="2961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2400" dirty="0">
              <a:solidFill>
                <a:schemeClr val="lt1"/>
              </a:solidFill>
            </a:endParaRPr>
          </a:p>
        </p:txBody>
      </p:sp>
      <p:sp>
        <p:nvSpPr>
          <p:cNvPr id="68" name="Google Shape;68;p13"/>
          <p:cNvSpPr txBox="1"/>
          <p:nvPr/>
        </p:nvSpPr>
        <p:spPr>
          <a:xfrm>
            <a:off x="658350" y="1915347"/>
            <a:ext cx="7827300" cy="6770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 dirty="0">
                <a:solidFill>
                  <a:schemeClr val="lt1"/>
                </a:solidFill>
              </a:rPr>
              <a:t>MODULE CODE:</a:t>
            </a:r>
            <a:r>
              <a:rPr lang="en" sz="1600" dirty="0">
                <a:solidFill>
                  <a:schemeClr val="lt1"/>
                </a:solidFill>
              </a:rPr>
              <a:t> BMHP6026 — DIGITAL TRANSFORMATION IN THE HEALTH AND CARE </a:t>
            </a:r>
            <a:r>
              <a:rPr lang="en" sz="1600">
                <a:solidFill>
                  <a:schemeClr val="lt1"/>
                </a:solidFill>
              </a:rPr>
              <a:t>PROFESSIONS (VIVA VOCE </a:t>
            </a:r>
            <a:r>
              <a:rPr lang="en" sz="1600" dirty="0">
                <a:solidFill>
                  <a:schemeClr val="lt1"/>
                </a:solidFill>
              </a:rPr>
              <a:t>PRESENTATION)</a:t>
            </a:r>
            <a:endParaRPr sz="1800" dirty="0">
              <a:solidFill>
                <a:schemeClr val="lt1"/>
              </a:solidFill>
            </a:endParaRPr>
          </a:p>
        </p:txBody>
      </p:sp>
      <p:sp>
        <p:nvSpPr>
          <p:cNvPr id="69" name="Google Shape;69;p13"/>
          <p:cNvSpPr txBox="1"/>
          <p:nvPr/>
        </p:nvSpPr>
        <p:spPr>
          <a:xfrm>
            <a:off x="1019223" y="932549"/>
            <a:ext cx="71568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lt1"/>
                </a:solidFill>
              </a:rPr>
              <a:t>STUDENT ID:</a:t>
            </a:r>
            <a:r>
              <a:rPr lang="en" dirty="0">
                <a:solidFill>
                  <a:schemeClr val="lt1"/>
                </a:solidFill>
              </a:rPr>
              <a:t> 2334150</a:t>
            </a:r>
            <a:endParaRPr sz="1700" dirty="0">
              <a:solidFill>
                <a:schemeClr val="lt1"/>
              </a:solidFill>
            </a:endParaRPr>
          </a:p>
        </p:txBody>
      </p:sp>
      <p:sp>
        <p:nvSpPr>
          <p:cNvPr id="70" name="Google Shape;70;p13"/>
          <p:cNvSpPr txBox="1"/>
          <p:nvPr/>
        </p:nvSpPr>
        <p:spPr>
          <a:xfrm>
            <a:off x="3072000" y="2674901"/>
            <a:ext cx="3000000" cy="35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1" dirty="0">
                <a:solidFill>
                  <a:schemeClr val="lt1"/>
                </a:solidFill>
              </a:rPr>
              <a:t>SUBMISSION DATE:</a:t>
            </a:r>
            <a:r>
              <a:rPr lang="en" sz="1100" dirty="0">
                <a:solidFill>
                  <a:schemeClr val="lt1"/>
                </a:solidFill>
              </a:rPr>
              <a:t> 5</a:t>
            </a:r>
            <a:r>
              <a:rPr lang="en" sz="1100" baseline="30000" dirty="0">
                <a:solidFill>
                  <a:schemeClr val="lt1"/>
                </a:solidFill>
              </a:rPr>
              <a:t>th</a:t>
            </a:r>
            <a:r>
              <a:rPr lang="en" sz="1100" dirty="0">
                <a:solidFill>
                  <a:schemeClr val="lt1"/>
                </a:solidFill>
              </a:rPr>
              <a:t> june 2026</a:t>
            </a:r>
            <a:endParaRPr dirty="0">
              <a:solidFill>
                <a:schemeClr val="lt1"/>
              </a:solidFill>
            </a:endParaRPr>
          </a:p>
        </p:txBody>
      </p:sp>
      <p:sp>
        <p:nvSpPr>
          <p:cNvPr id="71" name="Google Shape;71;p13"/>
          <p:cNvSpPr txBox="1"/>
          <p:nvPr/>
        </p:nvSpPr>
        <p:spPr>
          <a:xfrm>
            <a:off x="920100" y="1448181"/>
            <a:ext cx="7303800" cy="3846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b="1" dirty="0">
                <a:solidFill>
                  <a:schemeClr val="lt1"/>
                </a:solidFill>
              </a:rPr>
              <a:t>LECTURERS : ZAKIYYAH AHMED </a:t>
            </a:r>
            <a:endParaRPr sz="1600" dirty="0">
              <a:solidFill>
                <a:schemeClr val="lt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BEBD4F-F444-B7C8-6DD6-5B50827FF6EB}"/>
              </a:ext>
            </a:extLst>
          </p:cNvPr>
          <p:cNvSpPr txBox="1"/>
          <p:nvPr/>
        </p:nvSpPr>
        <p:spPr>
          <a:xfrm>
            <a:off x="2206652" y="624772"/>
            <a:ext cx="473069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" b="1" dirty="0">
                <a:solidFill>
                  <a:schemeClr val="lt1"/>
                </a:solidFill>
              </a:rPr>
              <a:t>STUDENT NAME: AGNES BOASIAKO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9AECD3-DFEC-5CEA-1FF3-BACFC793F998}"/>
              </a:ext>
            </a:extLst>
          </p:cNvPr>
          <p:cNvSpPr txBox="1"/>
          <p:nvPr/>
        </p:nvSpPr>
        <p:spPr>
          <a:xfrm>
            <a:off x="2389909" y="3401692"/>
            <a:ext cx="477981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" b="1" dirty="0">
                <a:solidFill>
                  <a:schemeClr val="lt1"/>
                </a:solidFill>
              </a:rPr>
              <a:t>The NHS App in England: A Critical Evaluation Of a Digital Innovation In Health &amp; Social Care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4"/>
          <p:cNvSpPr txBox="1">
            <a:spLocks noGrp="1"/>
          </p:cNvSpPr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Strategic Context &amp; Frameworks </a:t>
            </a:r>
            <a:endParaRPr/>
          </a:p>
        </p:txBody>
      </p:sp>
      <p:sp>
        <p:nvSpPr>
          <p:cNvPr id="77" name="Google Shape;77;p14"/>
          <p:cNvSpPr txBox="1">
            <a:spLocks noGrp="1"/>
          </p:cNvSpPr>
          <p:nvPr>
            <p:ph type="body" idx="1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National Launch: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Deployed nationwide in January 2019 as a cornerstone of citizen-centric healthcare infrastructure.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DHSC Strategy (2022):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Acts as the "front door" to services, aligning with core targets to digitise, connect, and transform.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What Good Looks Like (2021):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Positioned by NHS England as a key vehicle to drive digital inclusion and build smart operational foundations.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System Pressure: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Designed to alleviate structural primary care strain, high demand, and capacity shortages (BMA, 2026).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5"/>
          <p:cNvSpPr txBox="1">
            <a:spLocks noGrp="1"/>
          </p:cNvSpPr>
          <p:nvPr>
            <p:ph type="title"/>
          </p:nvPr>
        </p:nvSpPr>
        <p:spPr>
          <a:xfrm>
            <a:off x="168300" y="755775"/>
            <a:ext cx="8975700" cy="7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Impact on Service Delivery (The Positives) </a:t>
            </a:r>
            <a:endParaRPr/>
          </a:p>
        </p:txBody>
      </p:sp>
      <p:sp>
        <p:nvSpPr>
          <p:cNvPr id="83" name="Google Shape;83;p15"/>
          <p:cNvSpPr txBox="1">
            <a:spLocks noGrp="1"/>
          </p:cNvSpPr>
          <p:nvPr>
            <p:ph type="body" idx="1"/>
          </p:nvPr>
        </p:nvSpPr>
        <p:spPr>
          <a:xfrm>
            <a:off x="0" y="1919075"/>
            <a:ext cx="9144000" cy="271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Operational Continuity: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Establishes a unified, single national access point to primary healthcare facilities.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Transactional Efficiency: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Processes routine activities faster by bypassing manual staff mediation (KC et al., 2023).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Asynchronous Features: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Simplifies workflows by routing repeat prescriptions directly to community pharmacies.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Care Coordination: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Streamlines resource management between organizations, reducing duplicated logistical efforts.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6"/>
          <p:cNvSpPr txBox="1">
            <a:spLocks noGrp="1"/>
          </p:cNvSpPr>
          <p:nvPr>
            <p:ph type="title"/>
          </p:nvPr>
        </p:nvSpPr>
        <p:spPr>
          <a:xfrm>
            <a:off x="0" y="783425"/>
            <a:ext cx="9622800" cy="756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/>
              <a:t>Impact on Service Delivery (The Structural Failures)</a:t>
            </a:r>
            <a:r>
              <a:rPr lang="en"/>
              <a:t> </a:t>
            </a:r>
            <a:endParaRPr/>
          </a:p>
        </p:txBody>
      </p:sp>
      <p:sp>
        <p:nvSpPr>
          <p:cNvPr id="89" name="Google Shape;89;p16"/>
          <p:cNvSpPr txBox="1">
            <a:spLocks noGrp="1"/>
          </p:cNvSpPr>
          <p:nvPr>
            <p:ph type="body" idx="1"/>
          </p:nvPr>
        </p:nvSpPr>
        <p:spPr>
          <a:xfrm>
            <a:off x="0" y="1919075"/>
            <a:ext cx="9144000" cy="322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7465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Federated Front-End: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Operates as a modern interface built over an untransformed, legacy electronic estate.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7465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Vendor Lock-In: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Core interoperability is severely restricted by commercial and institutional proprietary barriers (Li et al., 2023).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7465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Fragmentation: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Broken backend integration isolates clinical information, increasing patient safety risks.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7465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Workload Disruption: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Shifting to online consult pathways generates new patient demand and unexpected coordination burdens (Turner et al., 2022).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7"/>
          <p:cNvSpPr txBox="1">
            <a:spLocks noGrp="1"/>
          </p:cNvSpPr>
          <p:nvPr>
            <p:ph type="title"/>
          </p:nvPr>
        </p:nvSpPr>
        <p:spPr>
          <a:xfrm>
            <a:off x="0" y="783425"/>
            <a:ext cx="9622800" cy="756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/>
              <a:t>The Postcode Lottery &amp; Local Variations </a:t>
            </a:r>
            <a:endParaRPr/>
          </a:p>
        </p:txBody>
      </p:sp>
      <p:sp>
        <p:nvSpPr>
          <p:cNvPr id="95" name="Google Shape;95;p17"/>
          <p:cNvSpPr txBox="1">
            <a:spLocks noGrp="1"/>
          </p:cNvSpPr>
          <p:nvPr>
            <p:ph type="body" idx="1"/>
          </p:nvPr>
        </p:nvSpPr>
        <p:spPr>
          <a:xfrm>
            <a:off x="0" y="1652050"/>
            <a:ext cx="9144000" cy="349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4064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Uneven Local Configuration: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Feature access depends entirely on local system enablement rather than a uniform national standard (NHS England, 2024).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4064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Coding Disparities: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Many patients are limited to basic summary records because full coded GP data is not universally enabled.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4064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Equity Gaps: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Regional configuration variations directly undermine the core equity goals set by the DHSC (2022).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8"/>
          <p:cNvSpPr txBox="1">
            <a:spLocks noGrp="1"/>
          </p:cNvSpPr>
          <p:nvPr>
            <p:ph type="title"/>
          </p:nvPr>
        </p:nvSpPr>
        <p:spPr>
          <a:xfrm>
            <a:off x="0" y="783425"/>
            <a:ext cx="9622800" cy="756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/>
              <a:t>Patient Impact (Autonomy vs. Digital Divide) </a:t>
            </a:r>
            <a:endParaRPr/>
          </a:p>
        </p:txBody>
      </p:sp>
      <p:sp>
        <p:nvSpPr>
          <p:cNvPr id="101" name="Google Shape;101;p18"/>
          <p:cNvSpPr txBox="1">
            <a:spLocks noGrp="1"/>
          </p:cNvSpPr>
          <p:nvPr>
            <p:ph type="body" idx="1"/>
          </p:nvPr>
        </p:nvSpPr>
        <p:spPr>
          <a:xfrm>
            <a:off x="0" y="1652050"/>
            <a:ext cx="9144000" cy="349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43815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3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User Empowerment: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Grants immediate, independent access to medical histories, prescriptions, and diagnostic test results.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43815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3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Digital Inverse Care Law: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Service quality and availability are lowest where the clinical demand is highest (Tudor Hart, 1971).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4381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3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Structural Exclusion: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Low-income populations, individuals with disabilities, and older adults (age 60+ ) are disproportionately excluded (Wilson-Menzfeld et al., 2025).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43815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3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Analogue Decline: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Inadequate preservation of traditional in-person options compounds the vulnerabilities of non-savvy users (House of Commons, 2023).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9"/>
          <p:cNvSpPr txBox="1">
            <a:spLocks noGrp="1"/>
          </p:cNvSpPr>
          <p:nvPr>
            <p:ph type="title"/>
          </p:nvPr>
        </p:nvSpPr>
        <p:spPr>
          <a:xfrm>
            <a:off x="0" y="783425"/>
            <a:ext cx="9622800" cy="756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/>
              <a:t>Data Governance &amp; Privacy Risks </a:t>
            </a:r>
            <a:endParaRPr/>
          </a:p>
        </p:txBody>
      </p:sp>
      <p:sp>
        <p:nvSpPr>
          <p:cNvPr id="107" name="Google Shape;107;p19"/>
          <p:cNvSpPr txBox="1">
            <a:spLocks noGrp="1"/>
          </p:cNvSpPr>
          <p:nvPr>
            <p:ph type="body" idx="1"/>
          </p:nvPr>
        </p:nvSpPr>
        <p:spPr>
          <a:xfrm>
            <a:off x="0" y="1652050"/>
            <a:ext cx="9144000" cy="349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02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Expanded Attack Surface: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Every newly opened digital access point introduces fresh identity assurance and security vulnerabilities.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302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Single Point of Failure: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Localized network outages isolate records and severely disrupt consolidated care workflows.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302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Coercive Control Risks: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Automatic access provisions allow abusive partners to view confidential medical records without explicit consent.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302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Vulnerability Imbalance: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High-need patient groups are simultaneously the most exposed to data privacy risks and the least equipped to manage them.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6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20"/>
          <p:cNvSpPr txBox="1">
            <a:spLocks noGrp="1"/>
          </p:cNvSpPr>
          <p:nvPr>
            <p:ph type="title"/>
          </p:nvPr>
        </p:nvSpPr>
        <p:spPr>
          <a:xfrm>
            <a:off x="0" y="783425"/>
            <a:ext cx="9622800" cy="756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/>
              <a:t>Practical Recommendation (Digital Health Hubs) </a:t>
            </a:r>
            <a:endParaRPr/>
          </a:p>
        </p:txBody>
      </p:sp>
      <p:sp>
        <p:nvSpPr>
          <p:cNvPr id="113" name="Google Shape;113;p20"/>
          <p:cNvSpPr txBox="1">
            <a:spLocks noGrp="1"/>
          </p:cNvSpPr>
          <p:nvPr>
            <p:ph type="body" idx="1"/>
          </p:nvPr>
        </p:nvSpPr>
        <p:spPr>
          <a:xfrm>
            <a:off x="0" y="1652050"/>
            <a:ext cx="9144000" cy="349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619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Goal: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Convert conditional digital access into a universal public health benefit.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619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Operational Design: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Establish a national network of community-based Digital Health Hubs (DHHs) in libraries and GP waiting rooms.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619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12-Month Targets: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Deploy digital navigators, provide free hardware/internet, and scale through local Primary Care Network partnerships.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619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Char char="●"/>
            </a:pPr>
            <a:r>
              <a:rPr lang="en" sz="1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Phasing &amp; Funding:</a:t>
            </a:r>
            <a:r>
              <a:rPr lang="en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Launch a ring-fenced pilot in Manchester to evaluate equity metrics before embarking on national implementation (NHS Confederation, 2026).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6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6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1"/>
          <p:cNvSpPr txBox="1">
            <a:spLocks noGrp="1"/>
          </p:cNvSpPr>
          <p:nvPr>
            <p:ph type="title" idx="4294967295"/>
          </p:nvPr>
        </p:nvSpPr>
        <p:spPr>
          <a:xfrm>
            <a:off x="773700" y="267375"/>
            <a:ext cx="7596600" cy="76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2"/>
                </a:solidFill>
              </a:rPr>
              <a:t>References </a:t>
            </a:r>
            <a:endParaRPr>
              <a:solidFill>
                <a:schemeClr val="lt2"/>
              </a:solidFill>
            </a:endParaRPr>
          </a:p>
        </p:txBody>
      </p:sp>
      <p:cxnSp>
        <p:nvCxnSpPr>
          <p:cNvPr id="119" name="Google Shape;119;p21"/>
          <p:cNvCxnSpPr/>
          <p:nvPr/>
        </p:nvCxnSpPr>
        <p:spPr>
          <a:xfrm>
            <a:off x="4295550" y="900525"/>
            <a:ext cx="5529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20" name="Google Shape;120;p21"/>
          <p:cNvSpPr txBox="1">
            <a:spLocks noGrp="1"/>
          </p:cNvSpPr>
          <p:nvPr>
            <p:ph type="title" idx="4294967295"/>
          </p:nvPr>
        </p:nvSpPr>
        <p:spPr>
          <a:xfrm>
            <a:off x="650700" y="900525"/>
            <a:ext cx="7842600" cy="4135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45720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British Medical Association (2026) </a:t>
            </a:r>
            <a:r>
              <a:rPr lang="en" sz="1200" i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Pressures in general practice data analysis</a:t>
            </a: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London: BMA.</a:t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Davies, A.R., Honeyman, M. and Gann, B. (2021) ‘Addressing the digital inverse care law...’, </a:t>
            </a:r>
            <a:r>
              <a:rPr lang="en" sz="1200" i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Journal of Medical Internet Research</a:t>
            </a: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23(4).</a:t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Department of Health and Social Care (2022) </a:t>
            </a:r>
            <a:r>
              <a:rPr lang="en" sz="1200" i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 plan for digital health and social care</a:t>
            </a: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London: DHSC.</a:t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House of Commons Health and Social Care Committee (2023) </a:t>
            </a:r>
            <a:r>
              <a:rPr lang="en" sz="1200" i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Digital transformation in the NHS</a:t>
            </a: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London: House of Commons.</a:t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KC, S. et al. (2023) ‘Uptake and adoption of the NHS App in England...’, </a:t>
            </a:r>
            <a:r>
              <a:rPr lang="en" sz="1200" i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British Journal of General Practice</a:t>
            </a: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73(737).</a:t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Li, E. et al. (2023) ‘Perceptions of chief clinical information officers...’, </a:t>
            </a:r>
            <a:r>
              <a:rPr lang="en" sz="1200" i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BMC Medical Informatics</a:t>
            </a: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23, art. 158.</a:t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NHS Confederation (2026) </a:t>
            </a:r>
            <a:r>
              <a:rPr lang="en" sz="1200" i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Assessing digital inclusion in the NHS</a:t>
            </a: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London: NHS Confederation.</a:t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NHS England (2021) </a:t>
            </a:r>
            <a:r>
              <a:rPr lang="en" sz="1200" i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What good looks like framework</a:t>
            </a: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London: NHS England.</a:t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NHS England (2024) </a:t>
            </a:r>
            <a:r>
              <a:rPr lang="en" sz="1200" i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GP online services: frequently asked questions</a:t>
            </a: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London: NHS England.</a:t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Tudor Hart, J. (1971) ‘The inverse care law’, </a:t>
            </a:r>
            <a:r>
              <a:rPr lang="en" sz="1200" i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Lancet</a:t>
            </a: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297(7696).</a:t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Turner, A. et al. (2022) ‘Unintended consequences of online consultations...’, </a:t>
            </a:r>
            <a:r>
              <a:rPr lang="en" sz="1200" i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British Journal of General Practice</a:t>
            </a: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72(715).</a:t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Wilson-Menzfeld, G. et al. (2025) ‘Identifying and understanding digital exclusion...’, </a:t>
            </a:r>
            <a:r>
              <a:rPr lang="en" sz="1200" i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Behaviour and Information Technology</a:t>
            </a:r>
            <a:r>
              <a:rPr lang="en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44(8).</a:t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2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aterial">
  <a:themeElements>
    <a:clrScheme name="Material">
      <a:dk1>
        <a:srgbClr val="4285F4"/>
      </a:dk1>
      <a:lt1>
        <a:srgbClr val="FFFFFF"/>
      </a:lt1>
      <a:dk2>
        <a:srgbClr val="424242"/>
      </a:dk2>
      <a:lt2>
        <a:srgbClr val="737373"/>
      </a:lt2>
      <a:accent1>
        <a:srgbClr val="0277BD"/>
      </a:accent1>
      <a:accent2>
        <a:srgbClr val="0F9D58"/>
      </a:accent2>
      <a:accent3>
        <a:srgbClr val="DB4437"/>
      </a:accent3>
      <a:accent4>
        <a:srgbClr val="FAFAFA"/>
      </a:accent4>
      <a:accent5>
        <a:srgbClr val="4FC3F7"/>
      </a:accent5>
      <a:accent6>
        <a:srgbClr val="F4B400"/>
      </a:accent6>
      <a:hlink>
        <a:srgbClr val="4FC3F7"/>
      </a:hlink>
      <a:folHlink>
        <a:srgbClr val="4FC3F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922</Words>
  <Application>Microsoft Office PowerPoint</Application>
  <PresentationFormat>On-screen Show (16:9)</PresentationFormat>
  <Paragraphs>69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Roboto</vt:lpstr>
      <vt:lpstr>Arial</vt:lpstr>
      <vt:lpstr>Material</vt:lpstr>
      <vt:lpstr>PowerPoint Presentation</vt:lpstr>
      <vt:lpstr>Strategic Context &amp; Frameworks </vt:lpstr>
      <vt:lpstr> Impact on Service Delivery (The Positives) </vt:lpstr>
      <vt:lpstr> Impact on Service Delivery (The Structural Failures) </vt:lpstr>
      <vt:lpstr> The Postcode Lottery &amp; Local Variations </vt:lpstr>
      <vt:lpstr> Patient Impact (Autonomy vs. Digital Divide) </vt:lpstr>
      <vt:lpstr> Data Governance &amp; Privacy Risks </vt:lpstr>
      <vt:lpstr> Practical Recommendation (Digital Health Hubs)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Agnes BOASIAKO</cp:lastModifiedBy>
  <cp:revision>1</cp:revision>
  <dcterms:modified xsi:type="dcterms:W3CDTF">2026-07-04T14:17:23Z</dcterms:modified>
</cp:coreProperties>
</file>