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57"/>
  </p:notesMasterIdLst>
  <p:sldIdLst>
    <p:sldId id="256" r:id="rId8"/>
    <p:sldId id="257" r:id="rId9"/>
    <p:sldId id="258" r:id="rId10"/>
    <p:sldId id="266" r:id="rId11"/>
    <p:sldId id="304" r:id="rId12"/>
    <p:sldId id="267" r:id="rId13"/>
    <p:sldId id="307" r:id="rId14"/>
    <p:sldId id="308" r:id="rId15"/>
    <p:sldId id="309" r:id="rId16"/>
    <p:sldId id="310" r:id="rId17"/>
    <p:sldId id="311" r:id="rId18"/>
    <p:sldId id="269" r:id="rId19"/>
    <p:sldId id="313" r:id="rId20"/>
    <p:sldId id="314" r:id="rId21"/>
    <p:sldId id="271" r:id="rId22"/>
    <p:sldId id="315" r:id="rId23"/>
    <p:sldId id="317" r:id="rId24"/>
    <p:sldId id="318" r:id="rId25"/>
    <p:sldId id="319" r:id="rId26"/>
    <p:sldId id="272" r:id="rId27"/>
    <p:sldId id="320" r:id="rId28"/>
    <p:sldId id="321" r:id="rId29"/>
    <p:sldId id="322" r:id="rId30"/>
    <p:sldId id="323" r:id="rId31"/>
    <p:sldId id="324" r:id="rId32"/>
    <p:sldId id="325" r:id="rId33"/>
    <p:sldId id="275" r:id="rId34"/>
    <p:sldId id="273" r:id="rId35"/>
    <p:sldId id="326" r:id="rId36"/>
    <p:sldId id="327" r:id="rId37"/>
    <p:sldId id="328" r:id="rId38"/>
    <p:sldId id="329" r:id="rId39"/>
    <p:sldId id="330" r:id="rId40"/>
    <p:sldId id="331" r:id="rId41"/>
    <p:sldId id="332" r:id="rId42"/>
    <p:sldId id="333" r:id="rId43"/>
    <p:sldId id="334" r:id="rId44"/>
    <p:sldId id="335" r:id="rId45"/>
    <p:sldId id="336" r:id="rId46"/>
    <p:sldId id="337" r:id="rId47"/>
    <p:sldId id="338" r:id="rId48"/>
    <p:sldId id="339" r:id="rId49"/>
    <p:sldId id="340" r:id="rId50"/>
    <p:sldId id="278" r:id="rId51"/>
    <p:sldId id="281" r:id="rId52"/>
    <p:sldId id="312" r:id="rId53"/>
    <p:sldId id="301" r:id="rId54"/>
    <p:sldId id="283" r:id="rId55"/>
    <p:sldId id="341"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4"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tableStyles" Target="tableStyle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notesMaster" Target="notesMasters/notesMaster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69FC3-19AF-43EE-9D82-77A789D6642E}" type="datetimeFigureOut">
              <a:rPr lang="en-GB" smtClean="0"/>
              <a:t>05/03/2024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184CD1-6991-4CBC-B7B7-9F8C820F390E}" type="slidenum">
              <a:rPr lang="en-GB" smtClean="0"/>
              <a:t>‹#›</a:t>
            </a:fld>
            <a:endParaRPr lang="en-GB"/>
          </a:p>
        </p:txBody>
      </p:sp>
    </p:spTree>
    <p:extLst>
      <p:ext uri="{BB962C8B-B14F-4D97-AF65-F5344CB8AC3E}">
        <p14:creationId xmlns:p14="http://schemas.microsoft.com/office/powerpoint/2010/main" val="3430255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779202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According to James Rees and Paul </a:t>
            </a:r>
            <a:r>
              <a:rPr lang="en-GB" sz="1200" b="1" i="0" u="none" strike="noStrike" kern="1200" dirty="0" err="1">
                <a:solidFill>
                  <a:schemeClr val="tx1"/>
                </a:solidFill>
                <a:effectLst/>
                <a:latin typeface="+mn-lt"/>
                <a:ea typeface="+mn-ea"/>
                <a:cs typeface="+mn-cs"/>
              </a:rPr>
              <a:t>Stolz</a:t>
            </a:r>
            <a:r>
              <a:rPr lang="en-GB" sz="1200" b="1" i="0" u="none" strike="noStrike" kern="1200" dirty="0">
                <a:solidFill>
                  <a:schemeClr val="tx1"/>
                </a:solidFill>
                <a:effectLst/>
                <a:latin typeface="+mn-lt"/>
                <a:ea typeface="+mn-ea"/>
                <a:cs typeface="+mn-cs"/>
              </a:rPr>
              <a:t>…they believe that these traits are crucial in order to succeed in the workplace.</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This is their latest Book…</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Listen to what they say about Mindset… </a:t>
            </a:r>
          </a:p>
          <a:p>
            <a:endParaRPr lang="en-GB" sz="1200" b="1" i="0" u="none" strike="noStrike" kern="1200" dirty="0">
              <a:solidFill>
                <a:schemeClr val="tx1"/>
              </a:solidFill>
              <a:effectLst/>
              <a:latin typeface="+mn-lt"/>
              <a:ea typeface="+mn-ea"/>
              <a:cs typeface="+mn-cs"/>
            </a:endParaRPr>
          </a:p>
          <a:p>
            <a:r>
              <a:rPr lang="en-GB" sz="1400" b="0" i="0" u="none" strike="noStrike" kern="1200" dirty="0">
                <a:solidFill>
                  <a:schemeClr val="tx1"/>
                </a:solidFill>
                <a:effectLst/>
                <a:latin typeface="+mn-lt"/>
                <a:ea typeface="+mn-ea"/>
                <a:cs typeface="+mn-cs"/>
              </a:rPr>
              <a:t>If skill set is about what you can do, then your mindset is about what you see, think and believe. </a:t>
            </a:r>
          </a:p>
          <a:p>
            <a:r>
              <a:rPr lang="en-GB" sz="1400" b="0" i="0" u="none" strike="noStrike" kern="1200" dirty="0">
                <a:solidFill>
                  <a:schemeClr val="tx1"/>
                </a:solidFill>
                <a:effectLst/>
                <a:latin typeface="+mn-lt"/>
                <a:ea typeface="+mn-ea"/>
                <a:cs typeface="+mn-cs"/>
              </a:rPr>
              <a:t>Used correctly, it can make any one of us stand out from the crowd.</a:t>
            </a:r>
          </a:p>
          <a:p>
            <a:r>
              <a:rPr lang="en-GB" sz="1400" b="0" i="0" u="none" strike="noStrike" kern="1200" dirty="0">
                <a:solidFill>
                  <a:schemeClr val="tx1"/>
                </a:solidFill>
                <a:effectLst/>
                <a:latin typeface="+mn-lt"/>
                <a:ea typeface="+mn-ea"/>
                <a:cs typeface="+mn-cs"/>
              </a:rPr>
              <a:t>With technology developing at an unprecedented rate, certain skills are becoming obsolete more quickly now than ever before. </a:t>
            </a:r>
          </a:p>
          <a:p>
            <a:r>
              <a:rPr lang="en-GB" sz="1400" b="1" i="0" u="none" strike="noStrike" kern="1200" dirty="0">
                <a:solidFill>
                  <a:schemeClr val="tx1"/>
                </a:solidFill>
                <a:effectLst/>
                <a:latin typeface="+mn-lt"/>
                <a:ea typeface="+mn-ea"/>
                <a:cs typeface="+mn-cs"/>
              </a:rPr>
              <a:t>However, whilst nobody can predict the skills needed to succeed in five or ten years’ time, mindset stays constant.</a:t>
            </a:r>
          </a:p>
          <a:p>
            <a:endParaRPr lang="en-GB" sz="1600"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066146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several disciplines that you need to develop if you want to achieve your full potential.  The first of these is the discipline of </a:t>
            </a:r>
            <a:r>
              <a:rPr lang="en-GB" sz="1200" b="0" i="1" u="none" strike="noStrike" kern="1200" dirty="0">
                <a:solidFill>
                  <a:schemeClr val="tx1"/>
                </a:solidFill>
                <a:effectLst/>
                <a:latin typeface="+mn-lt"/>
                <a:ea typeface="+mn-ea"/>
                <a:cs typeface="+mn-cs"/>
              </a:rPr>
              <a:t>goals</a:t>
            </a:r>
            <a:r>
              <a:rPr lang="en-GB" sz="1200" b="0" i="0" u="none" strike="noStrike" kern="1200" dirty="0">
                <a:solidFill>
                  <a:schemeClr val="tx1"/>
                </a:solidFill>
                <a:effectLst/>
                <a:latin typeface="+mn-lt"/>
                <a:ea typeface="+mn-ea"/>
                <a:cs typeface="+mn-cs"/>
              </a:rPr>
              <a:t>.  This means that you sit down with a pad of paper, a pen and ample time.  You think through and then make a written list of all the things you want to accomplish in the next one, two, three, four and five years.  You organise the list into the various areas of your life; your career, your money, your family, your health </a:t>
            </a:r>
            <a:r>
              <a:rPr lang="en-GB" sz="1200" b="0" i="0" u="none" strike="noStrike" kern="1200" dirty="0" err="1">
                <a:solidFill>
                  <a:schemeClr val="tx1"/>
                </a:solidFill>
                <a:effectLst/>
                <a:latin typeface="+mn-lt"/>
                <a:ea typeface="+mn-ea"/>
                <a:cs typeface="+mn-cs"/>
              </a:rPr>
              <a:t>etc</a:t>
            </a:r>
            <a:r>
              <a:rPr lang="en-GB" sz="1200" b="0" i="0" u="none" strike="noStrike" kern="1200" dirty="0">
                <a:solidFill>
                  <a:schemeClr val="tx1"/>
                </a:solidFill>
                <a:effectLst/>
                <a:latin typeface="+mn-lt"/>
                <a:ea typeface="+mn-ea"/>
                <a:cs typeface="+mn-cs"/>
              </a:rPr>
              <a:t> -  that are important to you.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 set priorities among your goals and re-write your lists so that your most important goals are at the top.  You then take a separate sheet of paper and you make a list of all the things that you can think of doing, right now, to move you toward the attainment of your most important goals.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second discipline you need to develop for success is the discipline of </a:t>
            </a:r>
            <a:r>
              <a:rPr lang="en-GB" sz="1200" b="0" i="1" u="none" strike="noStrike" kern="1200" dirty="0">
                <a:solidFill>
                  <a:schemeClr val="tx1"/>
                </a:solidFill>
                <a:effectLst/>
                <a:latin typeface="+mn-lt"/>
                <a:ea typeface="+mn-ea"/>
                <a:cs typeface="+mn-cs"/>
              </a:rPr>
              <a:t>planning</a:t>
            </a:r>
            <a:r>
              <a:rPr lang="en-GB" sz="1200" b="0" i="0" u="none" strike="noStrike" kern="1200" dirty="0">
                <a:solidFill>
                  <a:schemeClr val="tx1"/>
                </a:solidFill>
                <a:effectLst/>
                <a:latin typeface="+mn-lt"/>
                <a:ea typeface="+mn-ea"/>
                <a:cs typeface="+mn-cs"/>
              </a:rPr>
              <a:t>.  Many people think that they are too busy to plan.  Or they don’t give themselves enough time to plan.  But studies show that you will save </a:t>
            </a:r>
            <a:r>
              <a:rPr lang="en-GB" sz="1200" b="0" i="1" u="none" strike="noStrike" kern="1200" dirty="0">
                <a:solidFill>
                  <a:schemeClr val="tx1"/>
                </a:solidFill>
                <a:effectLst/>
                <a:latin typeface="+mn-lt"/>
                <a:ea typeface="+mn-ea"/>
                <a:cs typeface="+mn-cs"/>
              </a:rPr>
              <a:t>ten</a:t>
            </a:r>
            <a:r>
              <a:rPr lang="en-GB" sz="1200" b="0" i="0" u="none" strike="noStrike" kern="1200" dirty="0">
                <a:solidFill>
                  <a:schemeClr val="tx1"/>
                </a:solidFill>
                <a:effectLst/>
                <a:latin typeface="+mn-lt"/>
                <a:ea typeface="+mn-ea"/>
                <a:cs typeface="+mn-cs"/>
              </a:rPr>
              <a:t> minutes in execution for every minute that you invest in planning.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Everyone wants to achieve success, however, SOME people just </a:t>
            </a:r>
            <a:r>
              <a:rPr lang="en-GB" sz="1200" b="1" i="0" u="none" strike="noStrike" kern="1200" dirty="0">
                <a:solidFill>
                  <a:schemeClr val="tx1"/>
                </a:solidFill>
                <a:effectLst/>
                <a:latin typeface="+mn-lt"/>
                <a:ea typeface="+mn-ea"/>
                <a:cs typeface="+mn-cs"/>
              </a:rPr>
              <a:t>wish </a:t>
            </a:r>
            <a:r>
              <a:rPr lang="en-GB" sz="1200" b="0" i="0" u="none" strike="noStrike" kern="1200" dirty="0">
                <a:solidFill>
                  <a:schemeClr val="tx1"/>
                </a:solidFill>
                <a:effectLst/>
                <a:latin typeface="+mn-lt"/>
                <a:ea typeface="+mn-ea"/>
                <a:cs typeface="+mn-cs"/>
              </a:rPr>
              <a:t>they were successful and do nothing about it. Others try doing one thing or another, but give up, either because they don’t want to invest time and effort or are afraid of the competition. They might also give up because they don’t get immediate results, or because they are afraid of failure.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Usually, only a small percentage acts, perseveres and does not give up.</a:t>
            </a:r>
          </a:p>
          <a:p>
            <a:r>
              <a:rPr lang="en-GB" sz="1200" b="0" i="0" u="none" strike="noStrike" kern="1200" dirty="0">
                <a:solidFill>
                  <a:schemeClr val="tx1"/>
                </a:solidFill>
                <a:effectLst/>
                <a:latin typeface="+mn-lt"/>
                <a:ea typeface="+mn-ea"/>
                <a:cs typeface="+mn-cs"/>
              </a:rPr>
              <a:t>Why some people achieve success? They achieve success because they possess </a:t>
            </a:r>
            <a:r>
              <a:rPr lang="en-GB" sz="1200" b="1" i="0" u="none" strike="noStrike" kern="1200" dirty="0">
                <a:solidFill>
                  <a:schemeClr val="tx1"/>
                </a:solidFill>
                <a:effectLst/>
                <a:latin typeface="+mn-lt"/>
                <a:ea typeface="+mn-ea"/>
                <a:cs typeface="+mn-cs"/>
              </a:rPr>
              <a:t>self-discipline</a:t>
            </a:r>
            <a:r>
              <a:rPr lang="en-GB" sz="1200" b="0" i="0" u="none" strike="noStrike" kern="1200" dirty="0">
                <a:solidFill>
                  <a:schemeClr val="tx1"/>
                </a:solidFill>
                <a:effectLst/>
                <a:latin typeface="+mn-lt"/>
                <a:ea typeface="+mn-ea"/>
                <a:cs typeface="+mn-cs"/>
              </a:rPr>
              <a:t>, among other things. This ability helps them to avoid wasting their time and energy doing things that don’t get them anywhere. They don’t spend hours texting, checking mail or sitting hours in front of the television.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822410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several disciplines that you need to develop if you want to achieve your full potential.  The first of these is the discipline of </a:t>
            </a:r>
            <a:r>
              <a:rPr lang="en-GB" sz="1200" b="0" i="1" u="none" strike="noStrike" kern="1200" dirty="0">
                <a:solidFill>
                  <a:schemeClr val="tx1"/>
                </a:solidFill>
                <a:effectLst/>
                <a:latin typeface="+mn-lt"/>
                <a:ea typeface="+mn-ea"/>
                <a:cs typeface="+mn-cs"/>
              </a:rPr>
              <a:t>goals</a:t>
            </a:r>
            <a:r>
              <a:rPr lang="en-GB" sz="1200" b="0" i="0" u="none" strike="noStrike" kern="1200" dirty="0">
                <a:solidFill>
                  <a:schemeClr val="tx1"/>
                </a:solidFill>
                <a:effectLst/>
                <a:latin typeface="+mn-lt"/>
                <a:ea typeface="+mn-ea"/>
                <a:cs typeface="+mn-cs"/>
              </a:rPr>
              <a:t>.  This means that you sit down with a pad of paper, a pen and ample time.  You think through and then make a written list of all the things you want to accomplish in the next one, two, three, four and five years.  You organise the list into the various areas of your life; your career, your money, your family, your health </a:t>
            </a:r>
            <a:r>
              <a:rPr lang="en-GB" sz="1200" b="0" i="0" u="none" strike="noStrike" kern="1200" dirty="0" err="1">
                <a:solidFill>
                  <a:schemeClr val="tx1"/>
                </a:solidFill>
                <a:effectLst/>
                <a:latin typeface="+mn-lt"/>
                <a:ea typeface="+mn-ea"/>
                <a:cs typeface="+mn-cs"/>
              </a:rPr>
              <a:t>etc</a:t>
            </a:r>
            <a:r>
              <a:rPr lang="en-GB" sz="1200" b="0" i="0" u="none" strike="noStrike" kern="1200" dirty="0">
                <a:solidFill>
                  <a:schemeClr val="tx1"/>
                </a:solidFill>
                <a:effectLst/>
                <a:latin typeface="+mn-lt"/>
                <a:ea typeface="+mn-ea"/>
                <a:cs typeface="+mn-cs"/>
              </a:rPr>
              <a:t> -  that are important to you.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 set priorities among your goals and re-write your lists so that your most important goals are at the top.  You then take a separate sheet of paper and you make a list of all the things that you can think of doing, right now, to move you toward the attainment of your most important goals.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second discipline you need to develop for success is the discipline of </a:t>
            </a:r>
            <a:r>
              <a:rPr lang="en-GB" sz="1200" b="0" i="1" u="none" strike="noStrike" kern="1200" dirty="0">
                <a:solidFill>
                  <a:schemeClr val="tx1"/>
                </a:solidFill>
                <a:effectLst/>
                <a:latin typeface="+mn-lt"/>
                <a:ea typeface="+mn-ea"/>
                <a:cs typeface="+mn-cs"/>
              </a:rPr>
              <a:t>planning</a:t>
            </a:r>
            <a:r>
              <a:rPr lang="en-GB" sz="1200" b="0" i="0" u="none" strike="noStrike" kern="1200" dirty="0">
                <a:solidFill>
                  <a:schemeClr val="tx1"/>
                </a:solidFill>
                <a:effectLst/>
                <a:latin typeface="+mn-lt"/>
                <a:ea typeface="+mn-ea"/>
                <a:cs typeface="+mn-cs"/>
              </a:rPr>
              <a:t>.  Many people think that they are too busy to plan.  Or they don’t give themselves enough time to plan.  But studies show that you will save </a:t>
            </a:r>
            <a:r>
              <a:rPr lang="en-GB" sz="1200" b="0" i="1" u="none" strike="noStrike" kern="1200" dirty="0">
                <a:solidFill>
                  <a:schemeClr val="tx1"/>
                </a:solidFill>
                <a:effectLst/>
                <a:latin typeface="+mn-lt"/>
                <a:ea typeface="+mn-ea"/>
                <a:cs typeface="+mn-cs"/>
              </a:rPr>
              <a:t>ten</a:t>
            </a:r>
            <a:r>
              <a:rPr lang="en-GB" sz="1200" b="0" i="0" u="none" strike="noStrike" kern="1200" dirty="0">
                <a:solidFill>
                  <a:schemeClr val="tx1"/>
                </a:solidFill>
                <a:effectLst/>
                <a:latin typeface="+mn-lt"/>
                <a:ea typeface="+mn-ea"/>
                <a:cs typeface="+mn-cs"/>
              </a:rPr>
              <a:t> minutes in execution for every minute that you invest in planning.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Everyone wants to achieve success, however, SOME people just </a:t>
            </a:r>
            <a:r>
              <a:rPr lang="en-GB" sz="1200" b="1" i="0" u="none" strike="noStrike" kern="1200" dirty="0">
                <a:solidFill>
                  <a:schemeClr val="tx1"/>
                </a:solidFill>
                <a:effectLst/>
                <a:latin typeface="+mn-lt"/>
                <a:ea typeface="+mn-ea"/>
                <a:cs typeface="+mn-cs"/>
              </a:rPr>
              <a:t>wish </a:t>
            </a:r>
            <a:r>
              <a:rPr lang="en-GB" sz="1200" b="0" i="0" u="none" strike="noStrike" kern="1200" dirty="0">
                <a:solidFill>
                  <a:schemeClr val="tx1"/>
                </a:solidFill>
                <a:effectLst/>
                <a:latin typeface="+mn-lt"/>
                <a:ea typeface="+mn-ea"/>
                <a:cs typeface="+mn-cs"/>
              </a:rPr>
              <a:t>they were successful and do nothing about it. Others try doing one thing or another, but give up, either because they don’t want to invest time and effort or are afraid of the competition. They might also give up because they don’t get immediate results, or because they are afraid of failure.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Usually, only a small percentage acts, perseveres and does not give up.</a:t>
            </a:r>
          </a:p>
          <a:p>
            <a:r>
              <a:rPr lang="en-GB" sz="1200" b="0" i="0" u="none" strike="noStrike" kern="1200" dirty="0">
                <a:solidFill>
                  <a:schemeClr val="tx1"/>
                </a:solidFill>
                <a:effectLst/>
                <a:latin typeface="+mn-lt"/>
                <a:ea typeface="+mn-ea"/>
                <a:cs typeface="+mn-cs"/>
              </a:rPr>
              <a:t>Why some people achieve success? They achieve success because they possess </a:t>
            </a:r>
            <a:r>
              <a:rPr lang="en-GB" sz="1200" b="1" i="0" u="none" strike="noStrike" kern="1200" dirty="0">
                <a:solidFill>
                  <a:schemeClr val="tx1"/>
                </a:solidFill>
                <a:effectLst/>
                <a:latin typeface="+mn-lt"/>
                <a:ea typeface="+mn-ea"/>
                <a:cs typeface="+mn-cs"/>
              </a:rPr>
              <a:t>self-discipline</a:t>
            </a:r>
            <a:r>
              <a:rPr lang="en-GB" sz="1200" b="0" i="0" u="none" strike="noStrike" kern="1200" dirty="0">
                <a:solidFill>
                  <a:schemeClr val="tx1"/>
                </a:solidFill>
                <a:effectLst/>
                <a:latin typeface="+mn-lt"/>
                <a:ea typeface="+mn-ea"/>
                <a:cs typeface="+mn-cs"/>
              </a:rPr>
              <a:t>, among other things. This ability helps them to avoid wasting their time and energy doing things that don’t get them anywhere. They don’t spend hours texting, checking mail or sitting hours in front of the television.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4140974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several disciplines that you need to develop if you want to achieve your full potential.  The first of these is the discipline of </a:t>
            </a:r>
            <a:r>
              <a:rPr lang="en-GB" sz="1200" b="0" i="1" u="none" strike="noStrike" kern="1200" dirty="0">
                <a:solidFill>
                  <a:schemeClr val="tx1"/>
                </a:solidFill>
                <a:effectLst/>
                <a:latin typeface="+mn-lt"/>
                <a:ea typeface="+mn-ea"/>
                <a:cs typeface="+mn-cs"/>
              </a:rPr>
              <a:t>goals</a:t>
            </a:r>
            <a:r>
              <a:rPr lang="en-GB" sz="1200" b="0" i="0" u="none" strike="noStrike" kern="1200" dirty="0">
                <a:solidFill>
                  <a:schemeClr val="tx1"/>
                </a:solidFill>
                <a:effectLst/>
                <a:latin typeface="+mn-lt"/>
                <a:ea typeface="+mn-ea"/>
                <a:cs typeface="+mn-cs"/>
              </a:rPr>
              <a:t>.  This means that you sit down with a pad of paper, a pen and ample time.  You think through and then make a written list of all the things you want to accomplish in the next one, two, three, four and five years.  You organise the list into the various areas of your life; your career, your money, your family, your health </a:t>
            </a:r>
            <a:r>
              <a:rPr lang="en-GB" sz="1200" b="0" i="0" u="none" strike="noStrike" kern="1200" dirty="0" err="1">
                <a:solidFill>
                  <a:schemeClr val="tx1"/>
                </a:solidFill>
                <a:effectLst/>
                <a:latin typeface="+mn-lt"/>
                <a:ea typeface="+mn-ea"/>
                <a:cs typeface="+mn-cs"/>
              </a:rPr>
              <a:t>etc</a:t>
            </a:r>
            <a:r>
              <a:rPr lang="en-GB" sz="1200" b="0" i="0" u="none" strike="noStrike" kern="1200" dirty="0">
                <a:solidFill>
                  <a:schemeClr val="tx1"/>
                </a:solidFill>
                <a:effectLst/>
                <a:latin typeface="+mn-lt"/>
                <a:ea typeface="+mn-ea"/>
                <a:cs typeface="+mn-cs"/>
              </a:rPr>
              <a:t> -  that are important to you.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 set priorities among your goals and re-write your lists so that your most important goals are at the top.  You then take a separate sheet of paper and you make a list of all the things that you can think of doing, right now, to move you toward the attainment of your most important goals.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second discipline you need to develop for success is the discipline of </a:t>
            </a:r>
            <a:r>
              <a:rPr lang="en-GB" sz="1200" b="0" i="1" u="none" strike="noStrike" kern="1200" dirty="0">
                <a:solidFill>
                  <a:schemeClr val="tx1"/>
                </a:solidFill>
                <a:effectLst/>
                <a:latin typeface="+mn-lt"/>
                <a:ea typeface="+mn-ea"/>
                <a:cs typeface="+mn-cs"/>
              </a:rPr>
              <a:t>planning</a:t>
            </a:r>
            <a:r>
              <a:rPr lang="en-GB" sz="1200" b="0" i="0" u="none" strike="noStrike" kern="1200" dirty="0">
                <a:solidFill>
                  <a:schemeClr val="tx1"/>
                </a:solidFill>
                <a:effectLst/>
                <a:latin typeface="+mn-lt"/>
                <a:ea typeface="+mn-ea"/>
                <a:cs typeface="+mn-cs"/>
              </a:rPr>
              <a:t>.  Many people think that they are too busy to plan.  Or they don’t give themselves enough time to plan.  But studies show that you will save </a:t>
            </a:r>
            <a:r>
              <a:rPr lang="en-GB" sz="1200" b="0" i="1" u="none" strike="noStrike" kern="1200" dirty="0">
                <a:solidFill>
                  <a:schemeClr val="tx1"/>
                </a:solidFill>
                <a:effectLst/>
                <a:latin typeface="+mn-lt"/>
                <a:ea typeface="+mn-ea"/>
                <a:cs typeface="+mn-cs"/>
              </a:rPr>
              <a:t>ten</a:t>
            </a:r>
            <a:r>
              <a:rPr lang="en-GB" sz="1200" b="0" i="0" u="none" strike="noStrike" kern="1200" dirty="0">
                <a:solidFill>
                  <a:schemeClr val="tx1"/>
                </a:solidFill>
                <a:effectLst/>
                <a:latin typeface="+mn-lt"/>
                <a:ea typeface="+mn-ea"/>
                <a:cs typeface="+mn-cs"/>
              </a:rPr>
              <a:t> minutes in execution for every minute that you invest in planning.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Everyone wants to achieve success, however, SOME people just </a:t>
            </a:r>
            <a:r>
              <a:rPr lang="en-GB" sz="1200" b="1" i="0" u="none" strike="noStrike" kern="1200" dirty="0">
                <a:solidFill>
                  <a:schemeClr val="tx1"/>
                </a:solidFill>
                <a:effectLst/>
                <a:latin typeface="+mn-lt"/>
                <a:ea typeface="+mn-ea"/>
                <a:cs typeface="+mn-cs"/>
              </a:rPr>
              <a:t>wish </a:t>
            </a:r>
            <a:r>
              <a:rPr lang="en-GB" sz="1200" b="0" i="0" u="none" strike="noStrike" kern="1200" dirty="0">
                <a:solidFill>
                  <a:schemeClr val="tx1"/>
                </a:solidFill>
                <a:effectLst/>
                <a:latin typeface="+mn-lt"/>
                <a:ea typeface="+mn-ea"/>
                <a:cs typeface="+mn-cs"/>
              </a:rPr>
              <a:t>they were successful and do nothing about it. Others try doing one thing or another, but give up, either because they don’t want to invest time and effort or are afraid of the competition. They might also give up because they don’t get immediate results, or because they are afraid of failure.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Usually, only a small percentage acts, perseveres and does not give up.</a:t>
            </a:r>
          </a:p>
          <a:p>
            <a:r>
              <a:rPr lang="en-GB" sz="1200" b="0" i="0" u="none" strike="noStrike" kern="1200" dirty="0">
                <a:solidFill>
                  <a:schemeClr val="tx1"/>
                </a:solidFill>
                <a:effectLst/>
                <a:latin typeface="+mn-lt"/>
                <a:ea typeface="+mn-ea"/>
                <a:cs typeface="+mn-cs"/>
              </a:rPr>
              <a:t>Why some people achieve success? They achieve success because they possess </a:t>
            </a:r>
            <a:r>
              <a:rPr lang="en-GB" sz="1200" b="1" i="0" u="none" strike="noStrike" kern="1200" dirty="0">
                <a:solidFill>
                  <a:schemeClr val="tx1"/>
                </a:solidFill>
                <a:effectLst/>
                <a:latin typeface="+mn-lt"/>
                <a:ea typeface="+mn-ea"/>
                <a:cs typeface="+mn-cs"/>
              </a:rPr>
              <a:t>self-discipline</a:t>
            </a:r>
            <a:r>
              <a:rPr lang="en-GB" sz="1200" b="0" i="0" u="none" strike="noStrike" kern="1200" dirty="0">
                <a:solidFill>
                  <a:schemeClr val="tx1"/>
                </a:solidFill>
                <a:effectLst/>
                <a:latin typeface="+mn-lt"/>
                <a:ea typeface="+mn-ea"/>
                <a:cs typeface="+mn-cs"/>
              </a:rPr>
              <a:t>, among other things. This ability helps them to avoid wasting their time and energy doing things that don’t get them anywhere. They don’t spend hours texting, checking mail or sitting hours in front of the television.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100750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austaliancurriculum.edu.au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Australian Curriculum - creative thinking involves students thinking broadly and deeply using skills, behaviours and dispositions such as reason, logic, resourcefulness, imagination and innovation in all learning areas at school and in their lives beyond school.</a:t>
            </a:r>
          </a:p>
          <a:p>
            <a:r>
              <a:rPr lang="en-GB" sz="1200" b="0" i="0" u="none" strike="noStrike" kern="1200" dirty="0">
                <a:solidFill>
                  <a:schemeClr val="tx1"/>
                </a:solidFill>
                <a:effectLst/>
                <a:latin typeface="+mn-lt"/>
                <a:ea typeface="+mn-ea"/>
                <a:cs typeface="+mn-cs"/>
              </a:rPr>
              <a:t>Thinking that is productive, purposeful and intentional is at the centre of effective learning. </a:t>
            </a:r>
          </a:p>
          <a:p>
            <a:r>
              <a:rPr lang="en-GB" sz="1200" b="0" i="0" u="none" strike="noStrike" kern="1200" dirty="0">
                <a:solidFill>
                  <a:schemeClr val="tx1"/>
                </a:solidFill>
                <a:effectLst/>
                <a:latin typeface="+mn-lt"/>
                <a:ea typeface="+mn-ea"/>
                <a:cs typeface="+mn-cs"/>
              </a:rPr>
              <a:t>By applying a sequence of thinking skills, students develop an increasingly sophisticated understanding of the processes they can use whenever they encounter problems, unfamiliar information and new ideas. </a:t>
            </a:r>
          </a:p>
          <a:p>
            <a:r>
              <a:rPr lang="en-GB" sz="1200" b="0" i="0" u="none" strike="noStrike" kern="1200" dirty="0">
                <a:solidFill>
                  <a:schemeClr val="tx1"/>
                </a:solidFill>
                <a:effectLst/>
                <a:latin typeface="+mn-lt"/>
                <a:ea typeface="+mn-ea"/>
                <a:cs typeface="+mn-cs"/>
              </a:rPr>
              <a:t>In addition, the progressive development of knowledge about thinking and the practice of using thinking strategies can increase students’ motivation for, and management of, their own learning. They become more confident and autonomous problem-solvers and thinkers.</a:t>
            </a:r>
          </a:p>
          <a:p>
            <a:r>
              <a:rPr lang="en-GB" sz="1200" b="1" i="0" u="none" strike="noStrike" kern="1200" dirty="0">
                <a:solidFill>
                  <a:schemeClr val="tx1"/>
                </a:solidFill>
                <a:effectLst/>
                <a:latin typeface="+mn-lt"/>
                <a:ea typeface="+mn-ea"/>
                <a:cs typeface="+mn-cs"/>
              </a:rPr>
              <a:t>Responding to the challenges of the twenty-first century – with its complex environmental, social and economic pressures – requires young people to be creative, innovative, enterprising and adaptable, with the motivation, confidence and skills to use critical and creative thinking purposefully.</a:t>
            </a:r>
          </a:p>
          <a:p>
            <a:r>
              <a:rPr lang="en-GB" sz="1200" b="0" i="0" u="none" strike="noStrike" kern="1200" dirty="0">
                <a:solidFill>
                  <a:schemeClr val="tx1"/>
                </a:solidFill>
                <a:effectLst/>
                <a:latin typeface="+mn-lt"/>
                <a:ea typeface="+mn-ea"/>
                <a:cs typeface="+mn-cs"/>
              </a:rPr>
              <a:t>Dispositions such as inquisitiveness, reasonableness, intellectual flexibility, open- and fair-mindedness, a readiness to try new ways of doing things and consider alternatives, and persistence promote and are enhanced by critical and creative thinking.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293014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austaliancurriculum.edu.au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Australian Curriculum - creative thinking involves students thinking broadly and deeply using skills, behaviours and dispositions such as reason, logic, resourcefulness, imagination and innovation in all learning areas at school and in their lives beyond school.</a:t>
            </a:r>
          </a:p>
          <a:p>
            <a:r>
              <a:rPr lang="en-GB" sz="1200" b="0" i="0" u="none" strike="noStrike" kern="1200" dirty="0">
                <a:solidFill>
                  <a:schemeClr val="tx1"/>
                </a:solidFill>
                <a:effectLst/>
                <a:latin typeface="+mn-lt"/>
                <a:ea typeface="+mn-ea"/>
                <a:cs typeface="+mn-cs"/>
              </a:rPr>
              <a:t>Thinking that is productive, purposeful and intentional is at the centre of effective learning. </a:t>
            </a:r>
          </a:p>
          <a:p>
            <a:r>
              <a:rPr lang="en-GB" sz="1200" b="0" i="0" u="none" strike="noStrike" kern="1200" dirty="0">
                <a:solidFill>
                  <a:schemeClr val="tx1"/>
                </a:solidFill>
                <a:effectLst/>
                <a:latin typeface="+mn-lt"/>
                <a:ea typeface="+mn-ea"/>
                <a:cs typeface="+mn-cs"/>
              </a:rPr>
              <a:t>By applying a sequence of thinking skills, students develop an increasingly sophisticated understanding of the processes they can use whenever they encounter problems, unfamiliar information and new ideas. </a:t>
            </a:r>
          </a:p>
          <a:p>
            <a:r>
              <a:rPr lang="en-GB" sz="1200" b="0" i="0" u="none" strike="noStrike" kern="1200" dirty="0">
                <a:solidFill>
                  <a:schemeClr val="tx1"/>
                </a:solidFill>
                <a:effectLst/>
                <a:latin typeface="+mn-lt"/>
                <a:ea typeface="+mn-ea"/>
                <a:cs typeface="+mn-cs"/>
              </a:rPr>
              <a:t>In addition, the progressive development of knowledge about thinking and the practice of using thinking strategies can increase students’ motivation for, and management of, their own learning. They become more confident and autonomous problem-solvers and thinkers.</a:t>
            </a:r>
          </a:p>
          <a:p>
            <a:r>
              <a:rPr lang="en-GB" sz="1200" b="1" i="0" u="none" strike="noStrike" kern="1200" dirty="0">
                <a:solidFill>
                  <a:schemeClr val="tx1"/>
                </a:solidFill>
                <a:effectLst/>
                <a:latin typeface="+mn-lt"/>
                <a:ea typeface="+mn-ea"/>
                <a:cs typeface="+mn-cs"/>
              </a:rPr>
              <a:t>Responding to the challenges of the twenty-first century – with its complex environmental, social and economic pressures – requires young people to be creative, innovative, enterprising and adaptable, with the motivation, confidence and skills to use critical and creative thinking purposefully.</a:t>
            </a:r>
          </a:p>
          <a:p>
            <a:r>
              <a:rPr lang="en-GB" sz="1200" b="0" i="0" u="none" strike="noStrike" kern="1200" dirty="0">
                <a:solidFill>
                  <a:schemeClr val="tx1"/>
                </a:solidFill>
                <a:effectLst/>
                <a:latin typeface="+mn-lt"/>
                <a:ea typeface="+mn-ea"/>
                <a:cs typeface="+mn-cs"/>
              </a:rPr>
              <a:t>Dispositions such as inquisitiveness, reasonableness, intellectual flexibility, open- and fair-mindedness, a readiness to try new ways of doing things and consider alternatives, and persistence promote and are enhanced by critical and creative thinking.</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707235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several disciplines that you need to develop if you want to achieve your full potential.  The first of these is the discipline of </a:t>
            </a:r>
            <a:r>
              <a:rPr lang="en-GB" sz="1200" b="0" i="1" u="none" strike="noStrike" kern="1200" dirty="0">
                <a:solidFill>
                  <a:schemeClr val="tx1"/>
                </a:solidFill>
                <a:effectLst/>
                <a:latin typeface="+mn-lt"/>
                <a:ea typeface="+mn-ea"/>
                <a:cs typeface="+mn-cs"/>
              </a:rPr>
              <a:t>goals</a:t>
            </a:r>
            <a:r>
              <a:rPr lang="en-GB" sz="1200" b="0" i="0" u="none" strike="noStrike" kern="1200" dirty="0">
                <a:solidFill>
                  <a:schemeClr val="tx1"/>
                </a:solidFill>
                <a:effectLst/>
                <a:latin typeface="+mn-lt"/>
                <a:ea typeface="+mn-ea"/>
                <a:cs typeface="+mn-cs"/>
              </a:rPr>
              <a:t>.  This means that you sit down with a pad of paper, a pen and ample time.  You think through and then make a written list of all the things you want to accomplish in the next one, two, three, four and five years.  You organise the list into the various areas of your life; your career, your money, your family, your health </a:t>
            </a:r>
            <a:r>
              <a:rPr lang="en-GB" sz="1200" b="0" i="0" u="none" strike="noStrike" kern="1200" dirty="0" err="1">
                <a:solidFill>
                  <a:schemeClr val="tx1"/>
                </a:solidFill>
                <a:effectLst/>
                <a:latin typeface="+mn-lt"/>
                <a:ea typeface="+mn-ea"/>
                <a:cs typeface="+mn-cs"/>
              </a:rPr>
              <a:t>etc</a:t>
            </a:r>
            <a:r>
              <a:rPr lang="en-GB" sz="1200" b="0" i="0" u="none" strike="noStrike" kern="1200" dirty="0">
                <a:solidFill>
                  <a:schemeClr val="tx1"/>
                </a:solidFill>
                <a:effectLst/>
                <a:latin typeface="+mn-lt"/>
                <a:ea typeface="+mn-ea"/>
                <a:cs typeface="+mn-cs"/>
              </a:rPr>
              <a:t> -  that are important to you.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 set priorities among your goals and re-write your lists so that your most important goals are at the top.  You then take a separate sheet of paper and you make a list of all the things that you can think of doing, right now, to move you toward the attainment of your most important goals.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second discipline you need to develop for success is the discipline of </a:t>
            </a:r>
            <a:r>
              <a:rPr lang="en-GB" sz="1200" b="0" i="1" u="none" strike="noStrike" kern="1200" dirty="0">
                <a:solidFill>
                  <a:schemeClr val="tx1"/>
                </a:solidFill>
                <a:effectLst/>
                <a:latin typeface="+mn-lt"/>
                <a:ea typeface="+mn-ea"/>
                <a:cs typeface="+mn-cs"/>
              </a:rPr>
              <a:t>planning</a:t>
            </a:r>
            <a:r>
              <a:rPr lang="en-GB" sz="1200" b="0" i="0" u="none" strike="noStrike" kern="1200" dirty="0">
                <a:solidFill>
                  <a:schemeClr val="tx1"/>
                </a:solidFill>
                <a:effectLst/>
                <a:latin typeface="+mn-lt"/>
                <a:ea typeface="+mn-ea"/>
                <a:cs typeface="+mn-cs"/>
              </a:rPr>
              <a:t>.  Many people think that they are too busy to plan.  Or they don’t give themselves enough time to plan.  But studies show that you will save </a:t>
            </a:r>
            <a:r>
              <a:rPr lang="en-GB" sz="1200" b="0" i="1" u="none" strike="noStrike" kern="1200" dirty="0">
                <a:solidFill>
                  <a:schemeClr val="tx1"/>
                </a:solidFill>
                <a:effectLst/>
                <a:latin typeface="+mn-lt"/>
                <a:ea typeface="+mn-ea"/>
                <a:cs typeface="+mn-cs"/>
              </a:rPr>
              <a:t>ten</a:t>
            </a:r>
            <a:r>
              <a:rPr lang="en-GB" sz="1200" b="0" i="0" u="none" strike="noStrike" kern="1200" dirty="0">
                <a:solidFill>
                  <a:schemeClr val="tx1"/>
                </a:solidFill>
                <a:effectLst/>
                <a:latin typeface="+mn-lt"/>
                <a:ea typeface="+mn-ea"/>
                <a:cs typeface="+mn-cs"/>
              </a:rPr>
              <a:t> minutes in execution for every minute that you invest in planning.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Everyone wants to achieve success, however, SOME people just </a:t>
            </a:r>
            <a:r>
              <a:rPr lang="en-GB" sz="1200" b="1" i="0" u="none" strike="noStrike" kern="1200" dirty="0">
                <a:solidFill>
                  <a:schemeClr val="tx1"/>
                </a:solidFill>
                <a:effectLst/>
                <a:latin typeface="+mn-lt"/>
                <a:ea typeface="+mn-ea"/>
                <a:cs typeface="+mn-cs"/>
              </a:rPr>
              <a:t>wish </a:t>
            </a:r>
            <a:r>
              <a:rPr lang="en-GB" sz="1200" b="0" i="0" u="none" strike="noStrike" kern="1200" dirty="0">
                <a:solidFill>
                  <a:schemeClr val="tx1"/>
                </a:solidFill>
                <a:effectLst/>
                <a:latin typeface="+mn-lt"/>
                <a:ea typeface="+mn-ea"/>
                <a:cs typeface="+mn-cs"/>
              </a:rPr>
              <a:t>they were successful and do nothing about it. Others try doing one thing or another, but give up, either because they don’t want to invest time and effort or are afraid of the competition. They might also give up because they don’t get immediate results, or because they are afraid of failure.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Usually, only a small percentage acts, perseveres and does not give up.</a:t>
            </a:r>
          </a:p>
          <a:p>
            <a:r>
              <a:rPr lang="en-GB" sz="1200" b="0" i="0" u="none" strike="noStrike" kern="1200" dirty="0">
                <a:solidFill>
                  <a:schemeClr val="tx1"/>
                </a:solidFill>
                <a:effectLst/>
                <a:latin typeface="+mn-lt"/>
                <a:ea typeface="+mn-ea"/>
                <a:cs typeface="+mn-cs"/>
              </a:rPr>
              <a:t>Why some people achieve success? They achieve success because they possess </a:t>
            </a:r>
            <a:r>
              <a:rPr lang="en-GB" sz="1200" b="1" i="0" u="none" strike="noStrike" kern="1200" dirty="0">
                <a:solidFill>
                  <a:schemeClr val="tx1"/>
                </a:solidFill>
                <a:effectLst/>
                <a:latin typeface="+mn-lt"/>
                <a:ea typeface="+mn-ea"/>
                <a:cs typeface="+mn-cs"/>
              </a:rPr>
              <a:t>self-discipline</a:t>
            </a:r>
            <a:r>
              <a:rPr lang="en-GB" sz="1200" b="0" i="0" u="none" strike="noStrike" kern="1200" dirty="0">
                <a:solidFill>
                  <a:schemeClr val="tx1"/>
                </a:solidFill>
                <a:effectLst/>
                <a:latin typeface="+mn-lt"/>
                <a:ea typeface="+mn-ea"/>
                <a:cs typeface="+mn-cs"/>
              </a:rPr>
              <a:t>, among other things. This ability helps them to avoid wasting their time and energy doing things that don’t get them anywhere. They don’t spend hours texting, checking mail or sitting hours in front of the television.</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26004704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hangingPunct="1"/>
            <a:r>
              <a:rPr lang="en-GB" i="1" dirty="0"/>
              <a:t>‘Every single one of the 100 billion lives who have walked the face of this earth is unique and unrepeatable. To be born at all is a miracle, so what are you going to do with your life?</a:t>
            </a:r>
            <a:endParaRPr lang="en-GB" dirty="0"/>
          </a:p>
          <a:p>
            <a:pPr fontAlgn="auto" hangingPunct="1"/>
            <a:r>
              <a:rPr lang="en-GB" i="1" dirty="0"/>
              <a:t>Human communities depend upon a diversity of talent, not a singular conception of ability. And at the heart of the challenge is to reconstitute our sense of ability and intelligence.</a:t>
            </a:r>
            <a:endParaRPr lang="en-GB" dirty="0"/>
          </a:p>
          <a:p>
            <a:pPr fontAlgn="auto" hangingPunct="1"/>
            <a:r>
              <a:rPr lang="en-GB" i="1" dirty="0"/>
              <a:t>We stigmatize mistakes. And we’re now running national educational systems where mistakes are the worst thing you can make — and the result is that we are educating people out of their creative capacities.’  Ken Robinson</a:t>
            </a:r>
            <a:endParaRPr lang="en-GB" dirty="0"/>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27</a:t>
            </a:fld>
            <a:endParaRPr lang="en-GB"/>
          </a:p>
        </p:txBody>
      </p:sp>
    </p:spTree>
    <p:extLst>
      <p:ext uri="{BB962C8B-B14F-4D97-AF65-F5344CB8AC3E}">
        <p14:creationId xmlns:p14="http://schemas.microsoft.com/office/powerpoint/2010/main" val="10796957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Image taken from: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(Source: austaliancurriculum.edu.au)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520717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A165BFD-530B-40BA-B5F7-4006B24A0709}" type="slidenum">
              <a:rPr lang="en-US" altLang="en-US"/>
              <a:pPr>
                <a:spcBef>
                  <a:spcPct val="0"/>
                </a:spcBef>
              </a:pPr>
              <a:t>29</a:t>
            </a:fld>
            <a:endParaRPr lang="en-US" altLang="en-US"/>
          </a:p>
        </p:txBody>
      </p:sp>
    </p:spTree>
    <p:extLst>
      <p:ext uri="{BB962C8B-B14F-4D97-AF65-F5344CB8AC3E}">
        <p14:creationId xmlns:p14="http://schemas.microsoft.com/office/powerpoint/2010/main" val="600580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53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E403CE8-B19E-478D-817C-266963631D24}" type="slidenum">
              <a:rPr lang="en-US" altLang="en-US"/>
              <a:pPr>
                <a:spcBef>
                  <a:spcPct val="0"/>
                </a:spcBef>
              </a:pPr>
              <a:t>37</a:t>
            </a:fld>
            <a:endParaRPr lang="en-US" altLang="en-US"/>
          </a:p>
        </p:txBody>
      </p:sp>
    </p:spTree>
    <p:extLst>
      <p:ext uri="{BB962C8B-B14F-4D97-AF65-F5344CB8AC3E}">
        <p14:creationId xmlns:p14="http://schemas.microsoft.com/office/powerpoint/2010/main" val="36956224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CFF75968-4E8A-4E55-96F3-85A2A0A58C3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83B089-6F0F-4FD3-BA99-A2F104D6D7FC}" type="slidenum">
              <a:rPr lang="en-GB" altLang="en-US"/>
              <a:pPr/>
              <a:t>40</a:t>
            </a:fld>
            <a:endParaRPr lang="en-GB" altLang="en-US"/>
          </a:p>
        </p:txBody>
      </p:sp>
      <p:sp>
        <p:nvSpPr>
          <p:cNvPr id="27651" name="Rectangle 2">
            <a:extLst>
              <a:ext uri="{FF2B5EF4-FFF2-40B4-BE49-F238E27FC236}">
                <a16:creationId xmlns:a16="http://schemas.microsoft.com/office/drawing/2014/main" id="{84A689A1-D8FA-48AA-9FEB-72F1158CD730}"/>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B91471B6-665A-4EB7-8344-51CE518E6C8E}"/>
              </a:ext>
            </a:extLst>
          </p:cNvPr>
          <p:cNvSpPr>
            <a:spLocks noGrp="1" noChangeArrowheads="1"/>
          </p:cNvSpPr>
          <p:nvPr>
            <p:ph type="body" idx="1"/>
          </p:nvPr>
        </p:nvSpPr>
        <p:spPr>
          <a:noFill/>
        </p:spPr>
        <p:txBody>
          <a:bodyPr/>
          <a:lstStyle/>
          <a:p>
            <a:pPr eaLnBrk="1" hangingPunct="1"/>
            <a:r>
              <a:rPr lang="en-GB" altLang="en-US"/>
              <a:t>Benjamin Bloom, identified three domains of educational activities: </a:t>
            </a:r>
          </a:p>
          <a:p>
            <a:pPr eaLnBrk="1" hangingPunct="1"/>
            <a:r>
              <a:rPr lang="en-GB" altLang="en-US" b="1"/>
              <a:t>Cognitive</a:t>
            </a:r>
            <a:r>
              <a:rPr lang="en-GB" altLang="en-US"/>
              <a:t>: mental skills (</a:t>
            </a:r>
            <a:r>
              <a:rPr lang="en-GB" altLang="en-US" i="1"/>
              <a:t>Knowledge</a:t>
            </a:r>
            <a:r>
              <a:rPr lang="en-GB" altLang="en-US"/>
              <a:t>) </a:t>
            </a:r>
          </a:p>
          <a:p>
            <a:pPr eaLnBrk="1" hangingPunct="1"/>
            <a:r>
              <a:rPr lang="en-GB" altLang="en-US" b="1"/>
              <a:t>Affective</a:t>
            </a:r>
            <a:r>
              <a:rPr lang="en-GB" altLang="en-US"/>
              <a:t>: growth in feelings or emotional areas (</a:t>
            </a:r>
            <a:r>
              <a:rPr lang="en-GB" altLang="en-US" i="1"/>
              <a:t>Attitude</a:t>
            </a:r>
            <a:r>
              <a:rPr lang="en-GB" altLang="en-US"/>
              <a:t>) </a:t>
            </a:r>
          </a:p>
          <a:p>
            <a:pPr eaLnBrk="1" hangingPunct="1"/>
            <a:r>
              <a:rPr lang="en-GB" altLang="en-US" b="1"/>
              <a:t>Psychomotor</a:t>
            </a:r>
            <a:r>
              <a:rPr lang="en-GB" altLang="en-US"/>
              <a:t>: manual or physical skills (</a:t>
            </a:r>
            <a:r>
              <a:rPr lang="en-GB" altLang="en-US" i="1"/>
              <a:t>Skills</a:t>
            </a:r>
            <a:r>
              <a:rPr lang="en-GB" altLang="en-US"/>
              <a:t>) </a:t>
            </a:r>
          </a:p>
        </p:txBody>
      </p:sp>
    </p:spTree>
    <p:extLst>
      <p:ext uri="{BB962C8B-B14F-4D97-AF65-F5344CB8AC3E}">
        <p14:creationId xmlns:p14="http://schemas.microsoft.com/office/powerpoint/2010/main" val="3772957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0413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26A1F-0976-EABA-140E-C148831796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8A84C7-5189-8F39-CD0E-ACAB5438ED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B8ED8-28C5-DD0E-3FCE-45BC15E069D5}"/>
              </a:ext>
            </a:extLst>
          </p:cNvPr>
          <p:cNvSpPr>
            <a:spLocks noGrp="1"/>
          </p:cNvSpPr>
          <p:nvPr>
            <p:ph type="dt" sz="half" idx="10"/>
          </p:nvPr>
        </p:nvSpPr>
        <p:spPr/>
        <p:txBody>
          <a:bodyPr/>
          <a:lstStyle/>
          <a:p>
            <a:fld id="{53121689-625B-45B5-A856-CE7D0467208E}" type="datetimeFigureOut">
              <a:rPr lang="en-GB" smtClean="0"/>
              <a:t>05/03/2024</a:t>
            </a:fld>
            <a:endParaRPr lang="en-GB"/>
          </a:p>
        </p:txBody>
      </p:sp>
      <p:sp>
        <p:nvSpPr>
          <p:cNvPr id="5" name="Footer Placeholder 4">
            <a:extLst>
              <a:ext uri="{FF2B5EF4-FFF2-40B4-BE49-F238E27FC236}">
                <a16:creationId xmlns:a16="http://schemas.microsoft.com/office/drawing/2014/main" id="{3D1AFB77-1DC6-EDBD-8E69-D1E6DC1A00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0B522B-31C9-53B5-9943-5AE15EC4BF56}"/>
              </a:ext>
            </a:extLst>
          </p:cNvPr>
          <p:cNvSpPr>
            <a:spLocks noGrp="1"/>
          </p:cNvSpPr>
          <p:nvPr>
            <p:ph type="sldNum" sz="quarter" idx="12"/>
          </p:nvPr>
        </p:nvSpPr>
        <p:spPr/>
        <p:txBody>
          <a:bodyPr/>
          <a:lstStyle/>
          <a:p>
            <a:fld id="{B63D7775-BDA4-4866-A9CC-B2FB03D36A31}" type="slidenum">
              <a:rPr lang="en-GB" smtClean="0"/>
              <a:t>‹#›</a:t>
            </a:fld>
            <a:endParaRPr lang="en-GB"/>
          </a:p>
        </p:txBody>
      </p:sp>
    </p:spTree>
    <p:extLst>
      <p:ext uri="{BB962C8B-B14F-4D97-AF65-F5344CB8AC3E}">
        <p14:creationId xmlns:p14="http://schemas.microsoft.com/office/powerpoint/2010/main" val="3625762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52124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91416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14887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7866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91457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928189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63245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20836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83993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21573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39878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57026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05/03/2024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091427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3242720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872824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03804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5323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95614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491631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05/03/2024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4674102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0731267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05/03/2024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3641373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344720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18763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0169" y="609600"/>
            <a:ext cx="1077383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0167"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3367" y="1981200"/>
            <a:ext cx="5080000" cy="4114800"/>
          </a:xfrm>
        </p:spPr>
        <p:txBody>
          <a:bodyPr/>
          <a:lstStyle/>
          <a:p>
            <a:pPr lvl="0"/>
            <a:endParaRPr lang="en-GB" noProof="0"/>
          </a:p>
        </p:txBody>
      </p:sp>
      <p:sp>
        <p:nvSpPr>
          <p:cNvPr id="5" name="Date Placeholder 4"/>
          <p:cNvSpPr>
            <a:spLocks noGrp="1"/>
          </p:cNvSpPr>
          <p:nvPr>
            <p:ph type="dt" sz="half" idx="10"/>
          </p:nvPr>
        </p:nvSpPr>
        <p:spPr>
          <a:xfrm>
            <a:off x="9620251" y="6442075"/>
            <a:ext cx="2540000" cy="38100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910167" y="6365875"/>
            <a:ext cx="5689600" cy="45720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9599084" y="6148388"/>
            <a:ext cx="2540000" cy="381000"/>
          </a:xfrm>
        </p:spPr>
        <p:txBody>
          <a:bodyPr/>
          <a:lstStyle>
            <a:lvl2pPr lvl="1" eaLnBrk="1" hangingPunct="1">
              <a:defRPr smtClean="0"/>
            </a:lvl2pPr>
          </a:lstStyle>
          <a:p>
            <a:pPr lvl="1">
              <a:defRPr/>
            </a:pPr>
            <a:fld id="{B1759052-BB40-414A-9728-5308AB429A30}" type="slidenum">
              <a:rPr lang="en-US" altLang="en-US"/>
              <a:pPr lvl="1">
                <a:defRPr/>
              </a:pPr>
              <a:t>‹#›</a:t>
            </a:fld>
            <a:endParaRPr lang="en-US" altLang="en-US">
              <a:latin typeface="Times New Roman" panose="02020603050405020304" pitchFamily="18" charset="0"/>
            </a:endParaRPr>
          </a:p>
        </p:txBody>
      </p:sp>
    </p:spTree>
    <p:extLst>
      <p:ext uri="{BB962C8B-B14F-4D97-AF65-F5344CB8AC3E}">
        <p14:creationId xmlns:p14="http://schemas.microsoft.com/office/powerpoint/2010/main" val="2260402187"/>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638338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106757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592790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3605503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931529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1634699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926733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85529331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151994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7333086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6250012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image" Target="../media/image7.png"/><Relationship Id="rId5" Type="http://schemas.openxmlformats.org/officeDocument/2006/relationships/slideLayout" Target="../slideLayouts/slideLayout12.xml"/><Relationship Id="rId10" Type="http://schemas.openxmlformats.org/officeDocument/2006/relationships/theme" Target="../theme/theme3.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image" Target="../media/image16.png"/><Relationship Id="rId5" Type="http://schemas.openxmlformats.org/officeDocument/2006/relationships/slideLayout" Target="../slideLayouts/slideLayout23.xml"/><Relationship Id="rId10" Type="http://schemas.openxmlformats.org/officeDocument/2006/relationships/theme" Target="../theme/theme5.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121689-625B-45B5-A856-CE7D0467208E}" type="datetimeFigureOut">
              <a:rPr lang="en-GB" smtClean="0"/>
              <a:t>05/03/2024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3D7775-BDA4-4866-A9CC-B2FB03D36A31}"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35411601"/>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8906411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353369885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97" r:id="rId8"/>
    <p:sldLayoutId id="2147483698"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65476278"/>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11"/>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2158381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99" r:id="rId4"/>
    <p:sldLayoutId id="2147483700" r:id="rId5"/>
    <p:sldLayoutId id="2147483701" r:id="rId6"/>
    <p:sldLayoutId id="2147483702" r:id="rId7"/>
    <p:sldLayoutId id="2147483703" r:id="rId8"/>
    <p:sldLayoutId id="214748370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444446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8456411"/>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hyperlink" Target="https://www.prospects.ac.uk/jobs-and-work-experience/working-abroad/work-in-the-uk" TargetMode="External"/><Relationship Id="rId2" Type="http://schemas.openxmlformats.org/officeDocument/2006/relationships/hyperlink" Target="https://uk.indeed.com/career-advice/career-development/professionalism" TargetMode="Externa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xml"/><Relationship Id="rId1" Type="http://schemas.openxmlformats.org/officeDocument/2006/relationships/slideLayout" Target="../slideLayouts/slideLayout23.xml"/><Relationship Id="rId5" Type="http://schemas.openxmlformats.org/officeDocument/2006/relationships/hyperlink" Target="https://librarysearch.uwtsd.ac.uk/discovery/search?query=any,contains,put%20your%20mindset%20to%20work&amp;tab=Everything&amp;search_scope=Search_ELEC&amp;vid=44WHELF_UWTSD:44WHELF_UWTSD_VU1&amp;lang=en&amp;offset=0" TargetMode="External"/><Relationship Id="rId4" Type="http://schemas.openxmlformats.org/officeDocument/2006/relationships/hyperlink" Target="https://moodle.uwtsd.ac.uk/course/view.php?id=8538#section-6"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hyperlink" Target="https://www.forceselect.com/" TargetMode="Externa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hyperlink" Target="https://www.oxfordreference.com/view/10.1093/acref/9780199657681.001.0001/acref-9780199657681-e-5014?rskey=as32hL&amp;result=1" TargetMode="External"/><Relationship Id="rId2" Type="http://schemas.openxmlformats.org/officeDocument/2006/relationships/image" Target="../media/image31.pn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discovery/search?query=any,contains,put%20your%20mindset%20to%20work&amp;tab=Everything&amp;search_scope=Search_ELEC&amp;vid=44WHELF_UWTSD:44WHELF_UWTSD_VU1&amp;lang=en&amp;offset=0" TargetMode="External"/><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3" Type="http://schemas.openxmlformats.org/officeDocument/2006/relationships/hyperlink" Target="https://www.cipd.co.uk/knowledge/culture/working-environment/organisational-culture-report" TargetMode="External"/><Relationship Id="rId2" Type="http://schemas.openxmlformats.org/officeDocument/2006/relationships/hyperlink" Target="https://www.cipd.co.uk/knowledge/culture/working-environment/organisation-culture-change-factsheet#gref" TargetMode="External"/><Relationship Id="rId1" Type="http://schemas.openxmlformats.org/officeDocument/2006/relationships/slideLayout" Target="../slideLayouts/slideLayout22.xml"/><Relationship Id="rId6" Type="http://schemas.openxmlformats.org/officeDocument/2006/relationships/hyperlink" Target="https://gov.wales/sites/default/files/publications/2018-03/successful-futures.pdf" TargetMode="External"/><Relationship Id="rId5" Type="http://schemas.openxmlformats.org/officeDocument/2006/relationships/hyperlink" Target="https://ebookcentral.proquest.com/lib/trinity/detail.action?pq-origsite=primo&amp;docID=6234945" TargetMode="External"/><Relationship Id="rId4" Type="http://schemas.openxmlformats.org/officeDocument/2006/relationships/hyperlink" Target="https://search-proquest-com.ezproxy.uwtsd.ac.uk/docview/879488345?pq-origsite=primo&amp;accountid=130472"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eb-p-ebscohost-com.ezproxy.uwtsd.ac.uk/ehost/pdfviewer/pdfviewer?vid=0&amp;sid=07b974d3-1339-4857-8f43-aa30ea011549%40redis" TargetMode="External"/><Relationship Id="rId2" Type="http://schemas.openxmlformats.org/officeDocument/2006/relationships/hyperlink" Target="https://www.thebalancecareers.com/what-is-a-skill-set-2062103#:~:text=Key%20Takeaways-,A%20skill%20set%20is%20the%20knowledge%2C%20abilities%2C%20and%20experience%20needed,acquired%20through%20experience%20and%20training" TargetMode="External"/><Relationship Id="rId1" Type="http://schemas.openxmlformats.org/officeDocument/2006/relationships/slideLayout" Target="../slideLayouts/slideLayout22.xml"/><Relationship Id="rId6" Type="http://schemas.openxmlformats.org/officeDocument/2006/relationships/hyperlink" Target="https://uk.indeed.com/career-advice/career-development/professionalism" TargetMode="External"/><Relationship Id="rId5" Type="http://schemas.openxmlformats.org/officeDocument/2006/relationships/hyperlink" Target="https://www.forbes.com/companies/southwest-airlines/?sh=646393fa4c2a" TargetMode="External"/><Relationship Id="rId4" Type="http://schemas.openxmlformats.org/officeDocument/2006/relationships/hyperlink" Target="https://cdn.sanity.io/files/ow8usu72/production/52e947bc1875eb9be0707cb980e7f33370aa6027.pdf"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jstor-org.ezproxy.uwtsd.ac.uk/stable/25146225?seq=1#metadata_info_tab_contents" TargetMode="External"/><Relationship Id="rId2" Type="http://schemas.openxmlformats.org/officeDocument/2006/relationships/hyperlink" Target="https://search-proquest-com.ezproxy.uwtsd.ac.uk/docview/1844293452?accountid=130472&amp;pq-origsite=primo" TargetMode="External"/><Relationship Id="rId1" Type="http://schemas.openxmlformats.org/officeDocument/2006/relationships/slideLayout" Target="../slideLayouts/slideLayout22.xml"/><Relationship Id="rId5" Type="http://schemas.openxmlformats.org/officeDocument/2006/relationships/hyperlink" Target="https://www.ideaedu.org/idea_papers/helping-your-students-develop-critical-thinking-skills/" TargetMode="External"/><Relationship Id="rId4" Type="http://schemas.openxmlformats.org/officeDocument/2006/relationships/hyperlink" Target="https://www.oxfordreference.com/view/10.1093/acref/9780199684984.001.0001/acref-9780199684984"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mim.ac.mw/books/Management%20&amp;%20Organisational%20Behaviour,%209th%20edition.pdf" TargetMode="External"/><Relationship Id="rId2" Type="http://schemas.openxmlformats.org/officeDocument/2006/relationships/hyperlink" Target="https://www-jstor-org.ezproxy.uwtsd.ac.uk/stable/2635127?sid=primo&amp;seq=2#metadata_info_tab_contents" TargetMode="External"/><Relationship Id="rId1" Type="http://schemas.openxmlformats.org/officeDocument/2006/relationships/slideLayout" Target="../slideLayouts/slideLayout22.xml"/><Relationship Id="rId5" Type="http://schemas.openxmlformats.org/officeDocument/2006/relationships/hyperlink" Target="https://search-proquest-com.ezproxy.uwtsd.ac.uk/docview/1539798840?pq-origsite=primo&amp;accountid=130472" TargetMode="External"/><Relationship Id="rId4" Type="http://schemas.openxmlformats.org/officeDocument/2006/relationships/hyperlink" Target="https://www.oecd-ilibrary.org/docserver/9789264278240-en.pdf?expires=1616445750&amp;id=id&amp;accname=guest&amp;checksum=D01A93D78C86FB07EF9A7CE5671E0B03"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qTKEBygQic0" TargetMode="External"/><Relationship Id="rId2" Type="http://schemas.openxmlformats.org/officeDocument/2006/relationships/hyperlink" Target="https://www.criticalthinking.org/pages/defining-critical-thinking/766" TargetMode="External"/><Relationship Id="rId1" Type="http://schemas.openxmlformats.org/officeDocument/2006/relationships/slideLayout" Target="../slideLayouts/slideLayout22.xml"/><Relationship Id="rId4" Type="http://schemas.openxmlformats.org/officeDocument/2006/relationships/hyperlink" Target="https://www.ted.com/talks/sir_ken_robinson_do_schools_kill_creativity?language=en#t-337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1464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7EF3B6-02AE-9377-DFF7-BA1CA1C0FCAF}"/>
              </a:ext>
            </a:extLst>
          </p:cNvPr>
          <p:cNvSpPr>
            <a:spLocks noGrp="1"/>
          </p:cNvSpPr>
          <p:nvPr>
            <p:ph idx="1"/>
          </p:nvPr>
        </p:nvSpPr>
        <p:spPr/>
        <p:txBody>
          <a:bodyPr/>
          <a:lstStyle/>
          <a:p>
            <a:pPr marL="0" indent="0" algn="ctr">
              <a:buNone/>
            </a:pPr>
            <a:r>
              <a:rPr lang="en-GB" dirty="0">
                <a:solidFill>
                  <a:schemeClr val="bg1"/>
                </a:solidFill>
              </a:rPr>
              <a:t>ECGE6002Q</a:t>
            </a:r>
          </a:p>
          <a:p>
            <a:pPr marL="0" indent="0" algn="ctr">
              <a:buNone/>
            </a:pPr>
            <a:r>
              <a:rPr lang="en-GB" dirty="0">
                <a:solidFill>
                  <a:schemeClr val="bg1"/>
                </a:solidFill>
              </a:rPr>
              <a:t>Skills For Life: Employability and Future Pathways </a:t>
            </a:r>
          </a:p>
          <a:p>
            <a:pPr marL="0" indent="0" algn="ctr">
              <a:buNone/>
            </a:pPr>
            <a:r>
              <a:rPr lang="en-GB" dirty="0">
                <a:solidFill>
                  <a:schemeClr val="bg1"/>
                </a:solidFill>
              </a:rPr>
              <a:t>Developing a Professional Mindset</a:t>
            </a:r>
          </a:p>
        </p:txBody>
      </p:sp>
    </p:spTree>
    <p:extLst>
      <p:ext uri="{BB962C8B-B14F-4D97-AF65-F5344CB8AC3E}">
        <p14:creationId xmlns:p14="http://schemas.microsoft.com/office/powerpoint/2010/main" val="3021131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2848EA-40DC-C236-D3EE-4CFB9D67D0A7}"/>
              </a:ext>
            </a:extLst>
          </p:cNvPr>
          <p:cNvSpPr txBox="1"/>
          <p:nvPr/>
        </p:nvSpPr>
        <p:spPr>
          <a:xfrm>
            <a:off x="658026" y="1914258"/>
            <a:ext cx="5076202" cy="3416320"/>
          </a:xfrm>
          <a:prstGeom prst="rect">
            <a:avLst/>
          </a:prstGeom>
          <a:noFill/>
        </p:spPr>
        <p:txBody>
          <a:bodyPr wrap="square" rtlCol="0">
            <a:spAutoFit/>
          </a:bodyPr>
          <a:lstStyle/>
          <a:p>
            <a:r>
              <a:rPr lang="en-GB" dirty="0">
                <a:solidFill>
                  <a:schemeClr val="bg1"/>
                </a:solidFill>
              </a:rPr>
              <a:t>Session Aims:</a:t>
            </a:r>
          </a:p>
          <a:p>
            <a:r>
              <a:rPr lang="en-GB" dirty="0">
                <a:solidFill>
                  <a:schemeClr val="bg1"/>
                </a:solidFill>
              </a:rPr>
              <a:t>A continuation of professional behaviours in the Workplace, including:</a:t>
            </a:r>
          </a:p>
          <a:p>
            <a:pPr marL="285750" indent="-285750">
              <a:buFont typeface="Arial" panose="020B0604020202020204" pitchFamily="34" charset="0"/>
              <a:buChar char="•"/>
            </a:pPr>
            <a:r>
              <a:rPr lang="en-GB" dirty="0">
                <a:solidFill>
                  <a:schemeClr val="bg1"/>
                </a:solidFill>
              </a:rPr>
              <a:t>Key Attributes</a:t>
            </a:r>
          </a:p>
          <a:p>
            <a:pPr marL="285750" indent="-285750">
              <a:buFont typeface="Arial" panose="020B0604020202020204" pitchFamily="34" charset="0"/>
              <a:buChar char="•"/>
            </a:pPr>
            <a:r>
              <a:rPr lang="en-GB" dirty="0">
                <a:solidFill>
                  <a:schemeClr val="bg1"/>
                </a:solidFill>
              </a:rPr>
              <a:t>Skillset versus Mindset</a:t>
            </a:r>
          </a:p>
          <a:p>
            <a:pPr marL="285750" indent="-285750">
              <a:buFont typeface="Arial" panose="020B0604020202020204" pitchFamily="34" charset="0"/>
              <a:buChar char="•"/>
            </a:pPr>
            <a:r>
              <a:rPr lang="en-GB" dirty="0">
                <a:solidFill>
                  <a:schemeClr val="bg1"/>
                </a:solidFill>
              </a:rPr>
              <a:t>Self-Discipline</a:t>
            </a:r>
          </a:p>
          <a:p>
            <a:pPr marL="285750" indent="-285750">
              <a:buFont typeface="Arial" panose="020B0604020202020204" pitchFamily="34" charset="0"/>
              <a:buChar char="•"/>
            </a:pPr>
            <a:r>
              <a:rPr lang="en-GB" dirty="0">
                <a:solidFill>
                  <a:schemeClr val="bg1"/>
                </a:solidFill>
              </a:rPr>
              <a:t>Problem Solving</a:t>
            </a:r>
          </a:p>
          <a:p>
            <a:pPr marL="285750" indent="-285750">
              <a:buFont typeface="Arial" panose="020B0604020202020204" pitchFamily="34" charset="0"/>
              <a:buChar char="•"/>
            </a:pPr>
            <a:r>
              <a:rPr lang="en-GB" dirty="0">
                <a:solidFill>
                  <a:schemeClr val="bg1"/>
                </a:solidFill>
              </a:rPr>
              <a:t>Creative Thinking </a:t>
            </a:r>
          </a:p>
          <a:p>
            <a:pPr marL="285750" indent="-285750">
              <a:buFont typeface="Arial" panose="020B0604020202020204" pitchFamily="34" charset="0"/>
              <a:buChar char="•"/>
            </a:pPr>
            <a:r>
              <a:rPr lang="en-GB" dirty="0">
                <a:solidFill>
                  <a:schemeClr val="bg1"/>
                </a:solidFill>
              </a:rPr>
              <a:t>Critical Thinking </a:t>
            </a:r>
          </a:p>
          <a:p>
            <a:pPr marL="285750" indent="-285750">
              <a:buFont typeface="Arial" panose="020B0604020202020204" pitchFamily="34" charset="0"/>
              <a:buChar char="•"/>
            </a:pPr>
            <a:r>
              <a:rPr lang="en-GB" dirty="0">
                <a:solidFill>
                  <a:schemeClr val="bg1"/>
                </a:solidFill>
              </a:rPr>
              <a:t>Blooms Taxonomy</a:t>
            </a: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129814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Autofit/>
          </a:bodyPr>
          <a:lstStyle/>
          <a:p>
            <a:r>
              <a:rPr lang="en-GB" dirty="0"/>
              <a:t>Key Attributes of Professionalism in the Workplace</a:t>
            </a:r>
          </a:p>
        </p:txBody>
      </p:sp>
      <p:sp>
        <p:nvSpPr>
          <p:cNvPr id="9" name="Content Placeholder 8">
            <a:extLst>
              <a:ext uri="{FF2B5EF4-FFF2-40B4-BE49-F238E27FC236}">
                <a16:creationId xmlns:a16="http://schemas.microsoft.com/office/drawing/2014/main" id="{D4350A70-C87A-A643-DC33-901D74966808}"/>
              </a:ext>
            </a:extLst>
          </p:cNvPr>
          <p:cNvSpPr>
            <a:spLocks noGrp="1"/>
          </p:cNvSpPr>
          <p:nvPr>
            <p:ph idx="1"/>
          </p:nvPr>
        </p:nvSpPr>
        <p:spPr/>
        <p:txBody>
          <a:bodyPr/>
          <a:lstStyle/>
          <a:p>
            <a:pPr marL="285750" indent="-285750">
              <a:spcBef>
                <a:spcPts val="600"/>
              </a:spcBef>
              <a:spcAft>
                <a:spcPts val="600"/>
              </a:spcAft>
              <a:buFont typeface="Arial" panose="020B0604020202020204" pitchFamily="34" charset="0"/>
              <a:buChar char="•"/>
            </a:pPr>
            <a:r>
              <a:rPr lang="en-GB" sz="2800" dirty="0"/>
              <a:t>Indeed.com list the top 10 attributes of professionalism in the workplace on their recruitment website</a:t>
            </a:r>
          </a:p>
          <a:p>
            <a:pPr marL="285750" indent="-285750">
              <a:spcBef>
                <a:spcPts val="600"/>
              </a:spcBef>
              <a:spcAft>
                <a:spcPts val="600"/>
              </a:spcAft>
              <a:buFont typeface="Arial" panose="020B0604020202020204" pitchFamily="34" charset="0"/>
              <a:buChar char="•"/>
            </a:pPr>
            <a:r>
              <a:rPr lang="en-GB" sz="2800" dirty="0"/>
              <a:t>Although there is some repetition their current list is as follows;</a:t>
            </a:r>
          </a:p>
          <a:p>
            <a:endParaRPr lang="en-GB" dirty="0"/>
          </a:p>
        </p:txBody>
      </p:sp>
      <p:sp>
        <p:nvSpPr>
          <p:cNvPr id="4" name="TextBox 3"/>
          <p:cNvSpPr txBox="1"/>
          <p:nvPr/>
        </p:nvSpPr>
        <p:spPr>
          <a:xfrm>
            <a:off x="4151105" y="4105814"/>
            <a:ext cx="3528392" cy="224676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Responsibility</a:t>
            </a:r>
          </a:p>
          <a:p>
            <a:pPr marL="342900" indent="-342900">
              <a:spcBef>
                <a:spcPts val="600"/>
              </a:spcBef>
              <a:buFont typeface="Arial" panose="020B0604020202020204" pitchFamily="34" charset="0"/>
              <a:buChar char="•"/>
            </a:pPr>
            <a:r>
              <a:rPr lang="en-GB" sz="2400" dirty="0"/>
              <a:t>Reliability</a:t>
            </a:r>
          </a:p>
          <a:p>
            <a:pPr marL="342900" indent="-342900">
              <a:spcBef>
                <a:spcPts val="600"/>
              </a:spcBef>
              <a:buFont typeface="Arial" panose="020B0604020202020204" pitchFamily="34" charset="0"/>
              <a:buChar char="•"/>
            </a:pPr>
            <a:r>
              <a:rPr lang="en-GB" sz="2400" dirty="0"/>
              <a:t>Accountability</a:t>
            </a:r>
          </a:p>
          <a:p>
            <a:pPr marL="342900" indent="-342900">
              <a:spcBef>
                <a:spcPts val="600"/>
              </a:spcBef>
              <a:buFont typeface="Arial" panose="020B0604020202020204" pitchFamily="34" charset="0"/>
              <a:buChar char="•"/>
            </a:pPr>
            <a:r>
              <a:rPr lang="en-GB" sz="2400" dirty="0"/>
              <a:t>Organisation</a:t>
            </a:r>
          </a:p>
          <a:p>
            <a:pPr marL="342900" indent="-342900">
              <a:spcBef>
                <a:spcPts val="600"/>
              </a:spcBef>
              <a:buFont typeface="Arial" panose="020B0604020202020204" pitchFamily="34" charset="0"/>
              <a:buChar char="•"/>
            </a:pPr>
            <a:r>
              <a:rPr lang="en-GB" sz="2400" dirty="0"/>
              <a:t>Etiquette and manners</a:t>
            </a:r>
          </a:p>
        </p:txBody>
      </p:sp>
      <p:sp>
        <p:nvSpPr>
          <p:cNvPr id="5" name="TextBox 4"/>
          <p:cNvSpPr txBox="1"/>
          <p:nvPr/>
        </p:nvSpPr>
        <p:spPr>
          <a:xfrm>
            <a:off x="8207978" y="4105813"/>
            <a:ext cx="3528392" cy="2246769"/>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a:t>Consideration</a:t>
            </a:r>
          </a:p>
          <a:p>
            <a:pPr marL="342900" indent="-342900">
              <a:spcBef>
                <a:spcPts val="600"/>
              </a:spcBef>
              <a:buFont typeface="Arial" panose="020B0604020202020204" pitchFamily="34" charset="0"/>
              <a:buChar char="•"/>
            </a:pPr>
            <a:r>
              <a:rPr lang="en-GB" sz="2400" dirty="0"/>
              <a:t>Morality and ethics</a:t>
            </a:r>
          </a:p>
          <a:p>
            <a:pPr marL="342900" indent="-342900">
              <a:spcBef>
                <a:spcPts val="600"/>
              </a:spcBef>
              <a:buFont typeface="Arial" panose="020B0604020202020204" pitchFamily="34" charset="0"/>
              <a:buChar char="•"/>
            </a:pPr>
            <a:r>
              <a:rPr lang="en-GB" sz="2400" dirty="0"/>
              <a:t>Integrity</a:t>
            </a:r>
          </a:p>
          <a:p>
            <a:pPr marL="342900" indent="-342900">
              <a:spcBef>
                <a:spcPts val="600"/>
              </a:spcBef>
              <a:buFont typeface="Arial" panose="020B0604020202020204" pitchFamily="34" charset="0"/>
              <a:buChar char="•"/>
            </a:pPr>
            <a:r>
              <a:rPr lang="en-GB" sz="2400" dirty="0"/>
              <a:t>Dedication</a:t>
            </a:r>
          </a:p>
          <a:p>
            <a:pPr marL="342900" indent="-342900">
              <a:spcBef>
                <a:spcPts val="600"/>
              </a:spcBef>
              <a:buFont typeface="Arial" panose="020B0604020202020204" pitchFamily="34" charset="0"/>
              <a:buChar char="•"/>
            </a:pPr>
            <a:r>
              <a:rPr lang="en-GB" sz="2400" dirty="0"/>
              <a:t>Expertise</a:t>
            </a:r>
          </a:p>
        </p:txBody>
      </p:sp>
      <p:sp>
        <p:nvSpPr>
          <p:cNvPr id="6" name="TextBox 5"/>
          <p:cNvSpPr txBox="1"/>
          <p:nvPr/>
        </p:nvSpPr>
        <p:spPr>
          <a:xfrm>
            <a:off x="8748838" y="6488668"/>
            <a:ext cx="3312368" cy="369332"/>
          </a:xfrm>
          <a:prstGeom prst="rect">
            <a:avLst/>
          </a:prstGeom>
          <a:noFill/>
        </p:spPr>
        <p:txBody>
          <a:bodyPr wrap="square" rtlCol="0">
            <a:spAutoFit/>
          </a:bodyPr>
          <a:lstStyle/>
          <a:p>
            <a:pPr algn="r"/>
            <a:r>
              <a:rPr lang="en-GB" dirty="0"/>
              <a:t>(Indeed, 2021)</a:t>
            </a:r>
          </a:p>
        </p:txBody>
      </p:sp>
    </p:spTree>
    <p:extLst>
      <p:ext uri="{BB962C8B-B14F-4D97-AF65-F5344CB8AC3E}">
        <p14:creationId xmlns:p14="http://schemas.microsoft.com/office/powerpoint/2010/main" val="119839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345923" y="6308209"/>
            <a:ext cx="3672408" cy="369332"/>
          </a:xfrm>
          <a:prstGeom prst="rect">
            <a:avLst/>
          </a:prstGeom>
          <a:noFill/>
        </p:spPr>
        <p:txBody>
          <a:bodyPr wrap="square" rtlCol="0">
            <a:spAutoFit/>
          </a:bodyPr>
          <a:lstStyle/>
          <a:p>
            <a:pPr algn="r"/>
            <a:r>
              <a:rPr lang="en-GB" dirty="0"/>
              <a:t>(Goddard, 2019)</a:t>
            </a:r>
          </a:p>
        </p:txBody>
      </p:sp>
      <p:sp>
        <p:nvSpPr>
          <p:cNvPr id="2" name="Title 1">
            <a:extLst>
              <a:ext uri="{FF2B5EF4-FFF2-40B4-BE49-F238E27FC236}">
                <a16:creationId xmlns:a16="http://schemas.microsoft.com/office/drawing/2014/main" id="{15DBA6AD-0F6E-7482-AD15-F86FF3C7AC3C}"/>
              </a:ext>
            </a:extLst>
          </p:cNvPr>
          <p:cNvSpPr>
            <a:spLocks noGrp="1"/>
          </p:cNvSpPr>
          <p:nvPr>
            <p:ph type="title"/>
          </p:nvPr>
        </p:nvSpPr>
        <p:spPr/>
        <p:txBody>
          <a:bodyPr>
            <a:normAutofit fontScale="90000"/>
          </a:bodyPr>
          <a:lstStyle/>
          <a:p>
            <a:r>
              <a:rPr lang="en-GB" dirty="0"/>
              <a:t>Why are we using Indeed as a source?</a:t>
            </a:r>
            <a:br>
              <a:rPr lang="en-GB" dirty="0"/>
            </a:br>
            <a:endParaRPr lang="en-GB" dirty="0"/>
          </a:p>
        </p:txBody>
      </p:sp>
      <p:sp>
        <p:nvSpPr>
          <p:cNvPr id="8" name="Content Placeholder 7">
            <a:extLst>
              <a:ext uri="{FF2B5EF4-FFF2-40B4-BE49-F238E27FC236}">
                <a16:creationId xmlns:a16="http://schemas.microsoft.com/office/drawing/2014/main" id="{180DFDF4-1FB0-FE3A-36DB-338280DB2963}"/>
              </a:ext>
            </a:extLst>
          </p:cNvPr>
          <p:cNvSpPr>
            <a:spLocks noGrp="1"/>
          </p:cNvSpPr>
          <p:nvPr>
            <p:ph idx="1"/>
          </p:nvPr>
        </p:nvSpPr>
        <p:spPr/>
        <p:txBody>
          <a:bodyPr/>
          <a:lstStyle/>
          <a:p>
            <a:pPr marL="342900" indent="-342900">
              <a:spcBef>
                <a:spcPts val="600"/>
              </a:spcBef>
              <a:spcAft>
                <a:spcPts val="600"/>
              </a:spcAft>
              <a:buFont typeface="Arial" panose="020B0604020202020204" pitchFamily="34" charset="0"/>
              <a:buChar char="•"/>
            </a:pPr>
            <a:r>
              <a:rPr lang="en-GB" sz="2800" dirty="0">
                <a:hlinkClick r:id="rId2"/>
              </a:rPr>
              <a:t>Indeed</a:t>
            </a:r>
            <a:r>
              <a:rPr lang="en-GB" sz="2800" dirty="0"/>
              <a:t> are one of the largest recruitment companies in the world and as such a good source for potential employment and advice</a:t>
            </a:r>
          </a:p>
          <a:p>
            <a:pPr marL="342900" indent="-342900">
              <a:spcBef>
                <a:spcPts val="600"/>
              </a:spcBef>
              <a:spcAft>
                <a:spcPts val="600"/>
              </a:spcAft>
              <a:buFont typeface="Arial" panose="020B0604020202020204" pitchFamily="34" charset="0"/>
              <a:buChar char="•"/>
            </a:pPr>
            <a:r>
              <a:rPr lang="en-GB" sz="2800" dirty="0"/>
              <a:t>We will take a moment to look at these attributes in more detail.</a:t>
            </a:r>
          </a:p>
          <a:p>
            <a:pPr marL="342900" indent="-342900">
              <a:spcBef>
                <a:spcPts val="600"/>
              </a:spcBef>
              <a:spcAft>
                <a:spcPts val="600"/>
              </a:spcAft>
              <a:buFont typeface="Arial" panose="020B0604020202020204" pitchFamily="34" charset="0"/>
              <a:buChar char="•"/>
            </a:pPr>
            <a:r>
              <a:rPr lang="en-GB" sz="2800" dirty="0"/>
              <a:t>Indeed are one of the recommended sources for employment opportunities on the </a:t>
            </a:r>
            <a:r>
              <a:rPr lang="en-GB" sz="2800" dirty="0">
                <a:hlinkClick r:id="rId3"/>
              </a:rPr>
              <a:t>Prospects</a:t>
            </a:r>
            <a:r>
              <a:rPr lang="en-GB" sz="2800" dirty="0"/>
              <a:t> graduate employment website</a:t>
            </a:r>
          </a:p>
          <a:p>
            <a:pPr marL="0" indent="0">
              <a:buNone/>
            </a:pPr>
            <a:endParaRPr lang="en-GB" dirty="0"/>
          </a:p>
        </p:txBody>
      </p:sp>
    </p:spTree>
    <p:extLst>
      <p:ext uri="{BB962C8B-B14F-4D97-AF65-F5344CB8AC3E}">
        <p14:creationId xmlns:p14="http://schemas.microsoft.com/office/powerpoint/2010/main" val="287682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3780148" y="365125"/>
            <a:ext cx="7956222" cy="1325563"/>
          </a:xfrm>
        </p:spPr>
        <p:txBody>
          <a:bodyPr>
            <a:normAutofit/>
          </a:bodyPr>
          <a:lstStyle/>
          <a:p>
            <a:r>
              <a:rPr lang="en-GB" dirty="0"/>
              <a:t>Skillset versus Mindset</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891605" y="1600200"/>
            <a:ext cx="2820790" cy="452596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4" name="Content Placeholder 3">
            <a:extLst>
              <a:ext uri="{FF2B5EF4-FFF2-40B4-BE49-F238E27FC236}">
                <a16:creationId xmlns:a16="http://schemas.microsoft.com/office/drawing/2014/main" id="{AD1FA4A0-8DD3-C112-6EEF-5BCF4158DDF0}"/>
              </a:ext>
            </a:extLst>
          </p:cNvPr>
          <p:cNvSpPr>
            <a:spLocks noGrp="1"/>
          </p:cNvSpPr>
          <p:nvPr>
            <p:ph sz="half" idx="2"/>
          </p:nvPr>
        </p:nvSpPr>
        <p:spPr>
          <a:xfrm>
            <a:off x="5531991" y="1994686"/>
            <a:ext cx="5384800" cy="4525963"/>
          </a:xfrm>
        </p:spPr>
        <p:txBody>
          <a:bodyPr/>
          <a:lstStyle/>
          <a:p>
            <a:pPr marL="342900" indent="-342900">
              <a:spcBef>
                <a:spcPts val="600"/>
              </a:spcBef>
              <a:spcAft>
                <a:spcPts val="600"/>
              </a:spcAft>
              <a:buFont typeface="Arial" panose="020B0604020202020204" pitchFamily="34" charset="0"/>
              <a:buChar char="•"/>
            </a:pPr>
            <a:r>
              <a:rPr lang="en-GB" sz="2800" dirty="0"/>
              <a:t>This discourse forms a key part of this text</a:t>
            </a:r>
          </a:p>
          <a:p>
            <a:pPr marL="342900" indent="-342900">
              <a:spcBef>
                <a:spcPts val="600"/>
              </a:spcBef>
              <a:spcAft>
                <a:spcPts val="600"/>
              </a:spcAft>
              <a:buFont typeface="Arial" panose="020B0604020202020204" pitchFamily="34" charset="0"/>
              <a:buChar char="•"/>
            </a:pPr>
            <a:r>
              <a:rPr lang="en-GB" sz="2800" dirty="0"/>
              <a:t>It also uses the phrase ‘mindset’ that features in the </a:t>
            </a:r>
            <a:r>
              <a:rPr lang="en-GB" sz="2800" dirty="0">
                <a:hlinkClick r:id="rId4"/>
              </a:rPr>
              <a:t>Aim</a:t>
            </a:r>
            <a:r>
              <a:rPr lang="en-GB" sz="2800" dirty="0"/>
              <a:t> for this Module</a:t>
            </a:r>
          </a:p>
          <a:p>
            <a:pPr marL="342900" indent="-342900">
              <a:spcBef>
                <a:spcPts val="600"/>
              </a:spcBef>
              <a:spcAft>
                <a:spcPts val="600"/>
              </a:spcAft>
              <a:buFont typeface="Arial" panose="020B0604020202020204" pitchFamily="34" charset="0"/>
              <a:buChar char="•"/>
            </a:pPr>
            <a:r>
              <a:rPr lang="en-GB" sz="2800" dirty="0"/>
              <a:t>How would you check that this is a </a:t>
            </a:r>
            <a:r>
              <a:rPr lang="en-GB" sz="2800" dirty="0">
                <a:hlinkClick r:id="rId5"/>
              </a:rPr>
              <a:t>reliable source</a:t>
            </a:r>
            <a:r>
              <a:rPr lang="en-GB" sz="2800" dirty="0"/>
              <a:t>?</a:t>
            </a:r>
          </a:p>
          <a:p>
            <a:endParaRPr lang="en-GB" dirty="0"/>
          </a:p>
        </p:txBody>
      </p:sp>
      <p:sp>
        <p:nvSpPr>
          <p:cNvPr id="7" name="TextBox 6"/>
          <p:cNvSpPr txBox="1"/>
          <p:nvPr/>
        </p:nvSpPr>
        <p:spPr>
          <a:xfrm>
            <a:off x="4655840" y="6237312"/>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(Reed and Stoltz, 2013)</a:t>
            </a:r>
            <a:endParaRPr lang="en-GB" dirty="0"/>
          </a:p>
        </p:txBody>
      </p:sp>
    </p:spTree>
    <p:extLst>
      <p:ext uri="{BB962C8B-B14F-4D97-AF65-F5344CB8AC3E}">
        <p14:creationId xmlns:p14="http://schemas.microsoft.com/office/powerpoint/2010/main" val="3720407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1991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b="1" dirty="0"/>
          </a:p>
        </p:txBody>
      </p:sp>
      <p:sp>
        <p:nvSpPr>
          <p:cNvPr id="4" name="TextBox 3"/>
          <p:cNvSpPr txBox="1"/>
          <p:nvPr/>
        </p:nvSpPr>
        <p:spPr>
          <a:xfrm>
            <a:off x="3780148" y="1234937"/>
            <a:ext cx="4104456" cy="523220"/>
          </a:xfrm>
          <a:prstGeom prst="rect">
            <a:avLst/>
          </a:prstGeom>
          <a:noFill/>
        </p:spPr>
        <p:txBody>
          <a:bodyPr wrap="square" rtlCol="0">
            <a:spAutoFit/>
          </a:bodyPr>
          <a:lstStyle/>
          <a:p>
            <a:r>
              <a:rPr lang="en-GB" sz="2800" b="1" dirty="0"/>
              <a:t>Skillset</a:t>
            </a:r>
          </a:p>
        </p:txBody>
      </p:sp>
      <p:sp>
        <p:nvSpPr>
          <p:cNvPr id="7" name="Title 6">
            <a:extLst>
              <a:ext uri="{FF2B5EF4-FFF2-40B4-BE49-F238E27FC236}">
                <a16:creationId xmlns:a16="http://schemas.microsoft.com/office/drawing/2014/main" id="{E5B45D27-44BB-B99D-4D77-6EC3B044B909}"/>
              </a:ext>
            </a:extLst>
          </p:cNvPr>
          <p:cNvSpPr>
            <a:spLocks noGrp="1"/>
          </p:cNvSpPr>
          <p:nvPr>
            <p:ph type="title"/>
          </p:nvPr>
        </p:nvSpPr>
        <p:spPr>
          <a:xfrm>
            <a:off x="3780148" y="365125"/>
            <a:ext cx="7956222" cy="1325563"/>
          </a:xfrm>
        </p:spPr>
        <p:txBody>
          <a:bodyPr/>
          <a:lstStyle/>
          <a:p>
            <a:r>
              <a:rPr lang="en-GB" dirty="0"/>
              <a:t>Skillset versus Mindset</a:t>
            </a:r>
            <a:br>
              <a:rPr lang="en-GB" dirty="0"/>
            </a:br>
            <a:endParaRPr lang="en-GB" dirty="0"/>
          </a:p>
        </p:txBody>
      </p:sp>
      <p:sp>
        <p:nvSpPr>
          <p:cNvPr id="8" name="Content Placeholder 7">
            <a:extLst>
              <a:ext uri="{FF2B5EF4-FFF2-40B4-BE49-F238E27FC236}">
                <a16:creationId xmlns:a16="http://schemas.microsoft.com/office/drawing/2014/main" id="{B941781D-BB58-C148-AAEE-80BA5606C472}"/>
              </a:ext>
            </a:extLst>
          </p:cNvPr>
          <p:cNvSpPr>
            <a:spLocks noGrp="1"/>
          </p:cNvSpPr>
          <p:nvPr>
            <p:ph idx="1"/>
          </p:nvPr>
        </p:nvSpPr>
        <p:spPr>
          <a:xfrm>
            <a:off x="3780148" y="1825625"/>
            <a:ext cx="7956222" cy="4667250"/>
          </a:xfrm>
        </p:spPr>
        <p:txBody>
          <a:bodyPr/>
          <a:lstStyle/>
          <a:p>
            <a:r>
              <a:rPr lang="en-GB" dirty="0"/>
              <a:t>Put simply, ‘A skill set is the knowledge, abilities, and experience needed to perform a job’ (Doyle, 2020).</a:t>
            </a:r>
          </a:p>
          <a:p>
            <a:r>
              <a:rPr lang="en-GB" dirty="0"/>
              <a:t>As Doyle goes on to state; it ‘is the combination of knowledge, personal qualities, and abilities that you've developed through your life and work’.</a:t>
            </a:r>
          </a:p>
          <a:p>
            <a:r>
              <a:rPr lang="en-GB" dirty="0"/>
              <a:t>This has been the focus of much traditional career development theory</a:t>
            </a:r>
          </a:p>
          <a:p>
            <a:r>
              <a:rPr lang="en-GB" dirty="0"/>
              <a:t>However, there is a growing consensus that having a good skillset is not enough</a:t>
            </a:r>
          </a:p>
          <a:p>
            <a:endParaRPr lang="en-GB" dirty="0"/>
          </a:p>
        </p:txBody>
      </p:sp>
    </p:spTree>
    <p:extLst>
      <p:ext uri="{BB962C8B-B14F-4D97-AF65-F5344CB8AC3E}">
        <p14:creationId xmlns:p14="http://schemas.microsoft.com/office/powerpoint/2010/main" val="3367302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1991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b="1" dirty="0"/>
          </a:p>
        </p:txBody>
      </p:sp>
      <p:sp>
        <p:nvSpPr>
          <p:cNvPr id="4" name="Title 3">
            <a:extLst>
              <a:ext uri="{FF2B5EF4-FFF2-40B4-BE49-F238E27FC236}">
                <a16:creationId xmlns:a16="http://schemas.microsoft.com/office/drawing/2014/main" id="{4487233D-EA3B-8B7F-9E8D-E52D08E07DF1}"/>
              </a:ext>
            </a:extLst>
          </p:cNvPr>
          <p:cNvSpPr>
            <a:spLocks noGrp="1"/>
          </p:cNvSpPr>
          <p:nvPr>
            <p:ph type="title"/>
          </p:nvPr>
        </p:nvSpPr>
        <p:spPr>
          <a:xfrm>
            <a:off x="3780148" y="365125"/>
            <a:ext cx="7956222" cy="1325563"/>
          </a:xfrm>
        </p:spPr>
        <p:txBody>
          <a:bodyPr/>
          <a:lstStyle/>
          <a:p>
            <a:r>
              <a:rPr lang="en-GB" dirty="0"/>
              <a:t>Skillset versus Mindset</a:t>
            </a:r>
          </a:p>
        </p:txBody>
      </p:sp>
      <p:sp>
        <p:nvSpPr>
          <p:cNvPr id="5" name="Content Placeholder 4">
            <a:extLst>
              <a:ext uri="{FF2B5EF4-FFF2-40B4-BE49-F238E27FC236}">
                <a16:creationId xmlns:a16="http://schemas.microsoft.com/office/drawing/2014/main" id="{6A7A99E7-CD31-D9EA-38F0-2A6EAB14DEB9}"/>
              </a:ext>
            </a:extLst>
          </p:cNvPr>
          <p:cNvSpPr>
            <a:spLocks noGrp="1"/>
          </p:cNvSpPr>
          <p:nvPr>
            <p:ph idx="1"/>
          </p:nvPr>
        </p:nvSpPr>
        <p:spPr>
          <a:xfrm>
            <a:off x="3780148" y="1825625"/>
            <a:ext cx="7956222" cy="4667250"/>
          </a:xfrm>
        </p:spPr>
        <p:txBody>
          <a:bodyPr/>
          <a:lstStyle/>
          <a:p>
            <a:r>
              <a:rPr lang="en-GB" dirty="0"/>
              <a:t>For example, Hugh Andree, the founder of </a:t>
            </a:r>
            <a:r>
              <a:rPr lang="en-GB" dirty="0" err="1">
                <a:hlinkClick r:id="rId2"/>
              </a:rPr>
              <a:t>ForceSelect</a:t>
            </a:r>
            <a:r>
              <a:rPr lang="en-GB" dirty="0"/>
              <a:t> states that;</a:t>
            </a:r>
          </a:p>
          <a:p>
            <a:r>
              <a:rPr lang="en-GB" dirty="0"/>
              <a:t>‘I don't want to underestimate the importance of skills, but skills become obsolete, especially these days. What is it that underpins those skillsets? It is the winning mindset.’ (cited in Anon, 2011)</a:t>
            </a:r>
          </a:p>
          <a:p>
            <a:r>
              <a:rPr lang="en-GB" dirty="0"/>
              <a:t>As a result there is now much more emphasis on how we think rather than what we can do</a:t>
            </a:r>
          </a:p>
          <a:p>
            <a:r>
              <a:rPr lang="en-GB" dirty="0"/>
              <a:t>And this is what Reed and Stoltz argue in Put Your Mindset to Work</a:t>
            </a:r>
          </a:p>
          <a:p>
            <a:endParaRPr lang="en-GB" dirty="0"/>
          </a:p>
        </p:txBody>
      </p:sp>
    </p:spTree>
    <p:extLst>
      <p:ext uri="{BB962C8B-B14F-4D97-AF65-F5344CB8AC3E}">
        <p14:creationId xmlns:p14="http://schemas.microsoft.com/office/powerpoint/2010/main" val="3789690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1991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b="1" dirty="0"/>
          </a:p>
        </p:txBody>
      </p:sp>
      <p:sp>
        <p:nvSpPr>
          <p:cNvPr id="4" name="TextBox 3"/>
          <p:cNvSpPr txBox="1"/>
          <p:nvPr/>
        </p:nvSpPr>
        <p:spPr>
          <a:xfrm>
            <a:off x="3441950" y="1371016"/>
            <a:ext cx="4104456" cy="523220"/>
          </a:xfrm>
          <a:prstGeom prst="rect">
            <a:avLst/>
          </a:prstGeom>
          <a:noFill/>
        </p:spPr>
        <p:txBody>
          <a:bodyPr wrap="square" rtlCol="0">
            <a:spAutoFit/>
          </a:bodyPr>
          <a:lstStyle/>
          <a:p>
            <a:r>
              <a:rPr lang="en-GB" sz="2800" b="1" dirty="0"/>
              <a:t>Mindset</a:t>
            </a:r>
          </a:p>
        </p:txBody>
      </p:sp>
      <p:sp>
        <p:nvSpPr>
          <p:cNvPr id="5" name="TextBox 4"/>
          <p:cNvSpPr txBox="1"/>
          <p:nvPr/>
        </p:nvSpPr>
        <p:spPr>
          <a:xfrm>
            <a:off x="4655840" y="6237312"/>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(Reed and Stoltz </a:t>
            </a:r>
            <a:r>
              <a:rPr lang="en-GB" i="1" dirty="0">
                <a:latin typeface="Arial" panose="020B0604020202020204" pitchFamily="34" charset="0"/>
                <a:cs typeface="Arial" panose="020B0604020202020204" pitchFamily="34" charset="0"/>
              </a:rPr>
              <a:t>cited in </a:t>
            </a:r>
            <a:r>
              <a:rPr lang="en-GB" dirty="0">
                <a:latin typeface="Arial" panose="020B0604020202020204" pitchFamily="34" charset="0"/>
                <a:cs typeface="Arial" panose="020B0604020202020204" pitchFamily="34" charset="0"/>
              </a:rPr>
              <a:t>Anon, 2011)</a:t>
            </a:r>
            <a:endParaRPr lang="en-GB" dirty="0"/>
          </a:p>
        </p:txBody>
      </p:sp>
      <p:sp>
        <p:nvSpPr>
          <p:cNvPr id="6" name="Title 5">
            <a:extLst>
              <a:ext uri="{FF2B5EF4-FFF2-40B4-BE49-F238E27FC236}">
                <a16:creationId xmlns:a16="http://schemas.microsoft.com/office/drawing/2014/main" id="{0319AE53-56EA-5146-6575-1EE28D0FB2E2}"/>
              </a:ext>
            </a:extLst>
          </p:cNvPr>
          <p:cNvSpPr>
            <a:spLocks noGrp="1"/>
          </p:cNvSpPr>
          <p:nvPr>
            <p:ph type="title"/>
          </p:nvPr>
        </p:nvSpPr>
        <p:spPr>
          <a:xfrm>
            <a:off x="3780148" y="365125"/>
            <a:ext cx="7956222" cy="1325563"/>
          </a:xfrm>
        </p:spPr>
        <p:txBody>
          <a:bodyPr/>
          <a:lstStyle/>
          <a:p>
            <a:r>
              <a:rPr lang="en-GB" dirty="0"/>
              <a:t>Skillset versus Mindset</a:t>
            </a:r>
          </a:p>
        </p:txBody>
      </p:sp>
      <p:sp>
        <p:nvSpPr>
          <p:cNvPr id="7" name="Content Placeholder 6">
            <a:extLst>
              <a:ext uri="{FF2B5EF4-FFF2-40B4-BE49-F238E27FC236}">
                <a16:creationId xmlns:a16="http://schemas.microsoft.com/office/drawing/2014/main" id="{F3133F2E-B87A-7391-16EB-90DA3354187D}"/>
              </a:ext>
            </a:extLst>
          </p:cNvPr>
          <p:cNvSpPr>
            <a:spLocks noGrp="1"/>
          </p:cNvSpPr>
          <p:nvPr>
            <p:ph idx="1"/>
          </p:nvPr>
        </p:nvSpPr>
        <p:spPr>
          <a:xfrm>
            <a:off x="3780148" y="1825625"/>
            <a:ext cx="7956222" cy="4667250"/>
          </a:xfrm>
        </p:spPr>
        <p:txBody>
          <a:bodyPr/>
          <a:lstStyle/>
          <a:p>
            <a:r>
              <a:rPr lang="en-GB" dirty="0"/>
              <a:t>For example they state that;</a:t>
            </a:r>
          </a:p>
          <a:p>
            <a:r>
              <a:rPr lang="en-GB" dirty="0"/>
              <a:t>‘Employers rank mindset above skillset when it comes to decisions on recruitment and promotion’</a:t>
            </a:r>
          </a:p>
          <a:p>
            <a:r>
              <a:rPr lang="en-GB" dirty="0"/>
              <a:t>‘Employers believe that people with the right mindset are far more likely to develop the right skillset than the other way round’</a:t>
            </a:r>
          </a:p>
          <a:p>
            <a:r>
              <a:rPr lang="en-GB" dirty="0"/>
              <a:t>‘Employers don't know what sort of skills they will want in 10 years but they know what mindset they will want’</a:t>
            </a:r>
          </a:p>
          <a:p>
            <a:endParaRPr lang="en-GB" dirty="0"/>
          </a:p>
        </p:txBody>
      </p:sp>
    </p:spTree>
    <p:extLst>
      <p:ext uri="{BB962C8B-B14F-4D97-AF65-F5344CB8AC3E}">
        <p14:creationId xmlns:p14="http://schemas.microsoft.com/office/powerpoint/2010/main" val="266425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1991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b="1" dirty="0"/>
          </a:p>
        </p:txBody>
      </p:sp>
      <p:sp>
        <p:nvSpPr>
          <p:cNvPr id="6" name="TextBox 5"/>
          <p:cNvSpPr txBox="1"/>
          <p:nvPr/>
        </p:nvSpPr>
        <p:spPr>
          <a:xfrm>
            <a:off x="4384221" y="4503246"/>
            <a:ext cx="7272808" cy="954107"/>
          </a:xfrm>
          <a:prstGeom prst="rect">
            <a:avLst/>
          </a:prstGeom>
          <a:noFill/>
        </p:spPr>
        <p:txBody>
          <a:bodyPr wrap="square" rtlCol="0">
            <a:spAutoFit/>
          </a:bodyPr>
          <a:lstStyle/>
          <a:p>
            <a:pPr algn="ctr"/>
            <a:r>
              <a:rPr lang="en-GB" sz="2800" i="1" dirty="0"/>
              <a:t>What do you understand these two phrases to mean?</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1184" y="5499119"/>
            <a:ext cx="1358881" cy="1358881"/>
          </a:xfrm>
          <a:prstGeom prst="rect">
            <a:avLst/>
          </a:prstGeom>
        </p:spPr>
      </p:pic>
      <p:sp>
        <p:nvSpPr>
          <p:cNvPr id="4" name="Title 3">
            <a:extLst>
              <a:ext uri="{FF2B5EF4-FFF2-40B4-BE49-F238E27FC236}">
                <a16:creationId xmlns:a16="http://schemas.microsoft.com/office/drawing/2014/main" id="{5A286275-8CDC-ABA3-7474-B50053BA4D8F}"/>
              </a:ext>
            </a:extLst>
          </p:cNvPr>
          <p:cNvSpPr>
            <a:spLocks noGrp="1"/>
          </p:cNvSpPr>
          <p:nvPr>
            <p:ph type="title"/>
          </p:nvPr>
        </p:nvSpPr>
        <p:spPr>
          <a:xfrm>
            <a:off x="3780148" y="365125"/>
            <a:ext cx="7956222" cy="1325563"/>
          </a:xfrm>
        </p:spPr>
        <p:txBody>
          <a:bodyPr/>
          <a:lstStyle/>
          <a:p>
            <a:r>
              <a:rPr lang="en-GB" dirty="0"/>
              <a:t>So, What is a Mindset?</a:t>
            </a:r>
          </a:p>
        </p:txBody>
      </p:sp>
      <p:sp>
        <p:nvSpPr>
          <p:cNvPr id="5" name="Content Placeholder 4">
            <a:extLst>
              <a:ext uri="{FF2B5EF4-FFF2-40B4-BE49-F238E27FC236}">
                <a16:creationId xmlns:a16="http://schemas.microsoft.com/office/drawing/2014/main" id="{C747C1AC-330E-F6F9-2EDA-E5E3B37FE01B}"/>
              </a:ext>
            </a:extLst>
          </p:cNvPr>
          <p:cNvSpPr>
            <a:spLocks noGrp="1"/>
          </p:cNvSpPr>
          <p:nvPr>
            <p:ph idx="1"/>
          </p:nvPr>
        </p:nvSpPr>
        <p:spPr>
          <a:xfrm>
            <a:off x="3780148" y="1825625"/>
            <a:ext cx="7956222" cy="4667250"/>
          </a:xfrm>
        </p:spPr>
        <p:txBody>
          <a:bodyPr/>
          <a:lstStyle/>
          <a:p>
            <a:r>
              <a:rPr lang="en-GB" dirty="0"/>
              <a:t>Again, different sources will give you different definitions</a:t>
            </a:r>
          </a:p>
          <a:p>
            <a:r>
              <a:rPr lang="en-GB" dirty="0"/>
              <a:t>However, what is clear is that the concept has clear links with the cognitive skills and theories of </a:t>
            </a:r>
            <a:r>
              <a:rPr lang="en-GB" dirty="0">
                <a:hlinkClick r:id="rId3"/>
              </a:rPr>
              <a:t>metacognition</a:t>
            </a:r>
            <a:r>
              <a:rPr lang="en-GB" dirty="0"/>
              <a:t> that we have looked at before.</a:t>
            </a:r>
          </a:p>
          <a:p>
            <a:endParaRPr lang="en-GB" dirty="0"/>
          </a:p>
        </p:txBody>
      </p:sp>
    </p:spTree>
    <p:extLst>
      <p:ext uri="{BB962C8B-B14F-4D97-AF65-F5344CB8AC3E}">
        <p14:creationId xmlns:p14="http://schemas.microsoft.com/office/powerpoint/2010/main" val="1713471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1991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b="1" dirty="0"/>
          </a:p>
        </p:txBody>
      </p:sp>
      <p:sp>
        <p:nvSpPr>
          <p:cNvPr id="4" name="Title 3">
            <a:extLst>
              <a:ext uri="{FF2B5EF4-FFF2-40B4-BE49-F238E27FC236}">
                <a16:creationId xmlns:a16="http://schemas.microsoft.com/office/drawing/2014/main" id="{5D380C9D-A015-F455-1EF1-85E6B1ADD3BD}"/>
              </a:ext>
            </a:extLst>
          </p:cNvPr>
          <p:cNvSpPr>
            <a:spLocks noGrp="1"/>
          </p:cNvSpPr>
          <p:nvPr>
            <p:ph type="title"/>
          </p:nvPr>
        </p:nvSpPr>
        <p:spPr>
          <a:xfrm>
            <a:off x="3780148" y="365125"/>
            <a:ext cx="7956222" cy="1325563"/>
          </a:xfrm>
        </p:spPr>
        <p:txBody>
          <a:bodyPr/>
          <a:lstStyle/>
          <a:p>
            <a:r>
              <a:rPr lang="en-GB" dirty="0"/>
              <a:t>So What is a Mindset?</a:t>
            </a:r>
          </a:p>
        </p:txBody>
      </p:sp>
      <p:sp>
        <p:nvSpPr>
          <p:cNvPr id="5" name="Content Placeholder 4">
            <a:extLst>
              <a:ext uri="{FF2B5EF4-FFF2-40B4-BE49-F238E27FC236}">
                <a16:creationId xmlns:a16="http://schemas.microsoft.com/office/drawing/2014/main" id="{74F7559C-60AF-4A5D-BD0A-4E66DF218467}"/>
              </a:ext>
            </a:extLst>
          </p:cNvPr>
          <p:cNvSpPr>
            <a:spLocks noGrp="1"/>
          </p:cNvSpPr>
          <p:nvPr>
            <p:ph idx="1"/>
          </p:nvPr>
        </p:nvSpPr>
        <p:spPr>
          <a:xfrm>
            <a:off x="3780148" y="1825625"/>
            <a:ext cx="7956222" cy="4667250"/>
          </a:xfrm>
        </p:spPr>
        <p:txBody>
          <a:bodyPr/>
          <a:lstStyle/>
          <a:p>
            <a:r>
              <a:rPr lang="en-GB" dirty="0"/>
              <a:t>A person’s mindset can be seen to include among other things;</a:t>
            </a:r>
          </a:p>
          <a:p>
            <a:r>
              <a:rPr lang="en-GB" dirty="0"/>
              <a:t>Self-discipline</a:t>
            </a:r>
          </a:p>
          <a:p>
            <a:r>
              <a:rPr lang="en-GB" dirty="0"/>
              <a:t>Problem-solving</a:t>
            </a:r>
          </a:p>
          <a:p>
            <a:r>
              <a:rPr lang="en-GB" dirty="0"/>
              <a:t>Creative thinking</a:t>
            </a:r>
          </a:p>
          <a:p>
            <a:r>
              <a:rPr lang="en-GB" dirty="0"/>
              <a:t>Critical thinking, and</a:t>
            </a:r>
          </a:p>
          <a:p>
            <a:r>
              <a:rPr lang="en-GB" dirty="0"/>
              <a:t>Planned Happenstance (in terms of Career Development – see Part 4)</a:t>
            </a:r>
          </a:p>
          <a:p>
            <a:r>
              <a:rPr lang="en-GB" dirty="0"/>
              <a:t>We will look at each of these in turn.</a:t>
            </a:r>
          </a:p>
          <a:p>
            <a:endParaRPr lang="en-GB" dirty="0"/>
          </a:p>
        </p:txBody>
      </p:sp>
    </p:spTree>
    <p:extLst>
      <p:ext uri="{BB962C8B-B14F-4D97-AF65-F5344CB8AC3E}">
        <p14:creationId xmlns:p14="http://schemas.microsoft.com/office/powerpoint/2010/main" val="92034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Autofit/>
          </a:bodyPr>
          <a:lstStyle/>
          <a:p>
            <a:r>
              <a:rPr lang="en-GB" dirty="0"/>
              <a:t>Self discipline </a:t>
            </a:r>
          </a:p>
        </p:txBody>
      </p:sp>
      <p:sp>
        <p:nvSpPr>
          <p:cNvPr id="4" name="Content Placeholder 3"/>
          <p:cNvSpPr>
            <a:spLocks noGrp="1"/>
          </p:cNvSpPr>
          <p:nvPr>
            <p:ph idx="1"/>
          </p:nvPr>
        </p:nvSpPr>
        <p:spPr>
          <a:xfrm>
            <a:off x="3780148" y="1825625"/>
            <a:ext cx="7956222" cy="4667250"/>
          </a:xfrm>
        </p:spPr>
        <p:txBody>
          <a:bodyPr>
            <a:noAutofit/>
          </a:bodyPr>
          <a:lstStyle/>
          <a:p>
            <a:r>
              <a:rPr lang="en-GB" dirty="0"/>
              <a:t>What is self discipline?</a:t>
            </a:r>
          </a:p>
          <a:p>
            <a:r>
              <a:rPr lang="en-GB" dirty="0"/>
              <a:t>Is it Commitment?</a:t>
            </a:r>
          </a:p>
          <a:p>
            <a:r>
              <a:rPr lang="en-GB" dirty="0"/>
              <a:t>Is it Perseverance?</a:t>
            </a:r>
          </a:p>
          <a:p>
            <a:r>
              <a:rPr lang="en-GB" dirty="0"/>
              <a:t>Is it Willpower?</a:t>
            </a:r>
          </a:p>
          <a:p>
            <a:r>
              <a:rPr lang="en-GB" dirty="0"/>
              <a:t>Or…</a:t>
            </a:r>
          </a:p>
          <a:p>
            <a:r>
              <a:rPr lang="en-GB" dirty="0"/>
              <a:t>Is it Planning and organisation?</a:t>
            </a:r>
          </a:p>
        </p:txBody>
      </p:sp>
      <p:sp>
        <p:nvSpPr>
          <p:cNvPr id="6" name="TextBox 5"/>
          <p:cNvSpPr txBox="1"/>
          <p:nvPr/>
        </p:nvSpPr>
        <p:spPr>
          <a:xfrm>
            <a:off x="3974022" y="4993616"/>
            <a:ext cx="7848872" cy="1200329"/>
          </a:xfrm>
          <a:prstGeom prst="rect">
            <a:avLst/>
          </a:prstGeom>
          <a:noFill/>
        </p:spPr>
        <p:txBody>
          <a:bodyPr wrap="square" rtlCol="0">
            <a:spAutoFit/>
          </a:bodyPr>
          <a:lstStyle/>
          <a:p>
            <a:pPr algn="ctr"/>
            <a:r>
              <a:rPr lang="en-GB" sz="2400" i="1" dirty="0"/>
              <a:t>As a group, discuss what you consider ‘self-discipline’ to be.</a:t>
            </a:r>
          </a:p>
          <a:p>
            <a:pPr algn="ctr"/>
            <a:r>
              <a:rPr lang="en-GB" sz="2400" i="1" dirty="0"/>
              <a:t>What does it look like in the workplace?</a:t>
            </a:r>
          </a:p>
          <a:p>
            <a:pPr algn="ctr"/>
            <a:r>
              <a:rPr lang="en-GB" sz="2400" i="1" dirty="0"/>
              <a:t>How does one demonstrate it?</a:t>
            </a:r>
          </a:p>
        </p:txBody>
      </p:sp>
      <p:pic>
        <p:nvPicPr>
          <p:cNvPr id="7" name="Picture 6">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58113" y="6118649"/>
            <a:ext cx="748451" cy="748451"/>
          </a:xfrm>
          <a:prstGeom prst="rect">
            <a:avLst/>
          </a:prstGeom>
        </p:spPr>
      </p:pic>
    </p:spTree>
    <p:extLst>
      <p:ext uri="{BB962C8B-B14F-4D97-AF65-F5344CB8AC3E}">
        <p14:creationId xmlns:p14="http://schemas.microsoft.com/office/powerpoint/2010/main" val="1859386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Autofit/>
          </a:bodyPr>
          <a:lstStyle/>
          <a:p>
            <a:r>
              <a:rPr lang="en-GB" dirty="0"/>
              <a:t>Self-discipline </a:t>
            </a:r>
          </a:p>
        </p:txBody>
      </p:sp>
      <p:sp>
        <p:nvSpPr>
          <p:cNvPr id="11" name="Content Placeholder 10">
            <a:extLst>
              <a:ext uri="{FF2B5EF4-FFF2-40B4-BE49-F238E27FC236}">
                <a16:creationId xmlns:a16="http://schemas.microsoft.com/office/drawing/2014/main" id="{17930900-48C2-764F-D52E-207E09DAA794}"/>
              </a:ext>
            </a:extLst>
          </p:cNvPr>
          <p:cNvSpPr>
            <a:spLocks noGrp="1"/>
          </p:cNvSpPr>
          <p:nvPr>
            <p:ph idx="1"/>
          </p:nvPr>
        </p:nvSpPr>
        <p:spPr>
          <a:xfrm>
            <a:off x="3780148" y="1825625"/>
            <a:ext cx="7956222" cy="4667250"/>
          </a:xfrm>
        </p:spPr>
        <p:txBody>
          <a:bodyPr/>
          <a:lstStyle/>
          <a:p>
            <a:r>
              <a:rPr lang="en-GB" dirty="0"/>
              <a:t>In ‘Self-Discipline Gives Girls the Edge’, Duckworth &amp; Seligman (2006, p.201) define self-discipline as;</a:t>
            </a:r>
          </a:p>
          <a:p>
            <a:r>
              <a:rPr lang="en-GB" dirty="0"/>
              <a:t>‘the ability to suppress prepotent responses in the service of a higher goal ‘</a:t>
            </a:r>
          </a:p>
          <a:p>
            <a:r>
              <a:rPr lang="en-GB" dirty="0"/>
              <a:t>You might also know of it as ‘deferred gratification’</a:t>
            </a:r>
          </a:p>
          <a:p>
            <a:r>
              <a:rPr lang="en-GB" dirty="0"/>
              <a:t>Duckworth &amp; Seligman go on to argue that ‘such a choice is not automatic but rather requires conscious effort’.</a:t>
            </a:r>
          </a:p>
          <a:p>
            <a:r>
              <a:rPr lang="en-GB" dirty="0"/>
              <a:t>Thus self-discipline is avoiding an immediate or easy option in order to achieve future reward</a:t>
            </a:r>
          </a:p>
          <a:p>
            <a:endParaRPr lang="en-GB" dirty="0"/>
          </a:p>
          <a:p>
            <a:endParaRPr lang="en-GB" dirty="0"/>
          </a:p>
        </p:txBody>
      </p:sp>
      <p:sp>
        <p:nvSpPr>
          <p:cNvPr id="3" name="TextBox 2"/>
          <p:cNvSpPr txBox="1"/>
          <p:nvPr/>
        </p:nvSpPr>
        <p:spPr>
          <a:xfrm>
            <a:off x="1847528" y="836712"/>
            <a:ext cx="8496944" cy="43088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408688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Autofit/>
          </a:bodyPr>
          <a:lstStyle/>
          <a:p>
            <a:r>
              <a:rPr lang="en-GB" dirty="0"/>
              <a:t>Self-discipline </a:t>
            </a:r>
          </a:p>
        </p:txBody>
      </p:sp>
      <p:sp>
        <p:nvSpPr>
          <p:cNvPr id="8" name="Content Placeholder 7">
            <a:extLst>
              <a:ext uri="{FF2B5EF4-FFF2-40B4-BE49-F238E27FC236}">
                <a16:creationId xmlns:a16="http://schemas.microsoft.com/office/drawing/2014/main" id="{0CE94B69-7727-8EFE-F930-605074EB42F6}"/>
              </a:ext>
            </a:extLst>
          </p:cNvPr>
          <p:cNvSpPr>
            <a:spLocks noGrp="1"/>
          </p:cNvSpPr>
          <p:nvPr>
            <p:ph idx="1"/>
          </p:nvPr>
        </p:nvSpPr>
        <p:spPr>
          <a:xfrm>
            <a:off x="3780148" y="1825625"/>
            <a:ext cx="7956222" cy="4667250"/>
          </a:xfrm>
        </p:spPr>
        <p:txBody>
          <a:bodyPr>
            <a:normAutofit fontScale="92500" lnSpcReduction="20000"/>
          </a:bodyPr>
          <a:lstStyle/>
          <a:p>
            <a:r>
              <a:rPr lang="en-GB" dirty="0"/>
              <a:t>Duckworth &amp; Seligman (2006, p.201) go on to give the following examples;</a:t>
            </a:r>
          </a:p>
          <a:p>
            <a:r>
              <a:rPr lang="en-GB" dirty="0"/>
              <a:t>‘deliberately modulating one’s anger rather than having a temper tantrum’;</a:t>
            </a:r>
          </a:p>
          <a:p>
            <a:r>
              <a:rPr lang="en-GB" dirty="0"/>
              <a:t>‘reading test instructions before proceeding to the questions’; </a:t>
            </a:r>
          </a:p>
          <a:p>
            <a:r>
              <a:rPr lang="en-GB" dirty="0"/>
              <a:t>‘paying attention to a teacher rather than daydreaming’; </a:t>
            </a:r>
          </a:p>
          <a:p>
            <a:r>
              <a:rPr lang="en-GB" dirty="0"/>
              <a:t>‘saving money so that it can accumulate interest in the bank’; </a:t>
            </a:r>
          </a:p>
          <a:p>
            <a:r>
              <a:rPr lang="en-GB" dirty="0"/>
              <a:t>‘choosing homework over TV’; and </a:t>
            </a:r>
          </a:p>
          <a:p>
            <a:r>
              <a:rPr lang="en-GB" dirty="0"/>
              <a:t>‘Persisting on long-term assignments despite boredom and frustration’.</a:t>
            </a:r>
          </a:p>
          <a:p>
            <a:endParaRPr lang="en-GB" dirty="0"/>
          </a:p>
        </p:txBody>
      </p:sp>
      <p:sp>
        <p:nvSpPr>
          <p:cNvPr id="4" name="TextBox 3"/>
          <p:cNvSpPr txBox="1"/>
          <p:nvPr/>
        </p:nvSpPr>
        <p:spPr>
          <a:xfrm>
            <a:off x="5430303" y="6396335"/>
            <a:ext cx="5616624" cy="461665"/>
          </a:xfrm>
          <a:prstGeom prst="rect">
            <a:avLst/>
          </a:prstGeom>
          <a:noFill/>
        </p:spPr>
        <p:txBody>
          <a:bodyPr wrap="square" rtlCol="0">
            <a:spAutoFit/>
          </a:bodyPr>
          <a:lstStyle/>
          <a:p>
            <a:pPr algn="ctr"/>
            <a:r>
              <a:rPr lang="en-GB" sz="2400" i="1" dirty="0"/>
              <a:t>Are any of those familiar?</a:t>
            </a:r>
          </a:p>
        </p:txBody>
      </p:sp>
    </p:spTree>
    <p:extLst>
      <p:ext uri="{BB962C8B-B14F-4D97-AF65-F5344CB8AC3E}">
        <p14:creationId xmlns:p14="http://schemas.microsoft.com/office/powerpoint/2010/main" val="1250065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Problem solving</a:t>
            </a:r>
          </a:p>
        </p:txBody>
      </p:sp>
      <p:sp>
        <p:nvSpPr>
          <p:cNvPr id="4" name="Content Placeholder 3"/>
          <p:cNvSpPr>
            <a:spLocks noGrp="1"/>
          </p:cNvSpPr>
          <p:nvPr>
            <p:ph idx="1"/>
          </p:nvPr>
        </p:nvSpPr>
        <p:spPr/>
        <p:txBody>
          <a:bodyPr>
            <a:normAutofit fontScale="92500"/>
          </a:bodyPr>
          <a:lstStyle/>
          <a:p>
            <a:r>
              <a:rPr lang="en-GB" dirty="0"/>
              <a:t>Once again, different sources will suggest different lists.</a:t>
            </a:r>
          </a:p>
          <a:p>
            <a:r>
              <a:rPr lang="en-GB" dirty="0"/>
              <a:t>However, these lists are often lists of ‘skills’ (remember the difficulty we had in listing skills) such as;</a:t>
            </a:r>
          </a:p>
          <a:p>
            <a:r>
              <a:rPr lang="en-GB" dirty="0"/>
              <a:t>The ability to actively listen</a:t>
            </a:r>
          </a:p>
          <a:p>
            <a:r>
              <a:rPr lang="en-GB" dirty="0"/>
              <a:t>The ability to analyse the task in hand</a:t>
            </a:r>
          </a:p>
          <a:p>
            <a:r>
              <a:rPr lang="en-GB" dirty="0"/>
              <a:t>The ability to communicate and ask further questions (which are relevant)</a:t>
            </a:r>
          </a:p>
          <a:p>
            <a:r>
              <a:rPr lang="en-GB" dirty="0"/>
              <a:t>The ability to think independently and ‘outside the box’</a:t>
            </a:r>
          </a:p>
          <a:p>
            <a:r>
              <a:rPr lang="en-GB" dirty="0"/>
              <a:t>The ability to work with others to problem solve…</a:t>
            </a:r>
          </a:p>
          <a:p>
            <a:r>
              <a:rPr lang="en-GB" dirty="0"/>
              <a:t>Any others you can think of? </a:t>
            </a:r>
          </a:p>
          <a:p>
            <a:endParaRPr lang="en-GB" dirty="0"/>
          </a:p>
        </p:txBody>
      </p:sp>
    </p:spTree>
    <p:extLst>
      <p:ext uri="{BB962C8B-B14F-4D97-AF65-F5344CB8AC3E}">
        <p14:creationId xmlns:p14="http://schemas.microsoft.com/office/powerpoint/2010/main" val="253861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Problem solving Mindsets</a:t>
            </a:r>
          </a:p>
        </p:txBody>
      </p:sp>
      <p:sp>
        <p:nvSpPr>
          <p:cNvPr id="3" name="Content Placeholder 2">
            <a:extLst>
              <a:ext uri="{FF2B5EF4-FFF2-40B4-BE49-F238E27FC236}">
                <a16:creationId xmlns:a16="http://schemas.microsoft.com/office/drawing/2014/main" id="{C16480C7-7A5D-83FF-D186-03C5863BFD55}"/>
              </a:ext>
            </a:extLst>
          </p:cNvPr>
          <p:cNvSpPr>
            <a:spLocks noGrp="1"/>
          </p:cNvSpPr>
          <p:nvPr>
            <p:ph idx="1"/>
          </p:nvPr>
        </p:nvSpPr>
        <p:spPr>
          <a:xfrm>
            <a:off x="3780148" y="1825625"/>
            <a:ext cx="7956222" cy="4667250"/>
          </a:xfrm>
        </p:spPr>
        <p:txBody>
          <a:bodyPr>
            <a:normAutofit fontScale="92500" lnSpcReduction="20000"/>
          </a:bodyPr>
          <a:lstStyle/>
          <a:p>
            <a:r>
              <a:rPr lang="en-GB" dirty="0"/>
              <a:t>However, as we are dealing with mindsets in this session it might be more productive to think of this as a series of cognitive approaches to dealing with a problem</a:t>
            </a:r>
          </a:p>
          <a:p>
            <a:r>
              <a:rPr lang="en-GB" dirty="0"/>
              <a:t>For example Cottrell (2013, p. 91) outlines a number of creative problem approaches as follows;</a:t>
            </a:r>
          </a:p>
          <a:p>
            <a:r>
              <a:rPr lang="en-GB" dirty="0"/>
              <a:t>Mind-set (reframing)</a:t>
            </a:r>
          </a:p>
          <a:p>
            <a:r>
              <a:rPr lang="en-GB" dirty="0"/>
              <a:t>Time</a:t>
            </a:r>
          </a:p>
          <a:p>
            <a:r>
              <a:rPr lang="en-GB" dirty="0"/>
              <a:t>System</a:t>
            </a:r>
          </a:p>
          <a:p>
            <a:r>
              <a:rPr lang="en-GB" dirty="0"/>
              <a:t>Knowledge</a:t>
            </a:r>
          </a:p>
          <a:p>
            <a:r>
              <a:rPr lang="en-GB" dirty="0"/>
              <a:t>Preparation</a:t>
            </a:r>
          </a:p>
          <a:p>
            <a:r>
              <a:rPr lang="en-GB" dirty="0"/>
              <a:t>We will take a little time to look at each in turn</a:t>
            </a:r>
          </a:p>
          <a:p>
            <a:endParaRPr lang="en-GB" dirty="0"/>
          </a:p>
          <a:p>
            <a:endParaRPr lang="en-GB" dirty="0"/>
          </a:p>
        </p:txBody>
      </p:sp>
    </p:spTree>
    <p:extLst>
      <p:ext uri="{BB962C8B-B14F-4D97-AF65-F5344CB8AC3E}">
        <p14:creationId xmlns:p14="http://schemas.microsoft.com/office/powerpoint/2010/main" val="196547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Problem solving Mindsets</a:t>
            </a:r>
          </a:p>
        </p:txBody>
      </p:sp>
      <p:sp>
        <p:nvSpPr>
          <p:cNvPr id="11" name="Content Placeholder 10">
            <a:extLst>
              <a:ext uri="{FF2B5EF4-FFF2-40B4-BE49-F238E27FC236}">
                <a16:creationId xmlns:a16="http://schemas.microsoft.com/office/drawing/2014/main" id="{D1E8FB42-0C7A-2F70-E426-7C02831C86A9}"/>
              </a:ext>
            </a:extLst>
          </p:cNvPr>
          <p:cNvSpPr>
            <a:spLocks noGrp="1"/>
          </p:cNvSpPr>
          <p:nvPr>
            <p:ph idx="1"/>
          </p:nvPr>
        </p:nvSpPr>
        <p:spPr>
          <a:xfrm>
            <a:off x="3780148" y="1825625"/>
            <a:ext cx="7956222" cy="4667250"/>
          </a:xfrm>
        </p:spPr>
        <p:txBody>
          <a:bodyPr/>
          <a:lstStyle/>
          <a:p>
            <a:r>
              <a:rPr lang="en-GB" dirty="0"/>
              <a:t>Cottrell uses this phrase to mean changing the way the you perceive a problem (hence reframing)</a:t>
            </a:r>
          </a:p>
          <a:p>
            <a:r>
              <a:rPr lang="en-GB" dirty="0"/>
              <a:t>She suggests that you see the problem not as a test to be passed or failed but as ‘puzzle’ to be solved</a:t>
            </a:r>
          </a:p>
          <a:p>
            <a:endParaRPr lang="en-GB" dirty="0"/>
          </a:p>
          <a:p>
            <a:r>
              <a:rPr lang="en-GB" dirty="0"/>
              <a:t>In this case the approach is not to jump straight in to finding solutions</a:t>
            </a:r>
          </a:p>
          <a:p>
            <a:r>
              <a:rPr lang="en-GB" dirty="0"/>
              <a:t>Instead one should give oneself time to tease out exactly what the nature of the problem is before seeking solutions</a:t>
            </a:r>
          </a:p>
          <a:p>
            <a:endParaRPr lang="en-GB" dirty="0"/>
          </a:p>
          <a:p>
            <a:endParaRPr lang="en-GB" dirty="0"/>
          </a:p>
        </p:txBody>
      </p:sp>
      <p:sp>
        <p:nvSpPr>
          <p:cNvPr id="4" name="TextBox 3"/>
          <p:cNvSpPr txBox="1"/>
          <p:nvPr/>
        </p:nvSpPr>
        <p:spPr>
          <a:xfrm>
            <a:off x="3407767" y="1302405"/>
            <a:ext cx="4104456" cy="523220"/>
          </a:xfrm>
          <a:prstGeom prst="rect">
            <a:avLst/>
          </a:prstGeom>
          <a:noFill/>
        </p:spPr>
        <p:txBody>
          <a:bodyPr wrap="square" rtlCol="0">
            <a:spAutoFit/>
          </a:bodyPr>
          <a:lstStyle/>
          <a:p>
            <a:r>
              <a:rPr lang="en-GB" sz="2800" b="1" dirty="0" err="1"/>
              <a:t>Mindset</a:t>
            </a:r>
            <a:r>
              <a:rPr lang="en-GB" sz="2800" b="1" dirty="0"/>
              <a:t> (reframing)</a:t>
            </a:r>
          </a:p>
        </p:txBody>
      </p:sp>
      <p:sp>
        <p:nvSpPr>
          <p:cNvPr id="3" name="TextBox 2"/>
          <p:cNvSpPr txBox="1"/>
          <p:nvPr/>
        </p:nvSpPr>
        <p:spPr>
          <a:xfrm>
            <a:off x="6168008" y="6237312"/>
            <a:ext cx="4104456" cy="369332"/>
          </a:xfrm>
          <a:prstGeom prst="rect">
            <a:avLst/>
          </a:prstGeom>
          <a:noFill/>
        </p:spPr>
        <p:txBody>
          <a:bodyPr wrap="square" rtlCol="0">
            <a:spAutoFit/>
          </a:bodyPr>
          <a:lstStyle/>
          <a:p>
            <a:pPr algn="r"/>
            <a:r>
              <a:rPr lang="en-GB" dirty="0"/>
              <a:t>(Based on Cottrell, 2013,  p,91)</a:t>
            </a:r>
          </a:p>
        </p:txBody>
      </p:sp>
      <p:sp>
        <p:nvSpPr>
          <p:cNvPr id="7" name="TextBox 6"/>
          <p:cNvSpPr txBox="1"/>
          <p:nvPr/>
        </p:nvSpPr>
        <p:spPr>
          <a:xfrm>
            <a:off x="3535954" y="3707985"/>
            <a:ext cx="4104456" cy="523220"/>
          </a:xfrm>
          <a:prstGeom prst="rect">
            <a:avLst/>
          </a:prstGeom>
          <a:noFill/>
        </p:spPr>
        <p:txBody>
          <a:bodyPr wrap="square" rtlCol="0">
            <a:spAutoFit/>
          </a:bodyPr>
          <a:lstStyle/>
          <a:p>
            <a:r>
              <a:rPr lang="en-GB" sz="2800" b="1" dirty="0"/>
              <a:t>Time</a:t>
            </a:r>
          </a:p>
        </p:txBody>
      </p:sp>
    </p:spTree>
    <p:extLst>
      <p:ext uri="{BB962C8B-B14F-4D97-AF65-F5344CB8AC3E}">
        <p14:creationId xmlns:p14="http://schemas.microsoft.com/office/powerpoint/2010/main" val="401325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Problem solving Mindsets</a:t>
            </a:r>
          </a:p>
        </p:txBody>
      </p:sp>
      <p:sp>
        <p:nvSpPr>
          <p:cNvPr id="8" name="Content Placeholder 7">
            <a:extLst>
              <a:ext uri="{FF2B5EF4-FFF2-40B4-BE49-F238E27FC236}">
                <a16:creationId xmlns:a16="http://schemas.microsoft.com/office/drawing/2014/main" id="{756FF85F-8D8E-6017-A4E0-911B15605101}"/>
              </a:ext>
            </a:extLst>
          </p:cNvPr>
          <p:cNvSpPr>
            <a:spLocks noGrp="1"/>
          </p:cNvSpPr>
          <p:nvPr>
            <p:ph idx="1"/>
          </p:nvPr>
        </p:nvSpPr>
        <p:spPr>
          <a:xfrm>
            <a:off x="3780148" y="1825625"/>
            <a:ext cx="7956222" cy="4667250"/>
          </a:xfrm>
        </p:spPr>
        <p:txBody>
          <a:bodyPr>
            <a:normAutofit/>
          </a:bodyPr>
          <a:lstStyle/>
          <a:p>
            <a:r>
              <a:rPr lang="en-GB" dirty="0"/>
              <a:t>Create a logical, staged approach to the problem solving</a:t>
            </a:r>
          </a:p>
          <a:p>
            <a:r>
              <a:rPr lang="en-GB" dirty="0"/>
              <a:t>Do not just respond to stimuli but work out where each piece of information fits into the puzzle</a:t>
            </a:r>
          </a:p>
          <a:p>
            <a:endParaRPr lang="en-GB" dirty="0"/>
          </a:p>
          <a:p>
            <a:r>
              <a:rPr lang="en-GB" dirty="0"/>
              <a:t>Think about what you already know about the problem or similar problems</a:t>
            </a:r>
          </a:p>
          <a:p>
            <a:r>
              <a:rPr lang="en-GB" dirty="0"/>
              <a:t>Have you experienced any similar situations that can provide solutions?</a:t>
            </a:r>
          </a:p>
          <a:p>
            <a:r>
              <a:rPr lang="en-GB" dirty="0"/>
              <a:t>If not what information can you find to help you?</a:t>
            </a:r>
          </a:p>
          <a:p>
            <a:endParaRPr lang="en-GB" dirty="0"/>
          </a:p>
          <a:p>
            <a:endParaRPr lang="en-GB" dirty="0"/>
          </a:p>
        </p:txBody>
      </p:sp>
      <p:sp>
        <p:nvSpPr>
          <p:cNvPr id="4" name="TextBox 3"/>
          <p:cNvSpPr txBox="1"/>
          <p:nvPr/>
        </p:nvSpPr>
        <p:spPr>
          <a:xfrm>
            <a:off x="3424858" y="1359932"/>
            <a:ext cx="4104456" cy="523220"/>
          </a:xfrm>
          <a:prstGeom prst="rect">
            <a:avLst/>
          </a:prstGeom>
          <a:noFill/>
        </p:spPr>
        <p:txBody>
          <a:bodyPr wrap="square" rtlCol="0">
            <a:spAutoFit/>
          </a:bodyPr>
          <a:lstStyle/>
          <a:p>
            <a:r>
              <a:rPr lang="en-GB" sz="2800" b="1" dirty="0"/>
              <a:t>System</a:t>
            </a:r>
          </a:p>
        </p:txBody>
      </p:sp>
      <p:sp>
        <p:nvSpPr>
          <p:cNvPr id="3" name="TextBox 2"/>
          <p:cNvSpPr txBox="1"/>
          <p:nvPr/>
        </p:nvSpPr>
        <p:spPr>
          <a:xfrm>
            <a:off x="7899537" y="6383325"/>
            <a:ext cx="4104456" cy="369332"/>
          </a:xfrm>
          <a:prstGeom prst="rect">
            <a:avLst/>
          </a:prstGeom>
          <a:noFill/>
        </p:spPr>
        <p:txBody>
          <a:bodyPr wrap="square" rtlCol="0">
            <a:spAutoFit/>
          </a:bodyPr>
          <a:lstStyle/>
          <a:p>
            <a:pPr algn="r"/>
            <a:r>
              <a:rPr lang="en-GB" dirty="0"/>
              <a:t>(Based on Cottrell, 2013,  p,91)</a:t>
            </a:r>
          </a:p>
        </p:txBody>
      </p:sp>
      <p:sp>
        <p:nvSpPr>
          <p:cNvPr id="7" name="TextBox 6"/>
          <p:cNvSpPr txBox="1"/>
          <p:nvPr/>
        </p:nvSpPr>
        <p:spPr>
          <a:xfrm>
            <a:off x="3424858" y="3499172"/>
            <a:ext cx="4104456" cy="523220"/>
          </a:xfrm>
          <a:prstGeom prst="rect">
            <a:avLst/>
          </a:prstGeom>
          <a:noFill/>
        </p:spPr>
        <p:txBody>
          <a:bodyPr wrap="square" rtlCol="0">
            <a:spAutoFit/>
          </a:bodyPr>
          <a:lstStyle/>
          <a:p>
            <a:r>
              <a:rPr lang="en-GB" sz="2800" b="1" dirty="0"/>
              <a:t>Knowledge</a:t>
            </a:r>
          </a:p>
        </p:txBody>
      </p:sp>
    </p:spTree>
    <p:extLst>
      <p:ext uri="{BB962C8B-B14F-4D97-AF65-F5344CB8AC3E}">
        <p14:creationId xmlns:p14="http://schemas.microsoft.com/office/powerpoint/2010/main" val="2216077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Problem solving Mindsets</a:t>
            </a:r>
          </a:p>
        </p:txBody>
      </p:sp>
      <p:sp>
        <p:nvSpPr>
          <p:cNvPr id="11" name="Content Placeholder 10">
            <a:extLst>
              <a:ext uri="{FF2B5EF4-FFF2-40B4-BE49-F238E27FC236}">
                <a16:creationId xmlns:a16="http://schemas.microsoft.com/office/drawing/2014/main" id="{B38D1673-20A9-36CE-1607-C4C3C1AACE4A}"/>
              </a:ext>
            </a:extLst>
          </p:cNvPr>
          <p:cNvSpPr>
            <a:spLocks noGrp="1"/>
          </p:cNvSpPr>
          <p:nvPr>
            <p:ph idx="1"/>
          </p:nvPr>
        </p:nvSpPr>
        <p:spPr/>
        <p:txBody>
          <a:bodyPr>
            <a:normAutofit lnSpcReduction="10000"/>
          </a:bodyPr>
          <a:lstStyle/>
          <a:p>
            <a:pPr marL="342900" indent="-342900">
              <a:spcBef>
                <a:spcPts val="600"/>
              </a:spcBef>
              <a:spcAft>
                <a:spcPts val="600"/>
              </a:spcAft>
              <a:buFont typeface="Arial" panose="020B0604020202020204" pitchFamily="34" charset="0"/>
              <a:buChar char="•"/>
            </a:pPr>
            <a:r>
              <a:rPr lang="en-GB" sz="2800" dirty="0"/>
              <a:t>Bring together your knowledge, experience and research together</a:t>
            </a:r>
          </a:p>
          <a:p>
            <a:pPr marL="342900" indent="-342900">
              <a:spcBef>
                <a:spcPts val="600"/>
              </a:spcBef>
              <a:spcAft>
                <a:spcPts val="600"/>
              </a:spcAft>
              <a:buFont typeface="Arial" panose="020B0604020202020204" pitchFamily="34" charset="0"/>
              <a:buChar char="•"/>
            </a:pPr>
            <a:r>
              <a:rPr lang="en-GB" sz="2800" dirty="0"/>
              <a:t>Work out where in your systematic approach they are most use</a:t>
            </a:r>
          </a:p>
          <a:p>
            <a:pPr marL="342900" indent="-342900">
              <a:spcBef>
                <a:spcPts val="600"/>
              </a:spcBef>
              <a:spcAft>
                <a:spcPts val="600"/>
              </a:spcAft>
              <a:buFont typeface="Arial" panose="020B0604020202020204" pitchFamily="34" charset="0"/>
              <a:buChar char="•"/>
            </a:pPr>
            <a:r>
              <a:rPr lang="en-GB" sz="2800" dirty="0"/>
              <a:t>Then work through your system methodically</a:t>
            </a:r>
          </a:p>
          <a:p>
            <a:endParaRPr lang="en-GB" dirty="0"/>
          </a:p>
          <a:p>
            <a:pPr marL="342900" indent="-342900">
              <a:spcBef>
                <a:spcPts val="600"/>
              </a:spcBef>
              <a:spcAft>
                <a:spcPts val="600"/>
              </a:spcAft>
              <a:buFont typeface="Arial" panose="020B0604020202020204" pitchFamily="34" charset="0"/>
              <a:buChar char="•"/>
            </a:pPr>
            <a:r>
              <a:rPr lang="en-GB" sz="2800" dirty="0"/>
              <a:t>Is there a friend or colleague who may have similar experience that you can talk the problem through with?</a:t>
            </a:r>
          </a:p>
          <a:p>
            <a:pPr marL="342900" indent="-342900">
              <a:spcBef>
                <a:spcPts val="600"/>
              </a:spcBef>
              <a:spcAft>
                <a:spcPts val="600"/>
              </a:spcAft>
              <a:buFont typeface="Arial" panose="020B0604020202020204" pitchFamily="34" charset="0"/>
              <a:buChar char="•"/>
            </a:pPr>
            <a:r>
              <a:rPr lang="en-GB" sz="2800" dirty="0"/>
              <a:t>Is there a Mentor, Supervisor or Line Manager who might be able to contribute information?</a:t>
            </a:r>
          </a:p>
          <a:p>
            <a:endParaRPr lang="en-GB" dirty="0"/>
          </a:p>
        </p:txBody>
      </p:sp>
      <p:sp>
        <p:nvSpPr>
          <p:cNvPr id="4" name="TextBox 3"/>
          <p:cNvSpPr txBox="1"/>
          <p:nvPr/>
        </p:nvSpPr>
        <p:spPr>
          <a:xfrm>
            <a:off x="3399221" y="1302405"/>
            <a:ext cx="4104456" cy="523220"/>
          </a:xfrm>
          <a:prstGeom prst="rect">
            <a:avLst/>
          </a:prstGeom>
          <a:noFill/>
        </p:spPr>
        <p:txBody>
          <a:bodyPr wrap="square" rtlCol="0">
            <a:spAutoFit/>
          </a:bodyPr>
          <a:lstStyle/>
          <a:p>
            <a:r>
              <a:rPr lang="en-GB" sz="2800" b="1" dirty="0"/>
              <a:t>Preparation</a:t>
            </a:r>
          </a:p>
        </p:txBody>
      </p:sp>
      <p:sp>
        <p:nvSpPr>
          <p:cNvPr id="3" name="TextBox 2"/>
          <p:cNvSpPr txBox="1"/>
          <p:nvPr/>
        </p:nvSpPr>
        <p:spPr>
          <a:xfrm>
            <a:off x="8012841" y="6443146"/>
            <a:ext cx="4104456" cy="369332"/>
          </a:xfrm>
          <a:prstGeom prst="rect">
            <a:avLst/>
          </a:prstGeom>
          <a:noFill/>
        </p:spPr>
        <p:txBody>
          <a:bodyPr wrap="square" rtlCol="0">
            <a:spAutoFit/>
          </a:bodyPr>
          <a:lstStyle/>
          <a:p>
            <a:pPr algn="r"/>
            <a:r>
              <a:rPr lang="en-GB" dirty="0"/>
              <a:t>(Based on Cottrell, 2013,  p,91)</a:t>
            </a:r>
          </a:p>
        </p:txBody>
      </p:sp>
      <p:sp>
        <p:nvSpPr>
          <p:cNvPr id="9" name="TextBox 8"/>
          <p:cNvSpPr txBox="1"/>
          <p:nvPr/>
        </p:nvSpPr>
        <p:spPr>
          <a:xfrm>
            <a:off x="3505413" y="3897640"/>
            <a:ext cx="5544616" cy="523220"/>
          </a:xfrm>
          <a:prstGeom prst="rect">
            <a:avLst/>
          </a:prstGeom>
          <a:noFill/>
        </p:spPr>
        <p:txBody>
          <a:bodyPr wrap="square" rtlCol="0">
            <a:spAutoFit/>
          </a:bodyPr>
          <a:lstStyle/>
          <a:p>
            <a:r>
              <a:rPr lang="en-GB" sz="2800" b="1" dirty="0"/>
              <a:t>Sharing (not included in Cottrell)</a:t>
            </a:r>
          </a:p>
        </p:txBody>
      </p:sp>
    </p:spTree>
    <p:extLst>
      <p:ext uri="{BB962C8B-B14F-4D97-AF65-F5344CB8AC3E}">
        <p14:creationId xmlns:p14="http://schemas.microsoft.com/office/powerpoint/2010/main" val="3060841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Creative thinking</a:t>
            </a:r>
          </a:p>
        </p:txBody>
      </p:sp>
      <p:sp>
        <p:nvSpPr>
          <p:cNvPr id="4" name="Content Placeholder 3"/>
          <p:cNvSpPr>
            <a:spLocks noGrp="1"/>
          </p:cNvSpPr>
          <p:nvPr>
            <p:ph idx="1"/>
          </p:nvPr>
        </p:nvSpPr>
        <p:spPr/>
        <p:txBody>
          <a:bodyPr>
            <a:normAutofit/>
          </a:bodyPr>
          <a:lstStyle/>
          <a:p>
            <a:r>
              <a:rPr lang="en-GB" dirty="0"/>
              <a:t>Creative thinking can be seen to include;</a:t>
            </a:r>
          </a:p>
          <a:p>
            <a:r>
              <a:rPr lang="en-GB" dirty="0"/>
              <a:t>Creating new ideas in specific contexts;</a:t>
            </a:r>
          </a:p>
          <a:p>
            <a:r>
              <a:rPr lang="en-GB" dirty="0"/>
              <a:t>Seeing existing situations in a new way or from a new angle; </a:t>
            </a:r>
          </a:p>
          <a:p>
            <a:r>
              <a:rPr lang="en-GB" dirty="0"/>
              <a:t>Identifying alternative explanations;</a:t>
            </a:r>
          </a:p>
          <a:p>
            <a:r>
              <a:rPr lang="en-GB" dirty="0"/>
              <a:t>seeing or making links between disparate facts or situations to create a new way of working</a:t>
            </a:r>
          </a:p>
        </p:txBody>
      </p:sp>
    </p:spTree>
    <p:extLst>
      <p:ext uri="{BB962C8B-B14F-4D97-AF65-F5344CB8AC3E}">
        <p14:creationId xmlns:p14="http://schemas.microsoft.com/office/powerpoint/2010/main" val="427901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Creative Thinking Mindsets</a:t>
            </a:r>
          </a:p>
        </p:txBody>
      </p:sp>
      <p:sp>
        <p:nvSpPr>
          <p:cNvPr id="4" name="Content Placeholder 3"/>
          <p:cNvSpPr>
            <a:spLocks noGrp="1"/>
          </p:cNvSpPr>
          <p:nvPr>
            <p:ph idx="1"/>
          </p:nvPr>
        </p:nvSpPr>
        <p:spPr/>
        <p:txBody>
          <a:bodyPr>
            <a:normAutofit/>
          </a:bodyPr>
          <a:lstStyle/>
          <a:p>
            <a:r>
              <a:rPr lang="en-GB" sz="2400" dirty="0"/>
              <a:t>When looking at creative thinking some of the advice might contradict the logical, sequential methods outlined by Cottrell above</a:t>
            </a:r>
          </a:p>
          <a:p>
            <a:r>
              <a:rPr lang="en-GB" sz="2400" dirty="0"/>
              <a:t>For example, Roberto (2019) in Unlocking Creativity: How to Solve Any Problem and Make the Best Decisions by Shifting Creative Mindsets talks about breaking away from a number of ‘traditional’ mindsets, including;</a:t>
            </a:r>
          </a:p>
          <a:p>
            <a:pPr marL="742950" lvl="1" indent="-285750">
              <a:spcBef>
                <a:spcPts val="600"/>
              </a:spcBef>
              <a:spcAft>
                <a:spcPts val="600"/>
              </a:spcAft>
            </a:pPr>
            <a:r>
              <a:rPr lang="en-GB" sz="2000" dirty="0"/>
              <a:t>The linear mindset;</a:t>
            </a:r>
          </a:p>
          <a:p>
            <a:pPr marL="742950" lvl="1" indent="-285750">
              <a:spcBef>
                <a:spcPts val="600"/>
              </a:spcBef>
              <a:spcAft>
                <a:spcPts val="600"/>
              </a:spcAft>
            </a:pPr>
            <a:r>
              <a:rPr lang="en-GB" sz="2000" dirty="0"/>
              <a:t>The benchmarking mindset;</a:t>
            </a:r>
          </a:p>
          <a:p>
            <a:pPr marL="742950" lvl="1" indent="-285750">
              <a:spcBef>
                <a:spcPts val="600"/>
              </a:spcBef>
              <a:spcAft>
                <a:spcPts val="600"/>
              </a:spcAft>
            </a:pPr>
            <a:r>
              <a:rPr lang="en-GB" sz="2000" dirty="0"/>
              <a:t>The structural mindset; and,</a:t>
            </a:r>
          </a:p>
          <a:p>
            <a:pPr marL="742950" lvl="1" indent="-285750">
              <a:spcBef>
                <a:spcPts val="600"/>
              </a:spcBef>
              <a:spcAft>
                <a:spcPts val="600"/>
              </a:spcAft>
            </a:pPr>
            <a:r>
              <a:rPr lang="en-GB" sz="2000" dirty="0"/>
              <a:t>The Naysayer mindset;</a:t>
            </a:r>
          </a:p>
          <a:p>
            <a:endParaRPr lang="en-GB" sz="2400" dirty="0"/>
          </a:p>
          <a:p>
            <a:endParaRPr lang="en-GB" sz="2400" dirty="0"/>
          </a:p>
        </p:txBody>
      </p:sp>
      <p:sp>
        <p:nvSpPr>
          <p:cNvPr id="3" name="TextBox 2"/>
          <p:cNvSpPr txBox="1"/>
          <p:nvPr/>
        </p:nvSpPr>
        <p:spPr>
          <a:xfrm>
            <a:off x="7493465" y="4584660"/>
            <a:ext cx="4032448" cy="43088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endParaRPr lang="en-GB" sz="2200" dirty="0"/>
          </a:p>
        </p:txBody>
      </p:sp>
      <p:sp>
        <p:nvSpPr>
          <p:cNvPr id="6" name="TextBox 5"/>
          <p:cNvSpPr txBox="1"/>
          <p:nvPr/>
        </p:nvSpPr>
        <p:spPr>
          <a:xfrm>
            <a:off x="3903956" y="6262042"/>
            <a:ext cx="6048672" cy="461665"/>
          </a:xfrm>
          <a:prstGeom prst="rect">
            <a:avLst/>
          </a:prstGeom>
          <a:noFill/>
        </p:spPr>
        <p:txBody>
          <a:bodyPr wrap="square" rtlCol="0">
            <a:spAutoFit/>
          </a:bodyPr>
          <a:lstStyle/>
          <a:p>
            <a:r>
              <a:rPr lang="en-GB" sz="2400" dirty="0"/>
              <a:t>We will briefly look at each of these in turn</a:t>
            </a:r>
          </a:p>
        </p:txBody>
      </p:sp>
    </p:spTree>
    <p:extLst>
      <p:ext uri="{BB962C8B-B14F-4D97-AF65-F5344CB8AC3E}">
        <p14:creationId xmlns:p14="http://schemas.microsoft.com/office/powerpoint/2010/main" val="3980736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nodePh="1">
                                  <p:stCondLst>
                                    <p:cond delay="0"/>
                                  </p:stCondLst>
                                  <p:endCondLst>
                                    <p:cond evt="begin" delay="0">
                                      <p:tn val="21"/>
                                    </p:cond>
                                  </p:end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3" grpId="0" build="p"/>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1991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b="1" dirty="0"/>
          </a:p>
        </p:txBody>
      </p:sp>
      <p:sp>
        <p:nvSpPr>
          <p:cNvPr id="4" name="TextBox 3"/>
          <p:cNvSpPr txBox="1"/>
          <p:nvPr/>
        </p:nvSpPr>
        <p:spPr>
          <a:xfrm>
            <a:off x="3258847" y="1242447"/>
            <a:ext cx="7632848" cy="523220"/>
          </a:xfrm>
          <a:prstGeom prst="rect">
            <a:avLst/>
          </a:prstGeom>
          <a:noFill/>
        </p:spPr>
        <p:txBody>
          <a:bodyPr wrap="square" rtlCol="0">
            <a:spAutoFit/>
          </a:bodyPr>
          <a:lstStyle/>
          <a:p>
            <a:r>
              <a:rPr lang="en-GB" sz="2800" b="1" dirty="0"/>
              <a:t>Removing Linear Mindsets</a:t>
            </a:r>
          </a:p>
        </p:txBody>
      </p:sp>
      <p:sp>
        <p:nvSpPr>
          <p:cNvPr id="5" name="TextBox 4"/>
          <p:cNvSpPr txBox="1"/>
          <p:nvPr/>
        </p:nvSpPr>
        <p:spPr>
          <a:xfrm>
            <a:off x="7010545" y="6492875"/>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(Based on Roberto, 2019)</a:t>
            </a:r>
            <a:endParaRPr lang="en-GB" dirty="0"/>
          </a:p>
        </p:txBody>
      </p:sp>
      <p:sp>
        <p:nvSpPr>
          <p:cNvPr id="8" name="Title 7">
            <a:extLst>
              <a:ext uri="{FF2B5EF4-FFF2-40B4-BE49-F238E27FC236}">
                <a16:creationId xmlns:a16="http://schemas.microsoft.com/office/drawing/2014/main" id="{70B2BC13-F421-3C01-5E75-9DAE19DE80ED}"/>
              </a:ext>
            </a:extLst>
          </p:cNvPr>
          <p:cNvSpPr>
            <a:spLocks noGrp="1"/>
          </p:cNvSpPr>
          <p:nvPr>
            <p:ph type="title"/>
          </p:nvPr>
        </p:nvSpPr>
        <p:spPr>
          <a:xfrm>
            <a:off x="3780148" y="365125"/>
            <a:ext cx="7956222" cy="1325563"/>
          </a:xfrm>
        </p:spPr>
        <p:txBody>
          <a:bodyPr/>
          <a:lstStyle/>
          <a:p>
            <a:r>
              <a:rPr lang="en-GB" dirty="0"/>
              <a:t>Creative Thinking Mindsets</a:t>
            </a:r>
          </a:p>
        </p:txBody>
      </p:sp>
      <p:sp>
        <p:nvSpPr>
          <p:cNvPr id="9" name="Content Placeholder 8">
            <a:extLst>
              <a:ext uri="{FF2B5EF4-FFF2-40B4-BE49-F238E27FC236}">
                <a16:creationId xmlns:a16="http://schemas.microsoft.com/office/drawing/2014/main" id="{2C670C06-FD31-A4F4-EC48-A374E0449270}"/>
              </a:ext>
            </a:extLst>
          </p:cNvPr>
          <p:cNvSpPr>
            <a:spLocks noGrp="1"/>
          </p:cNvSpPr>
          <p:nvPr>
            <p:ph idx="1"/>
          </p:nvPr>
        </p:nvSpPr>
        <p:spPr>
          <a:xfrm>
            <a:off x="3780148" y="1825625"/>
            <a:ext cx="7956222" cy="4667250"/>
          </a:xfrm>
        </p:spPr>
        <p:txBody>
          <a:bodyPr>
            <a:normAutofit fontScale="92500" lnSpcReduction="20000"/>
          </a:bodyPr>
          <a:lstStyle/>
          <a:p>
            <a:r>
              <a:rPr lang="en-GB" dirty="0"/>
              <a:t>The traditional linear mindset follows a linear sequence (hence the name)</a:t>
            </a:r>
          </a:p>
          <a:p>
            <a:r>
              <a:rPr lang="en-GB" dirty="0"/>
              <a:t>Thinking and planning is sequential, e.g. one target builds on another or is month by month</a:t>
            </a:r>
          </a:p>
          <a:p>
            <a:r>
              <a:rPr lang="en-GB" dirty="0"/>
              <a:t>Roberto argues that creative thinking is non-linear, it involves repeated iterations of the problem (from different perspectives), experimentation and the use of feedback loops </a:t>
            </a:r>
          </a:p>
          <a:p>
            <a:r>
              <a:rPr lang="en-GB" dirty="0"/>
              <a:t>An example would be Dropbox (cloud-based file sharing), rather than going through the full planning process the company produced a short video describing what they intended to do.</a:t>
            </a:r>
          </a:p>
          <a:p>
            <a:r>
              <a:rPr lang="en-GB" dirty="0"/>
              <a:t>This went viral, 75,000 people signed up to test the product and their feedback led to a successful launch</a:t>
            </a:r>
          </a:p>
          <a:p>
            <a:endParaRPr lang="en-GB" dirty="0"/>
          </a:p>
          <a:p>
            <a:endParaRPr lang="en-GB" dirty="0"/>
          </a:p>
        </p:txBody>
      </p:sp>
    </p:spTree>
    <p:extLst>
      <p:ext uri="{BB962C8B-B14F-4D97-AF65-F5344CB8AC3E}">
        <p14:creationId xmlns:p14="http://schemas.microsoft.com/office/powerpoint/2010/main" val="2456028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1991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b="1" dirty="0"/>
          </a:p>
        </p:txBody>
      </p:sp>
      <p:sp>
        <p:nvSpPr>
          <p:cNvPr id="4" name="TextBox 3"/>
          <p:cNvSpPr txBox="1"/>
          <p:nvPr/>
        </p:nvSpPr>
        <p:spPr>
          <a:xfrm>
            <a:off x="3344304" y="1340769"/>
            <a:ext cx="6264696" cy="523220"/>
          </a:xfrm>
          <a:prstGeom prst="rect">
            <a:avLst/>
          </a:prstGeom>
          <a:noFill/>
        </p:spPr>
        <p:txBody>
          <a:bodyPr wrap="square" rtlCol="0">
            <a:spAutoFit/>
          </a:bodyPr>
          <a:lstStyle/>
          <a:p>
            <a:r>
              <a:rPr lang="en-GB" sz="2800" b="1" dirty="0"/>
              <a:t>Removing Benchmarking Mindsets</a:t>
            </a:r>
          </a:p>
        </p:txBody>
      </p:sp>
      <p:sp>
        <p:nvSpPr>
          <p:cNvPr id="5" name="TextBox 4"/>
          <p:cNvSpPr txBox="1"/>
          <p:nvPr/>
        </p:nvSpPr>
        <p:spPr>
          <a:xfrm>
            <a:off x="6935416" y="6444044"/>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(Based on Roberto, 2019)</a:t>
            </a:r>
            <a:endParaRPr lang="en-GB" dirty="0"/>
          </a:p>
        </p:txBody>
      </p:sp>
      <p:sp>
        <p:nvSpPr>
          <p:cNvPr id="8" name="Title 7">
            <a:extLst>
              <a:ext uri="{FF2B5EF4-FFF2-40B4-BE49-F238E27FC236}">
                <a16:creationId xmlns:a16="http://schemas.microsoft.com/office/drawing/2014/main" id="{13561EF7-526B-0E7A-68EF-B3B5499685CC}"/>
              </a:ext>
            </a:extLst>
          </p:cNvPr>
          <p:cNvSpPr>
            <a:spLocks noGrp="1"/>
          </p:cNvSpPr>
          <p:nvPr>
            <p:ph type="title"/>
          </p:nvPr>
        </p:nvSpPr>
        <p:spPr>
          <a:xfrm>
            <a:off x="3780148" y="365125"/>
            <a:ext cx="7956222" cy="1325563"/>
          </a:xfrm>
        </p:spPr>
        <p:txBody>
          <a:bodyPr/>
          <a:lstStyle/>
          <a:p>
            <a:r>
              <a:rPr lang="en-GB" dirty="0"/>
              <a:t>Creative Thinking Mindsets</a:t>
            </a:r>
          </a:p>
        </p:txBody>
      </p:sp>
      <p:sp>
        <p:nvSpPr>
          <p:cNvPr id="9" name="Content Placeholder 8">
            <a:extLst>
              <a:ext uri="{FF2B5EF4-FFF2-40B4-BE49-F238E27FC236}">
                <a16:creationId xmlns:a16="http://schemas.microsoft.com/office/drawing/2014/main" id="{CD66CAC1-A17F-318A-897C-26EEB9F1045C}"/>
              </a:ext>
            </a:extLst>
          </p:cNvPr>
          <p:cNvSpPr>
            <a:spLocks noGrp="1"/>
          </p:cNvSpPr>
          <p:nvPr>
            <p:ph idx="1"/>
          </p:nvPr>
        </p:nvSpPr>
        <p:spPr>
          <a:xfrm>
            <a:off x="3780148" y="1825625"/>
            <a:ext cx="7956222" cy="4667250"/>
          </a:xfrm>
        </p:spPr>
        <p:txBody>
          <a:bodyPr>
            <a:normAutofit fontScale="85000" lnSpcReduction="10000"/>
          </a:bodyPr>
          <a:lstStyle/>
          <a:p>
            <a:r>
              <a:rPr lang="en-GB" dirty="0"/>
              <a:t>The traditional benchmarking mindset looks to the biggest competitor and asks ‘how can we copy what they do?</a:t>
            </a:r>
          </a:p>
          <a:p>
            <a:r>
              <a:rPr lang="en-GB" dirty="0"/>
              <a:t>This leads to trying to be a copy of your competitor, to be No. 1</a:t>
            </a:r>
          </a:p>
          <a:p>
            <a:r>
              <a:rPr lang="en-GB" dirty="0"/>
              <a:t>Roberto argues that, whilst keeping up with the competition is important, copying is not the best way to do this (fixation)</a:t>
            </a:r>
          </a:p>
          <a:p>
            <a:r>
              <a:rPr lang="en-GB" dirty="0"/>
              <a:t>Can you beat a competitor at their own game when they wrote the rules? Roberto suggests changing the rules</a:t>
            </a:r>
          </a:p>
          <a:p>
            <a:r>
              <a:rPr lang="en-GB" dirty="0"/>
              <a:t>An example would be Avis Car Rental who were the second biggest rental company. They came up with a campaign which turned this to their advantage</a:t>
            </a:r>
          </a:p>
          <a:p>
            <a:r>
              <a:rPr lang="en-GB" dirty="0"/>
              <a:t>"Avis is only No. 2. in rental cars. So we try harder."</a:t>
            </a:r>
          </a:p>
          <a:p>
            <a:endParaRPr lang="en-GB" dirty="0"/>
          </a:p>
        </p:txBody>
      </p:sp>
    </p:spTree>
    <p:extLst>
      <p:ext uri="{BB962C8B-B14F-4D97-AF65-F5344CB8AC3E}">
        <p14:creationId xmlns:p14="http://schemas.microsoft.com/office/powerpoint/2010/main" val="363682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1991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b="1" dirty="0"/>
          </a:p>
        </p:txBody>
      </p:sp>
      <p:sp>
        <p:nvSpPr>
          <p:cNvPr id="4" name="TextBox 3"/>
          <p:cNvSpPr txBox="1"/>
          <p:nvPr/>
        </p:nvSpPr>
        <p:spPr>
          <a:xfrm>
            <a:off x="3489584" y="1226999"/>
            <a:ext cx="6264696" cy="523220"/>
          </a:xfrm>
          <a:prstGeom prst="rect">
            <a:avLst/>
          </a:prstGeom>
          <a:noFill/>
        </p:spPr>
        <p:txBody>
          <a:bodyPr wrap="square" rtlCol="0">
            <a:spAutoFit/>
          </a:bodyPr>
          <a:lstStyle/>
          <a:p>
            <a:r>
              <a:rPr lang="en-GB" sz="2800" b="1" dirty="0"/>
              <a:t>Removing the Structural </a:t>
            </a:r>
            <a:r>
              <a:rPr lang="en-GB" sz="2800" b="1" dirty="0" err="1"/>
              <a:t>Mindset</a:t>
            </a:r>
            <a:endParaRPr lang="en-GB" sz="2800" b="1" dirty="0"/>
          </a:p>
        </p:txBody>
      </p:sp>
      <p:sp>
        <p:nvSpPr>
          <p:cNvPr id="5" name="TextBox 4"/>
          <p:cNvSpPr txBox="1"/>
          <p:nvPr/>
        </p:nvSpPr>
        <p:spPr>
          <a:xfrm>
            <a:off x="6935416" y="6488668"/>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(Based on Roberto, 2019)</a:t>
            </a:r>
            <a:endParaRPr lang="en-GB" dirty="0"/>
          </a:p>
        </p:txBody>
      </p:sp>
      <p:sp>
        <p:nvSpPr>
          <p:cNvPr id="6" name="Title 5">
            <a:extLst>
              <a:ext uri="{FF2B5EF4-FFF2-40B4-BE49-F238E27FC236}">
                <a16:creationId xmlns:a16="http://schemas.microsoft.com/office/drawing/2014/main" id="{FEF6D891-ED90-7FF6-7567-B3FC25A21419}"/>
              </a:ext>
            </a:extLst>
          </p:cNvPr>
          <p:cNvSpPr>
            <a:spLocks noGrp="1"/>
          </p:cNvSpPr>
          <p:nvPr>
            <p:ph type="title"/>
          </p:nvPr>
        </p:nvSpPr>
        <p:spPr>
          <a:xfrm>
            <a:off x="3780148" y="365125"/>
            <a:ext cx="7956222" cy="1325563"/>
          </a:xfrm>
        </p:spPr>
        <p:txBody>
          <a:bodyPr/>
          <a:lstStyle/>
          <a:p>
            <a:r>
              <a:rPr lang="en-GB" dirty="0"/>
              <a:t>Creative Thinking Mindsets</a:t>
            </a:r>
            <a:br>
              <a:rPr lang="en-GB" dirty="0"/>
            </a:br>
            <a:endParaRPr lang="en-GB" dirty="0"/>
          </a:p>
        </p:txBody>
      </p:sp>
      <p:sp>
        <p:nvSpPr>
          <p:cNvPr id="7" name="Content Placeholder 6">
            <a:extLst>
              <a:ext uri="{FF2B5EF4-FFF2-40B4-BE49-F238E27FC236}">
                <a16:creationId xmlns:a16="http://schemas.microsoft.com/office/drawing/2014/main" id="{C1217ADC-75BB-2D16-E5A8-622F41B9EF7E}"/>
              </a:ext>
            </a:extLst>
          </p:cNvPr>
          <p:cNvSpPr>
            <a:spLocks noGrp="1"/>
          </p:cNvSpPr>
          <p:nvPr>
            <p:ph idx="1"/>
          </p:nvPr>
        </p:nvSpPr>
        <p:spPr>
          <a:xfrm>
            <a:off x="3780148" y="1825625"/>
            <a:ext cx="7956222" cy="4667250"/>
          </a:xfrm>
        </p:spPr>
        <p:txBody>
          <a:bodyPr>
            <a:normAutofit fontScale="92500" lnSpcReduction="10000"/>
          </a:bodyPr>
          <a:lstStyle/>
          <a:p>
            <a:r>
              <a:rPr lang="en-GB" dirty="0"/>
              <a:t>According to Roberto the structural mindset occurs when a large organisation feels that it has become ‘stale’ and uncreative.</a:t>
            </a:r>
          </a:p>
          <a:p>
            <a:r>
              <a:rPr lang="en-GB" dirty="0"/>
              <a:t>In a traditional organisation the temptation is either to move staff within the existing structure</a:t>
            </a:r>
          </a:p>
          <a:p>
            <a:r>
              <a:rPr lang="en-GB" dirty="0"/>
              <a:t>Or to ‘re-structure’ the organisation</a:t>
            </a:r>
          </a:p>
          <a:p>
            <a:r>
              <a:rPr lang="en-GB" dirty="0"/>
              <a:t>This can work but if it doesn’t then a more creative solution would be to create multi-departmental teams</a:t>
            </a:r>
          </a:p>
          <a:p>
            <a:r>
              <a:rPr lang="en-GB" dirty="0"/>
              <a:t>The Pixar film company took this approach when production on a film had stalled, the Director still had over-all control but a ‘</a:t>
            </a:r>
            <a:r>
              <a:rPr lang="en-GB" dirty="0" err="1"/>
              <a:t>brainstrust</a:t>
            </a:r>
            <a:r>
              <a:rPr lang="en-GB" dirty="0"/>
              <a:t>’ made of </a:t>
            </a:r>
            <a:r>
              <a:rPr lang="en-GB" dirty="0" err="1"/>
              <a:t>of</a:t>
            </a:r>
            <a:r>
              <a:rPr lang="en-GB" dirty="0"/>
              <a:t> different staff helped to assess the problem</a:t>
            </a:r>
          </a:p>
          <a:p>
            <a:endParaRPr lang="en-GB" dirty="0"/>
          </a:p>
        </p:txBody>
      </p:sp>
    </p:spTree>
    <p:extLst>
      <p:ext uri="{BB962C8B-B14F-4D97-AF65-F5344CB8AC3E}">
        <p14:creationId xmlns:p14="http://schemas.microsoft.com/office/powerpoint/2010/main" val="45984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1991544" y="44624"/>
            <a:ext cx="8229600" cy="936104"/>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b="1" dirty="0"/>
          </a:p>
        </p:txBody>
      </p:sp>
      <p:sp>
        <p:nvSpPr>
          <p:cNvPr id="4" name="TextBox 3"/>
          <p:cNvSpPr txBox="1"/>
          <p:nvPr/>
        </p:nvSpPr>
        <p:spPr>
          <a:xfrm>
            <a:off x="3352850" y="1301229"/>
            <a:ext cx="6264696" cy="523220"/>
          </a:xfrm>
          <a:prstGeom prst="rect">
            <a:avLst/>
          </a:prstGeom>
          <a:noFill/>
        </p:spPr>
        <p:txBody>
          <a:bodyPr wrap="square" rtlCol="0">
            <a:spAutoFit/>
          </a:bodyPr>
          <a:lstStyle/>
          <a:p>
            <a:r>
              <a:rPr lang="en-GB" sz="2800" b="1" dirty="0"/>
              <a:t>Removing the Naysayer </a:t>
            </a:r>
            <a:r>
              <a:rPr lang="en-GB" sz="2800" b="1" dirty="0" err="1"/>
              <a:t>Mindset</a:t>
            </a:r>
            <a:endParaRPr lang="en-GB" sz="2800" b="1" dirty="0"/>
          </a:p>
        </p:txBody>
      </p:sp>
      <p:sp>
        <p:nvSpPr>
          <p:cNvPr id="5" name="TextBox 4"/>
          <p:cNvSpPr txBox="1"/>
          <p:nvPr/>
        </p:nvSpPr>
        <p:spPr>
          <a:xfrm>
            <a:off x="6935416" y="6488668"/>
            <a:ext cx="5256584" cy="369332"/>
          </a:xfrm>
          <a:prstGeom prst="rect">
            <a:avLst/>
          </a:prstGeom>
          <a:noFill/>
        </p:spPr>
        <p:txBody>
          <a:bodyPr wrap="square" rtlCol="0">
            <a:spAutoFit/>
          </a:bodyPr>
          <a:lstStyle/>
          <a:p>
            <a:pPr algn="r"/>
            <a:r>
              <a:rPr lang="en-GB" dirty="0">
                <a:latin typeface="Arial" panose="020B0604020202020204" pitchFamily="34" charset="0"/>
                <a:cs typeface="Arial" panose="020B0604020202020204" pitchFamily="34" charset="0"/>
              </a:rPr>
              <a:t>(Based on Roberto, 2019)</a:t>
            </a:r>
            <a:endParaRPr lang="en-GB" dirty="0"/>
          </a:p>
        </p:txBody>
      </p:sp>
      <p:sp>
        <p:nvSpPr>
          <p:cNvPr id="8" name="Title 7">
            <a:extLst>
              <a:ext uri="{FF2B5EF4-FFF2-40B4-BE49-F238E27FC236}">
                <a16:creationId xmlns:a16="http://schemas.microsoft.com/office/drawing/2014/main" id="{5C1F2BBB-A81A-239B-0E43-B9FBF0D47835}"/>
              </a:ext>
            </a:extLst>
          </p:cNvPr>
          <p:cNvSpPr>
            <a:spLocks noGrp="1"/>
          </p:cNvSpPr>
          <p:nvPr>
            <p:ph type="title"/>
          </p:nvPr>
        </p:nvSpPr>
        <p:spPr>
          <a:xfrm>
            <a:off x="3780148" y="365125"/>
            <a:ext cx="7956222" cy="1325563"/>
          </a:xfrm>
        </p:spPr>
        <p:txBody>
          <a:bodyPr/>
          <a:lstStyle/>
          <a:p>
            <a:r>
              <a:rPr lang="en-GB" dirty="0"/>
              <a:t>Creative Thinking Mindsets</a:t>
            </a:r>
          </a:p>
        </p:txBody>
      </p:sp>
      <p:sp>
        <p:nvSpPr>
          <p:cNvPr id="9" name="Content Placeholder 8">
            <a:extLst>
              <a:ext uri="{FF2B5EF4-FFF2-40B4-BE49-F238E27FC236}">
                <a16:creationId xmlns:a16="http://schemas.microsoft.com/office/drawing/2014/main" id="{96FDEAA2-9103-293E-EF57-1B95E3DF506A}"/>
              </a:ext>
            </a:extLst>
          </p:cNvPr>
          <p:cNvSpPr>
            <a:spLocks noGrp="1"/>
          </p:cNvSpPr>
          <p:nvPr>
            <p:ph idx="1"/>
          </p:nvPr>
        </p:nvSpPr>
        <p:spPr>
          <a:xfrm>
            <a:off x="3780148" y="1825625"/>
            <a:ext cx="7956222" cy="4667250"/>
          </a:xfrm>
        </p:spPr>
        <p:txBody>
          <a:bodyPr>
            <a:normAutofit fontScale="92500" lnSpcReduction="10000"/>
          </a:bodyPr>
          <a:lstStyle/>
          <a:p>
            <a:r>
              <a:rPr lang="en-GB" dirty="0"/>
              <a:t>This mindset might also be described as being ‘risk averse’.</a:t>
            </a:r>
          </a:p>
          <a:p>
            <a:r>
              <a:rPr lang="en-GB" dirty="0"/>
              <a:t>Roberto argues that, although it is a good thing to play ‘devil’s advocate’ and ask “What if it doesn’t work?”, </a:t>
            </a:r>
          </a:p>
          <a:p>
            <a:r>
              <a:rPr lang="en-GB" dirty="0"/>
              <a:t>This becomes counter-productive when that becomes “That won’t work because….” </a:t>
            </a:r>
          </a:p>
          <a:p>
            <a:r>
              <a:rPr lang="en-GB" dirty="0"/>
              <a:t>Roberto suggests that a potential project should be evaluated as though it had already happened and the analysis should be on what needed to happen to make the project work</a:t>
            </a:r>
          </a:p>
          <a:p>
            <a:r>
              <a:rPr lang="en-GB" dirty="0"/>
              <a:t>N.B. This technique is similar to that used by conductor &amp; teacher Benjamin Zander with his pupils</a:t>
            </a:r>
          </a:p>
          <a:p>
            <a:endParaRPr lang="en-GB" dirty="0"/>
          </a:p>
        </p:txBody>
      </p:sp>
    </p:spTree>
    <p:extLst>
      <p:ext uri="{BB962C8B-B14F-4D97-AF65-F5344CB8AC3E}">
        <p14:creationId xmlns:p14="http://schemas.microsoft.com/office/powerpoint/2010/main" val="138931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Autofit/>
          </a:bodyPr>
          <a:lstStyle/>
          <a:p>
            <a:r>
              <a:rPr lang="en-GB" dirty="0"/>
              <a:t>Are we killing creativity? </a:t>
            </a:r>
          </a:p>
        </p:txBody>
      </p:sp>
      <p:sp>
        <p:nvSpPr>
          <p:cNvPr id="4" name="Content Placeholder 3">
            <a:extLst>
              <a:ext uri="{FF2B5EF4-FFF2-40B4-BE49-F238E27FC236}">
                <a16:creationId xmlns:a16="http://schemas.microsoft.com/office/drawing/2014/main" id="{59F4BC3E-ED8C-A69E-1EDA-356078EDF4EC}"/>
              </a:ext>
            </a:extLst>
          </p:cNvPr>
          <p:cNvSpPr>
            <a:spLocks noGrp="1"/>
          </p:cNvSpPr>
          <p:nvPr>
            <p:ph idx="1"/>
          </p:nvPr>
        </p:nvSpPr>
        <p:spPr>
          <a:xfrm>
            <a:off x="3780148" y="1825625"/>
            <a:ext cx="7956222" cy="4667250"/>
          </a:xfrm>
        </p:spPr>
        <p:txBody>
          <a:bodyPr>
            <a:normAutofit fontScale="92500" lnSpcReduction="20000"/>
          </a:bodyPr>
          <a:lstStyle/>
          <a:p>
            <a:r>
              <a:rPr lang="en-GB" dirty="0"/>
              <a:t>Some theorists go further than Roberto in criticising this lack of creativity</a:t>
            </a:r>
          </a:p>
          <a:p>
            <a:r>
              <a:rPr lang="en-GB" dirty="0"/>
              <a:t>They see the issue as being not with thinking within organisation but in the way that we are educated</a:t>
            </a:r>
          </a:p>
          <a:p>
            <a:r>
              <a:rPr lang="en-GB" dirty="0"/>
              <a:t>For example, Professor Graham Donaldson (2015, p18), whose report Successful Futures is shaping the curriculum in Wales has argued that education should move away from ‘learning about’ to ‘learning to’, with a growing skills focus and an emphasis on application and development of higher-order skills, particularly creativity (entrepreneurship) and digital literacy.</a:t>
            </a:r>
          </a:p>
          <a:p>
            <a:r>
              <a:rPr lang="en-GB" dirty="0"/>
              <a:t>Sir Ken Robinson goes further and argues that ‘traditional’ education actually teaches the creativity out of us</a:t>
            </a:r>
          </a:p>
          <a:p>
            <a:endParaRPr lang="en-GB" dirty="0"/>
          </a:p>
        </p:txBody>
      </p:sp>
    </p:spTree>
    <p:extLst>
      <p:ext uri="{BB962C8B-B14F-4D97-AF65-F5344CB8AC3E}">
        <p14:creationId xmlns:p14="http://schemas.microsoft.com/office/powerpoint/2010/main" val="2566220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0893" y="348035"/>
            <a:ext cx="7886700" cy="793823"/>
          </a:xfrm>
        </p:spPr>
        <p:txBody>
          <a:bodyPr/>
          <a:lstStyle/>
          <a:p>
            <a:r>
              <a:rPr lang="en-GB" b="1" dirty="0">
                <a:latin typeface="Arial" panose="020B0604020202020204" pitchFamily="34" charset="0"/>
                <a:cs typeface="Arial" panose="020B0604020202020204" pitchFamily="34" charset="0"/>
              </a:rPr>
              <a:t>Sir Ken Robinson</a:t>
            </a:r>
          </a:p>
        </p:txBody>
      </p:sp>
      <p:pic>
        <p:nvPicPr>
          <p:cNvPr id="19458" name="Picture 2" descr="G:\EAEE6004 Leadership and Entrepreneurship\6004 Reading List\ken-creativity.p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897645" y="1415323"/>
            <a:ext cx="8701094"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9898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0930" y="238974"/>
            <a:ext cx="6900530" cy="5258060"/>
          </a:xfrm>
          <a:prstGeom prst="rect">
            <a:avLst/>
          </a:prstGeom>
        </p:spPr>
      </p:pic>
    </p:spTree>
    <p:extLst>
      <p:ext uri="{BB962C8B-B14F-4D97-AF65-F5344CB8AC3E}">
        <p14:creationId xmlns:p14="http://schemas.microsoft.com/office/powerpoint/2010/main" val="27139845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ChangeArrowheads="1"/>
          </p:cNvSpPr>
          <p:nvPr/>
        </p:nvSpPr>
        <p:spPr bwMode="auto">
          <a:xfrm>
            <a:off x="3159460" y="1306963"/>
            <a:ext cx="8807896"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i="1" dirty="0">
                <a:latin typeface="+mj-lt"/>
              </a:rPr>
              <a:t>"Study without reflection is a waste of time; reflection without study is dangerous."</a:t>
            </a:r>
            <a:endParaRPr lang="en-US" altLang="en-US" i="1" dirty="0">
              <a:solidFill>
                <a:schemeClr val="accent2"/>
              </a:solidFill>
              <a:latin typeface="+mj-lt"/>
            </a:endParaRPr>
          </a:p>
        </p:txBody>
      </p:sp>
      <p:sp>
        <p:nvSpPr>
          <p:cNvPr id="5124" name="Rectangle 9"/>
          <p:cNvSpPr>
            <a:spLocks noGrp="1" noChangeArrowheads="1"/>
          </p:cNvSpPr>
          <p:nvPr>
            <p:ph type="title"/>
          </p:nvPr>
        </p:nvSpPr>
        <p:spPr>
          <a:xfrm>
            <a:off x="3780148" y="365125"/>
            <a:ext cx="7956222" cy="1325563"/>
          </a:xfrm>
        </p:spPr>
        <p:txBody>
          <a:bodyPr>
            <a:normAutofit fontScale="90000"/>
          </a:bodyPr>
          <a:lstStyle/>
          <a:p>
            <a:br>
              <a:rPr lang="en-US" altLang="en-US" dirty="0"/>
            </a:br>
            <a:r>
              <a:rPr lang="en-US" altLang="en-US" dirty="0"/>
              <a:t>Critical Thinking - What is it? </a:t>
            </a:r>
            <a:br>
              <a:rPr lang="en-US" altLang="en-US" dirty="0"/>
            </a:br>
            <a:endParaRPr lang="en-US" altLang="en-US" dirty="0"/>
          </a:p>
        </p:txBody>
      </p:sp>
      <p:sp>
        <p:nvSpPr>
          <p:cNvPr id="2" name="TextBox 1"/>
          <p:cNvSpPr txBox="1"/>
          <p:nvPr/>
        </p:nvSpPr>
        <p:spPr>
          <a:xfrm>
            <a:off x="9048328" y="2226268"/>
            <a:ext cx="1224136" cy="369332"/>
          </a:xfrm>
          <a:prstGeom prst="rect">
            <a:avLst/>
          </a:prstGeom>
          <a:noFill/>
        </p:spPr>
        <p:txBody>
          <a:bodyPr wrap="square" rtlCol="0">
            <a:spAutoFit/>
          </a:bodyPr>
          <a:lstStyle/>
          <a:p>
            <a:r>
              <a:rPr lang="en-US" altLang="en-US" i="1" dirty="0">
                <a:latin typeface="+mj-lt"/>
              </a:rPr>
              <a:t>Confucius</a:t>
            </a:r>
            <a:endParaRPr lang="en-GB" dirty="0">
              <a:latin typeface="+mj-lt"/>
            </a:endParaRPr>
          </a:p>
        </p:txBody>
      </p:sp>
      <p:pic>
        <p:nvPicPr>
          <p:cNvPr id="3" name="Picture 2"/>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94648" y="4879790"/>
            <a:ext cx="2813720" cy="1874641"/>
          </a:xfrm>
          <a:prstGeom prst="rect">
            <a:avLst/>
          </a:prstGeom>
        </p:spPr>
      </p:pic>
      <p:sp>
        <p:nvSpPr>
          <p:cNvPr id="4" name="Cloud Callout 3"/>
          <p:cNvSpPr/>
          <p:nvPr/>
        </p:nvSpPr>
        <p:spPr>
          <a:xfrm>
            <a:off x="9866637" y="3573016"/>
            <a:ext cx="1584176" cy="1234766"/>
          </a:xfrm>
          <a:prstGeom prst="cloudCallout">
            <a:avLst>
              <a:gd name="adj1" fmla="val -99714"/>
              <a:gd name="adj2" fmla="val 48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My thoughts are my own.</a:t>
            </a:r>
          </a:p>
        </p:txBody>
      </p:sp>
      <p:sp>
        <p:nvSpPr>
          <p:cNvPr id="10" name="Cloud Callout 9"/>
          <p:cNvSpPr/>
          <p:nvPr/>
        </p:nvSpPr>
        <p:spPr>
          <a:xfrm>
            <a:off x="7456959" y="2429038"/>
            <a:ext cx="1683432" cy="1404283"/>
          </a:xfrm>
          <a:prstGeom prst="cloudCallout">
            <a:avLst>
              <a:gd name="adj1" fmla="val -1909"/>
              <a:gd name="adj2" fmla="val 12023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think the same as her.</a:t>
            </a:r>
          </a:p>
        </p:txBody>
      </p:sp>
      <p:sp>
        <p:nvSpPr>
          <p:cNvPr id="11" name="Cloud Callout 10"/>
          <p:cNvSpPr/>
          <p:nvPr/>
        </p:nvSpPr>
        <p:spPr>
          <a:xfrm>
            <a:off x="5460790" y="2632526"/>
            <a:ext cx="1728192" cy="1420486"/>
          </a:xfrm>
          <a:prstGeom prst="cloudCallout">
            <a:avLst>
              <a:gd name="adj1" fmla="val 78819"/>
              <a:gd name="adj2" fmla="val 10982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all think the same way</a:t>
            </a:r>
          </a:p>
        </p:txBody>
      </p:sp>
      <p:sp>
        <p:nvSpPr>
          <p:cNvPr id="12" name="Cloud Callout 11"/>
          <p:cNvSpPr/>
          <p:nvPr/>
        </p:nvSpPr>
        <p:spPr>
          <a:xfrm>
            <a:off x="3548753" y="3429000"/>
            <a:ext cx="1692188" cy="1378782"/>
          </a:xfrm>
          <a:prstGeom prst="cloudCallout">
            <a:avLst>
              <a:gd name="adj1" fmla="val 150091"/>
              <a:gd name="adj2" fmla="val 5087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all agree so we must be right</a:t>
            </a:r>
          </a:p>
        </p:txBody>
      </p:sp>
    </p:spTree>
    <p:extLst>
      <p:ext uri="{BB962C8B-B14F-4D97-AF65-F5344CB8AC3E}">
        <p14:creationId xmlns:p14="http://schemas.microsoft.com/office/powerpoint/2010/main" val="45165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2" grpId="0"/>
      <p:bldP spid="4" grpId="0" animBg="1"/>
      <p:bldP spid="10" grpId="0" animBg="1"/>
      <p:bldP spid="11" grpId="0" animBg="1"/>
      <p:bldP spid="1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780148" y="365125"/>
            <a:ext cx="7956222" cy="1325563"/>
          </a:xfrm>
        </p:spPr>
        <p:txBody>
          <a:bodyPr/>
          <a:lstStyle/>
          <a:p>
            <a:r>
              <a:rPr lang="en-US" altLang="en-US" dirty="0"/>
              <a:t>Critical thinking begins when you question beyond ‘face value’.</a:t>
            </a:r>
          </a:p>
        </p:txBody>
      </p:sp>
      <p:sp>
        <p:nvSpPr>
          <p:cNvPr id="5" name="Content Placeholder 4">
            <a:extLst>
              <a:ext uri="{FF2B5EF4-FFF2-40B4-BE49-F238E27FC236}">
                <a16:creationId xmlns:a16="http://schemas.microsoft.com/office/drawing/2014/main" id="{A69C880E-082D-EC74-1897-DEC4F4393389}"/>
              </a:ext>
            </a:extLst>
          </p:cNvPr>
          <p:cNvSpPr>
            <a:spLocks noGrp="1"/>
          </p:cNvSpPr>
          <p:nvPr>
            <p:ph idx="1"/>
          </p:nvPr>
        </p:nvSpPr>
        <p:spPr>
          <a:xfrm>
            <a:off x="3780148" y="1825625"/>
            <a:ext cx="7956222" cy="4667250"/>
          </a:xfrm>
        </p:spPr>
        <p:txBody>
          <a:bodyPr/>
          <a:lstStyle/>
          <a:p>
            <a:r>
              <a:rPr lang="en-GB" dirty="0"/>
              <a:t>A critical thinker wants to know…….</a:t>
            </a:r>
          </a:p>
          <a:p>
            <a:endParaRPr lang="en-GB" dirty="0"/>
          </a:p>
          <a:p>
            <a:pPr lvl="1"/>
            <a:r>
              <a:rPr lang="en-US" altLang="en-US" dirty="0"/>
              <a:t>how something happens,</a:t>
            </a:r>
          </a:p>
          <a:p>
            <a:pPr lvl="1"/>
            <a:r>
              <a:rPr lang="en-US" altLang="en-US" dirty="0"/>
              <a:t>why it happens, and further;</a:t>
            </a:r>
          </a:p>
          <a:p>
            <a:pPr lvl="1"/>
            <a:r>
              <a:rPr lang="en-US" altLang="en-US" dirty="0"/>
              <a:t>what will happen if something changes. </a:t>
            </a:r>
          </a:p>
          <a:p>
            <a:pPr lvl="1"/>
            <a:endParaRPr lang="en-US" altLang="en-US" dirty="0"/>
          </a:p>
          <a:p>
            <a:r>
              <a:rPr lang="en-GB" dirty="0"/>
              <a:t>Critical thinking therefore requires a conscious level of processing, analysis, the creation and evaluation of possible outcomes, and reflection. </a:t>
            </a:r>
          </a:p>
          <a:p>
            <a:endParaRPr lang="en-GB" dirty="0"/>
          </a:p>
        </p:txBody>
      </p:sp>
    </p:spTree>
    <p:extLst>
      <p:ext uri="{BB962C8B-B14F-4D97-AF65-F5344CB8AC3E}">
        <p14:creationId xmlns:p14="http://schemas.microsoft.com/office/powerpoint/2010/main" val="126818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780148" y="365125"/>
            <a:ext cx="7956222" cy="1325563"/>
          </a:xfrm>
        </p:spPr>
        <p:txBody>
          <a:bodyPr>
            <a:normAutofit/>
          </a:bodyPr>
          <a:lstStyle/>
          <a:p>
            <a:r>
              <a:rPr lang="en-US" altLang="en-US" dirty="0"/>
              <a:t>If you are a critical thinker, you think.</a:t>
            </a:r>
          </a:p>
        </p:txBody>
      </p:sp>
      <p:sp>
        <p:nvSpPr>
          <p:cNvPr id="2" name="Content Placeholder 1">
            <a:extLst>
              <a:ext uri="{FF2B5EF4-FFF2-40B4-BE49-F238E27FC236}">
                <a16:creationId xmlns:a16="http://schemas.microsoft.com/office/drawing/2014/main" id="{298FE68F-C082-90FB-133F-8DF45D400566}"/>
              </a:ext>
            </a:extLst>
          </p:cNvPr>
          <p:cNvSpPr>
            <a:spLocks noGrp="1"/>
          </p:cNvSpPr>
          <p:nvPr>
            <p:ph idx="1"/>
          </p:nvPr>
        </p:nvSpPr>
        <p:spPr>
          <a:xfrm>
            <a:off x="3780148" y="1825625"/>
            <a:ext cx="7956222" cy="4667250"/>
          </a:xfrm>
        </p:spPr>
        <p:txBody>
          <a:bodyPr/>
          <a:lstStyle/>
          <a:p>
            <a:r>
              <a:rPr lang="en-US" altLang="en-US" dirty="0"/>
              <a:t>No surprise Sherlock!</a:t>
            </a:r>
          </a:p>
          <a:p>
            <a:r>
              <a:rPr lang="en-US" altLang="en-US" dirty="0"/>
              <a:t>However, the way that you think is important;</a:t>
            </a:r>
          </a:p>
          <a:p>
            <a:endParaRPr lang="en-US" altLang="en-US" dirty="0"/>
          </a:p>
          <a:p>
            <a:r>
              <a:rPr lang="en-US" altLang="en-US" dirty="0"/>
              <a:t>You are willing to examine your beliefs, assumptions, and opinions and weigh them against facts. </a:t>
            </a:r>
          </a:p>
          <a:p>
            <a:r>
              <a:rPr lang="en-US" altLang="en-US" dirty="0"/>
              <a:t>You are willing to evaluate the generalizations and stereotypes you have created, </a:t>
            </a:r>
          </a:p>
          <a:p>
            <a:r>
              <a:rPr lang="en-US" altLang="en-US" dirty="0"/>
              <a:t>and are open to change, if necessary.</a:t>
            </a:r>
          </a:p>
          <a:p>
            <a:endParaRPr lang="en-US" altLang="en-US" dirty="0"/>
          </a:p>
          <a:p>
            <a:endParaRPr lang="en-GB" dirty="0"/>
          </a:p>
        </p:txBody>
      </p:sp>
    </p:spTree>
    <p:extLst>
      <p:ext uri="{BB962C8B-B14F-4D97-AF65-F5344CB8AC3E}">
        <p14:creationId xmlns:p14="http://schemas.microsoft.com/office/powerpoint/2010/main" val="155203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r>
              <a:rPr lang="en-US" altLang="en-US" dirty="0"/>
              <a:t>Critical thinkers listen carefully.</a:t>
            </a:r>
          </a:p>
        </p:txBody>
      </p:sp>
      <p:sp>
        <p:nvSpPr>
          <p:cNvPr id="3" name="Content Placeholder 2">
            <a:extLst>
              <a:ext uri="{FF2B5EF4-FFF2-40B4-BE49-F238E27FC236}">
                <a16:creationId xmlns:a16="http://schemas.microsoft.com/office/drawing/2014/main" id="{AFD6FA50-140B-6436-5AC7-9EB0080F82E7}"/>
              </a:ext>
            </a:extLst>
          </p:cNvPr>
          <p:cNvSpPr>
            <a:spLocks noGrp="1"/>
          </p:cNvSpPr>
          <p:nvPr>
            <p:ph idx="1"/>
          </p:nvPr>
        </p:nvSpPr>
        <p:spPr/>
        <p:txBody>
          <a:bodyPr/>
          <a:lstStyle/>
          <a:p>
            <a:pPr marL="457200" indent="-457200">
              <a:spcBef>
                <a:spcPts val="600"/>
              </a:spcBef>
              <a:spcAft>
                <a:spcPts val="600"/>
              </a:spcAft>
            </a:pPr>
            <a:r>
              <a:rPr lang="en-US" altLang="en-US" sz="2800" dirty="0">
                <a:latin typeface="+mn-lt"/>
                <a:cs typeface="Times New Roman" panose="02020603050405020304" pitchFamily="18" charset="0"/>
              </a:rPr>
              <a:t>If you are a critical thinker, you listen carefully to what others are saying and are able to give feedback. </a:t>
            </a:r>
          </a:p>
          <a:p>
            <a:pPr marL="457200" indent="-457200">
              <a:spcBef>
                <a:spcPts val="600"/>
              </a:spcBef>
              <a:spcAft>
                <a:spcPts val="600"/>
              </a:spcAft>
            </a:pPr>
            <a:r>
              <a:rPr lang="en-US" altLang="en-US" sz="2800" dirty="0">
                <a:latin typeface="+mn-lt"/>
                <a:cs typeface="Times New Roman" panose="02020603050405020304" pitchFamily="18" charset="0"/>
              </a:rPr>
              <a:t>You are able to suspend judgment until all the facts have been gathered and considered.</a:t>
            </a:r>
          </a:p>
          <a:p>
            <a:pPr marL="457200" indent="-457200">
              <a:spcBef>
                <a:spcPts val="600"/>
              </a:spcBef>
              <a:spcAft>
                <a:spcPts val="600"/>
              </a:spcAft>
            </a:pPr>
            <a:r>
              <a:rPr lang="en-US" altLang="en-US" sz="2800" dirty="0">
                <a:latin typeface="+mn-lt"/>
                <a:cs typeface="Times New Roman" panose="02020603050405020304" pitchFamily="18" charset="0"/>
              </a:rPr>
              <a:t>You are listening for what is implied as well as what is said</a:t>
            </a:r>
          </a:p>
          <a:p>
            <a:endParaRPr lang="en-GB" dirty="0"/>
          </a:p>
        </p:txBody>
      </p:sp>
    </p:spTree>
    <p:extLst>
      <p:ext uri="{BB962C8B-B14F-4D97-AF65-F5344CB8AC3E}">
        <p14:creationId xmlns:p14="http://schemas.microsoft.com/office/powerpoint/2010/main" val="1489732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US" altLang="en-US" dirty="0"/>
              <a:t>Critical thinkers look for evidence….</a:t>
            </a:r>
          </a:p>
        </p:txBody>
      </p:sp>
      <p:sp>
        <p:nvSpPr>
          <p:cNvPr id="3" name="Content Placeholder 2">
            <a:extLst>
              <a:ext uri="{FF2B5EF4-FFF2-40B4-BE49-F238E27FC236}">
                <a16:creationId xmlns:a16="http://schemas.microsoft.com/office/drawing/2014/main" id="{1EB1DA92-B301-5111-641A-E280DA5CDA72}"/>
              </a:ext>
            </a:extLst>
          </p:cNvPr>
          <p:cNvSpPr>
            <a:spLocks noGrp="1"/>
          </p:cNvSpPr>
          <p:nvPr>
            <p:ph idx="1"/>
          </p:nvPr>
        </p:nvSpPr>
        <p:spPr/>
        <p:txBody>
          <a:bodyPr/>
          <a:lstStyle/>
          <a:p>
            <a:pPr marL="457200" indent="-457200">
              <a:spcBef>
                <a:spcPts val="600"/>
              </a:spcBef>
              <a:spcAft>
                <a:spcPts val="600"/>
              </a:spcAft>
            </a:pPr>
            <a:r>
              <a:rPr lang="en-US" altLang="en-US" sz="2800" dirty="0">
                <a:latin typeface="+mn-lt"/>
                <a:cs typeface="Times New Roman" panose="02020603050405020304" pitchFamily="18" charset="0"/>
              </a:rPr>
              <a:t>If you are a critical thinker, you look for evidence to support your hypotheses. </a:t>
            </a:r>
          </a:p>
          <a:p>
            <a:pPr marL="457200" indent="-457200">
              <a:spcBef>
                <a:spcPts val="600"/>
              </a:spcBef>
              <a:spcAft>
                <a:spcPts val="600"/>
              </a:spcAft>
            </a:pPr>
            <a:r>
              <a:rPr lang="en-US" altLang="en-US" sz="2800" dirty="0">
                <a:latin typeface="+mn-lt"/>
                <a:cs typeface="Times New Roman" panose="02020603050405020304" pitchFamily="18" charset="0"/>
              </a:rPr>
              <a:t>But you also look for evidence that contradicts your assumptions and beliefs</a:t>
            </a:r>
          </a:p>
          <a:p>
            <a:pPr marL="457200" indent="-457200">
              <a:spcBef>
                <a:spcPts val="600"/>
              </a:spcBef>
              <a:spcAft>
                <a:spcPts val="600"/>
              </a:spcAft>
            </a:pPr>
            <a:r>
              <a:rPr lang="en-US" altLang="en-US" sz="2800" dirty="0">
                <a:latin typeface="+mn-lt"/>
                <a:cs typeface="Times New Roman" panose="02020603050405020304" pitchFamily="18" charset="0"/>
              </a:rPr>
              <a:t>You examine problems closely and are able to reject information that is incorrect or irrelevant.</a:t>
            </a:r>
          </a:p>
          <a:p>
            <a:pPr marL="457200" indent="-457200">
              <a:spcBef>
                <a:spcPts val="600"/>
              </a:spcBef>
              <a:spcAft>
                <a:spcPts val="600"/>
              </a:spcAft>
            </a:pPr>
            <a:r>
              <a:rPr lang="en-US" altLang="en-US" sz="2800" dirty="0">
                <a:latin typeface="+mn-lt"/>
                <a:cs typeface="Times New Roman" panose="02020603050405020304" pitchFamily="18" charset="0"/>
              </a:rPr>
              <a:t>You look for facts behind the sound bites. </a:t>
            </a:r>
          </a:p>
          <a:p>
            <a:endParaRPr lang="en-GB" dirty="0"/>
          </a:p>
        </p:txBody>
      </p:sp>
    </p:spTree>
    <p:extLst>
      <p:ext uri="{BB962C8B-B14F-4D97-AF65-F5344CB8AC3E}">
        <p14:creationId xmlns:p14="http://schemas.microsoft.com/office/powerpoint/2010/main" val="320351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r>
              <a:rPr lang="en-US" altLang="en-US" dirty="0"/>
              <a:t>Therefore…through experience, as a critical thinker, you will:</a:t>
            </a:r>
          </a:p>
        </p:txBody>
      </p:sp>
      <p:sp>
        <p:nvSpPr>
          <p:cNvPr id="3" name="Content Placeholder 2">
            <a:extLst>
              <a:ext uri="{FF2B5EF4-FFF2-40B4-BE49-F238E27FC236}">
                <a16:creationId xmlns:a16="http://schemas.microsoft.com/office/drawing/2014/main" id="{AFB06E13-AB4B-6F4A-A945-7D3A8B725655}"/>
              </a:ext>
            </a:extLst>
          </p:cNvPr>
          <p:cNvSpPr>
            <a:spLocks noGrp="1"/>
          </p:cNvSpPr>
          <p:nvPr>
            <p:ph idx="1"/>
          </p:nvPr>
        </p:nvSpPr>
        <p:spPr/>
        <p:txBody>
          <a:bodyPr/>
          <a:lstStyle/>
          <a:p>
            <a:pPr marL="342900" indent="-342900">
              <a:spcBef>
                <a:spcPts val="600"/>
              </a:spcBef>
              <a:spcAft>
                <a:spcPts val="600"/>
              </a:spcAft>
            </a:pPr>
            <a:r>
              <a:rPr lang="en-US" altLang="en-US" sz="2800" dirty="0">
                <a:solidFill>
                  <a:srgbClr val="000000"/>
                </a:solidFill>
                <a:latin typeface="+mn-lt"/>
                <a:cs typeface="Times New Roman" panose="02020603050405020304" pitchFamily="18" charset="0"/>
              </a:rPr>
              <a:t>identify information that is being put forth as an argument and break it down to its basic components for evaluation.</a:t>
            </a:r>
          </a:p>
          <a:p>
            <a:pPr marL="342900" indent="-342900">
              <a:spcBef>
                <a:spcPts val="600"/>
              </a:spcBef>
              <a:spcAft>
                <a:spcPts val="600"/>
              </a:spcAft>
            </a:pPr>
            <a:r>
              <a:rPr lang="en-US" altLang="en-US" sz="2800" dirty="0">
                <a:solidFill>
                  <a:srgbClr val="000000"/>
                </a:solidFill>
                <a:latin typeface="+mn-lt"/>
                <a:cs typeface="Times New Roman" panose="02020603050405020304" pitchFamily="18" charset="0"/>
              </a:rPr>
              <a:t>construct alternative interpretations.be willing to explore diverse perspectives.</a:t>
            </a:r>
          </a:p>
          <a:p>
            <a:pPr marL="342900" indent="-342900">
              <a:spcBef>
                <a:spcPts val="600"/>
              </a:spcBef>
              <a:spcAft>
                <a:spcPts val="600"/>
              </a:spcAft>
            </a:pPr>
            <a:r>
              <a:rPr lang="en-US" altLang="en-US" sz="2800" dirty="0">
                <a:solidFill>
                  <a:srgbClr val="000000"/>
                </a:solidFill>
                <a:latin typeface="+mn-lt"/>
                <a:cs typeface="Times New Roman" panose="02020603050405020304" pitchFamily="18" charset="0"/>
              </a:rPr>
              <a:t>be willing to change personal assumptions when presented with valid information.</a:t>
            </a:r>
          </a:p>
          <a:p>
            <a:pPr marL="342900" indent="-342900">
              <a:spcBef>
                <a:spcPts val="600"/>
              </a:spcBef>
              <a:spcAft>
                <a:spcPts val="600"/>
              </a:spcAft>
            </a:pPr>
            <a:r>
              <a:rPr lang="en-US" altLang="en-US" sz="2800" dirty="0">
                <a:solidFill>
                  <a:srgbClr val="000000"/>
                </a:solidFill>
                <a:latin typeface="+mn-lt"/>
                <a:cs typeface="Times New Roman" panose="02020603050405020304" pitchFamily="18" charset="0"/>
              </a:rPr>
              <a:t>be willing to ask difficult questions and the ability to receptive to opposing viewpoints.</a:t>
            </a:r>
            <a:endParaRPr lang="en-US" altLang="en-US" sz="2800" dirty="0">
              <a:latin typeface="+mn-lt"/>
            </a:endParaRPr>
          </a:p>
          <a:p>
            <a:endParaRPr lang="en-GB" dirty="0"/>
          </a:p>
        </p:txBody>
      </p:sp>
    </p:spTree>
    <p:extLst>
      <p:ext uri="{BB962C8B-B14F-4D97-AF65-F5344CB8AC3E}">
        <p14:creationId xmlns:p14="http://schemas.microsoft.com/office/powerpoint/2010/main" val="369678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780148" y="365125"/>
            <a:ext cx="7956222" cy="1325563"/>
          </a:xfrm>
        </p:spPr>
        <p:txBody>
          <a:bodyPr>
            <a:normAutofit/>
          </a:bodyPr>
          <a:lstStyle/>
          <a:p>
            <a:r>
              <a:rPr lang="en-US" altLang="en-US" dirty="0"/>
              <a:t>Critical thinkers are curious.</a:t>
            </a:r>
          </a:p>
        </p:txBody>
      </p:sp>
      <p:sp>
        <p:nvSpPr>
          <p:cNvPr id="3" name="Content Placeholder 2">
            <a:extLst>
              <a:ext uri="{FF2B5EF4-FFF2-40B4-BE49-F238E27FC236}">
                <a16:creationId xmlns:a16="http://schemas.microsoft.com/office/drawing/2014/main" id="{DC0FA801-CFBE-082B-D1D3-402D6F2BE231}"/>
              </a:ext>
            </a:extLst>
          </p:cNvPr>
          <p:cNvSpPr>
            <a:spLocks noGrp="1"/>
          </p:cNvSpPr>
          <p:nvPr>
            <p:ph idx="1"/>
          </p:nvPr>
        </p:nvSpPr>
        <p:spPr>
          <a:xfrm>
            <a:off x="3780148" y="1825625"/>
            <a:ext cx="7956222" cy="4667250"/>
          </a:xfrm>
        </p:spPr>
        <p:txBody>
          <a:bodyPr/>
          <a:lstStyle/>
          <a:p>
            <a:r>
              <a:rPr lang="en-US" dirty="0"/>
              <a:t>They are interested in knowing all there is about a topic. </a:t>
            </a:r>
          </a:p>
          <a:p>
            <a:r>
              <a:rPr lang="en-US" dirty="0"/>
              <a:t>They look for new and better ways to do everything. </a:t>
            </a:r>
          </a:p>
          <a:p>
            <a:r>
              <a:rPr lang="en-US" dirty="0"/>
              <a:t>They are not the person who will settle for </a:t>
            </a:r>
          </a:p>
          <a:p>
            <a:endParaRPr lang="en-US" dirty="0"/>
          </a:p>
          <a:p>
            <a:pPr marL="0" indent="0">
              <a:buNone/>
            </a:pPr>
            <a:r>
              <a:rPr lang="en-US" dirty="0"/>
              <a:t> “…because that is the way we have always done it.” </a:t>
            </a:r>
          </a:p>
          <a:p>
            <a:endParaRPr lang="en-US" dirty="0"/>
          </a:p>
          <a:p>
            <a:endParaRPr lang="en-GB" dirty="0"/>
          </a:p>
        </p:txBody>
      </p:sp>
    </p:spTree>
    <p:extLst>
      <p:ext uri="{BB962C8B-B14F-4D97-AF65-F5344CB8AC3E}">
        <p14:creationId xmlns:p14="http://schemas.microsoft.com/office/powerpoint/2010/main" val="10779652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3780148" y="365125"/>
            <a:ext cx="7956222" cy="1325563"/>
          </a:xfrm>
        </p:spPr>
        <p:txBody>
          <a:bodyPr>
            <a:normAutofit/>
          </a:bodyPr>
          <a:lstStyle/>
          <a:p>
            <a:r>
              <a:rPr lang="en-US" dirty="0"/>
              <a:t>Definitions</a:t>
            </a:r>
          </a:p>
        </p:txBody>
      </p:sp>
      <p:sp>
        <p:nvSpPr>
          <p:cNvPr id="37891" name="Rectangle 3"/>
          <p:cNvSpPr>
            <a:spLocks noGrp="1" noChangeArrowheads="1"/>
          </p:cNvSpPr>
          <p:nvPr>
            <p:ph idx="1"/>
          </p:nvPr>
        </p:nvSpPr>
        <p:spPr>
          <a:xfrm>
            <a:off x="3780148" y="1825625"/>
            <a:ext cx="7956222" cy="4667250"/>
          </a:xfrm>
        </p:spPr>
        <p:txBody>
          <a:bodyPr>
            <a:normAutofit fontScale="92500" lnSpcReduction="20000"/>
          </a:bodyPr>
          <a:lstStyle/>
          <a:p>
            <a:r>
              <a:rPr lang="en-US" dirty="0"/>
              <a:t>Critical thinking is . . .</a:t>
            </a:r>
          </a:p>
          <a:p>
            <a:pPr lvl="1"/>
            <a:endParaRPr lang="en-US" dirty="0"/>
          </a:p>
          <a:p>
            <a:r>
              <a:rPr lang="en-GB" dirty="0"/>
              <a:t>Thinking “outside” the box</a:t>
            </a:r>
          </a:p>
          <a:p>
            <a:endParaRPr lang="en-GB" dirty="0"/>
          </a:p>
          <a:p>
            <a:r>
              <a:rPr lang="en-GB" dirty="0"/>
              <a:t>Divergent thinking</a:t>
            </a:r>
          </a:p>
          <a:p>
            <a:endParaRPr lang="en-GB" dirty="0"/>
          </a:p>
          <a:p>
            <a:r>
              <a:rPr lang="en-GB" dirty="0"/>
              <a:t>Forming logical inferences</a:t>
            </a:r>
          </a:p>
          <a:p>
            <a:endParaRPr lang="en-GB" dirty="0"/>
          </a:p>
          <a:p>
            <a:r>
              <a:rPr lang="en-GB" dirty="0"/>
              <a:t>Limitless thinking</a:t>
            </a:r>
          </a:p>
          <a:p>
            <a:endParaRPr lang="en-GB" dirty="0"/>
          </a:p>
          <a:p>
            <a:r>
              <a:rPr lang="en-GB" dirty="0"/>
              <a:t>Higher level thinking involving. . </a:t>
            </a:r>
          </a:p>
          <a:p>
            <a:endParaRPr lang="en-GB" dirty="0"/>
          </a:p>
          <a:p>
            <a:pPr lvl="1"/>
            <a:endParaRPr lang="en-US" dirty="0"/>
          </a:p>
        </p:txBody>
      </p:sp>
    </p:spTree>
    <p:extLst>
      <p:ext uri="{BB962C8B-B14F-4D97-AF65-F5344CB8AC3E}">
        <p14:creationId xmlns:p14="http://schemas.microsoft.com/office/powerpoint/2010/main" val="1326952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1">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7891">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789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780148" y="365125"/>
            <a:ext cx="7956222" cy="1325563"/>
          </a:xfrm>
        </p:spPr>
        <p:txBody>
          <a:bodyPr>
            <a:normAutofit/>
          </a:bodyPr>
          <a:lstStyle/>
          <a:p>
            <a:br>
              <a:rPr lang="en-US" altLang="en-US" dirty="0"/>
            </a:br>
            <a:r>
              <a:rPr lang="en-GB" dirty="0"/>
              <a:t>Higher Level Thinking Involves</a:t>
            </a:r>
            <a:endParaRPr lang="en-US" altLang="en-US" dirty="0"/>
          </a:p>
        </p:txBody>
      </p:sp>
      <p:sp>
        <p:nvSpPr>
          <p:cNvPr id="2" name="Content Placeholder 1"/>
          <p:cNvSpPr>
            <a:spLocks noGrp="1"/>
          </p:cNvSpPr>
          <p:nvPr>
            <p:ph idx="1"/>
          </p:nvPr>
        </p:nvSpPr>
        <p:spPr>
          <a:xfrm>
            <a:off x="3780148" y="1825625"/>
            <a:ext cx="7956222" cy="4667250"/>
          </a:xfrm>
        </p:spPr>
        <p:txBody>
          <a:bodyPr>
            <a:noAutofit/>
          </a:bodyPr>
          <a:lstStyle/>
          <a:p>
            <a:r>
              <a:rPr lang="en-GB" dirty="0"/>
              <a:t>Evaluating</a:t>
            </a:r>
          </a:p>
          <a:p>
            <a:r>
              <a:rPr lang="en-GB" dirty="0"/>
              <a:t>Analysing</a:t>
            </a:r>
          </a:p>
          <a:p>
            <a:r>
              <a:rPr lang="en-GB" dirty="0"/>
              <a:t>Synthesizing</a:t>
            </a:r>
          </a:p>
          <a:p>
            <a:r>
              <a:rPr lang="en-GB" dirty="0"/>
              <a:t>Forming opinions</a:t>
            </a:r>
          </a:p>
          <a:p>
            <a:r>
              <a:rPr lang="en-GB" dirty="0"/>
              <a:t>Assessing</a:t>
            </a:r>
          </a:p>
          <a:p>
            <a:r>
              <a:rPr lang="en-GB" dirty="0"/>
              <a:t>Rating</a:t>
            </a:r>
          </a:p>
          <a:p>
            <a:r>
              <a:rPr lang="en-GB" dirty="0"/>
              <a:t>Making inferences</a:t>
            </a:r>
          </a:p>
          <a:p>
            <a:r>
              <a:rPr lang="en-GB" dirty="0"/>
              <a:t>Drawing conclusions</a:t>
            </a:r>
          </a:p>
          <a:p>
            <a:r>
              <a:rPr lang="en-GB" dirty="0"/>
              <a:t>Critiquing	</a:t>
            </a:r>
          </a:p>
          <a:p>
            <a:endParaRPr lang="en-GB" dirty="0"/>
          </a:p>
        </p:txBody>
      </p:sp>
    </p:spTree>
    <p:extLst>
      <p:ext uri="{BB962C8B-B14F-4D97-AF65-F5344CB8AC3E}">
        <p14:creationId xmlns:p14="http://schemas.microsoft.com/office/powerpoint/2010/main" val="28541277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And now for the Theory bit……</a:t>
            </a:r>
          </a:p>
        </p:txBody>
      </p:sp>
      <p:sp>
        <p:nvSpPr>
          <p:cNvPr id="7" name="Content Placeholder 6">
            <a:extLst>
              <a:ext uri="{FF2B5EF4-FFF2-40B4-BE49-F238E27FC236}">
                <a16:creationId xmlns:a16="http://schemas.microsoft.com/office/drawing/2014/main" id="{4AB4B11E-8724-A559-485C-DB82548984D5}"/>
              </a:ext>
            </a:extLst>
          </p:cNvPr>
          <p:cNvSpPr>
            <a:spLocks noGrp="1"/>
          </p:cNvSpPr>
          <p:nvPr>
            <p:ph idx="1"/>
          </p:nvPr>
        </p:nvSpPr>
        <p:spPr/>
        <p:txBody>
          <a:bodyPr/>
          <a:lstStyle/>
          <a:p>
            <a:r>
              <a:rPr lang="en-GB" sz="2800" dirty="0"/>
              <a:t>Educational psychologist Benjamin Bloom created a ‘taxonomy’ of learning objectives in 1956.</a:t>
            </a:r>
          </a:p>
          <a:p>
            <a:r>
              <a:rPr lang="en-GB" sz="2800" dirty="0"/>
              <a:t>This can also be thought of as a hierarchical classification of the levels of thinking  </a:t>
            </a:r>
          </a:p>
          <a:p>
            <a:endParaRPr lang="en-GB" dirty="0"/>
          </a:p>
        </p:txBody>
      </p:sp>
      <p:sp>
        <p:nvSpPr>
          <p:cNvPr id="5" name="TextBox 4"/>
          <p:cNvSpPr txBox="1"/>
          <p:nvPr/>
        </p:nvSpPr>
        <p:spPr>
          <a:xfrm>
            <a:off x="2683379" y="1302405"/>
            <a:ext cx="4323766" cy="523220"/>
          </a:xfrm>
          <a:prstGeom prst="rect">
            <a:avLst/>
          </a:prstGeom>
          <a:noFill/>
        </p:spPr>
        <p:txBody>
          <a:bodyPr wrap="square" rtlCol="0">
            <a:spAutoFit/>
          </a:bodyPr>
          <a:lstStyle/>
          <a:p>
            <a:pPr algn="ctr"/>
            <a:r>
              <a:rPr lang="en-GB" sz="2800" b="1" dirty="0"/>
              <a:t>Bloom’s Taxonomy</a:t>
            </a:r>
          </a:p>
        </p:txBody>
      </p:sp>
    </p:spTree>
    <p:extLst>
      <p:ext uri="{BB962C8B-B14F-4D97-AF65-F5344CB8AC3E}">
        <p14:creationId xmlns:p14="http://schemas.microsoft.com/office/powerpoint/2010/main" val="3613034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63008" y="1840212"/>
            <a:ext cx="8928992" cy="473975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A hierarchy is a sequential organization, it is much loved by psychologists and social scientists</a:t>
            </a:r>
          </a:p>
          <a:p>
            <a:pPr marL="285750" indent="-285750">
              <a:spcBef>
                <a:spcPts val="600"/>
              </a:spcBef>
              <a:spcAft>
                <a:spcPts val="600"/>
              </a:spcAft>
              <a:buFont typeface="Arial" panose="020B0604020202020204" pitchFamily="34" charset="0"/>
              <a:buChar char="•"/>
            </a:pPr>
            <a:r>
              <a:rPr lang="en-GB" sz="2200" dirty="0"/>
              <a:t>Can you think of another hierarchy that we have discussed in other Modules?</a:t>
            </a:r>
          </a:p>
          <a:p>
            <a:pPr marL="285750" indent="-285750">
              <a:spcBef>
                <a:spcPts val="600"/>
              </a:spcBef>
              <a:spcAft>
                <a:spcPts val="600"/>
              </a:spcAft>
              <a:buFont typeface="Arial" panose="020B0604020202020204" pitchFamily="34" charset="0"/>
              <a:buChar char="•"/>
            </a:pPr>
            <a:r>
              <a:rPr lang="en-GB" sz="2200" dirty="0"/>
              <a:t>Bloom’s hierarchy progresses upward from simple learning/thinking to complex learning/thinking</a:t>
            </a:r>
          </a:p>
          <a:p>
            <a:pPr marL="285750" indent="-285750">
              <a:spcBef>
                <a:spcPts val="600"/>
              </a:spcBef>
              <a:spcAft>
                <a:spcPts val="600"/>
              </a:spcAft>
              <a:buFont typeface="Arial" panose="020B0604020202020204" pitchFamily="34" charset="0"/>
              <a:buChar char="•"/>
            </a:pPr>
            <a:r>
              <a:rPr lang="en-GB" sz="2200" dirty="0"/>
              <a:t>Each level builds upon the preceding level(s) – hence sequential </a:t>
            </a:r>
          </a:p>
          <a:p>
            <a:pPr marL="285750" indent="-285750">
              <a:spcBef>
                <a:spcPts val="600"/>
              </a:spcBef>
              <a:spcAft>
                <a:spcPts val="600"/>
              </a:spcAft>
              <a:buFont typeface="Arial" panose="020B0604020202020204" pitchFamily="34" charset="0"/>
              <a:buChar char="•"/>
            </a:pPr>
            <a:r>
              <a:rPr lang="en-GB" sz="2200" dirty="0"/>
              <a:t>An appropriate concept map of Bloom’s Taxonomy is pyramidal in shape, beginning at the base with knowledge and progressing upward</a:t>
            </a:r>
          </a:p>
          <a:p>
            <a:pPr marL="285750" indent="-285750">
              <a:spcBef>
                <a:spcPts val="600"/>
              </a:spcBef>
              <a:spcAft>
                <a:spcPts val="600"/>
              </a:spcAft>
              <a:buFont typeface="Arial" panose="020B0604020202020204" pitchFamily="34" charset="0"/>
              <a:buChar char="•"/>
            </a:pPr>
            <a:r>
              <a:rPr lang="en-GB" sz="2200" dirty="0"/>
              <a:t>At the highest levels there is no 1 “right” answer</a:t>
            </a:r>
          </a:p>
          <a:p>
            <a:pPr marL="285750" indent="-285750">
              <a:spcBef>
                <a:spcPts val="600"/>
              </a:spcBef>
              <a:spcAft>
                <a:spcPts val="600"/>
              </a:spcAft>
              <a:buFont typeface="Arial" panose="020B0604020202020204" pitchFamily="34" charset="0"/>
              <a:buChar char="•"/>
            </a:pPr>
            <a:r>
              <a:rPr lang="en-GB" sz="2200" dirty="0"/>
              <a:t>We have looked at Bloom’s Taxonomy briefly in other Modules</a:t>
            </a:r>
          </a:p>
        </p:txBody>
      </p:sp>
      <p:sp>
        <p:nvSpPr>
          <p:cNvPr id="2" name="Title 1">
            <a:extLst>
              <a:ext uri="{FF2B5EF4-FFF2-40B4-BE49-F238E27FC236}">
                <a16:creationId xmlns:a16="http://schemas.microsoft.com/office/drawing/2014/main" id="{856E1165-D55E-2031-EBA4-2D0A2DD37E0D}"/>
              </a:ext>
            </a:extLst>
          </p:cNvPr>
          <p:cNvSpPr>
            <a:spLocks noGrp="1"/>
          </p:cNvSpPr>
          <p:nvPr>
            <p:ph type="title"/>
          </p:nvPr>
        </p:nvSpPr>
        <p:spPr>
          <a:xfrm>
            <a:off x="3780148" y="365125"/>
            <a:ext cx="7956222" cy="1325563"/>
          </a:xfrm>
        </p:spPr>
        <p:txBody>
          <a:bodyPr/>
          <a:lstStyle/>
          <a:p>
            <a:r>
              <a:rPr lang="en-GB" dirty="0"/>
              <a:t>Bloom’s Taxonomy</a:t>
            </a:r>
          </a:p>
        </p:txBody>
      </p:sp>
    </p:spTree>
    <p:extLst>
      <p:ext uri="{BB962C8B-B14F-4D97-AF65-F5344CB8AC3E}">
        <p14:creationId xmlns:p14="http://schemas.microsoft.com/office/powerpoint/2010/main" val="1525633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4B2F363-35B9-4D9C-BCD4-62ADFD2BC1FD}"/>
              </a:ext>
            </a:extLst>
          </p:cNvPr>
          <p:cNvSpPr>
            <a:spLocks noGrp="1" noChangeArrowheads="1"/>
          </p:cNvSpPr>
          <p:nvPr>
            <p:ph type="title"/>
          </p:nvPr>
        </p:nvSpPr>
        <p:spPr>
          <a:xfrm>
            <a:off x="3780148" y="365125"/>
            <a:ext cx="7956222" cy="1325563"/>
          </a:xfrm>
        </p:spPr>
        <p:txBody>
          <a:bodyPr>
            <a:normAutofit/>
          </a:bodyPr>
          <a:lstStyle/>
          <a:p>
            <a:r>
              <a:rPr lang="en-GB" altLang="en-US" dirty="0"/>
              <a:t>Learning Theories: Domains of Learning</a:t>
            </a:r>
          </a:p>
        </p:txBody>
      </p:sp>
      <p:sp>
        <p:nvSpPr>
          <p:cNvPr id="70659" name="Rectangle 3">
            <a:extLst>
              <a:ext uri="{FF2B5EF4-FFF2-40B4-BE49-F238E27FC236}">
                <a16:creationId xmlns:a16="http://schemas.microsoft.com/office/drawing/2014/main" id="{50492318-E505-4FA1-948A-B1B69E77E3E2}"/>
              </a:ext>
            </a:extLst>
          </p:cNvPr>
          <p:cNvSpPr>
            <a:spLocks noGrp="1" noChangeArrowheads="1"/>
          </p:cNvSpPr>
          <p:nvPr>
            <p:ph idx="1"/>
          </p:nvPr>
        </p:nvSpPr>
        <p:spPr>
          <a:xfrm>
            <a:off x="3779838" y="2768837"/>
            <a:ext cx="7956550" cy="3724038"/>
          </a:xfrm>
        </p:spPr>
        <p:txBody>
          <a:bodyPr>
            <a:noAutofit/>
          </a:bodyPr>
          <a:lstStyle/>
          <a:p>
            <a:r>
              <a:rPr lang="en-GB" altLang="en-US" dirty="0"/>
              <a:t>Bloom's Taxonomy:</a:t>
            </a:r>
          </a:p>
          <a:p>
            <a:r>
              <a:rPr lang="en-GB" altLang="en-US" dirty="0"/>
              <a:t>1.Cognitive Domain – knowledge based</a:t>
            </a:r>
          </a:p>
          <a:p>
            <a:r>
              <a:rPr lang="en-GB" altLang="en-US" dirty="0"/>
              <a:t>2. Psychomotor domain – skills based</a:t>
            </a:r>
          </a:p>
          <a:p>
            <a:r>
              <a:rPr lang="en-GB" altLang="en-US" dirty="0"/>
              <a:t>3. Affective domain – attitudes, feelings</a:t>
            </a:r>
          </a:p>
        </p:txBody>
      </p:sp>
      <p:sp>
        <p:nvSpPr>
          <p:cNvPr id="2" name="TextBox 1">
            <a:extLst>
              <a:ext uri="{FF2B5EF4-FFF2-40B4-BE49-F238E27FC236}">
                <a16:creationId xmlns:a16="http://schemas.microsoft.com/office/drawing/2014/main" id="{C4FD22EF-463B-404B-AFDB-165CC3B1B9F3}"/>
              </a:ext>
            </a:extLst>
          </p:cNvPr>
          <p:cNvSpPr txBox="1"/>
          <p:nvPr/>
        </p:nvSpPr>
        <p:spPr>
          <a:xfrm>
            <a:off x="8542446" y="6143074"/>
            <a:ext cx="1656184" cy="369332"/>
          </a:xfrm>
          <a:prstGeom prst="rect">
            <a:avLst/>
          </a:prstGeom>
          <a:noFill/>
        </p:spPr>
        <p:txBody>
          <a:bodyPr wrap="square" rtlCol="0">
            <a:spAutoFit/>
          </a:bodyPr>
          <a:lstStyle/>
          <a:p>
            <a:r>
              <a:rPr lang="en-GB" dirty="0"/>
              <a:t>(Bloom, 1994)</a:t>
            </a:r>
          </a:p>
        </p:txBody>
      </p:sp>
      <p:sp>
        <p:nvSpPr>
          <p:cNvPr id="3" name="TextBox 2">
            <a:extLst>
              <a:ext uri="{FF2B5EF4-FFF2-40B4-BE49-F238E27FC236}">
                <a16:creationId xmlns:a16="http://schemas.microsoft.com/office/drawing/2014/main" id="{9B7EF7CE-BB46-4615-AE21-138BB73426D4}"/>
              </a:ext>
            </a:extLst>
          </p:cNvPr>
          <p:cNvSpPr txBox="1"/>
          <p:nvPr/>
        </p:nvSpPr>
        <p:spPr>
          <a:xfrm>
            <a:off x="3779838" y="4925823"/>
            <a:ext cx="822960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Each of these domains has levels of learning which become progressively more sophisticated</a:t>
            </a:r>
          </a:p>
        </p:txBody>
      </p:sp>
      <p:sp>
        <p:nvSpPr>
          <p:cNvPr id="4" name="TextBox 3">
            <a:extLst>
              <a:ext uri="{FF2B5EF4-FFF2-40B4-BE49-F238E27FC236}">
                <a16:creationId xmlns:a16="http://schemas.microsoft.com/office/drawing/2014/main" id="{A0D18F39-B158-4F5A-B56E-312C404FF8BB}"/>
              </a:ext>
            </a:extLst>
          </p:cNvPr>
          <p:cNvSpPr txBox="1"/>
          <p:nvPr/>
        </p:nvSpPr>
        <p:spPr>
          <a:xfrm>
            <a:off x="3614128" y="1690688"/>
            <a:ext cx="8856984" cy="954107"/>
          </a:xfrm>
          <a:prstGeom prst="rect">
            <a:avLst/>
          </a:prstGeom>
          <a:noFill/>
        </p:spPr>
        <p:txBody>
          <a:bodyPr wrap="square" rtlCol="0">
            <a:spAutoFit/>
          </a:bodyPr>
          <a:lstStyle/>
          <a:p>
            <a:r>
              <a:rPr lang="en-GB" sz="2800" b="1" dirty="0"/>
              <a:t>In order to be an effective reflective practioner (as well as an effective student) one needs know how one learns, e.g.</a:t>
            </a:r>
          </a:p>
        </p:txBody>
      </p:sp>
    </p:spTree>
    <p:extLst>
      <p:ext uri="{BB962C8B-B14F-4D97-AF65-F5344CB8AC3E}">
        <p14:creationId xmlns:p14="http://schemas.microsoft.com/office/powerpoint/2010/main" val="257840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P spid="2" grpId="0"/>
      <p:bldP spid="3"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a:bodyPr>
          <a:lstStyle/>
          <a:p>
            <a:r>
              <a:rPr lang="en-US" dirty="0"/>
              <a:t>How Can One Become a Critical Thinker?</a:t>
            </a:r>
          </a:p>
        </p:txBody>
      </p:sp>
      <p:sp>
        <p:nvSpPr>
          <p:cNvPr id="2" name="TextBox 1"/>
          <p:cNvSpPr txBox="1"/>
          <p:nvPr/>
        </p:nvSpPr>
        <p:spPr>
          <a:xfrm>
            <a:off x="3780148" y="1717272"/>
            <a:ext cx="3672408" cy="5078313"/>
          </a:xfrm>
          <a:prstGeom prst="rect">
            <a:avLst/>
          </a:prstGeom>
          <a:noFill/>
        </p:spPr>
        <p:txBody>
          <a:bodyPr wrap="square" rtlCol="0">
            <a:spAutoFit/>
          </a:bodyPr>
          <a:lstStyle/>
          <a:p>
            <a:pPr marL="285750" indent="-285750">
              <a:buFont typeface="Arial" panose="020B0604020202020204" pitchFamily="34" charset="0"/>
              <a:buChar char="•"/>
            </a:pPr>
            <a:r>
              <a:rPr lang="en-GB" dirty="0"/>
              <a:t>By asking pertinent questions (of self as well as others);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assessing statements and arguments;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developing a sense of observation and curiosity;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becoming interested in finding new solutions;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examining beliefs, assumptions, and opinions and weighing them against truth.</a:t>
            </a:r>
          </a:p>
          <a:p>
            <a:pPr marL="285750" indent="-285750">
              <a:buFont typeface="Arial" panose="020B0604020202020204" pitchFamily="34" charset="0"/>
              <a:buChar char="•"/>
            </a:pPr>
            <a:r>
              <a:rPr lang="en-GB" dirty="0"/>
              <a:t>By developing a “thinker’s vocabulary”.</a:t>
            </a:r>
          </a:p>
          <a:p>
            <a:pPr marL="285750" indent="-285750">
              <a:buFont typeface="Arial" panose="020B0604020202020204" pitchFamily="34" charset="0"/>
              <a:buChar char="•"/>
            </a:pPr>
            <a:endParaRPr lang="en-GB" dirty="0"/>
          </a:p>
        </p:txBody>
      </p:sp>
      <p:sp>
        <p:nvSpPr>
          <p:cNvPr id="3" name="TextBox 2"/>
          <p:cNvSpPr txBox="1"/>
          <p:nvPr/>
        </p:nvSpPr>
        <p:spPr>
          <a:xfrm>
            <a:off x="7946882" y="1717272"/>
            <a:ext cx="4036193" cy="4801314"/>
          </a:xfrm>
          <a:prstGeom prst="rect">
            <a:avLst/>
          </a:prstGeom>
          <a:noFill/>
        </p:spPr>
        <p:txBody>
          <a:bodyPr wrap="square" rtlCol="0">
            <a:spAutoFit/>
          </a:bodyPr>
          <a:lstStyle/>
          <a:p>
            <a:pPr marL="285750" indent="-285750">
              <a:buFont typeface="Arial" panose="020B0604020202020204" pitchFamily="34" charset="0"/>
              <a:buChar char="•"/>
            </a:pPr>
            <a:r>
              <a:rPr lang="en-GB" dirty="0"/>
              <a:t>By listening carefully to others, thinking about what they say, and giving feedback;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observing with an open mind;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making assertions based on sound logic and solid evidence;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sharing ideas with others;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becoming an open-minded listener and reader;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By engaging in active reading and active listening!</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7210858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3780148" y="365125"/>
            <a:ext cx="7956222" cy="1325563"/>
          </a:xfrm>
        </p:spPr>
        <p:txBody>
          <a:bodyPr>
            <a:normAutofit/>
          </a:bodyPr>
          <a:lstStyle/>
          <a:p>
            <a:r>
              <a:rPr lang="en-US" dirty="0"/>
              <a:t>Critical Thinking – A Summary</a:t>
            </a:r>
          </a:p>
        </p:txBody>
      </p:sp>
      <p:sp>
        <p:nvSpPr>
          <p:cNvPr id="3" name="TextBox 2"/>
          <p:cNvSpPr txBox="1"/>
          <p:nvPr/>
        </p:nvSpPr>
        <p:spPr>
          <a:xfrm>
            <a:off x="3594349" y="1977108"/>
            <a:ext cx="8142039" cy="430887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Critical thinking is “higher level” thinking</a:t>
            </a:r>
          </a:p>
          <a:p>
            <a:pPr marL="457200" indent="-457200">
              <a:spcBef>
                <a:spcPts val="600"/>
              </a:spcBef>
              <a:spcAft>
                <a:spcPts val="600"/>
              </a:spcAft>
              <a:buFont typeface="Arial" panose="020B0604020202020204" pitchFamily="34" charset="0"/>
              <a:buChar char="•"/>
            </a:pPr>
            <a:r>
              <a:rPr lang="en-GB" sz="2800" dirty="0"/>
              <a:t>It often requires us to think “outside the box”</a:t>
            </a:r>
          </a:p>
          <a:p>
            <a:pPr marL="457200" indent="-457200">
              <a:spcBef>
                <a:spcPts val="600"/>
              </a:spcBef>
              <a:spcAft>
                <a:spcPts val="600"/>
              </a:spcAft>
              <a:buFont typeface="Arial" panose="020B0604020202020204" pitchFamily="34" charset="0"/>
              <a:buChar char="•"/>
            </a:pPr>
            <a:r>
              <a:rPr lang="en-GB" sz="2800" dirty="0"/>
              <a:t>Many occupations/careers require critical thinking</a:t>
            </a:r>
          </a:p>
          <a:p>
            <a:pPr marL="457200" indent="-457200">
              <a:spcBef>
                <a:spcPts val="600"/>
              </a:spcBef>
              <a:spcAft>
                <a:spcPts val="600"/>
              </a:spcAft>
              <a:buFont typeface="Arial" panose="020B0604020202020204" pitchFamily="34" charset="0"/>
              <a:buChar char="•"/>
            </a:pPr>
            <a:r>
              <a:rPr lang="en-GB" sz="2800" dirty="0"/>
              <a:t>The things we enjoy in everyday society are the result of critical thinking</a:t>
            </a:r>
          </a:p>
          <a:p>
            <a:pPr marL="457200" indent="-457200">
              <a:spcBef>
                <a:spcPts val="600"/>
              </a:spcBef>
              <a:spcAft>
                <a:spcPts val="600"/>
              </a:spcAft>
              <a:buFont typeface="Arial" panose="020B0604020202020204" pitchFamily="34" charset="0"/>
              <a:buChar char="•"/>
            </a:pPr>
            <a:r>
              <a:rPr lang="en-GB" sz="2800" dirty="0"/>
              <a:t>By adopting certain habits and behaviours we can learn to think critically.</a:t>
            </a:r>
          </a:p>
          <a:p>
            <a:pPr marL="457200" indent="-4572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22460550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3780148" y="365125"/>
            <a:ext cx="7956222" cy="1325563"/>
          </a:xfrm>
        </p:spPr>
        <p:txBody>
          <a:bodyPr/>
          <a:lstStyle/>
          <a:p>
            <a:r>
              <a:rPr lang="en-GB" altLang="en-US" dirty="0"/>
              <a:t>Everyone thinks…</a:t>
            </a:r>
          </a:p>
        </p:txBody>
      </p:sp>
      <p:sp>
        <p:nvSpPr>
          <p:cNvPr id="22531" name="Content Placeholder 2"/>
          <p:cNvSpPr>
            <a:spLocks noGrp="1"/>
          </p:cNvSpPr>
          <p:nvPr>
            <p:ph idx="1"/>
          </p:nvPr>
        </p:nvSpPr>
        <p:spPr>
          <a:xfrm>
            <a:off x="3780148" y="1825625"/>
            <a:ext cx="7956222" cy="4667250"/>
          </a:xfrm>
        </p:spPr>
        <p:txBody>
          <a:bodyPr/>
          <a:lstStyle/>
          <a:p>
            <a:pPr marL="0" indent="0" algn="ctr">
              <a:buNone/>
            </a:pPr>
            <a:r>
              <a:rPr lang="en-US" dirty="0"/>
              <a:t>“Everyone thinks.</a:t>
            </a:r>
            <a:r>
              <a:rPr lang="th-TH" dirty="0"/>
              <a:t>  </a:t>
            </a:r>
            <a:r>
              <a:rPr lang="en-US" dirty="0"/>
              <a:t>It is in our nature to do so.</a:t>
            </a:r>
            <a:r>
              <a:rPr lang="th-TH" dirty="0"/>
              <a:t>  </a:t>
            </a:r>
            <a:r>
              <a:rPr lang="en-US" dirty="0"/>
              <a:t>But so much of our thinking, left to itself, is biased, distorted, partial, uninformed, or downright prejudiced.</a:t>
            </a:r>
            <a:r>
              <a:rPr lang="th-TH" dirty="0"/>
              <a:t>  </a:t>
            </a:r>
            <a:r>
              <a:rPr lang="en-US" dirty="0"/>
              <a:t>Yet the quality of our life and that of what we produce depends on the quality of our thought.” </a:t>
            </a:r>
          </a:p>
        </p:txBody>
      </p:sp>
      <p:sp>
        <p:nvSpPr>
          <p:cNvPr id="2" name="TextBox 1"/>
          <p:cNvSpPr txBox="1"/>
          <p:nvPr/>
        </p:nvSpPr>
        <p:spPr>
          <a:xfrm>
            <a:off x="6240016" y="4519115"/>
            <a:ext cx="3456384" cy="369332"/>
          </a:xfrm>
          <a:prstGeom prst="rect">
            <a:avLst/>
          </a:prstGeom>
          <a:noFill/>
        </p:spPr>
        <p:txBody>
          <a:bodyPr wrap="square" rtlCol="0">
            <a:spAutoFit/>
          </a:bodyPr>
          <a:lstStyle/>
          <a:p>
            <a:pPr algn="r"/>
            <a:r>
              <a:rPr lang="en-US" dirty="0"/>
              <a:t>Richard Paul </a:t>
            </a:r>
          </a:p>
        </p:txBody>
      </p:sp>
    </p:spTree>
    <p:extLst>
      <p:ext uri="{BB962C8B-B14F-4D97-AF65-F5344CB8AC3E}">
        <p14:creationId xmlns:p14="http://schemas.microsoft.com/office/powerpoint/2010/main" val="20547122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Conclusion…</a:t>
            </a:r>
          </a:p>
        </p:txBody>
      </p:sp>
      <p:sp>
        <p:nvSpPr>
          <p:cNvPr id="4" name="Content Placeholder 3"/>
          <p:cNvSpPr>
            <a:spLocks noGrp="1"/>
          </p:cNvSpPr>
          <p:nvPr>
            <p:ph idx="1"/>
          </p:nvPr>
        </p:nvSpPr>
        <p:spPr/>
        <p:txBody>
          <a:bodyPr>
            <a:noAutofit/>
          </a:bodyPr>
          <a:lstStyle/>
          <a:p>
            <a:r>
              <a:rPr lang="en-GB" dirty="0"/>
              <a:t>Consider the content of this Theme in terms of how some of the skills, characteristics and behaviours apply to you and how these could be developed further for YOUR FUTURE.</a:t>
            </a:r>
          </a:p>
          <a:p>
            <a:r>
              <a:rPr lang="en-GB" dirty="0"/>
              <a:t>In Part 4 of this Theme we will take the idea of </a:t>
            </a:r>
            <a:r>
              <a:rPr lang="en-GB" dirty="0" err="1"/>
              <a:t>mindset</a:t>
            </a:r>
            <a:r>
              <a:rPr lang="en-GB" dirty="0"/>
              <a:t> and apply it to our career planning by looking at the concept of planned happenstance</a:t>
            </a:r>
          </a:p>
        </p:txBody>
      </p:sp>
    </p:spTree>
    <p:extLst>
      <p:ext uri="{BB962C8B-B14F-4D97-AF65-F5344CB8AC3E}">
        <p14:creationId xmlns:p14="http://schemas.microsoft.com/office/powerpoint/2010/main" val="365712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References</a:t>
            </a:r>
          </a:p>
        </p:txBody>
      </p:sp>
      <p:sp>
        <p:nvSpPr>
          <p:cNvPr id="6" name="TextBox 5"/>
          <p:cNvSpPr txBox="1"/>
          <p:nvPr/>
        </p:nvSpPr>
        <p:spPr>
          <a:xfrm>
            <a:off x="3335016" y="2660283"/>
            <a:ext cx="8712968" cy="830997"/>
          </a:xfrm>
          <a:prstGeom prst="rect">
            <a:avLst/>
          </a:prstGeom>
          <a:noFill/>
        </p:spPr>
        <p:txBody>
          <a:bodyPr wrap="square" rtlCol="0">
            <a:spAutoFit/>
          </a:bodyPr>
          <a:lstStyle/>
          <a:p>
            <a:r>
              <a:rPr lang="en-GB" sz="1600" dirty="0"/>
              <a:t>CIPD (2020) </a:t>
            </a:r>
            <a:r>
              <a:rPr lang="fr-FR" sz="1600" i="1" dirty="0" err="1"/>
              <a:t>Organisational</a:t>
            </a:r>
            <a:r>
              <a:rPr lang="fr-FR" sz="1600" i="1" dirty="0"/>
              <a:t> culture and cultural change</a:t>
            </a:r>
            <a:r>
              <a:rPr lang="en-GB" sz="1600" i="1" dirty="0"/>
              <a:t> </a:t>
            </a:r>
            <a:r>
              <a:rPr lang="en-GB" sz="1600" dirty="0"/>
              <a:t>Available at: </a:t>
            </a:r>
            <a:r>
              <a:rPr lang="en-GB" sz="1600" dirty="0">
                <a:hlinkClick r:id="rId2"/>
              </a:rPr>
              <a:t>https://www.cipd.co.uk/knowledge/culture/working-environment/organisation-culture-change-factsheet#gref</a:t>
            </a:r>
            <a:r>
              <a:rPr lang="en-GB" sz="1600" dirty="0"/>
              <a:t> [Accessed 09/12/2022]</a:t>
            </a:r>
          </a:p>
        </p:txBody>
      </p:sp>
      <p:sp>
        <p:nvSpPr>
          <p:cNvPr id="5" name="TextBox 4"/>
          <p:cNvSpPr txBox="1"/>
          <p:nvPr/>
        </p:nvSpPr>
        <p:spPr>
          <a:xfrm>
            <a:off x="3335016" y="3602154"/>
            <a:ext cx="8280920" cy="830997"/>
          </a:xfrm>
          <a:prstGeom prst="rect">
            <a:avLst/>
          </a:prstGeom>
          <a:noFill/>
        </p:spPr>
        <p:txBody>
          <a:bodyPr wrap="square" rtlCol="0">
            <a:spAutoFit/>
          </a:bodyPr>
          <a:lstStyle/>
          <a:p>
            <a:r>
              <a:rPr lang="en-GB" sz="1600" dirty="0"/>
              <a:t>CIPD (2011) </a:t>
            </a:r>
            <a:r>
              <a:rPr lang="en-GB" sz="1600" i="1" dirty="0"/>
              <a:t>Developing organisation culture: six case studies  </a:t>
            </a:r>
            <a:r>
              <a:rPr lang="en-GB" sz="1600" dirty="0"/>
              <a:t>Available at: </a:t>
            </a:r>
            <a:r>
              <a:rPr lang="en-GB" sz="1600" dirty="0">
                <a:hlinkClick r:id="rId3"/>
              </a:rPr>
              <a:t>https://www.cipd.co.uk/knowledge/culture/working-environment/organisational-culture-report</a:t>
            </a:r>
            <a:r>
              <a:rPr lang="en-GB" sz="1600" dirty="0"/>
              <a:t> [Accessed 09/12/2022]</a:t>
            </a:r>
          </a:p>
        </p:txBody>
      </p:sp>
      <p:sp>
        <p:nvSpPr>
          <p:cNvPr id="7" name="TextBox 6"/>
          <p:cNvSpPr txBox="1"/>
          <p:nvPr/>
        </p:nvSpPr>
        <p:spPr>
          <a:xfrm>
            <a:off x="3341957" y="1690688"/>
            <a:ext cx="8850043" cy="830997"/>
          </a:xfrm>
          <a:prstGeom prst="rect">
            <a:avLst/>
          </a:prstGeom>
          <a:noFill/>
        </p:spPr>
        <p:txBody>
          <a:bodyPr wrap="square" rtlCol="0">
            <a:spAutoFit/>
          </a:bodyPr>
          <a:lstStyle/>
          <a:p>
            <a:r>
              <a:rPr lang="en-GB" sz="1600" dirty="0"/>
              <a:t>Anon, (2011) ‘MINDSET vs SKILLSET: It works, when you put your mind to it’ </a:t>
            </a:r>
            <a:r>
              <a:rPr lang="en-GB" sz="1600" i="1" dirty="0"/>
              <a:t>Recruiter 2011-07-27</a:t>
            </a:r>
            <a:r>
              <a:rPr lang="en-GB" sz="1600" dirty="0"/>
              <a:t>, p.27. Available at: </a:t>
            </a:r>
            <a:r>
              <a:rPr lang="en-GB" sz="1600" dirty="0">
                <a:hlinkClick r:id="rId4"/>
              </a:rPr>
              <a:t>https://search-proquest-com.ezproxy.uwtsd.ac.uk/docview/879488345?pq-origsite=primo&amp;accountid=130472</a:t>
            </a:r>
            <a:r>
              <a:rPr lang="en-GB" sz="1600" dirty="0"/>
              <a:t> [Accessed 09/12/2022]</a:t>
            </a:r>
          </a:p>
        </p:txBody>
      </p:sp>
      <p:sp>
        <p:nvSpPr>
          <p:cNvPr id="9" name="TextBox 8"/>
          <p:cNvSpPr txBox="1"/>
          <p:nvPr/>
        </p:nvSpPr>
        <p:spPr>
          <a:xfrm>
            <a:off x="3335016" y="4402953"/>
            <a:ext cx="8496944" cy="830997"/>
          </a:xfrm>
          <a:prstGeom prst="rect">
            <a:avLst/>
          </a:prstGeom>
          <a:noFill/>
        </p:spPr>
        <p:txBody>
          <a:bodyPr wrap="square" rtlCol="0">
            <a:spAutoFit/>
          </a:bodyPr>
          <a:lstStyle/>
          <a:p>
            <a:r>
              <a:rPr lang="en-GB" sz="1600" dirty="0"/>
              <a:t>Cottrell, S. (2013) </a:t>
            </a:r>
            <a:r>
              <a:rPr lang="en-GB" sz="1600" i="1" dirty="0"/>
              <a:t>The Study Skills Handbook</a:t>
            </a:r>
            <a:r>
              <a:rPr lang="en-GB" sz="1600" dirty="0"/>
              <a:t> London: Palgrave Macmillan Available at: </a:t>
            </a:r>
            <a:r>
              <a:rPr lang="en-GB" sz="1600" dirty="0">
                <a:hlinkClick r:id="rId5"/>
              </a:rPr>
              <a:t>https://ebookcentral.proquest.com/lib/trinity/detail.action?pq-origsite=primo&amp;docID=6234945</a:t>
            </a:r>
            <a:r>
              <a:rPr lang="en-GB" sz="1600" dirty="0"/>
              <a:t> [Accessed 09/12/2022]</a:t>
            </a:r>
          </a:p>
        </p:txBody>
      </p:sp>
      <p:sp>
        <p:nvSpPr>
          <p:cNvPr id="8" name="TextBox 7"/>
          <p:cNvSpPr txBox="1"/>
          <p:nvPr/>
        </p:nvSpPr>
        <p:spPr>
          <a:xfrm>
            <a:off x="3335016" y="5411065"/>
            <a:ext cx="8118096" cy="830997"/>
          </a:xfrm>
          <a:prstGeom prst="rect">
            <a:avLst/>
          </a:prstGeom>
          <a:noFill/>
        </p:spPr>
        <p:txBody>
          <a:bodyPr wrap="square" rtlCol="0">
            <a:spAutoFit/>
          </a:bodyPr>
          <a:lstStyle/>
          <a:p>
            <a:r>
              <a:rPr lang="en-GB" sz="1600" dirty="0"/>
              <a:t>Donaldson, </a:t>
            </a:r>
            <a:r>
              <a:rPr lang="en-GB" sz="1600" dirty="0" err="1"/>
              <a:t>Prof.</a:t>
            </a:r>
            <a:r>
              <a:rPr lang="en-GB" sz="1600" dirty="0"/>
              <a:t> G. (2015) </a:t>
            </a:r>
            <a:r>
              <a:rPr lang="en-GB" sz="1600" i="1" dirty="0"/>
              <a:t>Successful Futures</a:t>
            </a:r>
            <a:r>
              <a:rPr lang="en-GB" sz="1600" dirty="0"/>
              <a:t> Cardiff: Welsh Government Available at: </a:t>
            </a:r>
            <a:r>
              <a:rPr lang="en-GB" sz="1600" dirty="0">
                <a:hlinkClick r:id="rId6"/>
              </a:rPr>
              <a:t>https://gov.wales/sites/default/files/publications/2018-03/successful-futures.pdf</a:t>
            </a:r>
            <a:r>
              <a:rPr lang="en-GB" sz="1600" dirty="0"/>
              <a:t> [Accessed [Accessed 09/12/2022] </a:t>
            </a:r>
          </a:p>
        </p:txBody>
      </p:sp>
    </p:spTree>
    <p:extLst>
      <p:ext uri="{BB962C8B-B14F-4D97-AF65-F5344CB8AC3E}">
        <p14:creationId xmlns:p14="http://schemas.microsoft.com/office/powerpoint/2010/main" val="29311042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References</a:t>
            </a:r>
          </a:p>
        </p:txBody>
      </p:sp>
      <p:sp>
        <p:nvSpPr>
          <p:cNvPr id="4" name="TextBox 3"/>
          <p:cNvSpPr txBox="1"/>
          <p:nvPr/>
        </p:nvSpPr>
        <p:spPr>
          <a:xfrm>
            <a:off x="3767064" y="1532563"/>
            <a:ext cx="8424936" cy="1077218"/>
          </a:xfrm>
          <a:prstGeom prst="rect">
            <a:avLst/>
          </a:prstGeom>
          <a:noFill/>
        </p:spPr>
        <p:txBody>
          <a:bodyPr wrap="square" rtlCol="0">
            <a:spAutoFit/>
          </a:bodyPr>
          <a:lstStyle/>
          <a:p>
            <a:r>
              <a:rPr lang="en-GB" sz="1600" dirty="0"/>
              <a:t>Doyle, A. (2020) </a:t>
            </a:r>
            <a:r>
              <a:rPr lang="en-GB" sz="1600" i="1" dirty="0"/>
              <a:t>What is a Skill Set? </a:t>
            </a:r>
            <a:r>
              <a:rPr lang="en-GB" sz="1600" dirty="0"/>
              <a:t>Available at: </a:t>
            </a:r>
            <a:r>
              <a:rPr lang="en-GB" sz="1600" dirty="0">
                <a:hlinkClick r:id="rId2"/>
              </a:rPr>
              <a:t>https://www.thebalancecareers.com/what-is-a-skill-set-2062103#:~:text=Key%20Takeaways-,A%20skill%20set%20is%20the%20knowledge%2C%20abilities%2C%20and%20experience%20needed,acquired%20through%20experience%20and%20training</a:t>
            </a:r>
            <a:r>
              <a:rPr lang="en-GB" sz="1600" dirty="0"/>
              <a:t>. [Accessed  09/12/2022]</a:t>
            </a:r>
          </a:p>
        </p:txBody>
      </p:sp>
      <p:sp>
        <p:nvSpPr>
          <p:cNvPr id="9" name="TextBox 8"/>
          <p:cNvSpPr txBox="1"/>
          <p:nvPr/>
        </p:nvSpPr>
        <p:spPr>
          <a:xfrm>
            <a:off x="3760212" y="2684691"/>
            <a:ext cx="8424936" cy="1077218"/>
          </a:xfrm>
          <a:prstGeom prst="rect">
            <a:avLst/>
          </a:prstGeom>
          <a:noFill/>
        </p:spPr>
        <p:txBody>
          <a:bodyPr wrap="square" rtlCol="0">
            <a:spAutoFit/>
          </a:bodyPr>
          <a:lstStyle/>
          <a:p>
            <a:r>
              <a:rPr lang="en-GB" sz="1600" dirty="0"/>
              <a:t>Duckworth, A. L. &amp; Seligman, M. E. P. (2006) ‘Self-Discipline Gives Girls the Edge’ </a:t>
            </a:r>
            <a:r>
              <a:rPr lang="en-GB" sz="1600" i="1" dirty="0"/>
              <a:t>Journal of Educational Psychology</a:t>
            </a:r>
            <a:r>
              <a:rPr lang="en-GB" sz="1600" dirty="0"/>
              <a:t>, Vol 98 Issue (1), pp.198–208. Available at: </a:t>
            </a:r>
            <a:r>
              <a:rPr lang="en-GB" sz="1600" dirty="0">
                <a:hlinkClick r:id="rId3"/>
              </a:rPr>
              <a:t>https://web-p-ebscohost-com.ezproxy.uwtsd.ac.uk/ehost/pdfviewer/pdfviewer?vid=0&amp;sid=07b974d3-1339-4857-8f43-aa30ea011549%40redis</a:t>
            </a:r>
            <a:r>
              <a:rPr lang="en-GB" sz="1600" dirty="0"/>
              <a:t> [Accessed 09/12/2022]</a:t>
            </a:r>
          </a:p>
        </p:txBody>
      </p:sp>
      <p:sp>
        <p:nvSpPr>
          <p:cNvPr id="10" name="TextBox 9"/>
          <p:cNvSpPr txBox="1"/>
          <p:nvPr/>
        </p:nvSpPr>
        <p:spPr>
          <a:xfrm>
            <a:off x="3760212" y="3908828"/>
            <a:ext cx="8352928" cy="830997"/>
          </a:xfrm>
          <a:prstGeom prst="rect">
            <a:avLst/>
          </a:prstGeom>
          <a:noFill/>
        </p:spPr>
        <p:txBody>
          <a:bodyPr wrap="square" rtlCol="0">
            <a:spAutoFit/>
          </a:bodyPr>
          <a:lstStyle/>
          <a:p>
            <a:r>
              <a:rPr lang="en-GB" sz="1600" dirty="0"/>
              <a:t>Families and Work Institute (2020) </a:t>
            </a:r>
            <a:r>
              <a:rPr lang="en-GB" sz="1600" i="1" dirty="0"/>
              <a:t>Effective Workplace Index 2020</a:t>
            </a:r>
            <a:r>
              <a:rPr lang="en-GB" sz="1600" dirty="0"/>
              <a:t> Available at: </a:t>
            </a:r>
            <a:r>
              <a:rPr lang="en-GB" sz="1600" dirty="0">
                <a:hlinkClick r:id="rId4"/>
              </a:rPr>
              <a:t>https://cdn.sanity.io/files/ow8usu72/production/52e947bc1875eb9be0707cb980e7f33370aa6027.pdf</a:t>
            </a:r>
            <a:r>
              <a:rPr lang="en-GB" sz="1600" dirty="0"/>
              <a:t> [09/12/2022]</a:t>
            </a:r>
          </a:p>
        </p:txBody>
      </p:sp>
      <p:sp>
        <p:nvSpPr>
          <p:cNvPr id="11" name="TextBox 10"/>
          <p:cNvSpPr txBox="1"/>
          <p:nvPr/>
        </p:nvSpPr>
        <p:spPr>
          <a:xfrm>
            <a:off x="3755436" y="4844932"/>
            <a:ext cx="8640960" cy="584775"/>
          </a:xfrm>
          <a:prstGeom prst="rect">
            <a:avLst/>
          </a:prstGeom>
          <a:noFill/>
        </p:spPr>
        <p:txBody>
          <a:bodyPr wrap="square" rtlCol="0">
            <a:spAutoFit/>
          </a:bodyPr>
          <a:lstStyle/>
          <a:p>
            <a:r>
              <a:rPr lang="en-GB" sz="1600" dirty="0"/>
              <a:t>Forbes Magazine (2021) </a:t>
            </a:r>
            <a:r>
              <a:rPr lang="en-GB" sz="1600" i="1" dirty="0"/>
              <a:t>Southwest Airlines</a:t>
            </a:r>
            <a:r>
              <a:rPr lang="en-GB" sz="1600" dirty="0"/>
              <a:t> Available at: </a:t>
            </a:r>
            <a:r>
              <a:rPr lang="en-GB" sz="1600" dirty="0">
                <a:hlinkClick r:id="rId5"/>
              </a:rPr>
              <a:t>https://www.forbes.com/companies/southwest-airlines/?sh=646393fa4c2a</a:t>
            </a:r>
            <a:r>
              <a:rPr lang="en-GB" sz="1600" dirty="0"/>
              <a:t> [09/12/2022]</a:t>
            </a:r>
          </a:p>
        </p:txBody>
      </p:sp>
      <p:sp>
        <p:nvSpPr>
          <p:cNvPr id="12" name="TextBox 11"/>
          <p:cNvSpPr txBox="1"/>
          <p:nvPr/>
        </p:nvSpPr>
        <p:spPr>
          <a:xfrm>
            <a:off x="3755346" y="5637020"/>
            <a:ext cx="8352928" cy="584775"/>
          </a:xfrm>
          <a:prstGeom prst="rect">
            <a:avLst/>
          </a:prstGeom>
          <a:noFill/>
        </p:spPr>
        <p:txBody>
          <a:bodyPr wrap="square" rtlCol="0">
            <a:spAutoFit/>
          </a:bodyPr>
          <a:lstStyle/>
          <a:p>
            <a:r>
              <a:rPr lang="en-GB" sz="1600" dirty="0"/>
              <a:t>Indeed (2021) </a:t>
            </a:r>
            <a:r>
              <a:rPr lang="en-GB" sz="1600" i="1" dirty="0"/>
              <a:t>Key Attributes of Professionalism in the Workplace </a:t>
            </a:r>
            <a:r>
              <a:rPr lang="en-GB" sz="1600" dirty="0"/>
              <a:t>Available at: </a:t>
            </a:r>
            <a:r>
              <a:rPr lang="en-GB" sz="1600" i="1" dirty="0"/>
              <a:t> </a:t>
            </a:r>
            <a:r>
              <a:rPr lang="en-GB" sz="1600" dirty="0">
                <a:hlinkClick r:id="rId6"/>
              </a:rPr>
              <a:t>https://uk.indeed.com/career-advice/career-development/professionalism</a:t>
            </a:r>
            <a:r>
              <a:rPr lang="en-GB" sz="1600" dirty="0"/>
              <a:t> [09/12/2022]</a:t>
            </a:r>
          </a:p>
        </p:txBody>
      </p:sp>
    </p:spTree>
    <p:extLst>
      <p:ext uri="{BB962C8B-B14F-4D97-AF65-F5344CB8AC3E}">
        <p14:creationId xmlns:p14="http://schemas.microsoft.com/office/powerpoint/2010/main" val="15556973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References</a:t>
            </a:r>
          </a:p>
        </p:txBody>
      </p:sp>
      <p:sp>
        <p:nvSpPr>
          <p:cNvPr id="4" name="TextBox 3"/>
          <p:cNvSpPr txBox="1"/>
          <p:nvPr/>
        </p:nvSpPr>
        <p:spPr>
          <a:xfrm>
            <a:off x="3643981" y="2742833"/>
            <a:ext cx="8003232" cy="1323439"/>
          </a:xfrm>
          <a:prstGeom prst="rect">
            <a:avLst/>
          </a:prstGeom>
          <a:noFill/>
        </p:spPr>
        <p:txBody>
          <a:bodyPr wrap="square" rtlCol="0">
            <a:spAutoFit/>
          </a:bodyPr>
          <a:lstStyle/>
          <a:p>
            <a:r>
              <a:rPr lang="en-GB" sz="1600" dirty="0" err="1"/>
              <a:t>Kundu</a:t>
            </a:r>
            <a:r>
              <a:rPr lang="en-GB" sz="1600" dirty="0"/>
              <a:t>, </a:t>
            </a:r>
            <a:r>
              <a:rPr lang="en-GB" sz="1600" dirty="0" err="1"/>
              <a:t>Subhash</a:t>
            </a:r>
            <a:r>
              <a:rPr lang="en-GB" sz="1600" dirty="0"/>
              <a:t> C et al., 2016. Impact of workplace characteristics on work-family conflict of dual-career couples. </a:t>
            </a:r>
            <a:r>
              <a:rPr lang="en-GB" sz="1600" i="1" dirty="0"/>
              <a:t>International journal of organizational analysis (2005)</a:t>
            </a:r>
            <a:r>
              <a:rPr lang="en-GB" sz="1600" dirty="0"/>
              <a:t>, 24(5), pp.883–907. </a:t>
            </a:r>
            <a:r>
              <a:rPr lang="en-GB" sz="1600" dirty="0">
                <a:hlinkClick r:id="rId2"/>
              </a:rPr>
              <a:t>https://search-proquest-com.ezproxy.uwtsd.ac.uk/docview/1844293452?accountid=130472&amp;pq-origsite=primo</a:t>
            </a:r>
            <a:r>
              <a:rPr lang="en-GB" sz="1600" dirty="0"/>
              <a:t> [Accessed 09/12/2022]</a:t>
            </a:r>
          </a:p>
        </p:txBody>
      </p:sp>
      <p:sp>
        <p:nvSpPr>
          <p:cNvPr id="9" name="TextBox 8"/>
          <p:cNvSpPr txBox="1"/>
          <p:nvPr/>
        </p:nvSpPr>
        <p:spPr>
          <a:xfrm>
            <a:off x="3710511" y="1412922"/>
            <a:ext cx="8208912" cy="1323439"/>
          </a:xfrm>
          <a:prstGeom prst="rect">
            <a:avLst/>
          </a:prstGeom>
          <a:noFill/>
        </p:spPr>
        <p:txBody>
          <a:bodyPr wrap="square" rtlCol="0">
            <a:spAutoFit/>
          </a:bodyPr>
          <a:lstStyle/>
          <a:p>
            <a:r>
              <a:rPr lang="en-GB" sz="1600" dirty="0" err="1"/>
              <a:t>Kretschmer</a:t>
            </a:r>
            <a:r>
              <a:rPr lang="en-GB" sz="1600" dirty="0"/>
              <a:t>, T. &amp; </a:t>
            </a:r>
            <a:r>
              <a:rPr lang="en-GB" sz="1600" dirty="0" err="1"/>
              <a:t>Puranam</a:t>
            </a:r>
            <a:r>
              <a:rPr lang="en-GB" sz="1600" dirty="0"/>
              <a:t>, P. (2008) ‘Integration Through Incentives Within Differentiated Organizations’. </a:t>
            </a:r>
            <a:r>
              <a:rPr lang="en-GB" sz="1600" i="1" dirty="0"/>
              <a:t>Organization science </a:t>
            </a:r>
            <a:r>
              <a:rPr lang="en-GB" sz="1600" dirty="0"/>
              <a:t>(Providence, R.I.), 19(6), pp.860–875. Available at: </a:t>
            </a:r>
            <a:r>
              <a:rPr lang="en-GB" sz="1600" dirty="0">
                <a:hlinkClick r:id="rId3"/>
              </a:rPr>
              <a:t>https://www-jstor-org.ezproxy.uwtsd.ac.uk/stable/25146225?seq=1#metadata_info_tab_contents</a:t>
            </a:r>
            <a:r>
              <a:rPr lang="en-GB" sz="1600" dirty="0"/>
              <a:t> [Accessed 09/12/2022]</a:t>
            </a:r>
          </a:p>
        </p:txBody>
      </p:sp>
      <p:sp>
        <p:nvSpPr>
          <p:cNvPr id="6" name="TextBox 5"/>
          <p:cNvSpPr txBox="1"/>
          <p:nvPr/>
        </p:nvSpPr>
        <p:spPr>
          <a:xfrm>
            <a:off x="3683179" y="4132098"/>
            <a:ext cx="8712968" cy="1077218"/>
          </a:xfrm>
          <a:prstGeom prst="rect">
            <a:avLst/>
          </a:prstGeom>
          <a:noFill/>
        </p:spPr>
        <p:txBody>
          <a:bodyPr wrap="square" rtlCol="0">
            <a:spAutoFit/>
          </a:bodyPr>
          <a:lstStyle/>
          <a:p>
            <a:r>
              <a:rPr lang="en-GB" sz="1600" dirty="0"/>
              <a:t>Law, J. (2016) </a:t>
            </a:r>
            <a:r>
              <a:rPr lang="en-GB" sz="1600" i="1" dirty="0"/>
              <a:t>A Dictionary of Business and Management</a:t>
            </a:r>
            <a:r>
              <a:rPr lang="en-GB" sz="1600" dirty="0"/>
              <a:t>, Oxford: Oxford University Press, Incorporated. Available at: </a:t>
            </a:r>
            <a:r>
              <a:rPr lang="en-GB" sz="1600" dirty="0">
                <a:hlinkClick r:id="rId4"/>
              </a:rPr>
              <a:t>https://www.oxfordreference.com/view/10.1093/acref/9780199684984.001.0001/acref-9780199684984</a:t>
            </a:r>
            <a:r>
              <a:rPr lang="en-GB" sz="1600" dirty="0"/>
              <a:t> [Accessed 09/12/2022]</a:t>
            </a:r>
          </a:p>
        </p:txBody>
      </p:sp>
      <p:sp>
        <p:nvSpPr>
          <p:cNvPr id="7" name="TextBox 6"/>
          <p:cNvSpPr txBox="1"/>
          <p:nvPr/>
        </p:nvSpPr>
        <p:spPr>
          <a:xfrm>
            <a:off x="3714063" y="5333731"/>
            <a:ext cx="8280920" cy="830997"/>
          </a:xfrm>
          <a:prstGeom prst="rect">
            <a:avLst/>
          </a:prstGeom>
          <a:noFill/>
        </p:spPr>
        <p:txBody>
          <a:bodyPr wrap="square" rtlCol="0">
            <a:spAutoFit/>
          </a:bodyPr>
          <a:lstStyle/>
          <a:p>
            <a:r>
              <a:rPr lang="en-GB" sz="1600" dirty="0"/>
              <a:t>Lynch, C.L. &amp; Wolcott, S.K. (2001) Helping Your Students Develop Critical Thinking Skills The IDEA </a:t>
            </a:r>
            <a:r>
              <a:rPr lang="en-GB" sz="1600" dirty="0" err="1"/>
              <a:t>Center</a:t>
            </a:r>
            <a:r>
              <a:rPr lang="en-GB" sz="1600" dirty="0"/>
              <a:t> Available at: </a:t>
            </a:r>
            <a:r>
              <a:rPr lang="en-GB" sz="1600" dirty="0">
                <a:hlinkClick r:id="rId5"/>
              </a:rPr>
              <a:t>https://www.ideaedu.org/idea_papers/helping-your-students-develop-critical-thinking-skills/</a:t>
            </a:r>
            <a:r>
              <a:rPr lang="en-GB" sz="1600" dirty="0"/>
              <a:t> [Accessed 09/12/2022]</a:t>
            </a:r>
          </a:p>
        </p:txBody>
      </p:sp>
      <p:sp>
        <p:nvSpPr>
          <p:cNvPr id="8" name="TextBox 7"/>
          <p:cNvSpPr txBox="1"/>
          <p:nvPr/>
        </p:nvSpPr>
        <p:spPr>
          <a:xfrm>
            <a:off x="3710511" y="6237457"/>
            <a:ext cx="8784976" cy="338554"/>
          </a:xfrm>
          <a:prstGeom prst="rect">
            <a:avLst/>
          </a:prstGeom>
          <a:noFill/>
        </p:spPr>
        <p:txBody>
          <a:bodyPr wrap="square" rtlCol="0">
            <a:spAutoFit/>
          </a:bodyPr>
          <a:lstStyle/>
          <a:p>
            <a:r>
              <a:rPr lang="en-GB" sz="1600" dirty="0"/>
              <a:t>Martin, J. (1992). Cultures in organizations: Three perspectives. Oxford, UK: Oxford University Press.</a:t>
            </a:r>
          </a:p>
        </p:txBody>
      </p:sp>
    </p:spTree>
    <p:extLst>
      <p:ext uri="{BB962C8B-B14F-4D97-AF65-F5344CB8AC3E}">
        <p14:creationId xmlns:p14="http://schemas.microsoft.com/office/powerpoint/2010/main" val="41682079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References</a:t>
            </a:r>
          </a:p>
        </p:txBody>
      </p:sp>
      <p:sp>
        <p:nvSpPr>
          <p:cNvPr id="10" name="TextBox 9"/>
          <p:cNvSpPr txBox="1"/>
          <p:nvPr/>
        </p:nvSpPr>
        <p:spPr>
          <a:xfrm>
            <a:off x="3413721" y="1528922"/>
            <a:ext cx="8208912" cy="1077218"/>
          </a:xfrm>
          <a:prstGeom prst="rect">
            <a:avLst/>
          </a:prstGeom>
          <a:noFill/>
        </p:spPr>
        <p:txBody>
          <a:bodyPr wrap="square" rtlCol="0">
            <a:spAutoFit/>
          </a:bodyPr>
          <a:lstStyle/>
          <a:p>
            <a:r>
              <a:rPr lang="en-GB" sz="1600" dirty="0"/>
              <a:t>Martin, J. 1995. ‘The Style and Structure of Cultures in Organizations: Three Perspectives’. </a:t>
            </a:r>
            <a:r>
              <a:rPr lang="en-GB" sz="1600" i="1" dirty="0"/>
              <a:t>Organization science </a:t>
            </a:r>
            <a:r>
              <a:rPr lang="en-GB" sz="1600" dirty="0"/>
              <a:t>(Providence, R.I.), 6(2), pp.230–232. Available at: </a:t>
            </a:r>
            <a:r>
              <a:rPr lang="en-GB" sz="1600" dirty="0">
                <a:hlinkClick r:id="rId2"/>
              </a:rPr>
              <a:t>https://www-jstor-org.ezproxy.uwtsd.ac.uk/stable/2635127?sid=primo&amp;seq=2#metadata_info_tab_contents</a:t>
            </a:r>
            <a:r>
              <a:rPr lang="en-GB" sz="1600" dirty="0"/>
              <a:t> [Accessed 09/12/2022]</a:t>
            </a:r>
          </a:p>
        </p:txBody>
      </p:sp>
      <p:sp>
        <p:nvSpPr>
          <p:cNvPr id="3" name="TextBox 2"/>
          <p:cNvSpPr txBox="1"/>
          <p:nvPr/>
        </p:nvSpPr>
        <p:spPr>
          <a:xfrm>
            <a:off x="3441949" y="2753059"/>
            <a:ext cx="7992888" cy="830997"/>
          </a:xfrm>
          <a:prstGeom prst="rect">
            <a:avLst/>
          </a:prstGeom>
          <a:noFill/>
        </p:spPr>
        <p:txBody>
          <a:bodyPr wrap="square" rtlCol="0">
            <a:spAutoFit/>
          </a:bodyPr>
          <a:lstStyle/>
          <a:p>
            <a:r>
              <a:rPr lang="en-GB" sz="1600" dirty="0"/>
              <a:t>Mullins, L. J. &amp; Christy, G. (2013) </a:t>
            </a:r>
            <a:r>
              <a:rPr lang="en-GB" sz="1600" i="1" dirty="0"/>
              <a:t>Management and organisational behaviour</a:t>
            </a:r>
            <a:r>
              <a:rPr lang="en-GB" sz="1600" dirty="0"/>
              <a:t> Available at: </a:t>
            </a:r>
            <a:r>
              <a:rPr lang="en-GB" sz="1600" dirty="0">
                <a:hlinkClick r:id="rId3"/>
              </a:rPr>
              <a:t>http://www.mim.ac.mw/books/Management%20&amp;%20Organisational%20Behaviour,%209th%20edition.pdf</a:t>
            </a:r>
            <a:r>
              <a:rPr lang="en-GB" sz="1600" dirty="0"/>
              <a:t> [Accessed 09/12/2022]</a:t>
            </a:r>
          </a:p>
        </p:txBody>
      </p:sp>
      <p:sp>
        <p:nvSpPr>
          <p:cNvPr id="8" name="TextBox 7"/>
          <p:cNvSpPr txBox="1"/>
          <p:nvPr/>
        </p:nvSpPr>
        <p:spPr>
          <a:xfrm>
            <a:off x="3445309" y="4904587"/>
            <a:ext cx="8208912" cy="1077218"/>
          </a:xfrm>
          <a:prstGeom prst="rect">
            <a:avLst/>
          </a:prstGeom>
          <a:noFill/>
        </p:spPr>
        <p:txBody>
          <a:bodyPr wrap="square" rtlCol="0">
            <a:spAutoFit/>
          </a:bodyPr>
          <a:lstStyle/>
          <a:p>
            <a:r>
              <a:rPr lang="en-GB" sz="1600" dirty="0"/>
              <a:t>OECD (2017) </a:t>
            </a:r>
            <a:r>
              <a:rPr lang="en-GB" sz="1600" i="1" dirty="0"/>
              <a:t>OECD Guidelines on Measuring the Quality of the Working Environment  </a:t>
            </a:r>
            <a:r>
              <a:rPr lang="en-GB" sz="1600" dirty="0"/>
              <a:t>Available at: </a:t>
            </a:r>
            <a:r>
              <a:rPr lang="en-GB" sz="1600" dirty="0">
                <a:hlinkClick r:id="rId4"/>
              </a:rPr>
              <a:t>https://www.oecd-ilibrary.org/docserver/9789264278240-en.pdf?expires=1616445750&amp;id=id&amp;accname=guest&amp;checksum=D01A93D78C86FB07EF9A7CE5671E0B03</a:t>
            </a:r>
            <a:r>
              <a:rPr lang="en-GB" sz="1600" dirty="0"/>
              <a:t> [Accessed 09/12/2022]</a:t>
            </a:r>
          </a:p>
        </p:txBody>
      </p:sp>
      <p:sp>
        <p:nvSpPr>
          <p:cNvPr id="11" name="TextBox 10"/>
          <p:cNvSpPr txBox="1"/>
          <p:nvPr/>
        </p:nvSpPr>
        <p:spPr>
          <a:xfrm>
            <a:off x="3445309" y="3680451"/>
            <a:ext cx="8496944" cy="1077218"/>
          </a:xfrm>
          <a:prstGeom prst="rect">
            <a:avLst/>
          </a:prstGeom>
          <a:noFill/>
        </p:spPr>
        <p:txBody>
          <a:bodyPr wrap="square" rtlCol="0">
            <a:spAutoFit/>
          </a:bodyPr>
          <a:lstStyle/>
          <a:p>
            <a:r>
              <a:rPr lang="en-GB" sz="1600" dirty="0"/>
              <a:t>Ng, J. C. Y &amp; Ng, K. Y. N. (2014) ‘Culture, organisational culture and organisational climate: an integrative approach’. </a:t>
            </a:r>
            <a:r>
              <a:rPr lang="en-GB" sz="1600" i="1" dirty="0"/>
              <a:t>Indian journal of commerce and management studies</a:t>
            </a:r>
            <a:r>
              <a:rPr lang="en-GB" sz="1600" dirty="0"/>
              <a:t>, 5(2), p.18. Available at: </a:t>
            </a:r>
            <a:r>
              <a:rPr lang="en-GB" sz="1600" dirty="0">
                <a:hlinkClick r:id="rId5"/>
              </a:rPr>
              <a:t>https://search-proquest-com.ezproxy.uwtsd.ac.uk/docview/1539798840?pq-origsite=primo&amp;accountid=130472</a:t>
            </a:r>
            <a:r>
              <a:rPr lang="en-GB" sz="1600" dirty="0"/>
              <a:t> [Accessed 09/12/2022]</a:t>
            </a:r>
          </a:p>
        </p:txBody>
      </p:sp>
      <p:sp>
        <p:nvSpPr>
          <p:cNvPr id="12" name="TextBox 11"/>
          <p:cNvSpPr txBox="1"/>
          <p:nvPr/>
        </p:nvSpPr>
        <p:spPr>
          <a:xfrm>
            <a:off x="3471073" y="5984708"/>
            <a:ext cx="8424936" cy="584775"/>
          </a:xfrm>
          <a:prstGeom prst="rect">
            <a:avLst/>
          </a:prstGeom>
          <a:noFill/>
        </p:spPr>
        <p:txBody>
          <a:bodyPr wrap="square" rtlCol="0">
            <a:spAutoFit/>
          </a:bodyPr>
          <a:lstStyle/>
          <a:p>
            <a:r>
              <a:rPr lang="en-GB" sz="1600" dirty="0"/>
              <a:t>Roberto, M. A. (2019) </a:t>
            </a:r>
            <a:r>
              <a:rPr lang="en-GB" sz="1600" i="1" dirty="0"/>
              <a:t>Unlocking Creativity: How to Solve Any Problem and Make the Best Decisions by Shifting Creative Mindsets </a:t>
            </a:r>
            <a:r>
              <a:rPr lang="en-GB" sz="1600" dirty="0"/>
              <a:t>Hoboken, New Jersey: Wiley</a:t>
            </a:r>
            <a:endParaRPr lang="en-GB" sz="1600" i="1" dirty="0"/>
          </a:p>
        </p:txBody>
      </p:sp>
    </p:spTree>
    <p:extLst>
      <p:ext uri="{BB962C8B-B14F-4D97-AF65-F5344CB8AC3E}">
        <p14:creationId xmlns:p14="http://schemas.microsoft.com/office/powerpoint/2010/main" val="12955477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References</a:t>
            </a:r>
          </a:p>
        </p:txBody>
      </p:sp>
      <p:sp>
        <p:nvSpPr>
          <p:cNvPr id="4" name="TextBox 3"/>
          <p:cNvSpPr txBox="1"/>
          <p:nvPr/>
        </p:nvSpPr>
        <p:spPr>
          <a:xfrm>
            <a:off x="3601573" y="2626792"/>
            <a:ext cx="8496944" cy="830997"/>
          </a:xfrm>
          <a:prstGeom prst="rect">
            <a:avLst/>
          </a:prstGeom>
          <a:noFill/>
        </p:spPr>
        <p:txBody>
          <a:bodyPr wrap="square" rtlCol="0">
            <a:spAutoFit/>
          </a:bodyPr>
          <a:lstStyle/>
          <a:p>
            <a:r>
              <a:rPr lang="en-GB" sz="1600" dirty="0" err="1"/>
              <a:t>Scriven</a:t>
            </a:r>
            <a:r>
              <a:rPr lang="en-GB" sz="1600" dirty="0"/>
              <a:t>, M., &amp; Paul, R. (2004). </a:t>
            </a:r>
            <a:r>
              <a:rPr lang="en-GB" sz="1600" i="1" dirty="0"/>
              <a:t>The Critical Thinking Community</a:t>
            </a:r>
            <a:r>
              <a:rPr lang="en-GB" sz="1600" dirty="0"/>
              <a:t>. The Critical Thinking Foundation Available at: </a:t>
            </a:r>
            <a:r>
              <a:rPr lang="en-GB" sz="1600" dirty="0">
                <a:hlinkClick r:id="rId2"/>
              </a:rPr>
              <a:t>https://www.criticalthinking.org/pages/defining-critical-thinking/766</a:t>
            </a:r>
            <a:r>
              <a:rPr lang="en-GB" sz="1600" dirty="0"/>
              <a:t> [Accessed 09/12/2022]</a:t>
            </a:r>
          </a:p>
        </p:txBody>
      </p:sp>
      <p:sp>
        <p:nvSpPr>
          <p:cNvPr id="5" name="TextBox 4"/>
          <p:cNvSpPr txBox="1"/>
          <p:nvPr/>
        </p:nvSpPr>
        <p:spPr>
          <a:xfrm>
            <a:off x="3593109" y="3418880"/>
            <a:ext cx="8136904" cy="584775"/>
          </a:xfrm>
          <a:prstGeom prst="rect">
            <a:avLst/>
          </a:prstGeom>
          <a:noFill/>
        </p:spPr>
        <p:txBody>
          <a:bodyPr wrap="square" rtlCol="0">
            <a:spAutoFit/>
          </a:bodyPr>
          <a:lstStyle/>
          <a:p>
            <a:r>
              <a:rPr lang="en-GB" sz="1600" dirty="0"/>
              <a:t>Teacher’s TV (2012) Video: </a:t>
            </a:r>
            <a:r>
              <a:rPr lang="en-GB" sz="1600" i="1" dirty="0"/>
              <a:t>Benjamin Zander - Work (How to give an A)</a:t>
            </a:r>
            <a:r>
              <a:rPr lang="en-GB" sz="1600" dirty="0"/>
              <a:t> Available at: </a:t>
            </a:r>
            <a:r>
              <a:rPr lang="en-GB" sz="1600" dirty="0">
                <a:hlinkClick r:id="rId3"/>
              </a:rPr>
              <a:t>https://www.youtube.com/watch?v=</a:t>
            </a:r>
            <a:r>
              <a:rPr lang="en-GB" sz="1600">
                <a:hlinkClick r:id="rId3"/>
              </a:rPr>
              <a:t>qTKEBygQic0</a:t>
            </a:r>
            <a:r>
              <a:rPr lang="en-GB" sz="1600"/>
              <a:t> [Accessed 09/12/2022]</a:t>
            </a:r>
            <a:endParaRPr lang="en-GB" sz="1600" i="1" dirty="0"/>
          </a:p>
        </p:txBody>
      </p:sp>
      <p:sp>
        <p:nvSpPr>
          <p:cNvPr id="6" name="TextBox 5"/>
          <p:cNvSpPr txBox="1"/>
          <p:nvPr/>
        </p:nvSpPr>
        <p:spPr>
          <a:xfrm>
            <a:off x="3615545" y="1690688"/>
            <a:ext cx="7960376" cy="830997"/>
          </a:xfrm>
          <a:prstGeom prst="rect">
            <a:avLst/>
          </a:prstGeom>
          <a:noFill/>
        </p:spPr>
        <p:txBody>
          <a:bodyPr wrap="square" rtlCol="0">
            <a:spAutoFit/>
          </a:bodyPr>
          <a:lstStyle/>
          <a:p>
            <a:r>
              <a:rPr lang="en-GB" sz="1600" dirty="0"/>
              <a:t>Robinson, Sir K. (2006) Video: </a:t>
            </a:r>
            <a:r>
              <a:rPr lang="en-GB" sz="1600" i="1" dirty="0"/>
              <a:t>Do Schools Kill Creativity? </a:t>
            </a:r>
            <a:r>
              <a:rPr lang="en-GB" sz="1600" dirty="0"/>
              <a:t>Available at: </a:t>
            </a:r>
            <a:r>
              <a:rPr lang="en-GB" sz="1600" dirty="0">
                <a:hlinkClick r:id="rId4"/>
              </a:rPr>
              <a:t>https://www.ted.com/talks/sir_ken_robinson_do_schools_kill_creativity?language=en#t-33787</a:t>
            </a:r>
            <a:r>
              <a:rPr lang="en-GB" sz="1600" dirty="0"/>
              <a:t> [Accessed 09/12/2022]</a:t>
            </a:r>
          </a:p>
        </p:txBody>
      </p:sp>
    </p:spTree>
    <p:extLst>
      <p:ext uri="{BB962C8B-B14F-4D97-AF65-F5344CB8AC3E}">
        <p14:creationId xmlns:p14="http://schemas.microsoft.com/office/powerpoint/2010/main" val="2292646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295</TotalTime>
  <Words>6250</Words>
  <Application>Microsoft Office PowerPoint</Application>
  <PresentationFormat>Widescreen</PresentationFormat>
  <Paragraphs>433</Paragraphs>
  <Slides>49</Slides>
  <Notes>13</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49</vt:i4>
      </vt:variant>
    </vt:vector>
  </HeadingPairs>
  <TitlesOfParts>
    <vt:vector size="61" baseType="lpstr">
      <vt:lpstr>Aptos</vt:lpstr>
      <vt:lpstr>Arial</vt:lpstr>
      <vt:lpstr>Calibri</vt:lpstr>
      <vt:lpstr>Calibri Light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Key Attributes of Professionalism in the Workplace</vt:lpstr>
      <vt:lpstr>Why are we using Indeed as a source? </vt:lpstr>
      <vt:lpstr>Skillset versus Mindset</vt:lpstr>
      <vt:lpstr>Skillset versus Mindset </vt:lpstr>
      <vt:lpstr>Skillset versus Mindset</vt:lpstr>
      <vt:lpstr>Skillset versus Mindset</vt:lpstr>
      <vt:lpstr>So, What is a Mindset?</vt:lpstr>
      <vt:lpstr>So What is a Mindset?</vt:lpstr>
      <vt:lpstr>Self discipline </vt:lpstr>
      <vt:lpstr>Self-discipline </vt:lpstr>
      <vt:lpstr>Self-discipline </vt:lpstr>
      <vt:lpstr>Problem solving</vt:lpstr>
      <vt:lpstr>Problem solving Mindsets</vt:lpstr>
      <vt:lpstr>Problem solving Mindsets</vt:lpstr>
      <vt:lpstr>Problem solving Mindsets</vt:lpstr>
      <vt:lpstr>Problem solving Mindsets</vt:lpstr>
      <vt:lpstr>Creative thinking</vt:lpstr>
      <vt:lpstr>Creative Thinking Mindsets</vt:lpstr>
      <vt:lpstr>Creative Thinking Mindsets</vt:lpstr>
      <vt:lpstr>Creative Thinking Mindsets</vt:lpstr>
      <vt:lpstr>Creative Thinking Mindsets </vt:lpstr>
      <vt:lpstr>Creative Thinking Mindsets</vt:lpstr>
      <vt:lpstr>Are we killing creativity? </vt:lpstr>
      <vt:lpstr>Sir Ken Robinson</vt:lpstr>
      <vt:lpstr>PowerPoint Presentation</vt:lpstr>
      <vt:lpstr> Critical Thinking - What is it?  </vt:lpstr>
      <vt:lpstr>Critical thinking begins when you question beyond ‘face value’.</vt:lpstr>
      <vt:lpstr>If you are a critical thinker, you think.</vt:lpstr>
      <vt:lpstr>Critical thinkers listen carefully.</vt:lpstr>
      <vt:lpstr>Critical thinkers look for evidence….</vt:lpstr>
      <vt:lpstr>Therefore…through experience, as a critical thinker, you will:</vt:lpstr>
      <vt:lpstr>Critical thinkers are curious.</vt:lpstr>
      <vt:lpstr>Definitions</vt:lpstr>
      <vt:lpstr> Higher Level Thinking Involves</vt:lpstr>
      <vt:lpstr>And now for the Theory bit……</vt:lpstr>
      <vt:lpstr>Bloom’s Taxonomy</vt:lpstr>
      <vt:lpstr>Learning Theories: Domains of Learning</vt:lpstr>
      <vt:lpstr>How Can One Become a Critical Thinker?</vt:lpstr>
      <vt:lpstr>Critical Thinking – A Summary</vt:lpstr>
      <vt:lpstr>Everyone thinks…</vt:lpstr>
      <vt:lpstr>Conclusion…</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2024-03-05T11:18:53Z</dcterms:created>
  <dcterms:modified xsi:type="dcterms:W3CDTF">2024-03-05T16:14:27Z</dcterms:modified>
</cp:coreProperties>
</file>