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5" r:id="rId3"/>
    <p:sldId id="262" r:id="rId4"/>
    <p:sldId id="264" r:id="rId5"/>
    <p:sldId id="260" r:id="rId6"/>
    <p:sldId id="276" r:id="rId7"/>
    <p:sldId id="268" r:id="rId8"/>
    <p:sldId id="274" r:id="rId9"/>
    <p:sldId id="273" r:id="rId10"/>
    <p:sldId id="258" r:id="rId11"/>
    <p:sldId id="259" r:id="rId12"/>
    <p:sldId id="263" r:id="rId13"/>
    <p:sldId id="267" r:id="rId14"/>
    <p:sldId id="269" r:id="rId15"/>
    <p:sldId id="26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43C075-EADC-4F34-A55B-30E2D5DBD4EC}" v="241" dt="2022-11-02T10:37:15.1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65" autoAdjust="0"/>
    <p:restoredTop sz="94660"/>
  </p:normalViewPr>
  <p:slideViewPr>
    <p:cSldViewPr>
      <p:cViewPr varScale="1">
        <p:scale>
          <a:sx n="101" d="100"/>
          <a:sy n="101" d="100"/>
        </p:scale>
        <p:origin x="52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lenn Behenna" userId="2439ac77-0c92-453d-a97d-3ce32ae9bfd6" providerId="ADAL" clId="{0C43C075-EADC-4F34-A55B-30E2D5DBD4EC}"/>
    <pc:docChg chg="undo custSel addSld delSld modSld">
      <pc:chgData name="Glenn Behenna" userId="2439ac77-0c92-453d-a97d-3ce32ae9bfd6" providerId="ADAL" clId="{0C43C075-EADC-4F34-A55B-30E2D5DBD4EC}" dt="2022-11-02T10:37:15.131" v="300" actId="20577"/>
      <pc:docMkLst>
        <pc:docMk/>
      </pc:docMkLst>
      <pc:sldChg chg="modSp mod">
        <pc:chgData name="Glenn Behenna" userId="2439ac77-0c92-453d-a97d-3ce32ae9bfd6" providerId="ADAL" clId="{0C43C075-EADC-4F34-A55B-30E2D5DBD4EC}" dt="2022-11-01T10:19:20.321" v="3" actId="20577"/>
        <pc:sldMkLst>
          <pc:docMk/>
          <pc:sldMk cId="3321161940" sldId="256"/>
        </pc:sldMkLst>
        <pc:spChg chg="mod">
          <ac:chgData name="Glenn Behenna" userId="2439ac77-0c92-453d-a97d-3ce32ae9bfd6" providerId="ADAL" clId="{0C43C075-EADC-4F34-A55B-30E2D5DBD4EC}" dt="2022-11-01T10:19:20.321" v="3" actId="20577"/>
          <ac:spMkLst>
            <pc:docMk/>
            <pc:sldMk cId="3321161940" sldId="256"/>
            <ac:spMk id="2" creationId="{00000000-0000-0000-0000-000000000000}"/>
          </ac:spMkLst>
        </pc:spChg>
      </pc:sldChg>
      <pc:sldChg chg="modSp">
        <pc:chgData name="Glenn Behenna" userId="2439ac77-0c92-453d-a97d-3ce32ae9bfd6" providerId="ADAL" clId="{0C43C075-EADC-4F34-A55B-30E2D5DBD4EC}" dt="2022-11-02T10:11:42.001" v="270" actId="20577"/>
        <pc:sldMkLst>
          <pc:docMk/>
          <pc:sldMk cId="2582141276" sldId="258"/>
        </pc:sldMkLst>
        <pc:spChg chg="mod">
          <ac:chgData name="Glenn Behenna" userId="2439ac77-0c92-453d-a97d-3ce32ae9bfd6" providerId="ADAL" clId="{0C43C075-EADC-4F34-A55B-30E2D5DBD4EC}" dt="2022-11-02T10:11:42.001" v="270" actId="20577"/>
          <ac:spMkLst>
            <pc:docMk/>
            <pc:sldMk cId="2582141276" sldId="258"/>
            <ac:spMk id="3" creationId="{00000000-0000-0000-0000-000000000000}"/>
          </ac:spMkLst>
        </pc:spChg>
      </pc:sldChg>
      <pc:sldChg chg="modSp">
        <pc:chgData name="Glenn Behenna" userId="2439ac77-0c92-453d-a97d-3ce32ae9bfd6" providerId="ADAL" clId="{0C43C075-EADC-4F34-A55B-30E2D5DBD4EC}" dt="2022-11-02T10:37:15.131" v="300" actId="20577"/>
        <pc:sldMkLst>
          <pc:docMk/>
          <pc:sldMk cId="2556337515" sldId="259"/>
        </pc:sldMkLst>
        <pc:spChg chg="mod">
          <ac:chgData name="Glenn Behenna" userId="2439ac77-0c92-453d-a97d-3ce32ae9bfd6" providerId="ADAL" clId="{0C43C075-EADC-4F34-A55B-30E2D5DBD4EC}" dt="2022-11-02T10:37:15.131" v="300" actId="20577"/>
          <ac:spMkLst>
            <pc:docMk/>
            <pc:sldMk cId="2556337515" sldId="259"/>
            <ac:spMk id="3" creationId="{00000000-0000-0000-0000-000000000000}"/>
          </ac:spMkLst>
        </pc:spChg>
      </pc:sldChg>
      <pc:sldChg chg="modSp mod">
        <pc:chgData name="Glenn Behenna" userId="2439ac77-0c92-453d-a97d-3ce32ae9bfd6" providerId="ADAL" clId="{0C43C075-EADC-4F34-A55B-30E2D5DBD4EC}" dt="2022-11-02T09:56:30.471" v="189" actId="20577"/>
        <pc:sldMkLst>
          <pc:docMk/>
          <pc:sldMk cId="3104289637" sldId="260"/>
        </pc:sldMkLst>
        <pc:spChg chg="mod">
          <ac:chgData name="Glenn Behenna" userId="2439ac77-0c92-453d-a97d-3ce32ae9bfd6" providerId="ADAL" clId="{0C43C075-EADC-4F34-A55B-30E2D5DBD4EC}" dt="2022-11-02T09:56:30.471" v="189" actId="20577"/>
          <ac:spMkLst>
            <pc:docMk/>
            <pc:sldMk cId="3104289637" sldId="260"/>
            <ac:spMk id="3" creationId="{00000000-0000-0000-0000-000000000000}"/>
          </ac:spMkLst>
        </pc:spChg>
      </pc:sldChg>
      <pc:sldChg chg="addSp delSp modSp mod delAnim">
        <pc:chgData name="Glenn Behenna" userId="2439ac77-0c92-453d-a97d-3ce32ae9bfd6" providerId="ADAL" clId="{0C43C075-EADC-4F34-A55B-30E2D5DBD4EC}" dt="2022-11-02T10:09:16.177" v="241" actId="255"/>
        <pc:sldMkLst>
          <pc:docMk/>
          <pc:sldMk cId="1462182501" sldId="261"/>
        </pc:sldMkLst>
        <pc:spChg chg="del mod">
          <ac:chgData name="Glenn Behenna" userId="2439ac77-0c92-453d-a97d-3ce32ae9bfd6" providerId="ADAL" clId="{0C43C075-EADC-4F34-A55B-30E2D5DBD4EC}" dt="2022-11-02T10:08:37.103" v="237" actId="478"/>
          <ac:spMkLst>
            <pc:docMk/>
            <pc:sldMk cId="1462182501" sldId="261"/>
            <ac:spMk id="2" creationId="{00000000-0000-0000-0000-000000000000}"/>
          </ac:spMkLst>
        </pc:spChg>
        <pc:spChg chg="del">
          <ac:chgData name="Glenn Behenna" userId="2439ac77-0c92-453d-a97d-3ce32ae9bfd6" providerId="ADAL" clId="{0C43C075-EADC-4F34-A55B-30E2D5DBD4EC}" dt="2022-11-02T10:07:53.661" v="229" actId="478"/>
          <ac:spMkLst>
            <pc:docMk/>
            <pc:sldMk cId="1462182501" sldId="261"/>
            <ac:spMk id="3" creationId="{00000000-0000-0000-0000-000000000000}"/>
          </ac:spMkLst>
        </pc:spChg>
        <pc:spChg chg="add del mod">
          <ac:chgData name="Glenn Behenna" userId="2439ac77-0c92-453d-a97d-3ce32ae9bfd6" providerId="ADAL" clId="{0C43C075-EADC-4F34-A55B-30E2D5DBD4EC}" dt="2022-11-02T10:08:03.277" v="231"/>
          <ac:spMkLst>
            <pc:docMk/>
            <pc:sldMk cId="1462182501" sldId="261"/>
            <ac:spMk id="5" creationId="{0A55AF0A-3962-00CC-BB28-39591D7B1D05}"/>
          </ac:spMkLst>
        </pc:spChg>
        <pc:graphicFrameChg chg="add mod modGraphic">
          <ac:chgData name="Glenn Behenna" userId="2439ac77-0c92-453d-a97d-3ce32ae9bfd6" providerId="ADAL" clId="{0C43C075-EADC-4F34-A55B-30E2D5DBD4EC}" dt="2022-11-02T10:09:16.177" v="241" actId="255"/>
          <ac:graphicFrameMkLst>
            <pc:docMk/>
            <pc:sldMk cId="1462182501" sldId="261"/>
            <ac:graphicFrameMk id="6" creationId="{AC97BE51-A8FC-89A0-C448-DA59A944E173}"/>
          </ac:graphicFrameMkLst>
        </pc:graphicFrameChg>
      </pc:sldChg>
      <pc:sldChg chg="delSp modSp mod">
        <pc:chgData name="Glenn Behenna" userId="2439ac77-0c92-453d-a97d-3ce32ae9bfd6" providerId="ADAL" clId="{0C43C075-EADC-4F34-A55B-30E2D5DBD4EC}" dt="2022-11-02T10:07:38.210" v="228" actId="478"/>
        <pc:sldMkLst>
          <pc:docMk/>
          <pc:sldMk cId="3185432222" sldId="273"/>
        </pc:sldMkLst>
        <pc:graphicFrameChg chg="del modGraphic">
          <ac:chgData name="Glenn Behenna" userId="2439ac77-0c92-453d-a97d-3ce32ae9bfd6" providerId="ADAL" clId="{0C43C075-EADC-4F34-A55B-30E2D5DBD4EC}" dt="2022-11-02T10:07:38.210" v="228" actId="478"/>
          <ac:graphicFrameMkLst>
            <pc:docMk/>
            <pc:sldMk cId="3185432222" sldId="273"/>
            <ac:graphicFrameMk id="2" creationId="{DA34861F-4B5C-5B4D-260F-39BD278E73DB}"/>
          </ac:graphicFrameMkLst>
        </pc:graphicFrameChg>
      </pc:sldChg>
      <pc:sldChg chg="modSp mod">
        <pc:chgData name="Glenn Behenna" userId="2439ac77-0c92-453d-a97d-3ce32ae9bfd6" providerId="ADAL" clId="{0C43C075-EADC-4F34-A55B-30E2D5DBD4EC}" dt="2022-11-02T10:03:49.046" v="217" actId="20577"/>
        <pc:sldMkLst>
          <pc:docMk/>
          <pc:sldMk cId="1420585543" sldId="274"/>
        </pc:sldMkLst>
        <pc:spChg chg="mod">
          <ac:chgData name="Glenn Behenna" userId="2439ac77-0c92-453d-a97d-3ce32ae9bfd6" providerId="ADAL" clId="{0C43C075-EADC-4F34-A55B-30E2D5DBD4EC}" dt="2022-11-02T10:03:49.046" v="217" actId="20577"/>
          <ac:spMkLst>
            <pc:docMk/>
            <pc:sldMk cId="1420585543" sldId="274"/>
            <ac:spMk id="3" creationId="{00000000-0000-0000-0000-000000000000}"/>
          </ac:spMkLst>
        </pc:spChg>
      </pc:sldChg>
      <pc:sldChg chg="del">
        <pc:chgData name="Glenn Behenna" userId="2439ac77-0c92-453d-a97d-3ce32ae9bfd6" providerId="ADAL" clId="{0C43C075-EADC-4F34-A55B-30E2D5DBD4EC}" dt="2022-11-02T10:01:41.448" v="204" actId="47"/>
        <pc:sldMkLst>
          <pc:docMk/>
          <pc:sldMk cId="3688529676" sldId="275"/>
        </pc:sldMkLst>
      </pc:sldChg>
      <pc:sldChg chg="addSp delSp modSp new mod setBg">
        <pc:chgData name="Glenn Behenna" userId="2439ac77-0c92-453d-a97d-3ce32ae9bfd6" providerId="ADAL" clId="{0C43C075-EADC-4F34-A55B-30E2D5DBD4EC}" dt="2022-11-02T10:09:54.528" v="243" actId="14100"/>
        <pc:sldMkLst>
          <pc:docMk/>
          <pc:sldMk cId="3813086379" sldId="276"/>
        </pc:sldMkLst>
        <pc:spChg chg="del">
          <ac:chgData name="Glenn Behenna" userId="2439ac77-0c92-453d-a97d-3ce32ae9bfd6" providerId="ADAL" clId="{0C43C075-EADC-4F34-A55B-30E2D5DBD4EC}" dt="2022-11-02T09:59:41.087" v="193" actId="26606"/>
          <ac:spMkLst>
            <pc:docMk/>
            <pc:sldMk cId="3813086379" sldId="276"/>
            <ac:spMk id="2" creationId="{4E8BBE2D-792E-5B6B-04ED-0B8442BCEC56}"/>
          </ac:spMkLst>
        </pc:spChg>
        <pc:spChg chg="del mod">
          <ac:chgData name="Glenn Behenna" userId="2439ac77-0c92-453d-a97d-3ce32ae9bfd6" providerId="ADAL" clId="{0C43C075-EADC-4F34-A55B-30E2D5DBD4EC}" dt="2022-11-02T09:59:37.936" v="192"/>
          <ac:spMkLst>
            <pc:docMk/>
            <pc:sldMk cId="3813086379" sldId="276"/>
            <ac:spMk id="3" creationId="{2B4F5510-39B3-6961-88CB-47220F0D943F}"/>
          </ac:spMkLst>
        </pc:spChg>
        <pc:spChg chg="add">
          <ac:chgData name="Glenn Behenna" userId="2439ac77-0c92-453d-a97d-3ce32ae9bfd6" providerId="ADAL" clId="{0C43C075-EADC-4F34-A55B-30E2D5DBD4EC}" dt="2022-11-02T09:59:41.087" v="193" actId="26606"/>
          <ac:spMkLst>
            <pc:docMk/>
            <pc:sldMk cId="3813086379" sldId="276"/>
            <ac:spMk id="9" creationId="{F3060C83-F051-4F0E-ABAD-AA0DFC48B218}"/>
          </ac:spMkLst>
        </pc:spChg>
        <pc:spChg chg="add">
          <ac:chgData name="Glenn Behenna" userId="2439ac77-0c92-453d-a97d-3ce32ae9bfd6" providerId="ADAL" clId="{0C43C075-EADC-4F34-A55B-30E2D5DBD4EC}" dt="2022-11-02T09:59:41.087" v="193" actId="26606"/>
          <ac:spMkLst>
            <pc:docMk/>
            <pc:sldMk cId="3813086379" sldId="276"/>
            <ac:spMk id="11" creationId="{83C98ABE-055B-441F-B07E-44F97F083C39}"/>
          </ac:spMkLst>
        </pc:spChg>
        <pc:spChg chg="add">
          <ac:chgData name="Glenn Behenna" userId="2439ac77-0c92-453d-a97d-3ce32ae9bfd6" providerId="ADAL" clId="{0C43C075-EADC-4F34-A55B-30E2D5DBD4EC}" dt="2022-11-02T09:59:41.087" v="193" actId="26606"/>
          <ac:spMkLst>
            <pc:docMk/>
            <pc:sldMk cId="3813086379" sldId="276"/>
            <ac:spMk id="13" creationId="{29FDB030-9B49-4CED-8CCD-4D99382388AC}"/>
          </ac:spMkLst>
        </pc:spChg>
        <pc:spChg chg="add">
          <ac:chgData name="Glenn Behenna" userId="2439ac77-0c92-453d-a97d-3ce32ae9bfd6" providerId="ADAL" clId="{0C43C075-EADC-4F34-A55B-30E2D5DBD4EC}" dt="2022-11-02T09:59:41.087" v="193" actId="26606"/>
          <ac:spMkLst>
            <pc:docMk/>
            <pc:sldMk cId="3813086379" sldId="276"/>
            <ac:spMk id="15" creationId="{3783CA14-24A1-485C-8B30-D6A5D87987AD}"/>
          </ac:spMkLst>
        </pc:spChg>
        <pc:spChg chg="add">
          <ac:chgData name="Glenn Behenna" userId="2439ac77-0c92-453d-a97d-3ce32ae9bfd6" providerId="ADAL" clId="{0C43C075-EADC-4F34-A55B-30E2D5DBD4EC}" dt="2022-11-02T09:59:41.087" v="193" actId="26606"/>
          <ac:spMkLst>
            <pc:docMk/>
            <pc:sldMk cId="3813086379" sldId="276"/>
            <ac:spMk id="17" creationId="{9A97C86A-04D6-40F7-AE84-31AB43E6A846}"/>
          </ac:spMkLst>
        </pc:spChg>
        <pc:spChg chg="add">
          <ac:chgData name="Glenn Behenna" userId="2439ac77-0c92-453d-a97d-3ce32ae9bfd6" providerId="ADAL" clId="{0C43C075-EADC-4F34-A55B-30E2D5DBD4EC}" dt="2022-11-02T09:59:41.087" v="193" actId="26606"/>
          <ac:spMkLst>
            <pc:docMk/>
            <pc:sldMk cId="3813086379" sldId="276"/>
            <ac:spMk id="19" creationId="{FF9F2414-84E8-453E-B1F3-389FDE8192D9}"/>
          </ac:spMkLst>
        </pc:spChg>
        <pc:spChg chg="add">
          <ac:chgData name="Glenn Behenna" userId="2439ac77-0c92-453d-a97d-3ce32ae9bfd6" providerId="ADAL" clId="{0C43C075-EADC-4F34-A55B-30E2D5DBD4EC}" dt="2022-11-02T09:59:41.087" v="193" actId="26606"/>
          <ac:spMkLst>
            <pc:docMk/>
            <pc:sldMk cId="3813086379" sldId="276"/>
            <ac:spMk id="21" creationId="{3ECA69A1-7536-43AC-85EF-C7106179F5ED}"/>
          </ac:spMkLst>
        </pc:spChg>
        <pc:picChg chg="add mod">
          <ac:chgData name="Glenn Behenna" userId="2439ac77-0c92-453d-a97d-3ce32ae9bfd6" providerId="ADAL" clId="{0C43C075-EADC-4F34-A55B-30E2D5DBD4EC}" dt="2022-11-02T10:09:54.528" v="243" actId="14100"/>
          <ac:picMkLst>
            <pc:docMk/>
            <pc:sldMk cId="3813086379" sldId="276"/>
            <ac:picMk id="4" creationId="{9352B1BA-FFD0-7481-4699-EBD9C559320C}"/>
          </ac:picMkLst>
        </pc:picChg>
      </pc:sldChg>
      <pc:sldChg chg="addSp modSp new del mod">
        <pc:chgData name="Glenn Behenna" userId="2439ac77-0c92-453d-a97d-3ce32ae9bfd6" providerId="ADAL" clId="{0C43C075-EADC-4F34-A55B-30E2D5DBD4EC}" dt="2022-11-02T10:06:55.598" v="225" actId="47"/>
        <pc:sldMkLst>
          <pc:docMk/>
          <pc:sldMk cId="2806144823" sldId="277"/>
        </pc:sldMkLst>
        <pc:graphicFrameChg chg="add mod modGraphic">
          <ac:chgData name="Glenn Behenna" userId="2439ac77-0c92-453d-a97d-3ce32ae9bfd6" providerId="ADAL" clId="{0C43C075-EADC-4F34-A55B-30E2D5DBD4EC}" dt="2022-11-02T10:06:34.279" v="224" actId="14100"/>
          <ac:graphicFrameMkLst>
            <pc:docMk/>
            <pc:sldMk cId="2806144823" sldId="277"/>
            <ac:graphicFrameMk id="2" creationId="{BF56D622-07D6-94A5-6343-00E508F3E617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AD71D2-6E42-4D01-8E20-F238124FCF1F}" type="datetimeFigureOut">
              <a:rPr lang="en-GB" smtClean="0"/>
              <a:t>30/09/2023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D91EC-D381-4C7C-8F0B-71B990FB6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790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97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938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131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753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64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8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760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72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889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733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D7348-836F-4F3C-8B73-58D010B3B784}" type="datetimeFigureOut">
              <a:rPr lang="en-US" smtClean="0"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7895B-9E8D-4F76-9EDC-7D22790B6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7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g.behenna@uwtsd.ac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moodle.uwtsd.ac.uk/course/view.php?id=3562#section-2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4086603-555F-4C29-8F1B-EAF128DDF8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7"/>
          <a:stretch/>
        </p:blipFill>
        <p:spPr>
          <a:xfrm>
            <a:off x="62144" y="76200"/>
            <a:ext cx="9005656" cy="6705600"/>
          </a:xfrm>
          <a:prstGeom prst="rect">
            <a:avLst/>
          </a:prstGeom>
          <a:ln w="95250">
            <a:solidFill>
              <a:srgbClr val="FF0000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90600"/>
            <a:ext cx="7772400" cy="3886199"/>
          </a:xfrm>
        </p:spPr>
        <p:txBody>
          <a:bodyPr>
            <a:normAutofit/>
          </a:bodyPr>
          <a:lstStyle/>
          <a:p>
            <a:br>
              <a:rPr lang="en-GB" sz="5000" b="1" i="1" dirty="0"/>
            </a:br>
            <a:br>
              <a:rPr lang="en-GB" sz="5000" b="1" dirty="0"/>
            </a:br>
            <a:r>
              <a:rPr lang="en-GB" sz="5000" b="1" dirty="0"/>
              <a:t>BMSP4013 Contemporary Management Approaches</a:t>
            </a:r>
            <a:endParaRPr lang="en-US" sz="5000" b="1" dirty="0"/>
          </a:p>
        </p:txBody>
      </p:sp>
    </p:spTree>
    <p:extLst>
      <p:ext uri="{BB962C8B-B14F-4D97-AF65-F5344CB8AC3E}">
        <p14:creationId xmlns:p14="http://schemas.microsoft.com/office/powerpoint/2010/main" val="3321161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0E7815-00FC-49E2-AD7C-2B12606BD6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76200"/>
            <a:ext cx="8991600" cy="67056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16343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CBDEB-D8CA-4B6E-B827-FA7CC8E78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Introductions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73012-7672-48DA-BF53-8A594B3FF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 Everyone, I’m Glenn, your Module Lecturer and I will be guiding you through this module.</a:t>
            </a:r>
          </a:p>
          <a:p>
            <a:endParaRPr lang="en-GB" dirty="0"/>
          </a:p>
          <a:p>
            <a:r>
              <a:rPr lang="en-GB" dirty="0"/>
              <a:t>Glenn Behenna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g.behenna@uwtsd.ac.uk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2" descr="Image result for who are you?">
            <a:extLst>
              <a:ext uri="{FF2B5EF4-FFF2-40B4-BE49-F238E27FC236}">
                <a16:creationId xmlns:a16="http://schemas.microsoft.com/office/drawing/2014/main" id="{8A3D7CD7-E80B-448D-92B0-CF6841332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5469">
            <a:off x="5121274" y="3881543"/>
            <a:ext cx="3562350" cy="259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53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7A7B16-C9C8-41B1-9B15-9B17581C88E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489197">
            <a:off x="3832862" y="485640"/>
            <a:ext cx="5131387" cy="60610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4DD75E-337D-46A8-B3E1-00B8798FC748}"/>
              </a:ext>
            </a:extLst>
          </p:cNvPr>
          <p:cNvSpPr txBox="1"/>
          <p:nvPr/>
        </p:nvSpPr>
        <p:spPr>
          <a:xfrm>
            <a:off x="381000" y="152400"/>
            <a:ext cx="3429000" cy="47705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b="1" dirty="0"/>
              <a:t>Write down 1 thing about you which is </a:t>
            </a:r>
            <a:r>
              <a:rPr lang="en-GB" sz="3200" b="1" dirty="0">
                <a:solidFill>
                  <a:srgbClr val="FF0000"/>
                </a:solidFill>
              </a:rPr>
              <a:t>True</a:t>
            </a:r>
            <a:r>
              <a:rPr lang="en-GB" sz="3200" b="1" dirty="0"/>
              <a:t> and 1 which is a </a:t>
            </a:r>
            <a:r>
              <a:rPr lang="en-GB" sz="3200" b="1" dirty="0">
                <a:solidFill>
                  <a:srgbClr val="FF0000"/>
                </a:solidFill>
              </a:rPr>
              <a:t>Lie</a:t>
            </a:r>
            <a:r>
              <a:rPr lang="en-GB" sz="3200" b="1" dirty="0"/>
              <a:t>.  </a:t>
            </a:r>
          </a:p>
          <a:p>
            <a:endParaRPr lang="en-GB" sz="800" b="1" dirty="0"/>
          </a:p>
          <a:p>
            <a:r>
              <a:rPr lang="en-GB" sz="3200" b="1" dirty="0"/>
              <a:t>Share this with the class. I will go first to start us off.</a:t>
            </a:r>
          </a:p>
          <a:p>
            <a:endParaRPr lang="en-GB" sz="800" b="1" dirty="0"/>
          </a:p>
          <a:p>
            <a:r>
              <a:rPr lang="en-GB" sz="3200" b="1" dirty="0"/>
              <a:t>Can Anyone guess which one is a </a:t>
            </a:r>
            <a:r>
              <a:rPr lang="en-GB" sz="3200" b="1" dirty="0">
                <a:solidFill>
                  <a:srgbClr val="FF0000"/>
                </a:solidFill>
              </a:rPr>
              <a:t>Lie</a:t>
            </a:r>
            <a:r>
              <a:rPr lang="en-GB" sz="3200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5869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>
            <a:normAutofit/>
          </a:bodyPr>
          <a:lstStyle/>
          <a:p>
            <a:r>
              <a:rPr lang="en-US" b="1" dirty="0"/>
              <a:t>Module Aims &amp; Objectives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b="1" dirty="0"/>
              <a:t>AIM(S)</a:t>
            </a:r>
          </a:p>
          <a:p>
            <a:r>
              <a:rPr lang="en-US" sz="2400" dirty="0"/>
              <a:t>To provide students with an introduction to contemporary management approaches, within a context of sustainability and a rapidly changing world.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2400" b="1" dirty="0"/>
              <a:t>OBJECTIVES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Upon the successful completion of this module, the student should be able to:</a:t>
            </a:r>
          </a:p>
          <a:p>
            <a:r>
              <a:rPr lang="en-US" sz="2400" dirty="0"/>
              <a:t>explain the changing nature of business and the complimentary evolution in management approaches;</a:t>
            </a:r>
          </a:p>
          <a:p>
            <a:r>
              <a:rPr lang="en-US" sz="2400" dirty="0"/>
              <a:t>critique contemporary management approaches in relation to given sectors, </a:t>
            </a:r>
            <a:r>
              <a:rPr lang="en-US" sz="2400" dirty="0" err="1"/>
              <a:t>organisations</a:t>
            </a:r>
            <a:r>
              <a:rPr lang="en-US" sz="2400" dirty="0"/>
              <a:t> or communities.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289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282117" y="-253670"/>
            <a:ext cx="137072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668730" y="422146"/>
            <a:ext cx="484026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7532611" y="655140"/>
            <a:ext cx="515604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7017482" y="0"/>
            <a:ext cx="2126518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2258" y="6115501"/>
            <a:ext cx="1120884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03060" y="6453143"/>
            <a:ext cx="611177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B3807EF1-7740-AA2B-5FF6-F3F9F439E1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1940538"/>
              </p:ext>
            </p:extLst>
          </p:nvPr>
        </p:nvGraphicFramePr>
        <p:xfrm>
          <a:off x="990600" y="380999"/>
          <a:ext cx="7424087" cy="6072142"/>
        </p:xfrm>
        <a:graphic>
          <a:graphicData uri="http://schemas.openxmlformats.org/drawingml/2006/table">
            <a:tbl>
              <a:tblPr/>
              <a:tblGrid>
                <a:gridCol w="1170308">
                  <a:extLst>
                    <a:ext uri="{9D8B030D-6E8A-4147-A177-3AD203B41FA5}">
                      <a16:colId xmlns:a16="http://schemas.microsoft.com/office/drawing/2014/main" val="1273957848"/>
                    </a:ext>
                  </a:extLst>
                </a:gridCol>
                <a:gridCol w="937829">
                  <a:extLst>
                    <a:ext uri="{9D8B030D-6E8A-4147-A177-3AD203B41FA5}">
                      <a16:colId xmlns:a16="http://schemas.microsoft.com/office/drawing/2014/main" val="3941234875"/>
                    </a:ext>
                  </a:extLst>
                </a:gridCol>
                <a:gridCol w="5315950">
                  <a:extLst>
                    <a:ext uri="{9D8B030D-6E8A-4147-A177-3AD203B41FA5}">
                      <a16:colId xmlns:a16="http://schemas.microsoft.com/office/drawing/2014/main" val="2846509928"/>
                    </a:ext>
                  </a:extLst>
                </a:gridCol>
              </a:tblGrid>
              <a:tr h="290409">
                <a:tc gridSpan="3">
                  <a:txBody>
                    <a:bodyPr/>
                    <a:lstStyle/>
                    <a:p>
                      <a:pPr algn="ctr">
                        <a:tabLst>
                          <a:tab pos="2880995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INDICATIVE LECTURE SCHEDULE SEMESTER 1 2023/2024</a:t>
                      </a:r>
                      <a:endParaRPr lang="en-GB" sz="1400" b="1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00584" marR="100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782181"/>
                  </a:ext>
                </a:extLst>
              </a:tr>
              <a:tr h="522738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Lecture Dates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Week</a:t>
                      </a:r>
                      <a:endParaRPr lang="en-GB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Lecture Topic</a:t>
                      </a:r>
                      <a:endParaRPr lang="en-GB" sz="1400" b="1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6699520"/>
                  </a:ext>
                </a:extLst>
              </a:tr>
              <a:tr h="552952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Monday 2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October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Introduction to the Module and Assessments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228600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9136966"/>
                  </a:ext>
                </a:extLst>
              </a:tr>
              <a:tr h="450009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Monday 9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October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GB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The Nature of the Organisation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7993113"/>
                  </a:ext>
                </a:extLst>
              </a:tr>
              <a:tr h="675013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Monday 16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October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3</a:t>
                      </a:r>
                      <a:endParaRPr lang="en-GB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Approaches to Organisation and Management &amp; The Role of the Manager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228600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8012484"/>
                  </a:ext>
                </a:extLst>
              </a:tr>
              <a:tr h="479175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Monday 23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October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4</a:t>
                      </a:r>
                      <a:endParaRPr lang="en-GB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The Nature and Context of the Organisation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844910"/>
                  </a:ext>
                </a:extLst>
              </a:tr>
              <a:tr h="479175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Monday 30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October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5</a:t>
                      </a:r>
                      <a:endParaRPr lang="en-GB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Motivation and Satisfaction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228600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1414793"/>
                  </a:ext>
                </a:extLst>
              </a:tr>
              <a:tr h="450009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Monday 6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November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6</a:t>
                      </a:r>
                      <a:endParaRPr lang="en-GB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Perception and Communication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6064839"/>
                  </a:ext>
                </a:extLst>
              </a:tr>
              <a:tr h="675013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Monday 13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November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7</a:t>
                      </a:r>
                      <a:endParaRPr lang="en-GB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Team Work and Groups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Organisational Strategy, CSR and Ethics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228600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2039373"/>
                  </a:ext>
                </a:extLst>
              </a:tr>
              <a:tr h="568465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Monday 20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November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8</a:t>
                      </a:r>
                      <a:endParaRPr lang="en-GB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Individual Differences and Diversity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The Nature of Leadership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2383572"/>
                  </a:ext>
                </a:extLst>
              </a:tr>
              <a:tr h="479175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Monday 27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November 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9</a:t>
                      </a:r>
                      <a:endParaRPr lang="en-GB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Assignment Drop-in Clinic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126170"/>
                  </a:ext>
                </a:extLst>
              </a:tr>
              <a:tr h="450009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Monday 4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December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10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Assignment Drop-in Clinic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801" marR="5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93026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3086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6DFAD-5240-4A5D-A370-40CD93B23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/>
              <a:t>Teaching &amp; Learning Strategy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D15B1B-1413-482D-AF3F-4DDC45B697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1111"/>
          <a:stretch/>
        </p:blipFill>
        <p:spPr>
          <a:xfrm>
            <a:off x="212317" y="1447800"/>
            <a:ext cx="4435883" cy="5257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773536F-2A8D-4746-B227-3955CBCBAD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453790"/>
              </p:ext>
            </p:extLst>
          </p:nvPr>
        </p:nvGraphicFramePr>
        <p:xfrm>
          <a:off x="4876800" y="3200400"/>
          <a:ext cx="3978684" cy="167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1">
                  <a:extLst>
                    <a:ext uri="{9D8B030D-6E8A-4147-A177-3AD203B41FA5}">
                      <a16:colId xmlns:a16="http://schemas.microsoft.com/office/drawing/2014/main" val="193201949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1730087805"/>
                    </a:ext>
                  </a:extLst>
                </a:gridCol>
                <a:gridCol w="1464083">
                  <a:extLst>
                    <a:ext uri="{9D8B030D-6E8A-4147-A177-3AD203B41FA5}">
                      <a16:colId xmlns:a16="http://schemas.microsoft.com/office/drawing/2014/main" val="16946629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/>
                        <a:t>Activity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/>
                        <a:t>Hours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/>
                        <a:t>Percentage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72308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Scheduled Learning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41329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Independent Learning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38781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7556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19800"/>
          </a:xfrm>
        </p:spPr>
        <p:txBody>
          <a:bodyPr>
            <a:normAutofit/>
          </a:bodyPr>
          <a:lstStyle/>
          <a:p>
            <a:r>
              <a:rPr lang="en-GB" dirty="0"/>
              <a:t>Assessment Overview, Assignment 1 and 2.</a:t>
            </a:r>
          </a:p>
          <a:p>
            <a:pPr lvl="1"/>
            <a:r>
              <a:rPr lang="en-GB" dirty="0"/>
              <a:t>Assignment 1 due </a:t>
            </a:r>
            <a:r>
              <a:rPr lang="en-GB" b="1" dirty="0"/>
              <a:t>Friday 15</a:t>
            </a:r>
            <a:r>
              <a:rPr lang="en-GB" b="1" baseline="30000" dirty="0"/>
              <a:t>th</a:t>
            </a:r>
            <a:r>
              <a:rPr lang="en-GB" b="1" dirty="0"/>
              <a:t> December 2023,</a:t>
            </a:r>
            <a:r>
              <a:rPr lang="en-GB" dirty="0"/>
              <a:t> 1,500 word report (50%)</a:t>
            </a:r>
          </a:p>
          <a:p>
            <a:pPr lvl="1"/>
            <a:r>
              <a:rPr lang="en-GB" dirty="0"/>
              <a:t>Assignment 2 due </a:t>
            </a:r>
            <a:r>
              <a:rPr lang="en-GB" b="1" dirty="0"/>
              <a:t>Monday 8</a:t>
            </a:r>
            <a:r>
              <a:rPr lang="en-GB" b="1" baseline="30000" dirty="0"/>
              <a:t>th</a:t>
            </a:r>
            <a:r>
              <a:rPr lang="en-GB" b="1" dirty="0"/>
              <a:t> January 2024,</a:t>
            </a:r>
            <a:r>
              <a:rPr lang="en-GB" dirty="0"/>
              <a:t> which is a 10 minute recorded and narrated presentation (with a voice over) (50%)</a:t>
            </a:r>
          </a:p>
          <a:p>
            <a:pPr lvl="1"/>
            <a:endParaRPr lang="en-GB" dirty="0"/>
          </a:p>
          <a:p>
            <a:pPr marL="457200" lvl="1" indent="0">
              <a:buNone/>
            </a:pPr>
            <a:r>
              <a:rPr lang="en-GB" dirty="0"/>
              <a:t>There are a wide range of resources available on the Moodle module, so please use them.</a:t>
            </a:r>
          </a:p>
        </p:txBody>
      </p:sp>
    </p:spTree>
    <p:extLst>
      <p:ext uri="{BB962C8B-B14F-4D97-AF65-F5344CB8AC3E}">
        <p14:creationId xmlns:p14="http://schemas.microsoft.com/office/powerpoint/2010/main" val="1420585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lated image">
            <a:hlinkClick r:id="rId2"/>
            <a:extLst>
              <a:ext uri="{FF2B5EF4-FFF2-40B4-BE49-F238E27FC236}">
                <a16:creationId xmlns:a16="http://schemas.microsoft.com/office/drawing/2014/main" id="{233EBBE8-DA4C-4220-8149-3FBDF945E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35" y="1590675"/>
            <a:ext cx="910538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432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GB" b="1" dirty="0"/>
              <a:t>Assignment 1 (50%)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700" dirty="0">
                <a:ea typeface="Calibri"/>
                <a:cs typeface="Times New Roman"/>
              </a:rPr>
              <a:t>Select a well-known established company and study its organisational functions and establish the approaches it uses to manage these. When doing this emphasise how the approaches used effect the following areas:</a:t>
            </a:r>
            <a:endParaRPr lang="en-US" sz="1700" dirty="0">
              <a:ea typeface="Calibri"/>
              <a:cs typeface="Times New Roman"/>
            </a:endParaRPr>
          </a:p>
          <a:p>
            <a:pPr lvl="0">
              <a:spcBef>
                <a:spcPts val="0"/>
              </a:spcBef>
              <a:buFont typeface="Symbol"/>
              <a:buChar char=""/>
            </a:pPr>
            <a:r>
              <a:rPr lang="en-GB" sz="1700" dirty="0">
                <a:ea typeface="Calibri"/>
                <a:cs typeface="Times New Roman"/>
              </a:rPr>
              <a:t>Approaches to organisation and management</a:t>
            </a:r>
            <a:endParaRPr lang="en-US" sz="1700" dirty="0"/>
          </a:p>
          <a:p>
            <a:pPr lvl="0">
              <a:spcBef>
                <a:spcPts val="0"/>
              </a:spcBef>
              <a:buFont typeface="Symbol"/>
              <a:buChar char=""/>
            </a:pPr>
            <a:r>
              <a:rPr lang="en-GB" sz="1700" dirty="0">
                <a:ea typeface="Calibri"/>
                <a:cs typeface="Times New Roman"/>
              </a:rPr>
              <a:t>Work motivation and satisfaction</a:t>
            </a:r>
            <a:endParaRPr lang="en-US" sz="1700" dirty="0"/>
          </a:p>
          <a:p>
            <a:pPr lvl="0">
              <a:spcBef>
                <a:spcPts val="0"/>
              </a:spcBef>
              <a:buFont typeface="Symbol"/>
              <a:buChar char=""/>
            </a:pPr>
            <a:r>
              <a:rPr lang="en-GB" sz="1700" dirty="0">
                <a:ea typeface="Calibri"/>
                <a:cs typeface="Times New Roman"/>
              </a:rPr>
              <a:t>Perception and communication</a:t>
            </a:r>
            <a:endParaRPr lang="en-US" sz="1700" dirty="0"/>
          </a:p>
          <a:p>
            <a:pPr lvl="0">
              <a:spcBef>
                <a:spcPts val="0"/>
              </a:spcBef>
              <a:buFont typeface="Symbol"/>
              <a:buChar char=""/>
            </a:pPr>
            <a:r>
              <a:rPr lang="en-GB" sz="1700" dirty="0">
                <a:ea typeface="Calibri"/>
                <a:cs typeface="Times New Roman"/>
              </a:rPr>
              <a:t>Organisational context</a:t>
            </a:r>
            <a:endParaRPr lang="en-US" sz="1700" dirty="0"/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ea typeface="Times New Roman"/>
                <a:cs typeface="Arial"/>
              </a:rPr>
              <a:t> </a:t>
            </a:r>
            <a:endParaRPr lang="en-US" sz="1700" dirty="0">
              <a:ea typeface="Calibri"/>
              <a:cs typeface="Times New Roman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ea typeface="Times New Roman"/>
                <a:cs typeface="Arial"/>
              </a:rPr>
              <a:t>Write an answer in </a:t>
            </a:r>
            <a:r>
              <a:rPr lang="en-GB" sz="1700" b="1" dirty="0">
                <a:ea typeface="Times New Roman"/>
                <a:cs typeface="Arial"/>
              </a:rPr>
              <a:t>essay</a:t>
            </a:r>
            <a:r>
              <a:rPr lang="en-GB" sz="1700" dirty="0">
                <a:ea typeface="Times New Roman"/>
                <a:cs typeface="Arial"/>
              </a:rPr>
              <a:t> format (total 1,500 words).</a:t>
            </a:r>
            <a:endParaRPr lang="en-US" sz="1700" dirty="0">
              <a:ea typeface="Calibri"/>
              <a:cs typeface="Times New Roman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ea typeface="Times New Roman"/>
                <a:cs typeface="Arial"/>
              </a:rPr>
              <a:t> </a:t>
            </a:r>
            <a:endParaRPr lang="en-US" sz="1700" dirty="0">
              <a:ea typeface="Calibri"/>
              <a:cs typeface="Times New Roman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 dirty="0">
                <a:ea typeface="Times New Roman"/>
                <a:cs typeface="Arial"/>
              </a:rPr>
              <a:t>Submission Date:</a:t>
            </a:r>
            <a:r>
              <a:rPr lang="en-GB" sz="1700" dirty="0">
                <a:ea typeface="Times New Roman"/>
                <a:cs typeface="Arial"/>
              </a:rPr>
              <a:t> </a:t>
            </a:r>
            <a:r>
              <a:rPr lang="en-GB" sz="1700" b="1" dirty="0">
                <a:ea typeface="Times New Roman"/>
                <a:cs typeface="Arial"/>
              </a:rPr>
              <a:t>Friday 15</a:t>
            </a:r>
            <a:r>
              <a:rPr lang="en-GB" sz="1700" b="1" baseline="30000" dirty="0">
                <a:ea typeface="Times New Roman"/>
                <a:cs typeface="Arial"/>
              </a:rPr>
              <a:t>th</a:t>
            </a:r>
            <a:r>
              <a:rPr lang="en-GB" sz="1700" b="1" dirty="0">
                <a:ea typeface="Times New Roman"/>
                <a:cs typeface="Arial"/>
              </a:rPr>
              <a:t> December 2023</a:t>
            </a:r>
            <a:endParaRPr lang="en-US" sz="1700" b="1" dirty="0">
              <a:ea typeface="Calibri"/>
              <a:cs typeface="Times New Roman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ea typeface="Times New Roman"/>
                <a:cs typeface="Arial"/>
              </a:rPr>
              <a:t> </a:t>
            </a:r>
            <a:endParaRPr lang="en-US" sz="1700" dirty="0">
              <a:ea typeface="Calibri"/>
              <a:cs typeface="Times New Roman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 i="1" dirty="0">
                <a:ea typeface="Times New Roman"/>
                <a:cs typeface="Arial"/>
              </a:rPr>
              <a:t>Late submission of the electronic version of the assignment will result in a late penalty mark.  Penalties for late submission: Up to one week late, maximum mark of 40%.  Over one week late, Fail.  Otherwise you will need to apply for Extenuating Circumstances.</a:t>
            </a:r>
            <a:endParaRPr lang="en-US" sz="1700" b="1" i="1" dirty="0">
              <a:ea typeface="Calibri"/>
              <a:cs typeface="Times New Roman"/>
            </a:endParaRP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582141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/>
              <a:t>Assignment 2 (50%)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610600" cy="5181600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GB" sz="68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Choose a different organisation than the one you used in assessment one please.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en-US" sz="6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8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Create your own PowerPoint presentation of 10 - 15 slides (</a:t>
            </a:r>
            <a:r>
              <a:rPr lang="en-GB" sz="68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very important</a:t>
            </a:r>
            <a:r>
              <a:rPr lang="en-GB" sz="68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en-GB" sz="68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to ensure that you record your voice as you present your slides</a:t>
            </a:r>
            <a:r>
              <a:rPr lang="en-GB" sz="68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) on the following: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6800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GB" sz="68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Your recorded 10 minute presentation should be based on a well-known organisation and you should study its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en-GB" sz="6800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lvl="1">
              <a:lnSpc>
                <a:spcPct val="115000"/>
              </a:lnSpc>
              <a:spcBef>
                <a:spcPts val="0"/>
              </a:spcBef>
            </a:pPr>
            <a:r>
              <a:rPr lang="en-GB" sz="6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(1) Approach to strategy</a:t>
            </a:r>
          </a:p>
          <a:p>
            <a:pPr lvl="1">
              <a:lnSpc>
                <a:spcPct val="115000"/>
              </a:lnSpc>
              <a:spcBef>
                <a:spcPts val="0"/>
              </a:spcBef>
            </a:pPr>
            <a:r>
              <a:rPr lang="en-GB" sz="6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(2) Approaches to organisation and management</a:t>
            </a:r>
          </a:p>
          <a:p>
            <a:pPr lvl="1">
              <a:lnSpc>
                <a:spcPct val="115000"/>
              </a:lnSpc>
              <a:spcBef>
                <a:spcPts val="0"/>
              </a:spcBef>
            </a:pPr>
            <a:r>
              <a:rPr lang="en-GB" sz="6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(3) Group and team work </a:t>
            </a:r>
          </a:p>
          <a:p>
            <a:pPr lvl="1">
              <a:lnSpc>
                <a:spcPct val="115000"/>
              </a:lnSpc>
              <a:spcBef>
                <a:spcPts val="0"/>
              </a:spcBef>
            </a:pPr>
            <a:r>
              <a:rPr lang="en-GB" sz="6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(4) Corporate Social Responsibility - in relation to how sustainable the business is. </a:t>
            </a:r>
            <a:endParaRPr lang="en-US" sz="6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6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8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Submission date:</a:t>
            </a:r>
            <a:r>
              <a:rPr lang="en-GB" sz="68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en-GB" sz="68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Monday 8</a:t>
            </a:r>
            <a:r>
              <a:rPr lang="en-GB" sz="6800" b="1" baseline="300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th</a:t>
            </a:r>
            <a:r>
              <a:rPr lang="en-GB" sz="68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January 2024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6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7200" b="1" i="1" dirty="0">
                <a:ea typeface="Times New Roman"/>
                <a:cs typeface="Arial"/>
              </a:rPr>
              <a:t>Late submission of the electronic version of the assignment will result in a late penalty mark.  Penalties for late submission: Up to one week late, maximum mark of 40%.  Over one week late, Fail.  Otherwise you will need to apply for Extenuating Circumstances.</a:t>
            </a:r>
            <a:endParaRPr lang="en-US" sz="7200" b="1" i="1" dirty="0">
              <a:ea typeface="Calibri"/>
              <a:cs typeface="Times New Roman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33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8BD57-6249-46F8-A5CA-53ADC6E71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/>
              <a:t>Marking Criteria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976D17-3299-4B9A-B804-97C46DC14A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943600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b="1" dirty="0"/>
              <a:t>Engagement with literature </a:t>
            </a:r>
            <a:r>
              <a:rPr lang="en-GB" sz="2700" dirty="0"/>
              <a:t>(including reading, referencing, academic conventions and academic honesty)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Knowledge and understanding </a:t>
            </a:r>
            <a:r>
              <a:rPr lang="en-GB" sz="2700" dirty="0"/>
              <a:t>(Knowledge of the basic underlying concepts and principles of a subject)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Cognitive and intellectual skills </a:t>
            </a:r>
            <a:r>
              <a:rPr lang="en-GB" sz="2700" dirty="0"/>
              <a:t>(Evaluate underlying concepts and principles of a subject and interpret qualitative and quantitative data in order to develop lines of argument and make sound judgements)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Ethics, Sustainability and Responsibility </a:t>
            </a:r>
            <a:r>
              <a:rPr lang="en-GB" sz="2700" dirty="0"/>
              <a:t>(Consideration for ethics, sustainability and responsibility within the context of the task)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Transferable skills for life and professional practice</a:t>
            </a:r>
            <a:r>
              <a:rPr lang="en-GB" dirty="0"/>
              <a:t> </a:t>
            </a:r>
            <a:r>
              <a:rPr lang="en-GB" sz="2700" dirty="0"/>
              <a:t>(Communicate the results of their study/work accurately and reliably, and with structured and coherent arguments; the qualities needed for employment requiring the exercise of some personal responsibility within a structured and managed environment.)</a:t>
            </a:r>
          </a:p>
          <a:p>
            <a:endParaRPr lang="en-GB" sz="2700" dirty="0"/>
          </a:p>
          <a:p>
            <a:endParaRPr lang="en-GB" sz="27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4840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8DBDE-E50F-4191-95AB-627DD1158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Feedback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65070B0-623B-413F-BA90-E10705581FA1}"/>
              </a:ext>
            </a:extLst>
          </p:cNvPr>
          <p:cNvGrpSpPr/>
          <p:nvPr/>
        </p:nvGrpSpPr>
        <p:grpSpPr>
          <a:xfrm>
            <a:off x="1104900" y="1600200"/>
            <a:ext cx="6934200" cy="3581400"/>
            <a:chOff x="1447800" y="1905000"/>
            <a:chExt cx="6934200" cy="3581400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C0C9B9B9-4979-4FA4-A96C-F0FECA1700D7}"/>
                </a:ext>
              </a:extLst>
            </p:cNvPr>
            <p:cNvSpPr/>
            <p:nvPr/>
          </p:nvSpPr>
          <p:spPr>
            <a:xfrm>
              <a:off x="1447800" y="1905000"/>
              <a:ext cx="3886200" cy="35814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000" b="1" dirty="0"/>
                <a:t>Formative</a:t>
              </a:r>
            </a:p>
            <a:p>
              <a:pPr algn="ctr"/>
              <a:endParaRPr lang="en-GB" sz="3000" b="1" dirty="0"/>
            </a:p>
            <a:p>
              <a:pPr algn="ctr"/>
              <a:endParaRPr lang="en-GB" sz="3000" b="1" dirty="0"/>
            </a:p>
            <a:p>
              <a:pPr algn="ctr"/>
              <a:endParaRPr lang="en-GB" sz="3000" b="1" dirty="0"/>
            </a:p>
            <a:p>
              <a:pPr algn="ctr"/>
              <a:r>
                <a:rPr lang="en-GB" sz="2000" b="1" dirty="0"/>
                <a:t>Continuous, Informal Feedback</a:t>
              </a:r>
              <a:endParaRPr lang="en-GB" sz="3000" b="1" dirty="0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052F5238-2066-4188-8B24-F18201D80609}"/>
                </a:ext>
              </a:extLst>
            </p:cNvPr>
            <p:cNvSpPr/>
            <p:nvPr/>
          </p:nvSpPr>
          <p:spPr>
            <a:xfrm>
              <a:off x="4495800" y="1905000"/>
              <a:ext cx="3886200" cy="3581400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000" b="1" dirty="0"/>
                <a:t>Summative </a:t>
              </a:r>
            </a:p>
            <a:p>
              <a:pPr algn="ctr"/>
              <a:endParaRPr lang="en-GB" sz="3000" b="1" dirty="0"/>
            </a:p>
            <a:p>
              <a:pPr algn="ctr"/>
              <a:endParaRPr lang="en-GB" sz="3000" b="1" dirty="0"/>
            </a:p>
            <a:p>
              <a:pPr algn="ctr"/>
              <a:endParaRPr lang="en-GB" sz="3000" b="1" dirty="0"/>
            </a:p>
            <a:p>
              <a:pPr algn="ctr"/>
              <a:r>
                <a:rPr lang="en-GB" sz="2000" b="1" dirty="0"/>
                <a:t>Final Assessment Submission 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6189CC48-F812-4F1A-8B3F-BE091902ECE5}"/>
              </a:ext>
            </a:extLst>
          </p:cNvPr>
          <p:cNvSpPr txBox="1"/>
          <p:nvPr/>
        </p:nvSpPr>
        <p:spPr>
          <a:xfrm>
            <a:off x="2209800" y="5715000"/>
            <a:ext cx="457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20 </a:t>
            </a:r>
            <a:r>
              <a:rPr lang="en-GB" sz="4000" b="1" dirty="0">
                <a:solidFill>
                  <a:srgbClr val="FF0000"/>
                </a:solidFill>
              </a:rPr>
              <a:t>WORKING</a:t>
            </a:r>
            <a:r>
              <a:rPr lang="en-GB" sz="4000" b="1" dirty="0"/>
              <a:t> Days</a:t>
            </a:r>
          </a:p>
        </p:txBody>
      </p:sp>
    </p:spTree>
    <p:extLst>
      <p:ext uri="{BB962C8B-B14F-4D97-AF65-F5344CB8AC3E}">
        <p14:creationId xmlns:p14="http://schemas.microsoft.com/office/powerpoint/2010/main" val="45175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any questions?">
            <a:extLst>
              <a:ext uri="{FF2B5EF4-FFF2-40B4-BE49-F238E27FC236}">
                <a16:creationId xmlns:a16="http://schemas.microsoft.com/office/drawing/2014/main" id="{B07636B5-7CF2-4C77-8A0F-0F15B7838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8991600" cy="67056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6822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well known companies">
            <a:extLst>
              <a:ext uri="{FF2B5EF4-FFF2-40B4-BE49-F238E27FC236}">
                <a16:creationId xmlns:a16="http://schemas.microsoft.com/office/drawing/2014/main" id="{2F2B3CBF-AF47-4D75-AB5A-BBD585FE2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8991600" cy="67056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860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17800</TotalTime>
  <Words>772</Words>
  <Application>Microsoft Office PowerPoint</Application>
  <PresentationFormat>On-screen Show (4:3)</PresentationFormat>
  <Paragraphs>124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Symbol</vt:lpstr>
      <vt:lpstr>Times New Roman</vt:lpstr>
      <vt:lpstr>Office Theme</vt:lpstr>
      <vt:lpstr>  BMSP4013 Contemporary Management Approaches</vt:lpstr>
      <vt:lpstr>PowerPoint Presentation</vt:lpstr>
      <vt:lpstr>Introductions </vt:lpstr>
      <vt:lpstr>PowerPoint Presentation</vt:lpstr>
      <vt:lpstr>Module Aims &amp; Objectives </vt:lpstr>
      <vt:lpstr>PowerPoint Presentation</vt:lpstr>
      <vt:lpstr>Teaching &amp; Learning Strategy</vt:lpstr>
      <vt:lpstr>PowerPoint Presentation</vt:lpstr>
      <vt:lpstr>PowerPoint Presentation</vt:lpstr>
      <vt:lpstr>Assignment 1 (50%)</vt:lpstr>
      <vt:lpstr>Assignment 2 (50%)</vt:lpstr>
      <vt:lpstr>Marking Criteria </vt:lpstr>
      <vt:lpstr>Feedback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Glenn Behenna</cp:lastModifiedBy>
  <cp:revision>48</cp:revision>
  <dcterms:created xsi:type="dcterms:W3CDTF">2017-09-18T08:51:19Z</dcterms:created>
  <dcterms:modified xsi:type="dcterms:W3CDTF">2023-09-30T15:26:28Z</dcterms:modified>
</cp:coreProperties>
</file>