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81" r:id="rId2"/>
    <p:sldId id="279" r:id="rId3"/>
    <p:sldId id="257" r:id="rId4"/>
    <p:sldId id="258" r:id="rId5"/>
    <p:sldId id="259" r:id="rId6"/>
    <p:sldId id="260" r:id="rId7"/>
    <p:sldId id="261" r:id="rId8"/>
    <p:sldId id="262" r:id="rId9"/>
    <p:sldId id="263" r:id="rId10"/>
    <p:sldId id="266" r:id="rId11"/>
    <p:sldId id="269" r:id="rId12"/>
    <p:sldId id="275" r:id="rId13"/>
    <p:sldId id="277" r:id="rId14"/>
    <p:sldId id="28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94" autoAdjust="0"/>
    <p:restoredTop sz="72666" autoAdjust="0"/>
  </p:normalViewPr>
  <p:slideViewPr>
    <p:cSldViewPr snapToGrid="0">
      <p:cViewPr varScale="1">
        <p:scale>
          <a:sx n="69" d="100"/>
          <a:sy n="69" d="100"/>
        </p:scale>
        <p:origin x="816" y="72"/>
      </p:cViewPr>
      <p:guideLst>
        <p:guide orient="horz" pos="2160"/>
        <p:guide pos="3840"/>
      </p:guideLst>
    </p:cSldViewPr>
  </p:slideViewPr>
  <p:outlineViewPr>
    <p:cViewPr>
      <p:scale>
        <a:sx n="33" d="100"/>
        <a:sy n="33" d="100"/>
      </p:scale>
      <p:origin x="0" y="-907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36CA2-F1B1-483E-A1BC-A4568E6CC496}" type="datetimeFigureOut">
              <a:rPr lang="en-US" smtClean="0"/>
              <a:pPr/>
              <a:t>2/25/2026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06EC5F-68FC-4C2F-80A0-A45B970C6D61}" type="slidenum">
              <a:rPr lang="en-US" smtClean="0"/>
              <a:pPr/>
              <a:t>‹#›</a:t>
            </a:fld>
            <a:endParaRPr lang="en-US"/>
          </a:p>
        </p:txBody>
      </p:sp>
    </p:spTree>
    <p:extLst>
      <p:ext uri="{BB962C8B-B14F-4D97-AF65-F5344CB8AC3E}">
        <p14:creationId xmlns:p14="http://schemas.microsoft.com/office/powerpoint/2010/main" val="2231896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1</a:t>
            </a:fld>
            <a:endParaRPr lang="en-US"/>
          </a:p>
        </p:txBody>
      </p:sp>
    </p:spTree>
    <p:extLst>
      <p:ext uri="{BB962C8B-B14F-4D97-AF65-F5344CB8AC3E}">
        <p14:creationId xmlns:p14="http://schemas.microsoft.com/office/powerpoint/2010/main" val="1837351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A49E6-261B-9C91-EAC4-4E91467526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FB1929-F47F-CB7D-6761-E2D4E65AF7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9675C7-73A7-1A51-4E83-F8F822AB304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822E074-2AB1-3F52-D708-F417B5D8442E}"/>
              </a:ext>
            </a:extLst>
          </p:cNvPr>
          <p:cNvSpPr>
            <a:spLocks noGrp="1"/>
          </p:cNvSpPr>
          <p:nvPr>
            <p:ph type="sldNum" sz="quarter" idx="5"/>
          </p:nvPr>
        </p:nvSpPr>
        <p:spPr/>
        <p:txBody>
          <a:bodyPr/>
          <a:lstStyle/>
          <a:p>
            <a:fld id="{1606EC5F-68FC-4C2F-80A0-A45B970C6D61}" type="slidenum">
              <a:rPr lang="en-US" smtClean="0"/>
              <a:pPr/>
              <a:t>2</a:t>
            </a:fld>
            <a:endParaRPr lang="en-US"/>
          </a:p>
        </p:txBody>
      </p:sp>
    </p:spTree>
    <p:extLst>
      <p:ext uri="{BB962C8B-B14F-4D97-AF65-F5344CB8AC3E}">
        <p14:creationId xmlns:p14="http://schemas.microsoft.com/office/powerpoint/2010/main" val="1529802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Continuous innovations support resilient organisational management. This study is going to develop an interview for hiring an innovation support officer. Along with it, the innovative job description and persona specification will be discussed for this job role.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3</a:t>
            </a:fld>
            <a:endParaRPr lang="en-US"/>
          </a:p>
        </p:txBody>
      </p:sp>
    </p:spTree>
    <p:extLst>
      <p:ext uri="{BB962C8B-B14F-4D97-AF65-F5344CB8AC3E}">
        <p14:creationId xmlns:p14="http://schemas.microsoft.com/office/powerpoint/2010/main" val="2099501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Automation, AI, and technologies that use data are changing the way people work and the way businesses are run. HR should hire people who are open to new ideas, adaptable, good at finding new ways to solve problems, and willing to help with digital transformation. The new job of Innovative Support Officer is to help the UWTSD Student Union come up with new ideas.</a:t>
            </a:r>
          </a:p>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4</a:t>
            </a:fld>
            <a:endParaRPr lang="en-US"/>
          </a:p>
        </p:txBody>
      </p:sp>
    </p:spTree>
    <p:extLst>
      <p:ext uri="{BB962C8B-B14F-4D97-AF65-F5344CB8AC3E}">
        <p14:creationId xmlns:p14="http://schemas.microsoft.com/office/powerpoint/2010/main" val="1534782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Previously, the job descriptions only focused on the fixed duties and responsibilities for a specific job role. That only mentioned the task descriptions and professional requirements. A routine process has been mostly prioritised for the development of close compliance with the organisation. The prior job description had limited flexibility with less focus on creative problem-solving capabilities. The previous job descriptions sometimes failed to develop an overall evaluation of the applicant before hiring.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5</a:t>
            </a:fld>
            <a:endParaRPr lang="en-US"/>
          </a:p>
        </p:txBody>
      </p:sp>
    </p:spTree>
    <p:extLst>
      <p:ext uri="{BB962C8B-B14F-4D97-AF65-F5344CB8AC3E}">
        <p14:creationId xmlns:p14="http://schemas.microsoft.com/office/powerpoint/2010/main" val="33393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In the present </a:t>
            </a:r>
            <a:r>
              <a:rPr lang="en-US" sz="1200" kern="1200" dirty="0" err="1">
                <a:solidFill>
                  <a:schemeClr val="tx1"/>
                </a:solidFill>
                <a:effectLst/>
                <a:latin typeface="+mn-lt"/>
                <a:ea typeface="+mn-ea"/>
                <a:cs typeface="+mn-cs"/>
              </a:rPr>
              <a:t>digitalised</a:t>
            </a:r>
            <a:r>
              <a:rPr lang="en-US" sz="1200" kern="1200" dirty="0">
                <a:solidFill>
                  <a:schemeClr val="tx1"/>
                </a:solidFill>
                <a:effectLst/>
                <a:latin typeface="+mn-lt"/>
                <a:ea typeface="+mn-ea"/>
                <a:cs typeface="+mn-cs"/>
              </a:rPr>
              <a:t> and competitive job environment, job descriptions have become outcome-focused from their task-oriented characteristics. The Human capital theory has suggested focusing on specific skills for job description development. Adaptability, collaboration and innovation are prioritised in the modern-day job descriptions.</a:t>
            </a:r>
          </a:p>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6</a:t>
            </a:fld>
            <a:endParaRPr lang="en-US"/>
          </a:p>
        </p:txBody>
      </p:sp>
    </p:spTree>
    <p:extLst>
      <p:ext uri="{BB962C8B-B14F-4D97-AF65-F5344CB8AC3E}">
        <p14:creationId xmlns:p14="http://schemas.microsoft.com/office/powerpoint/2010/main" val="116820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7</a:t>
            </a:fld>
            <a:endParaRPr lang="en-US"/>
          </a:p>
        </p:txBody>
      </p:sp>
    </p:spTree>
    <p:extLst>
      <p:ext uri="{BB962C8B-B14F-4D97-AF65-F5344CB8AC3E}">
        <p14:creationId xmlns:p14="http://schemas.microsoft.com/office/powerpoint/2010/main" val="633814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Innovation Support Officer must have the capabilities to integrate the feedback and evaluate potential outcomes with real-life data. Different student-centric workshops and innovation lab development will be the priority of the new innovation support officer. The candidate must be capable enough to establish clear communication between students, staff and external stakeholders. Moreover, it is mentioned in the job description to have critical thinking and efficient problem-solving skills.</a:t>
            </a:r>
          </a:p>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8</a:t>
            </a:fld>
            <a:endParaRPr lang="en-US"/>
          </a:p>
        </p:txBody>
      </p:sp>
    </p:spTree>
    <p:extLst>
      <p:ext uri="{BB962C8B-B14F-4D97-AF65-F5344CB8AC3E}">
        <p14:creationId xmlns:p14="http://schemas.microsoft.com/office/powerpoint/2010/main" val="223893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personal specification is the description of the professional attributes for selecting a new candidate. A personal specification is necessary for both the interviewer and the interviewee to select appropriate job roles and sort out the deserving candidates. The personal attributes and professional requirements are clearly mentioned in the person specification of a job description. Openness to experimentation and continuous learning is an essential personal characteristic desired for the innovation officer job role.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person who gets the job should know a lot about computers and the internet and be able to think of new ways to do things. They should be able to think critically, come up with new ideas, and be sure that they can make decisions based on facts, and need to be able to communicate well in order to get the support of stakeholders and make new ideas clear.</a:t>
            </a:r>
          </a:p>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9</a:t>
            </a:fld>
            <a:endParaRPr lang="en-US"/>
          </a:p>
        </p:txBody>
      </p:sp>
    </p:spTree>
    <p:extLst>
      <p:ext uri="{BB962C8B-B14F-4D97-AF65-F5344CB8AC3E}">
        <p14:creationId xmlns:p14="http://schemas.microsoft.com/office/powerpoint/2010/main" val="4119588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10</a:t>
            </a:fld>
            <a:endParaRPr lang="en-US"/>
          </a:p>
        </p:txBody>
      </p:sp>
    </p:spTree>
    <p:extLst>
      <p:ext uri="{BB962C8B-B14F-4D97-AF65-F5344CB8AC3E}">
        <p14:creationId xmlns:p14="http://schemas.microsoft.com/office/powerpoint/2010/main" val="3877279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is a structured creativity question, and innovative individuals are those who use an iterative approach, working with stakeholders, whereas others may use a linear approach.</a:t>
            </a:r>
          </a:p>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11</a:t>
            </a:fld>
            <a:endParaRPr lang="en-US"/>
          </a:p>
        </p:txBody>
      </p:sp>
    </p:spTree>
    <p:extLst>
      <p:ext uri="{BB962C8B-B14F-4D97-AF65-F5344CB8AC3E}">
        <p14:creationId xmlns:p14="http://schemas.microsoft.com/office/powerpoint/2010/main" val="23185583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specific question has been engaged in the evaluation of digital literacy and process innovation. Innovative candidates must be allocated to leverage technology thoughtfully to enhance collaboration and productivity.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06EC5F-68FC-4C2F-80A0-A45B970C6D61}" type="slidenum">
              <a:rPr lang="en-US" smtClean="0"/>
              <a:pPr/>
              <a:t>12</a:t>
            </a:fld>
            <a:endParaRPr lang="en-US"/>
          </a:p>
        </p:txBody>
      </p:sp>
    </p:spTree>
    <p:extLst>
      <p:ext uri="{BB962C8B-B14F-4D97-AF65-F5344CB8AC3E}">
        <p14:creationId xmlns:p14="http://schemas.microsoft.com/office/powerpoint/2010/main" val="2027974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can be concluded that all the interview questions have been set prioritising innovative mindset and problem-solving skills as an Innovation Support Officer. Analysis of concepts of job description and personal specification shows the changes and modifications in the previous and contemporary aspects. Previously, the job descriptions only mentioned task roles and other formal information, although now they mention the essential and critical skills required of the candidate. However, clarity and accountability have been highly prioritised for conducting an efficient and goal-oriented interview.</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06EC5F-68FC-4C2F-80A0-A45B970C6D61}" type="slidenum">
              <a:rPr lang="en-US" smtClean="0"/>
              <a:pPr/>
              <a:t>13</a:t>
            </a:fld>
            <a:endParaRPr lang="en-US"/>
          </a:p>
        </p:txBody>
      </p:sp>
    </p:spTree>
    <p:extLst>
      <p:ext uri="{BB962C8B-B14F-4D97-AF65-F5344CB8AC3E}">
        <p14:creationId xmlns:p14="http://schemas.microsoft.com/office/powerpoint/2010/main" val="779930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A70DB-C951-7860-E837-CFC3870B72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03F6487-2B7E-DD46-7957-4513660775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73A55F6-51F1-928F-9F46-6771A65703FC}"/>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5" name="Footer Placeholder 4">
            <a:extLst>
              <a:ext uri="{FF2B5EF4-FFF2-40B4-BE49-F238E27FC236}">
                <a16:creationId xmlns:a16="http://schemas.microsoft.com/office/drawing/2014/main" id="{225F78C4-3B3F-BE8F-4838-E6CE24F1F0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932C76-69EB-92E2-E413-A5D9A355B26F}"/>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2948341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457A8-1C02-A2E6-3D28-1D28D537538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93BF861-B3FA-FE2F-C12D-9C4E8472E4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9813896-AFEF-FFD1-91BE-DDDDC3D61A1C}"/>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5" name="Footer Placeholder 4">
            <a:extLst>
              <a:ext uri="{FF2B5EF4-FFF2-40B4-BE49-F238E27FC236}">
                <a16:creationId xmlns:a16="http://schemas.microsoft.com/office/drawing/2014/main" id="{A02DA90C-7CC0-F13E-1C88-557511B6E6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9AFF5B-386E-8484-838D-AC69F43C5F6E}"/>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3361871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A46B6-C4C1-44D3-5A96-A97C9E287F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72C0D09-63E0-69A8-D9BC-99FFB9DD08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E04295-0FC1-6F5C-969F-CF1769AD460F}"/>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5" name="Footer Placeholder 4">
            <a:extLst>
              <a:ext uri="{FF2B5EF4-FFF2-40B4-BE49-F238E27FC236}">
                <a16:creationId xmlns:a16="http://schemas.microsoft.com/office/drawing/2014/main" id="{9E804345-5737-ED1F-50AD-C81F869C64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1623EA-803B-E85E-9405-40D40ECC6A5C}"/>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614238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82E5B-D0A8-5DAC-B999-430D3898423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268F6BE-1AB2-2267-1216-A0FE2A6C9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8B0DFF5-076A-153C-641E-B55DAD2774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30DBAA1-64C3-178D-E75B-7CB50FEC7661}"/>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6" name="Footer Placeholder 5">
            <a:extLst>
              <a:ext uri="{FF2B5EF4-FFF2-40B4-BE49-F238E27FC236}">
                <a16:creationId xmlns:a16="http://schemas.microsoft.com/office/drawing/2014/main" id="{2C5BD97D-C749-3539-6322-8652288D91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067984-2BC0-937E-A319-52962DFF62B3}"/>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51166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A896-F7E5-F0DD-36EF-C8EDC326423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D99FA82-A29F-7523-F1B0-E395995996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86C69A-16FA-73A0-31C0-EA8577A8EC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EC2314-8F24-EFF4-D3E4-365563E68C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6C00D9-7EA3-6B7C-8D20-7A27CDA0FA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F4373AE-7762-B30C-FE41-59D3020E17B8}"/>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8" name="Footer Placeholder 7">
            <a:extLst>
              <a:ext uri="{FF2B5EF4-FFF2-40B4-BE49-F238E27FC236}">
                <a16:creationId xmlns:a16="http://schemas.microsoft.com/office/drawing/2014/main" id="{898C0B16-9E2B-E6F2-9A4B-C4C07793F13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5700FC5-685E-786B-1A77-485DF6765C1B}"/>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1489581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3654F-DF75-0571-588D-1C50C4FCC10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25110CC-2564-3F9F-E183-E45CC67F6925}"/>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4" name="Footer Placeholder 3">
            <a:extLst>
              <a:ext uri="{FF2B5EF4-FFF2-40B4-BE49-F238E27FC236}">
                <a16:creationId xmlns:a16="http://schemas.microsoft.com/office/drawing/2014/main" id="{34911ABF-3669-14DF-6A44-96724C782D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16C013-E2ED-EA41-F4DE-AEDCC4B6A8B1}"/>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1528370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52FF00-9665-B522-B618-22C186C8AF1C}"/>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3" name="Footer Placeholder 2">
            <a:extLst>
              <a:ext uri="{FF2B5EF4-FFF2-40B4-BE49-F238E27FC236}">
                <a16:creationId xmlns:a16="http://schemas.microsoft.com/office/drawing/2014/main" id="{2E0022F2-ABCA-C3C7-5311-AEF8C24ED0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9B8B7E8-112C-272A-C901-C3196D4D9C01}"/>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2995318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3DD09-4457-14F0-83B3-8BA9F826ED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6CE8A1A-C084-E1E2-614C-166EFEA6A7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EF62D9-2F36-6123-0067-7A513517BB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9590ED-4C21-0277-3C28-1F76BE395733}"/>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6" name="Footer Placeholder 5">
            <a:extLst>
              <a:ext uri="{FF2B5EF4-FFF2-40B4-BE49-F238E27FC236}">
                <a16:creationId xmlns:a16="http://schemas.microsoft.com/office/drawing/2014/main" id="{845B974B-5B22-81FD-ED04-16460BA488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4E9FEB-1382-98C8-E1D0-FF905F305A79}"/>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2076148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1BE5-6FC7-7752-D3F1-2A213F5B32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CB1BB54-2787-C545-C573-A0E4002A1D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25DCC5-E6C0-D15A-7474-5856E39D40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8E00C3-89A2-5198-49F1-FA3857CD466C}"/>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6" name="Footer Placeholder 5">
            <a:extLst>
              <a:ext uri="{FF2B5EF4-FFF2-40B4-BE49-F238E27FC236}">
                <a16:creationId xmlns:a16="http://schemas.microsoft.com/office/drawing/2014/main" id="{A83D56BF-6106-D508-8331-8541E612C7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E6499D-74AC-ECE6-5EF0-98BFD72729B9}"/>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879797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58995-0379-537F-2CD0-39C50201AD4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D00BA3-E448-03E7-860E-8488FA4465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0F7CCE-DB7D-F198-AB36-7070AAC543CE}"/>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5" name="Footer Placeholder 4">
            <a:extLst>
              <a:ext uri="{FF2B5EF4-FFF2-40B4-BE49-F238E27FC236}">
                <a16:creationId xmlns:a16="http://schemas.microsoft.com/office/drawing/2014/main" id="{BB525695-A8E9-29E6-65B9-2E92E6B2E6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111CF5-7560-8870-25BD-0A69EB7B42D0}"/>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4134213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5E4CAA-E317-B75C-2998-BC4EB49991F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37B6E8D-19D8-6396-CF24-1A3510822D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93F5E9-C415-ED87-7EBF-2030012E5DB9}"/>
              </a:ext>
            </a:extLst>
          </p:cNvPr>
          <p:cNvSpPr>
            <a:spLocks noGrp="1"/>
          </p:cNvSpPr>
          <p:nvPr>
            <p:ph type="dt" sz="half" idx="10"/>
          </p:nvPr>
        </p:nvSpPr>
        <p:spPr/>
        <p:txBody>
          <a:bodyPr/>
          <a:lstStyle/>
          <a:p>
            <a:fld id="{0C10E342-F4A6-44FB-AF60-69AF379C38B6}" type="datetimeFigureOut">
              <a:rPr lang="en-US" smtClean="0"/>
              <a:pPr/>
              <a:t>2/25/2026</a:t>
            </a:fld>
            <a:endParaRPr lang="en-US"/>
          </a:p>
        </p:txBody>
      </p:sp>
      <p:sp>
        <p:nvSpPr>
          <p:cNvPr id="5" name="Footer Placeholder 4">
            <a:extLst>
              <a:ext uri="{FF2B5EF4-FFF2-40B4-BE49-F238E27FC236}">
                <a16:creationId xmlns:a16="http://schemas.microsoft.com/office/drawing/2014/main" id="{7A818D8C-2AFC-3DCB-9DC1-A611E1B1A1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0D418F-5B32-0057-8963-30254F87EA30}"/>
              </a:ext>
            </a:extLst>
          </p:cNvPr>
          <p:cNvSpPr>
            <a:spLocks noGrp="1"/>
          </p:cNvSpPr>
          <p:nvPr>
            <p:ph type="sldNum" sz="quarter" idx="12"/>
          </p:nvPr>
        </p:nvSpPr>
        <p:spPr/>
        <p:txBody>
          <a:bodyPr/>
          <a:lstStyle/>
          <a:p>
            <a:fld id="{41070824-5024-4983-8359-3DDD8D85CA84}" type="slidenum">
              <a:rPr lang="en-US" smtClean="0"/>
              <a:pPr/>
              <a:t>‹#›</a:t>
            </a:fld>
            <a:endParaRPr lang="en-US"/>
          </a:p>
        </p:txBody>
      </p:sp>
    </p:spTree>
    <p:extLst>
      <p:ext uri="{BB962C8B-B14F-4D97-AF65-F5344CB8AC3E}">
        <p14:creationId xmlns:p14="http://schemas.microsoft.com/office/powerpoint/2010/main" val="2708975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9F6084-2026-4F30-28AB-930395CB31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66102DD-D6A7-B3FC-4A32-B5565B59E7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94CF84-A9E4-C1A8-490C-EBE67A3A17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10E342-F4A6-44FB-AF60-69AF379C38B6}" type="datetimeFigureOut">
              <a:rPr lang="en-US" smtClean="0"/>
              <a:pPr/>
              <a:t>2/25/2026</a:t>
            </a:fld>
            <a:endParaRPr lang="en-US"/>
          </a:p>
        </p:txBody>
      </p:sp>
      <p:sp>
        <p:nvSpPr>
          <p:cNvPr id="5" name="Footer Placeholder 4">
            <a:extLst>
              <a:ext uri="{FF2B5EF4-FFF2-40B4-BE49-F238E27FC236}">
                <a16:creationId xmlns:a16="http://schemas.microsoft.com/office/drawing/2014/main" id="{0EBC15A5-311B-B7FA-592D-DAAAED2FEB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A7AEFF4-5B30-CAFB-9202-6A1F6E96DC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070824-5024-4983-8359-3DDD8D85CA84}" type="slidenum">
              <a:rPr lang="en-US" smtClean="0"/>
              <a:pPr/>
              <a:t>‹#›</a:t>
            </a:fld>
            <a:endParaRPr lang="en-US"/>
          </a:p>
        </p:txBody>
      </p:sp>
    </p:spTree>
    <p:extLst>
      <p:ext uri="{BB962C8B-B14F-4D97-AF65-F5344CB8AC3E}">
        <p14:creationId xmlns:p14="http://schemas.microsoft.com/office/powerpoint/2010/main" val="2842466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C0BAE3-1A3B-7136-C45A-3FDB6A1CFCAA}"/>
              </a:ext>
            </a:extLst>
          </p:cNvPr>
          <p:cNvSpPr>
            <a:spLocks noGrp="1"/>
          </p:cNvSpPr>
          <p:nvPr>
            <p:ph idx="1"/>
          </p:nvPr>
        </p:nvSpPr>
        <p:spPr/>
        <p:txBody>
          <a:bodyPr/>
          <a:lstStyle/>
          <a:p>
            <a:endParaRPr lang="en-GB" dirty="0"/>
          </a:p>
          <a:p>
            <a:pPr marL="0" indent="0">
              <a:buNone/>
            </a:pPr>
            <a:r>
              <a:rPr lang="en-GB" dirty="0"/>
              <a:t>LCBB_5012 Principles of Human Resources Management</a:t>
            </a:r>
          </a:p>
          <a:p>
            <a:pPr marL="0" indent="0">
              <a:buNone/>
            </a:pPr>
            <a:endParaRPr lang="en-GB" dirty="0"/>
          </a:p>
          <a:p>
            <a:pPr marL="0" indent="0">
              <a:buNone/>
            </a:pPr>
            <a:r>
              <a:rPr lang="en-GB" dirty="0"/>
              <a:t>Component 1: Practical: Academic Interview for HR Processes</a:t>
            </a:r>
          </a:p>
          <a:p>
            <a:pPr marL="0" indent="0">
              <a:buNone/>
            </a:pPr>
            <a:endParaRPr lang="en-GB" dirty="0"/>
          </a:p>
          <a:p>
            <a:pPr marL="0" indent="0">
              <a:buNone/>
            </a:pPr>
            <a:r>
              <a:rPr lang="en-GB" dirty="0"/>
              <a:t>Mariana-Janeta Cucu  2238838</a:t>
            </a:r>
          </a:p>
          <a:p>
            <a:pPr marL="0" indent="0">
              <a:buNone/>
            </a:pPr>
            <a:endParaRPr lang="en-GB" dirty="0"/>
          </a:p>
          <a:p>
            <a:pPr marL="0" indent="0">
              <a:buNone/>
            </a:pPr>
            <a:r>
              <a:rPr lang="en-GB" dirty="0"/>
              <a:t>Lecturer name: </a:t>
            </a:r>
            <a:r>
              <a:rPr lang="en-GB" dirty="0" err="1"/>
              <a:t>Fouziya</a:t>
            </a:r>
            <a:r>
              <a:rPr lang="en-GB" dirty="0"/>
              <a:t> Farheen</a:t>
            </a:r>
          </a:p>
          <a:p>
            <a:pPr marL="0" indent="0">
              <a:buNone/>
            </a:pPr>
            <a:endParaRPr lang="en-GB" dirty="0"/>
          </a:p>
        </p:txBody>
      </p:sp>
      <p:pic>
        <p:nvPicPr>
          <p:cNvPr id="5" name="Picture 2" descr="University of Wales Trinity Saint David">
            <a:extLst>
              <a:ext uri="{FF2B5EF4-FFF2-40B4-BE49-F238E27FC236}">
                <a16:creationId xmlns:a16="http://schemas.microsoft.com/office/drawing/2014/main" id="{8FD6A49B-A7F1-CA83-49C7-8F55A942B2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33080"/>
            <a:ext cx="3008595" cy="1927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2660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AB315-662A-DF77-401E-45FDEC4FC1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36553A-463F-CBA4-7FB1-7733D0C63161}"/>
              </a:ext>
            </a:extLst>
          </p:cNvPr>
          <p:cNvSpPr>
            <a:spLocks noGrp="1"/>
          </p:cNvSpPr>
          <p:nvPr>
            <p:ph type="title"/>
          </p:nvPr>
        </p:nvSpPr>
        <p:spPr>
          <a:xfrm>
            <a:off x="751572" y="43783"/>
            <a:ext cx="10515600" cy="799532"/>
          </a:xfrm>
        </p:spPr>
        <p:txBody>
          <a:bodyPr>
            <a:normAutofit/>
          </a:bodyPr>
          <a:lstStyle/>
          <a:p>
            <a:pPr algn="ctr"/>
            <a:r>
              <a:rPr lang="en-US" sz="3600" b="1" dirty="0">
                <a:latin typeface="Times New Roman" panose="02020603050405020304" pitchFamily="18" charset="0"/>
                <a:cs typeface="Times New Roman" panose="02020603050405020304" pitchFamily="18" charset="0"/>
              </a:rPr>
              <a:t>Table of Contents</a:t>
            </a:r>
          </a:p>
        </p:txBody>
      </p:sp>
      <p:sp>
        <p:nvSpPr>
          <p:cNvPr id="10" name="TextBox 9">
            <a:extLst>
              <a:ext uri="{FF2B5EF4-FFF2-40B4-BE49-F238E27FC236}">
                <a16:creationId xmlns:a16="http://schemas.microsoft.com/office/drawing/2014/main" id="{F74182F2-BE35-CC40-EA34-449D3C08B326}"/>
              </a:ext>
            </a:extLst>
          </p:cNvPr>
          <p:cNvSpPr txBox="1"/>
          <p:nvPr/>
        </p:nvSpPr>
        <p:spPr>
          <a:xfrm>
            <a:off x="1561298" y="843315"/>
            <a:ext cx="9069404" cy="3046988"/>
          </a:xfrm>
          <a:prstGeom prst="rect">
            <a:avLst/>
          </a:prstGeom>
          <a:noFill/>
        </p:spPr>
        <p:txBody>
          <a:bodyPr wrap="square">
            <a:spAutoFit/>
          </a:bodyPr>
          <a:lstStyle/>
          <a:p>
            <a:pPr algn="just"/>
            <a:r>
              <a:rPr lang="en-US" sz="1600" dirty="0">
                <a:latin typeface="Times New Roman" panose="02020603050405020304" pitchFamily="18" charset="0"/>
                <a:cs typeface="Times New Roman" panose="02020603050405020304" pitchFamily="18" charset="0"/>
              </a:rPr>
              <a:t>Slide 3: Introduction</a:t>
            </a:r>
          </a:p>
          <a:p>
            <a:pPr algn="just"/>
            <a:r>
              <a:rPr lang="en-US" sz="1600" dirty="0">
                <a:latin typeface="Times New Roman" panose="02020603050405020304" pitchFamily="18" charset="0"/>
                <a:cs typeface="Times New Roman" panose="02020603050405020304" pitchFamily="18" charset="0"/>
              </a:rPr>
              <a:t>Slide 4: Innovation in the job description</a:t>
            </a:r>
          </a:p>
          <a:p>
            <a:pPr algn="just"/>
            <a:r>
              <a:rPr lang="en-US" sz="1600" dirty="0">
                <a:latin typeface="Times New Roman" panose="02020603050405020304" pitchFamily="18" charset="0"/>
                <a:cs typeface="Times New Roman" panose="02020603050405020304" pitchFamily="18" charset="0"/>
              </a:rPr>
              <a:t>Slide 5: Previous concepts of job description</a:t>
            </a:r>
          </a:p>
          <a:p>
            <a:pPr algn="just"/>
            <a:r>
              <a:rPr lang="en-US" sz="1600" dirty="0">
                <a:latin typeface="Times New Roman" panose="02020603050405020304" pitchFamily="18" charset="0"/>
                <a:cs typeface="Times New Roman" panose="02020603050405020304" pitchFamily="18" charset="0"/>
              </a:rPr>
              <a:t>Slide 6: Contemporary concepts of job description </a:t>
            </a:r>
          </a:p>
          <a:p>
            <a:pPr algn="just"/>
            <a:r>
              <a:rPr lang="en-US" sz="1600" dirty="0">
                <a:latin typeface="Times New Roman" panose="02020603050405020304" pitchFamily="18" charset="0"/>
                <a:cs typeface="Times New Roman" panose="02020603050405020304" pitchFamily="18" charset="0"/>
              </a:rPr>
              <a:t>Slide 7: Job description for Innovation Support Officer</a:t>
            </a:r>
          </a:p>
          <a:p>
            <a:pPr algn="just"/>
            <a:r>
              <a:rPr lang="en-US" sz="1600" dirty="0">
                <a:latin typeface="Times New Roman" panose="02020603050405020304" pitchFamily="18" charset="0"/>
                <a:cs typeface="Times New Roman" panose="02020603050405020304" pitchFamily="18" charset="0"/>
              </a:rPr>
              <a:t>Slide 8: Continued…</a:t>
            </a:r>
          </a:p>
          <a:p>
            <a:pPr algn="just"/>
            <a:r>
              <a:rPr lang="en-US" sz="1600" dirty="0">
                <a:latin typeface="Times New Roman" panose="02020603050405020304" pitchFamily="18" charset="0"/>
                <a:cs typeface="Times New Roman" panose="02020603050405020304" pitchFamily="18" charset="0"/>
              </a:rPr>
              <a:t>Slide 9: Innovation in person specification </a:t>
            </a:r>
          </a:p>
          <a:p>
            <a:pPr algn="just"/>
            <a:r>
              <a:rPr lang="en-US" sz="1600" dirty="0">
                <a:latin typeface="Times New Roman" panose="02020603050405020304" pitchFamily="18" charset="0"/>
                <a:cs typeface="Times New Roman" panose="02020603050405020304" pitchFamily="18" charset="0"/>
              </a:rPr>
              <a:t>Slide 10: Person specification for Innovation Support Officer </a:t>
            </a:r>
          </a:p>
          <a:p>
            <a:pPr algn="just"/>
            <a:r>
              <a:rPr lang="en-US" sz="1600" dirty="0">
                <a:latin typeface="Times New Roman" panose="02020603050405020304" pitchFamily="18" charset="0"/>
                <a:cs typeface="Times New Roman" panose="02020603050405020304" pitchFamily="18" charset="0"/>
              </a:rPr>
              <a:t>Slide 11: Questions</a:t>
            </a:r>
          </a:p>
          <a:p>
            <a:pPr algn="just"/>
            <a:r>
              <a:rPr lang="en-US" sz="1600" dirty="0">
                <a:latin typeface="Times New Roman" panose="02020603050405020304" pitchFamily="18" charset="0"/>
                <a:cs typeface="Times New Roman" panose="02020603050405020304" pitchFamily="18" charset="0"/>
              </a:rPr>
              <a:t>Slide 12: Continued…</a:t>
            </a:r>
          </a:p>
          <a:p>
            <a:pPr algn="just"/>
            <a:r>
              <a:rPr lang="en-US" sz="1600" dirty="0">
                <a:latin typeface="Times New Roman" panose="02020603050405020304" pitchFamily="18" charset="0"/>
                <a:cs typeface="Times New Roman" panose="02020603050405020304" pitchFamily="18" charset="0"/>
              </a:rPr>
              <a:t>Slide 13: Conclusion</a:t>
            </a:r>
          </a:p>
          <a:p>
            <a:pPr algn="just"/>
            <a:r>
              <a:rPr lang="en-US" sz="1600" dirty="0">
                <a:latin typeface="Times New Roman" panose="02020603050405020304" pitchFamily="18" charset="0"/>
                <a:cs typeface="Times New Roman" panose="02020603050405020304" pitchFamily="18" charset="0"/>
              </a:rPr>
              <a:t>Slide 14: Thank you</a:t>
            </a:r>
          </a:p>
        </p:txBody>
      </p:sp>
    </p:spTree>
    <p:extLst>
      <p:ext uri="{BB962C8B-B14F-4D97-AF65-F5344CB8AC3E}">
        <p14:creationId xmlns:p14="http://schemas.microsoft.com/office/powerpoint/2010/main" val="1389227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5A81-1098-0870-A0E0-14B0248C487F}"/>
              </a:ext>
            </a:extLst>
          </p:cNvPr>
          <p:cNvSpPr>
            <a:spLocks noGrp="1"/>
          </p:cNvSpPr>
          <p:nvPr>
            <p:ph type="title"/>
          </p:nvPr>
        </p:nvSpPr>
        <p:spPr>
          <a:xfrm>
            <a:off x="838200" y="365126"/>
            <a:ext cx="10515600" cy="799532"/>
          </a:xfrm>
        </p:spPr>
        <p:txBody>
          <a:bodyPr>
            <a:normAutofit/>
          </a:bodyPr>
          <a:lstStyle/>
          <a:p>
            <a:pPr algn="ctr"/>
            <a:r>
              <a:rPr lang="en-US" sz="36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8CDD3593-9296-A970-CFF7-743D94BC1375}"/>
              </a:ext>
            </a:extLst>
          </p:cNvPr>
          <p:cNvSpPr>
            <a:spLocks noGrp="1"/>
          </p:cNvSpPr>
          <p:nvPr>
            <p:ph idx="1"/>
          </p:nvPr>
        </p:nvSpPr>
        <p:spPr>
          <a:xfrm>
            <a:off x="616818" y="1253331"/>
            <a:ext cx="5620352" cy="4351338"/>
          </a:xfrm>
        </p:spPr>
        <p:txBody>
          <a:bodyPr>
            <a:normAutofit/>
          </a:bodyPr>
          <a:lstStyle/>
          <a:p>
            <a:pPr marL="0" lvl="0" indent="0" algn="just">
              <a:lnSpc>
                <a:spcPct val="100000"/>
              </a:lnSpc>
              <a:buNone/>
            </a:pPr>
            <a:r>
              <a:rPr lang="en-GB" sz="2400" dirty="0">
                <a:latin typeface="Times New Roman" panose="02020603050405020304" pitchFamily="18" charset="0"/>
                <a:cs typeface="Times New Roman" panose="02020603050405020304" pitchFamily="18" charset="0"/>
              </a:rPr>
              <a:t> The interview will be for the </a:t>
            </a:r>
            <a:r>
              <a:rPr lang="en-GB" sz="2400" b="1" i="1" dirty="0">
                <a:latin typeface="Times New Roman" panose="02020603050405020304" pitchFamily="18" charset="0"/>
                <a:cs typeface="Times New Roman" panose="02020603050405020304" pitchFamily="18" charset="0"/>
              </a:rPr>
              <a:t>Innovation Support Officer</a:t>
            </a:r>
            <a:r>
              <a:rPr lang="en-GB" sz="2400" dirty="0">
                <a:latin typeface="Times New Roman" panose="02020603050405020304" pitchFamily="18" charset="0"/>
                <a:cs typeface="Times New Roman" panose="02020603050405020304" pitchFamily="18" charset="0"/>
              </a:rPr>
              <a:t> for the UWTSD Student Union.</a:t>
            </a:r>
            <a:endParaRPr lang="en-US" sz="2400" dirty="0">
              <a:latin typeface="Times New Roman" panose="02020603050405020304" pitchFamily="18" charset="0"/>
              <a:cs typeface="Times New Roman" panose="02020603050405020304" pitchFamily="18" charset="0"/>
            </a:endParaRPr>
          </a:p>
          <a:p>
            <a:pPr marL="0" lvl="0" indent="0" algn="just">
              <a:lnSpc>
                <a:spcPct val="100000"/>
              </a:lnSpc>
              <a:buNone/>
            </a:pPr>
            <a:r>
              <a:rPr lang="en-GB" sz="2400" dirty="0">
                <a:latin typeface="Times New Roman" panose="02020603050405020304" pitchFamily="18" charset="0"/>
                <a:cs typeface="Times New Roman" panose="02020603050405020304" pitchFamily="18" charset="0"/>
              </a:rPr>
              <a:t> An innovative job description and person specification are needed for conducting an interview.</a:t>
            </a:r>
          </a:p>
          <a:p>
            <a:pPr marL="0" lvl="0" indent="0">
              <a:lnSpc>
                <a:spcPct val="100000"/>
              </a:lnSpc>
              <a:buNone/>
            </a:pPr>
            <a:r>
              <a:rPr lang="en-GB" sz="2400" dirty="0">
                <a:latin typeface="Times New Roman" panose="02020603050405020304" pitchFamily="18" charset="0"/>
                <a:cs typeface="Times New Roman" panose="02020603050405020304" pitchFamily="18" charset="0"/>
              </a:rPr>
              <a:t> The UWTSD Students’ Union is a charity-based independent organisation that maintains student well-being at the University of  Wales Trinity Saint David.</a:t>
            </a:r>
          </a:p>
          <a:p>
            <a:pPr lvl="0" algn="just">
              <a:lnSpc>
                <a:spcPct val="100000"/>
              </a:lnSpc>
            </a:pPr>
            <a:endParaRPr lang="en-US" sz="2400" dirty="0">
              <a:latin typeface="Times New Roman" panose="02020603050405020304" pitchFamily="18" charset="0"/>
              <a:cs typeface="Times New Roman" panose="02020603050405020304" pitchFamily="18" charset="0"/>
            </a:endParaRPr>
          </a:p>
          <a:p>
            <a:pPr algn="just">
              <a:lnSpc>
                <a:spcPct val="100000"/>
              </a:lnSpc>
            </a:pPr>
            <a:endParaRPr lang="en-US" sz="2400" dirty="0">
              <a:latin typeface="Times New Roman" panose="02020603050405020304" pitchFamily="18" charset="0"/>
              <a:cs typeface="Times New Roman" panose="02020603050405020304" pitchFamily="18" charset="0"/>
            </a:endParaRPr>
          </a:p>
        </p:txBody>
      </p:sp>
      <p:pic>
        <p:nvPicPr>
          <p:cNvPr id="1026" name="Picture 2" descr="University of Wales Trinity Saint David">
            <a:extLst>
              <a:ext uri="{FF2B5EF4-FFF2-40B4-BE49-F238E27FC236}">
                <a16:creationId xmlns:a16="http://schemas.microsoft.com/office/drawing/2014/main" id="{AF188AD4-FB02-9897-22AC-7D3A4ED111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6781" y="2017274"/>
            <a:ext cx="5165383" cy="3308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5460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7B21B6-49BA-35E4-5F76-1CB81BE1CB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5D71A8-5807-6999-9AB8-C02CA2DEDB73}"/>
              </a:ext>
            </a:extLst>
          </p:cNvPr>
          <p:cNvSpPr>
            <a:spLocks noGrp="1"/>
          </p:cNvSpPr>
          <p:nvPr>
            <p:ph type="title"/>
          </p:nvPr>
        </p:nvSpPr>
        <p:spPr>
          <a:xfrm>
            <a:off x="838200" y="0"/>
            <a:ext cx="10515600" cy="828408"/>
          </a:xfrm>
        </p:spPr>
        <p:txBody>
          <a:bodyPr>
            <a:normAutofit/>
          </a:bodyPr>
          <a:lstStyle/>
          <a:p>
            <a:pPr algn="ctr"/>
            <a:r>
              <a:rPr lang="en-US" sz="3600" b="1" dirty="0">
                <a:latin typeface="Times New Roman" panose="02020603050405020304" pitchFamily="18" charset="0"/>
                <a:cs typeface="Times New Roman" panose="02020603050405020304" pitchFamily="18" charset="0"/>
              </a:rPr>
              <a:t>Innovation in the job description</a:t>
            </a:r>
          </a:p>
        </p:txBody>
      </p:sp>
      <p:sp>
        <p:nvSpPr>
          <p:cNvPr id="3" name="Content Placeholder 2">
            <a:extLst>
              <a:ext uri="{FF2B5EF4-FFF2-40B4-BE49-F238E27FC236}">
                <a16:creationId xmlns:a16="http://schemas.microsoft.com/office/drawing/2014/main" id="{C3000281-55D9-CC67-BF53-9D8E6B636C29}"/>
              </a:ext>
            </a:extLst>
          </p:cNvPr>
          <p:cNvSpPr>
            <a:spLocks noGrp="1"/>
          </p:cNvSpPr>
          <p:nvPr>
            <p:ph idx="1"/>
          </p:nvPr>
        </p:nvSpPr>
        <p:spPr>
          <a:xfrm>
            <a:off x="541020" y="792752"/>
            <a:ext cx="11109960" cy="5272496"/>
          </a:xfrm>
        </p:spPr>
        <p:txBody>
          <a:bodyPr>
            <a:noAutofit/>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UWTSD is a university that thinks about the future. It places a lot of stress on digital change, new ideas, and getting students ready for the job market. The Student Union is incredibly essential for making school better for students because it gets individuals involved, speaks up for them, and promotes new ideas to campus. Digitalisation is changing the way businesses function as more jobs goes online. UWTSD is a forward-thinking school that puts digital transformation, innovative thinking, and preparing students for the job market at the top of its list of priorities. The Student Union is very important for improving the educational experience for students since it encourages people to get engaged, speaks up for them, and brings new ideas to campus. </a:t>
            </a:r>
            <a:br>
              <a:rPr lang="en-GB" sz="2400" kern="100" dirty="0">
                <a:effectLst/>
                <a:latin typeface="Aptos" panose="020B0004020202020204" pitchFamily="34" charset="0"/>
                <a:ea typeface="Aptos" panose="020B0004020202020204" pitchFamily="34" charset="0"/>
                <a:cs typeface="Times New Roman" panose="02020603050405020304" pitchFamily="18" charset="0"/>
              </a:rPr>
            </a:br>
            <a:r>
              <a:rPr lang="en-GB" sz="2400" kern="100" dirty="0">
                <a:effectLst/>
                <a:latin typeface="Aptos" panose="020B0004020202020204" pitchFamily="34" charset="0"/>
                <a:ea typeface="Aptos" panose="020B0004020202020204" pitchFamily="34" charset="0"/>
                <a:cs typeface="Times New Roman" panose="02020603050405020304" pitchFamily="18" charset="0"/>
              </a:rPr>
              <a:t>Digitalisation is transforming how businesses </a:t>
            </a:r>
            <a:br>
              <a:rPr lang="en-GB" sz="2400" kern="100" dirty="0">
                <a:effectLst/>
                <a:latin typeface="Aptos" panose="020B0004020202020204" pitchFamily="34" charset="0"/>
                <a:ea typeface="Aptos" panose="020B0004020202020204" pitchFamily="34" charset="0"/>
                <a:cs typeface="Times New Roman" panose="02020603050405020304" pitchFamily="18" charset="0"/>
              </a:rPr>
            </a:br>
            <a:r>
              <a:rPr lang="en-GB" sz="2400" kern="100" dirty="0">
                <a:effectLst/>
                <a:latin typeface="Aptos" panose="020B0004020202020204" pitchFamily="34" charset="0"/>
                <a:ea typeface="Aptos" panose="020B0004020202020204" pitchFamily="34" charset="0"/>
                <a:cs typeface="Times New Roman" panose="02020603050405020304" pitchFamily="18" charset="0"/>
              </a:rPr>
              <a:t>work as more occupations go online.</a:t>
            </a:r>
          </a:p>
          <a:p>
            <a:pPr algn="just">
              <a:lnSpc>
                <a:spcPct val="100000"/>
              </a:lnSpc>
            </a:pPr>
            <a:endParaRPr lang="en-US" dirty="0">
              <a:latin typeface="Times New Roman" panose="02020603050405020304" pitchFamily="18" charset="0"/>
              <a:cs typeface="Times New Roman" panose="02020603050405020304" pitchFamily="18" charset="0"/>
            </a:endParaRPr>
          </a:p>
        </p:txBody>
      </p:sp>
      <p:pic>
        <p:nvPicPr>
          <p:cNvPr id="1028" name="Picture 4" descr="Defining the Chief Innovation Officer Role: Mission and Responsibilities |  Innovation Mode">
            <a:extLst>
              <a:ext uri="{FF2B5EF4-FFF2-40B4-BE49-F238E27FC236}">
                <a16:creationId xmlns:a16="http://schemas.microsoft.com/office/drawing/2014/main" id="{042571BB-5B1A-EAFF-E801-26125E2E9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5260" y="4694915"/>
            <a:ext cx="3108960" cy="1984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3837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125D2-A242-2290-0FFE-8D594DF1DE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B79CFC-2C3A-F37D-37A9-C2CE4CBA4CC4}"/>
              </a:ext>
            </a:extLst>
          </p:cNvPr>
          <p:cNvSpPr>
            <a:spLocks noGrp="1"/>
          </p:cNvSpPr>
          <p:nvPr>
            <p:ph type="title"/>
          </p:nvPr>
        </p:nvSpPr>
        <p:spPr>
          <a:xfrm>
            <a:off x="838200" y="365126"/>
            <a:ext cx="10515600" cy="799532"/>
          </a:xfrm>
        </p:spPr>
        <p:txBody>
          <a:bodyPr>
            <a:normAutofit/>
          </a:bodyPr>
          <a:lstStyle/>
          <a:p>
            <a:pPr algn="ctr"/>
            <a:r>
              <a:rPr lang="en-US" sz="3600" b="1" dirty="0">
                <a:latin typeface="Times New Roman" panose="02020603050405020304" pitchFamily="18" charset="0"/>
                <a:cs typeface="Times New Roman" panose="02020603050405020304" pitchFamily="18" charset="0"/>
              </a:rPr>
              <a:t>Previous concepts of job description </a:t>
            </a:r>
          </a:p>
        </p:txBody>
      </p:sp>
      <p:sp>
        <p:nvSpPr>
          <p:cNvPr id="3" name="Content Placeholder 2">
            <a:extLst>
              <a:ext uri="{FF2B5EF4-FFF2-40B4-BE49-F238E27FC236}">
                <a16:creationId xmlns:a16="http://schemas.microsoft.com/office/drawing/2014/main" id="{22019994-F297-F6BE-3A87-04E591D8F14D}"/>
              </a:ext>
            </a:extLst>
          </p:cNvPr>
          <p:cNvSpPr>
            <a:spLocks noGrp="1"/>
          </p:cNvSpPr>
          <p:nvPr>
            <p:ph idx="1"/>
          </p:nvPr>
        </p:nvSpPr>
        <p:spPr>
          <a:xfrm>
            <a:off x="838200" y="1825625"/>
            <a:ext cx="5257800" cy="4351338"/>
          </a:xfrm>
        </p:spPr>
        <p:txBody>
          <a:bodyPr>
            <a:normAutofit/>
          </a:bodyPr>
          <a:lstStyle/>
          <a:p>
            <a:pPr marL="0" lvl="0" indent="0">
              <a:lnSpc>
                <a:spcPct val="100000"/>
              </a:lnSpc>
              <a:buNone/>
            </a:pPr>
            <a:r>
              <a:rPr lang="en-US" sz="2400" dirty="0">
                <a:latin typeface="Times New Roman" panose="02020603050405020304" pitchFamily="18" charset="0"/>
                <a:cs typeface="Times New Roman" panose="02020603050405020304" pitchFamily="18" charset="0"/>
              </a:rPr>
              <a:t>Only restricted to fixed duties and clearly defined tasks.</a:t>
            </a:r>
          </a:p>
          <a:p>
            <a:pPr marL="0" lvl="0" indent="0">
              <a:lnSpc>
                <a:spcPct val="100000"/>
              </a:lnSpc>
              <a:buNone/>
            </a:pPr>
            <a:r>
              <a:rPr lang="en-US" sz="2400" dirty="0">
                <a:latin typeface="Times New Roman" panose="02020603050405020304" pitchFamily="18" charset="0"/>
                <a:cs typeface="Times New Roman" panose="02020603050405020304" pitchFamily="18" charset="0"/>
              </a:rPr>
              <a:t>Prioritised routine processes and compliance.</a:t>
            </a:r>
          </a:p>
          <a:p>
            <a:pPr marL="0" lvl="0" indent="0">
              <a:lnSpc>
                <a:spcPct val="100000"/>
              </a:lnSpc>
              <a:buNone/>
            </a:pPr>
            <a:r>
              <a:rPr lang="en-US" sz="2400" dirty="0">
                <a:latin typeface="Times New Roman" panose="02020603050405020304" pitchFamily="18" charset="0"/>
                <a:cs typeface="Times New Roman" panose="02020603050405020304" pitchFamily="18" charset="0"/>
              </a:rPr>
              <a:t>Limited flexibility or scope for creative problem-solving.</a:t>
            </a:r>
          </a:p>
          <a:p>
            <a:pPr algn="just">
              <a:lnSpc>
                <a:spcPct val="100000"/>
              </a:lnSpc>
            </a:pPr>
            <a:endParaRPr lang="en-US" sz="2400" dirty="0">
              <a:latin typeface="Times New Roman" panose="02020603050405020304" pitchFamily="18" charset="0"/>
              <a:cs typeface="Times New Roman" panose="02020603050405020304" pitchFamily="18" charset="0"/>
            </a:endParaRPr>
          </a:p>
        </p:txBody>
      </p:sp>
      <p:pic>
        <p:nvPicPr>
          <p:cNvPr id="2052" name="Picture 4" descr="Job Description - Definition, Importance, Steps, Components &amp; Example | HRM  | MBA Skool">
            <a:extLst>
              <a:ext uri="{FF2B5EF4-FFF2-40B4-BE49-F238E27FC236}">
                <a16:creationId xmlns:a16="http://schemas.microsoft.com/office/drawing/2014/main" id="{9FA5307B-B4D2-7A0C-A646-AEC6B25CF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3653" y="1381125"/>
            <a:ext cx="5349505" cy="5111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3626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F85B9-E871-5844-3A3E-C4D98A1137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58C2C-1B4A-F907-9E3A-49CA009A5FFA}"/>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Contemporary concepts of job description </a:t>
            </a:r>
          </a:p>
        </p:txBody>
      </p:sp>
      <p:sp>
        <p:nvSpPr>
          <p:cNvPr id="3" name="Content Placeholder 2">
            <a:extLst>
              <a:ext uri="{FF2B5EF4-FFF2-40B4-BE49-F238E27FC236}">
                <a16:creationId xmlns:a16="http://schemas.microsoft.com/office/drawing/2014/main" id="{5FF4F947-605D-E6F3-EE8D-AD497A5A5C0E}"/>
              </a:ext>
            </a:extLst>
          </p:cNvPr>
          <p:cNvSpPr>
            <a:spLocks noGrp="1"/>
          </p:cNvSpPr>
          <p:nvPr>
            <p:ph idx="1"/>
          </p:nvPr>
        </p:nvSpPr>
        <p:spPr>
          <a:xfrm>
            <a:off x="6096000" y="1934482"/>
            <a:ext cx="5257800" cy="4351338"/>
          </a:xfrm>
        </p:spPr>
        <p:txBody>
          <a:bodyPr>
            <a:normAutofit/>
          </a:bodyPr>
          <a:lstStyle/>
          <a:p>
            <a:pPr marL="0" lvl="0" indent="0">
              <a:lnSpc>
                <a:spcPct val="100000"/>
              </a:lnSpc>
              <a:buNone/>
            </a:pPr>
            <a:r>
              <a:rPr lang="en-US" sz="2400" dirty="0">
                <a:latin typeface="Times New Roman" panose="02020603050405020304" pitchFamily="18" charset="0"/>
                <a:cs typeface="Times New Roman" panose="02020603050405020304" pitchFamily="18" charset="0"/>
              </a:rPr>
              <a:t>Outcome-focused rather than task-focused.</a:t>
            </a:r>
          </a:p>
          <a:p>
            <a:pPr marL="0" lvl="0" indent="0">
              <a:lnSpc>
                <a:spcPct val="100000"/>
              </a:lnSpc>
              <a:buNone/>
            </a:pPr>
            <a:r>
              <a:rPr lang="en-US" sz="2400" dirty="0">
                <a:latin typeface="Times New Roman" panose="02020603050405020304" pitchFamily="18" charset="0"/>
                <a:cs typeface="Times New Roman" panose="02020603050405020304" pitchFamily="18" charset="0"/>
              </a:rPr>
              <a:t>Human capital theory encourages adaptability, collaboration, and innovation.</a:t>
            </a:r>
          </a:p>
          <a:p>
            <a:pPr marL="0" lvl="0" indent="0">
              <a:lnSpc>
                <a:spcPct val="100000"/>
              </a:lnSpc>
              <a:buNone/>
            </a:pPr>
            <a:r>
              <a:rPr lang="en-US" sz="2400" dirty="0">
                <a:latin typeface="Times New Roman" panose="02020603050405020304" pitchFamily="18" charset="0"/>
                <a:cs typeface="Times New Roman" panose="02020603050405020304" pitchFamily="18" charset="0"/>
              </a:rPr>
              <a:t>Integrates digital skills and change management responsibilities.</a:t>
            </a:r>
          </a:p>
          <a:p>
            <a:pPr algn="just">
              <a:lnSpc>
                <a:spcPct val="100000"/>
              </a:lnSpc>
            </a:pPr>
            <a:endParaRPr lang="en-US" sz="2400" dirty="0">
              <a:latin typeface="Times New Roman" panose="02020603050405020304" pitchFamily="18" charset="0"/>
              <a:cs typeface="Times New Roman" panose="02020603050405020304" pitchFamily="18" charset="0"/>
            </a:endParaRPr>
          </a:p>
        </p:txBody>
      </p:sp>
      <p:pic>
        <p:nvPicPr>
          <p:cNvPr id="4098" name="Picture 2" descr="How to Write a Job Description | Joblist">
            <a:extLst>
              <a:ext uri="{FF2B5EF4-FFF2-40B4-BE49-F238E27FC236}">
                <a16:creationId xmlns:a16="http://schemas.microsoft.com/office/drawing/2014/main" id="{8E296374-063A-1418-5308-0AAE6181EF2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1959" y="2137719"/>
            <a:ext cx="5514137" cy="4148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068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33834-D18F-88E0-8350-93EB9A6708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C1C8DE-1EE4-5BAC-FF51-17FD8FA5BEF3}"/>
              </a:ext>
            </a:extLst>
          </p:cNvPr>
          <p:cNvSpPr>
            <a:spLocks noGrp="1"/>
          </p:cNvSpPr>
          <p:nvPr>
            <p:ph type="title"/>
          </p:nvPr>
        </p:nvSpPr>
        <p:spPr>
          <a:xfrm>
            <a:off x="838200" y="-235413"/>
            <a:ext cx="10515600" cy="1325563"/>
          </a:xfrm>
        </p:spPr>
        <p:txBody>
          <a:bodyPr>
            <a:normAutofit/>
          </a:bodyPr>
          <a:lstStyle/>
          <a:p>
            <a:pPr algn="ctr"/>
            <a:r>
              <a:rPr lang="en-US" sz="3600" b="1" dirty="0">
                <a:latin typeface="Times New Roman" panose="02020603050405020304" pitchFamily="18" charset="0"/>
                <a:cs typeface="Times New Roman" panose="02020603050405020304" pitchFamily="18" charset="0"/>
              </a:rPr>
              <a:t>Job description for Innovation Support Officer </a:t>
            </a:r>
          </a:p>
        </p:txBody>
      </p:sp>
      <p:sp>
        <p:nvSpPr>
          <p:cNvPr id="3" name="Content Placeholder 2">
            <a:extLst>
              <a:ext uri="{FF2B5EF4-FFF2-40B4-BE49-F238E27FC236}">
                <a16:creationId xmlns:a16="http://schemas.microsoft.com/office/drawing/2014/main" id="{906985FC-DE84-0B2B-5358-A9AE07C52136}"/>
              </a:ext>
            </a:extLst>
          </p:cNvPr>
          <p:cNvSpPr>
            <a:spLocks noGrp="1"/>
          </p:cNvSpPr>
          <p:nvPr>
            <p:ph idx="1"/>
          </p:nvPr>
        </p:nvSpPr>
        <p:spPr>
          <a:xfrm>
            <a:off x="478971" y="954767"/>
            <a:ext cx="10700657" cy="4351338"/>
          </a:xfrm>
        </p:spPr>
        <p:txBody>
          <a:bodyPr>
            <a:normAutofit fontScale="85000" lnSpcReduction="20000"/>
          </a:bodyPr>
          <a:lstStyle/>
          <a:p>
            <a:pPr marL="0" indent="0">
              <a:lnSpc>
                <a:spcPct val="100000"/>
              </a:lnSpc>
              <a:buNone/>
            </a:pPr>
            <a:r>
              <a:rPr lang="en-GB" sz="3000" dirty="0"/>
              <a:t>The Innovation Support Officer and the UWTSD Student Union work together to come up with and carry out new ideas. The main responsibilities of the job are to find ways to make digital technology better, get students more involved through technology, and help with projects that make the business run more smoothly. The person who does this job will work with teachers and students to make the school a place where new ideas can grow.</a:t>
            </a:r>
            <a:br>
              <a:rPr lang="en-GB" sz="3000" dirty="0"/>
            </a:br>
            <a:r>
              <a:rPr lang="en-GB" sz="3000" dirty="0"/>
              <a:t>The person who gets this job will look into new digital technologies and come up with ways to make student services better. They will help with innovation projects by coming up with ideas, putting them into action, and judging how well they worked. The job involves running workshops on new ideas,</a:t>
            </a:r>
            <a:br>
              <a:rPr lang="en-GB" sz="3000" dirty="0"/>
            </a:br>
            <a:r>
              <a:rPr lang="en-GB" sz="3000" dirty="0"/>
              <a:t> looking at feedback data to find areas that need</a:t>
            </a:r>
            <a:br>
              <a:rPr lang="en-GB" sz="3000" dirty="0"/>
            </a:br>
            <a:r>
              <a:rPr lang="en-GB" sz="3000" dirty="0"/>
              <a:t> improvement, and creating a space where new </a:t>
            </a:r>
            <a:br>
              <a:rPr lang="en-GB" sz="3000" dirty="0"/>
            </a:br>
            <a:r>
              <a:rPr lang="en-GB" sz="3000" dirty="0"/>
              <a:t>ideas can be tested in a safe way.</a:t>
            </a:r>
          </a:p>
          <a:p>
            <a:pPr algn="just">
              <a:lnSpc>
                <a:spcPct val="100000"/>
              </a:lnSpc>
            </a:pPr>
            <a:endParaRPr lang="en-US" sz="2400" dirty="0">
              <a:latin typeface="Times New Roman" panose="02020603050405020304" pitchFamily="18" charset="0"/>
              <a:cs typeface="Times New Roman" panose="02020603050405020304" pitchFamily="18" charset="0"/>
            </a:endParaRPr>
          </a:p>
        </p:txBody>
      </p:sp>
      <p:pic>
        <p:nvPicPr>
          <p:cNvPr id="5122" name="Picture 2" descr="5 Reasons Why You Need to Hire a Chief Innovation Officer (CIO) Right Now">
            <a:extLst>
              <a:ext uri="{FF2B5EF4-FFF2-40B4-BE49-F238E27FC236}">
                <a16:creationId xmlns:a16="http://schemas.microsoft.com/office/drawing/2014/main" id="{907572A7-9A81-1586-6085-7CCB21A8A96B}"/>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9931"/>
          <a:stretch>
            <a:fillRect/>
          </a:stretch>
        </p:blipFill>
        <p:spPr bwMode="auto">
          <a:xfrm>
            <a:off x="7422933" y="4229965"/>
            <a:ext cx="3843781" cy="2628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895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91213-1A63-DD85-B8D0-6C63DB370D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59F06D-FFBB-E011-7D82-6F96B5CD1D13}"/>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Continued…</a:t>
            </a:r>
          </a:p>
        </p:txBody>
      </p:sp>
      <p:sp>
        <p:nvSpPr>
          <p:cNvPr id="3" name="Content Placeholder 2">
            <a:extLst>
              <a:ext uri="{FF2B5EF4-FFF2-40B4-BE49-F238E27FC236}">
                <a16:creationId xmlns:a16="http://schemas.microsoft.com/office/drawing/2014/main" id="{15863327-AA66-5D3D-9705-903EDB77065E}"/>
              </a:ext>
            </a:extLst>
          </p:cNvPr>
          <p:cNvSpPr>
            <a:spLocks noGrp="1"/>
          </p:cNvSpPr>
          <p:nvPr>
            <p:ph idx="1"/>
          </p:nvPr>
        </p:nvSpPr>
        <p:spPr>
          <a:xfrm>
            <a:off x="6096000" y="1934482"/>
            <a:ext cx="5257800" cy="4351338"/>
          </a:xfrm>
        </p:spPr>
        <p:txBody>
          <a:bodyPr>
            <a:normAutofit/>
          </a:bodyPr>
          <a:lstStyle/>
          <a:p>
            <a:pPr marL="0" lvl="0" indent="0">
              <a:lnSpc>
                <a:spcPct val="100000"/>
              </a:lnSpc>
              <a:buNone/>
            </a:pPr>
            <a:r>
              <a:rPr lang="en-US" sz="2400" dirty="0">
                <a:latin typeface="Times New Roman" panose="02020603050405020304" pitchFamily="18" charset="0"/>
                <a:cs typeface="Times New Roman" panose="02020603050405020304" pitchFamily="18" charset="0"/>
              </a:rPr>
              <a:t>Monitor project impact and evaluate outcomes using feedback and data.</a:t>
            </a:r>
          </a:p>
          <a:p>
            <a:pPr marL="0" lvl="0" indent="0">
              <a:lnSpc>
                <a:spcPct val="100000"/>
              </a:lnSpc>
              <a:buNone/>
            </a:pPr>
            <a:r>
              <a:rPr lang="en-US" sz="2400" dirty="0">
                <a:latin typeface="Times New Roman" panose="02020603050405020304" pitchFamily="18" charset="0"/>
                <a:cs typeface="Times New Roman" panose="02020603050405020304" pitchFamily="18" charset="0"/>
              </a:rPr>
              <a:t>Facilitate workshops, innovation labs, and co-creation sessions.</a:t>
            </a:r>
          </a:p>
          <a:p>
            <a:pPr marL="0" lvl="0" indent="0">
              <a:lnSpc>
                <a:spcPct val="100000"/>
              </a:lnSpc>
              <a:buNone/>
            </a:pPr>
            <a:r>
              <a:rPr lang="en-US" sz="2400" dirty="0">
                <a:latin typeface="Times New Roman" panose="02020603050405020304" pitchFamily="18" charset="0"/>
                <a:cs typeface="Times New Roman" panose="02020603050405020304" pitchFamily="18" charset="0"/>
              </a:rPr>
              <a:t>Build partnerships with students, staff, and external stakeholders.</a:t>
            </a:r>
          </a:p>
        </p:txBody>
      </p:sp>
      <p:pic>
        <p:nvPicPr>
          <p:cNvPr id="6148" name="Picture 4" descr="Improve Communication and Collaboration in Your Team">
            <a:extLst>
              <a:ext uri="{FF2B5EF4-FFF2-40B4-BE49-F238E27FC236}">
                <a16:creationId xmlns:a16="http://schemas.microsoft.com/office/drawing/2014/main" id="{A471942F-9CC7-6BCD-9F58-9394CB1A18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34482"/>
            <a:ext cx="5904910" cy="3929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207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48B5E-158B-4593-5120-F39E83A599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70C3C9-7349-ED7F-6D1C-0BE94D686127}"/>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Innovation in person specification </a:t>
            </a:r>
          </a:p>
        </p:txBody>
      </p:sp>
      <p:sp>
        <p:nvSpPr>
          <p:cNvPr id="3" name="Content Placeholder 2">
            <a:extLst>
              <a:ext uri="{FF2B5EF4-FFF2-40B4-BE49-F238E27FC236}">
                <a16:creationId xmlns:a16="http://schemas.microsoft.com/office/drawing/2014/main" id="{BFAF3285-C891-C105-599D-1B0F00B2777D}"/>
              </a:ext>
            </a:extLst>
          </p:cNvPr>
          <p:cNvSpPr>
            <a:spLocks noGrp="1"/>
          </p:cNvSpPr>
          <p:nvPr>
            <p:ph idx="1"/>
          </p:nvPr>
        </p:nvSpPr>
        <p:spPr>
          <a:xfrm>
            <a:off x="838200" y="1825625"/>
            <a:ext cx="5257800" cy="4351338"/>
          </a:xfrm>
        </p:spPr>
        <p:txBody>
          <a:bodyPr>
            <a:normAutofit/>
          </a:bodyPr>
          <a:lstStyle/>
          <a:p>
            <a:pPr marL="0" lvl="0" indent="0">
              <a:lnSpc>
                <a:spcPct val="100000"/>
              </a:lnSpc>
              <a:buNone/>
            </a:pPr>
            <a:r>
              <a:rPr lang="en-US" sz="2400" dirty="0">
                <a:latin typeface="Times New Roman" panose="02020603050405020304" pitchFamily="18" charset="0"/>
                <a:cs typeface="Times New Roman" panose="02020603050405020304" pitchFamily="18" charset="0"/>
              </a:rPr>
              <a:t>Person specification is the description of personal and professional qualifications.</a:t>
            </a:r>
          </a:p>
          <a:p>
            <a:pPr marL="0" lvl="0" indent="0">
              <a:lnSpc>
                <a:spcPct val="100000"/>
              </a:lnSpc>
              <a:buNone/>
            </a:pPr>
            <a:r>
              <a:rPr lang="en-US" sz="2400" dirty="0">
                <a:latin typeface="Times New Roman" panose="02020603050405020304" pitchFamily="18" charset="0"/>
                <a:cs typeface="Times New Roman" panose="02020603050405020304" pitchFamily="18" charset="0"/>
              </a:rPr>
              <a:t>Comfortable managing change and uncertainty.</a:t>
            </a:r>
          </a:p>
          <a:p>
            <a:pPr marL="0" lvl="0" indent="0">
              <a:lnSpc>
                <a:spcPct val="100000"/>
              </a:lnSpc>
              <a:buNone/>
            </a:pPr>
            <a:r>
              <a:rPr lang="en-US" sz="2400" dirty="0">
                <a:latin typeface="Times New Roman" panose="02020603050405020304" pitchFamily="18" charset="0"/>
                <a:cs typeface="Times New Roman" panose="02020603050405020304" pitchFamily="18" charset="0"/>
              </a:rPr>
              <a:t>Open to experimentation and continuous learning.</a:t>
            </a:r>
          </a:p>
          <a:p>
            <a:pPr marL="0" indent="0" algn="just">
              <a:lnSpc>
                <a:spcPct val="100000"/>
              </a:lnSpc>
              <a:buNone/>
            </a:pPr>
            <a:endParaRPr lang="en-US" sz="2400" dirty="0">
              <a:latin typeface="Times New Roman" panose="02020603050405020304" pitchFamily="18" charset="0"/>
              <a:cs typeface="Times New Roman" panose="02020603050405020304" pitchFamily="18" charset="0"/>
            </a:endParaRPr>
          </a:p>
        </p:txBody>
      </p:sp>
      <p:pic>
        <p:nvPicPr>
          <p:cNvPr id="7170" name="Picture 2" descr="What is a Person Specification?">
            <a:extLst>
              <a:ext uri="{FF2B5EF4-FFF2-40B4-BE49-F238E27FC236}">
                <a16:creationId xmlns:a16="http://schemas.microsoft.com/office/drawing/2014/main" id="{AD182523-D9B2-7EA5-5203-FE9C28F3DD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6150" y="2113004"/>
            <a:ext cx="5494637" cy="3274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04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A2388-5156-A594-CE75-CD720CCE51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248B90-F513-662A-7137-32FFD89A4B3B}"/>
              </a:ext>
            </a:extLst>
          </p:cNvPr>
          <p:cNvSpPr>
            <a:spLocks noGrp="1"/>
          </p:cNvSpPr>
          <p:nvPr>
            <p:ph type="title"/>
          </p:nvPr>
        </p:nvSpPr>
        <p:spPr>
          <a:xfrm>
            <a:off x="838200" y="-207818"/>
            <a:ext cx="10515600" cy="1325563"/>
          </a:xfrm>
        </p:spPr>
        <p:txBody>
          <a:bodyPr>
            <a:normAutofit/>
          </a:bodyPr>
          <a:lstStyle/>
          <a:p>
            <a:pPr algn="ctr"/>
            <a:r>
              <a:rPr lang="en-US" sz="3600" b="1" dirty="0">
                <a:latin typeface="Times New Roman" panose="02020603050405020304" pitchFamily="18" charset="0"/>
                <a:cs typeface="Times New Roman" panose="02020603050405020304" pitchFamily="18" charset="0"/>
              </a:rPr>
              <a:t>Person specification for Innovation Support Officer </a:t>
            </a:r>
          </a:p>
        </p:txBody>
      </p:sp>
      <p:sp>
        <p:nvSpPr>
          <p:cNvPr id="3" name="Content Placeholder 2">
            <a:extLst>
              <a:ext uri="{FF2B5EF4-FFF2-40B4-BE49-F238E27FC236}">
                <a16:creationId xmlns:a16="http://schemas.microsoft.com/office/drawing/2014/main" id="{1C4C5068-FDEE-E537-4D1B-755A773C400A}"/>
              </a:ext>
            </a:extLst>
          </p:cNvPr>
          <p:cNvSpPr>
            <a:spLocks noGrp="1"/>
          </p:cNvSpPr>
          <p:nvPr>
            <p:ph idx="1"/>
          </p:nvPr>
        </p:nvSpPr>
        <p:spPr>
          <a:xfrm>
            <a:off x="346363" y="789709"/>
            <a:ext cx="11707091" cy="5098473"/>
          </a:xfrm>
        </p:spPr>
        <p:txBody>
          <a:bodyPr>
            <a:normAutofit fontScale="92500"/>
          </a:bodyPr>
          <a:lstStyle/>
          <a:p>
            <a:pPr>
              <a:lnSpc>
                <a:spcPct val="115000"/>
              </a:lnSpc>
              <a:spcAft>
                <a:spcPts val="800"/>
              </a:spcAft>
              <a:buNone/>
            </a:pPr>
            <a:r>
              <a:rPr lang="en-GB" sz="2600" kern="100" dirty="0">
                <a:effectLst/>
                <a:ea typeface="Aptos" panose="020B0004020202020204" pitchFamily="34" charset="0"/>
                <a:cs typeface="Times New Roman" panose="02020603050405020304" pitchFamily="18" charset="0"/>
              </a:rPr>
              <a:t>   The person who gets the job should know a lot about computers and the internet and</a:t>
            </a:r>
            <a:br>
              <a:rPr lang="en-GB" sz="2600" kern="100" dirty="0">
                <a:effectLst/>
                <a:ea typeface="Aptos" panose="020B0004020202020204" pitchFamily="34" charset="0"/>
                <a:cs typeface="Times New Roman" panose="02020603050405020304" pitchFamily="18" charset="0"/>
              </a:rPr>
            </a:br>
            <a:r>
              <a:rPr lang="en-GB" sz="2600" kern="100" dirty="0">
                <a:effectLst/>
                <a:ea typeface="Aptos" panose="020B0004020202020204" pitchFamily="34" charset="0"/>
                <a:cs typeface="Times New Roman" panose="02020603050405020304" pitchFamily="18" charset="0"/>
              </a:rPr>
              <a:t>be able to think of new ways to do things. They should be able to think critically, come</a:t>
            </a:r>
            <a:br>
              <a:rPr lang="en-GB" sz="2600" kern="100" dirty="0">
                <a:effectLst/>
                <a:ea typeface="Aptos" panose="020B0004020202020204" pitchFamily="34" charset="0"/>
                <a:cs typeface="Times New Roman" panose="02020603050405020304" pitchFamily="18" charset="0"/>
              </a:rPr>
            </a:br>
            <a:r>
              <a:rPr lang="en-GB" sz="2600" kern="100" dirty="0">
                <a:effectLst/>
                <a:ea typeface="Aptos" panose="020B0004020202020204" pitchFamily="34" charset="0"/>
                <a:cs typeface="Times New Roman" panose="02020603050405020304" pitchFamily="18" charset="0"/>
              </a:rPr>
              <a:t>up with new ideas, and be sure that they can make decisions based on facts, and need </a:t>
            </a:r>
            <a:br>
              <a:rPr lang="en-GB" sz="2600" kern="100" dirty="0">
                <a:effectLst/>
                <a:ea typeface="Aptos" panose="020B0004020202020204" pitchFamily="34" charset="0"/>
                <a:cs typeface="Times New Roman" panose="02020603050405020304" pitchFamily="18" charset="0"/>
              </a:rPr>
            </a:br>
            <a:r>
              <a:rPr lang="en-GB" sz="2600" kern="100" dirty="0">
                <a:effectLst/>
                <a:ea typeface="Aptos" panose="020B0004020202020204" pitchFamily="34" charset="0"/>
                <a:cs typeface="Times New Roman" panose="02020603050405020304" pitchFamily="18" charset="0"/>
              </a:rPr>
              <a:t>to be able to communicate well in order to get the support of stakeholders and make new ideas clear.</a:t>
            </a:r>
          </a:p>
          <a:p>
            <a:pPr marL="0" indent="0">
              <a:lnSpc>
                <a:spcPct val="100000"/>
              </a:lnSpc>
              <a:buNone/>
            </a:pPr>
            <a:r>
              <a:rPr lang="en-GB" sz="2600" dirty="0"/>
              <a:t>    The candidate needs to show that they are open-minded, flexible, and able to deal with                    uncertainty. Being creative means working with people from different teams, learning from mistakes, and coming up with new ideas. Being proactive, being willing to learn new things, and having the guts to suggest changes even when things aren't going well are all important work skills.</a:t>
            </a:r>
          </a:p>
          <a:p>
            <a:pPr marL="0" indent="0" algn="just">
              <a:lnSpc>
                <a:spcPct val="100000"/>
              </a:lnSpc>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6802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A95AC-DB3B-AB16-0BC1-E677B3B2E1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72C4DF-B486-3E27-9BD2-0F27D5F36311}"/>
              </a:ext>
            </a:extLst>
          </p:cNvPr>
          <p:cNvSpPr>
            <a:spLocks noGrp="1"/>
          </p:cNvSpPr>
          <p:nvPr>
            <p:ph type="title"/>
          </p:nvPr>
        </p:nvSpPr>
        <p:spPr>
          <a:xfrm>
            <a:off x="-1024054" y="0"/>
            <a:ext cx="10515600" cy="780281"/>
          </a:xfrm>
        </p:spPr>
        <p:txBody>
          <a:bodyPr>
            <a:normAutofit/>
          </a:bodyPr>
          <a:lstStyle/>
          <a:p>
            <a:pPr algn="ctr"/>
            <a:r>
              <a:rPr lang="en-US" sz="3600" b="1" dirty="0">
                <a:latin typeface="Times New Roman" panose="02020603050405020304" pitchFamily="18" charset="0"/>
                <a:cs typeface="Times New Roman" panose="02020603050405020304" pitchFamily="18" charset="0"/>
              </a:rPr>
              <a:t>Questions</a:t>
            </a:r>
          </a:p>
        </p:txBody>
      </p:sp>
      <p:sp>
        <p:nvSpPr>
          <p:cNvPr id="3" name="Content Placeholder 2">
            <a:extLst>
              <a:ext uri="{FF2B5EF4-FFF2-40B4-BE49-F238E27FC236}">
                <a16:creationId xmlns:a16="http://schemas.microsoft.com/office/drawing/2014/main" id="{7C59EFF2-65A7-93C9-3AA6-CFD9A14D3BB3}"/>
              </a:ext>
            </a:extLst>
          </p:cNvPr>
          <p:cNvSpPr>
            <a:spLocks noGrp="1"/>
          </p:cNvSpPr>
          <p:nvPr>
            <p:ph idx="1"/>
          </p:nvPr>
        </p:nvSpPr>
        <p:spPr>
          <a:xfrm>
            <a:off x="0" y="653882"/>
            <a:ext cx="8016949" cy="5704388"/>
          </a:xfrm>
        </p:spPr>
        <p:txBody>
          <a:bodyPr>
            <a:noAutofit/>
          </a:bodyPr>
          <a:lstStyle/>
          <a:p>
            <a:pPr marL="0" indent="0" algn="just">
              <a:lnSpc>
                <a:spcPct val="100000"/>
              </a:lnSpc>
              <a:buNone/>
            </a:pPr>
            <a:r>
              <a:rPr lang="en-GB" sz="2400" b="1" dirty="0">
                <a:latin typeface="Times New Roman" panose="02020603050405020304" pitchFamily="18" charset="0"/>
                <a:cs typeface="Times New Roman" panose="02020603050405020304" pitchFamily="18" charset="0"/>
              </a:rPr>
              <a:t>Interviewer:</a:t>
            </a:r>
            <a:r>
              <a:rPr lang="en-GB" sz="2400"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How do you tackle a complex problem when there is no apparent solution?</a:t>
            </a:r>
          </a:p>
          <a:p>
            <a:pPr marL="0" indent="0" algn="just">
              <a:lnSpc>
                <a:spcPct val="100000"/>
              </a:lnSpc>
              <a:buNone/>
            </a:pPr>
            <a:r>
              <a:rPr lang="en-GB" sz="2400" b="1" dirty="0">
                <a:latin typeface="Times New Roman" panose="02020603050405020304" pitchFamily="18" charset="0"/>
                <a:cs typeface="Times New Roman" panose="02020603050405020304" pitchFamily="18" charset="0"/>
              </a:rPr>
              <a:t>Interviewer:</a:t>
            </a:r>
            <a:r>
              <a:rPr lang="en-GB" sz="2400"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Can you share a story when one of your ideas was not successful? How did you deal with the situation?</a:t>
            </a:r>
          </a:p>
          <a:p>
            <a:pPr marL="0" indent="0" algn="just">
              <a:lnSpc>
                <a:spcPct val="100000"/>
              </a:lnSpc>
              <a:buNone/>
            </a:pPr>
            <a:r>
              <a:rPr lang="en-GB" sz="2400" b="1" dirty="0">
                <a:latin typeface="Times New Roman" panose="02020603050405020304" pitchFamily="18" charset="0"/>
                <a:cs typeface="Times New Roman" panose="02020603050405020304" pitchFamily="18" charset="0"/>
              </a:rPr>
              <a:t>Interviewer:</a:t>
            </a:r>
            <a:r>
              <a:rPr lang="en-GB" sz="2400"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How would you foster a culture of innovation in the Student Union?</a:t>
            </a:r>
          </a:p>
          <a:p>
            <a:pPr marL="0" indent="0" algn="just">
              <a:lnSpc>
                <a:spcPct val="100000"/>
              </a:lnSpc>
              <a:buNone/>
            </a:pPr>
            <a:r>
              <a:rPr lang="en-US" sz="2400" b="1" dirty="0">
                <a:latin typeface="Times New Roman" panose="02020603050405020304" pitchFamily="18" charset="0"/>
                <a:cs typeface="Times New Roman" panose="02020603050405020304" pitchFamily="18" charset="0"/>
              </a:rPr>
              <a:t>Interviewer:</a:t>
            </a:r>
            <a:r>
              <a:rPr lang="en-US" sz="2400" dirty="0">
                <a:latin typeface="Times New Roman" panose="02020603050405020304" pitchFamily="18" charset="0"/>
                <a:cs typeface="Times New Roman" panose="02020603050405020304" pitchFamily="18" charset="0"/>
              </a:rPr>
              <a:t> What strategies do you use to keep yourself aware of the latest trends and turn them into effective initiatives?</a:t>
            </a:r>
          </a:p>
          <a:p>
            <a:pPr marL="0" indent="0" algn="just">
              <a:lnSpc>
                <a:spcPct val="100000"/>
              </a:lnSpc>
              <a:buNone/>
            </a:pPr>
            <a:r>
              <a:rPr lang="en-US" sz="2400" b="1" dirty="0">
                <a:latin typeface="Times New Roman" panose="02020603050405020304" pitchFamily="18" charset="0"/>
                <a:cs typeface="Times New Roman" panose="02020603050405020304" pitchFamily="18" charset="0"/>
              </a:rPr>
              <a:t>Interviewer: </a:t>
            </a:r>
            <a:r>
              <a:rPr lang="en-US" sz="2400" dirty="0">
                <a:latin typeface="Times New Roman" panose="02020603050405020304" pitchFamily="18" charset="0"/>
                <a:cs typeface="Times New Roman" panose="02020603050405020304" pitchFamily="18" charset="0"/>
              </a:rPr>
              <a:t>Can you give me an example of when you worked with people of different disciplines to come up with innovative results?</a:t>
            </a:r>
          </a:p>
          <a:p>
            <a:pPr marL="0" indent="0" algn="just">
              <a:lnSpc>
                <a:spcPct val="100000"/>
              </a:lnSpc>
              <a:buNone/>
            </a:pPr>
            <a:r>
              <a:rPr lang="en-US" sz="2400" b="1" dirty="0">
                <a:latin typeface="Times New Roman" panose="02020603050405020304" pitchFamily="18" charset="0"/>
                <a:cs typeface="Times New Roman" panose="02020603050405020304" pitchFamily="18" charset="0"/>
              </a:rPr>
              <a:t>Interviewer: </a:t>
            </a:r>
            <a:r>
              <a:rPr lang="en-US" sz="2400" dirty="0">
                <a:latin typeface="Times New Roman" panose="02020603050405020304" pitchFamily="18" charset="0"/>
                <a:cs typeface="Times New Roman" panose="02020603050405020304" pitchFamily="18" charset="0"/>
              </a:rPr>
              <a:t>Assuming that resources are limited, what would you prioritize as you support innovation?</a:t>
            </a:r>
          </a:p>
          <a:p>
            <a:pPr marL="0" indent="0" algn="just">
              <a:lnSpc>
                <a:spcPct val="100000"/>
              </a:lnSpc>
              <a:buNone/>
            </a:pPr>
            <a:endParaRPr lang="en-US" sz="2400" dirty="0">
              <a:latin typeface="Times New Roman" panose="02020603050405020304" pitchFamily="18" charset="0"/>
              <a:cs typeface="Times New Roman" panose="02020603050405020304" pitchFamily="18" charset="0"/>
            </a:endParaRPr>
          </a:p>
          <a:p>
            <a:pPr marL="0" indent="0" algn="just">
              <a:lnSpc>
                <a:spcPct val="100000"/>
              </a:lnSpc>
              <a:buNone/>
            </a:pPr>
            <a:endParaRPr lang="en-US" sz="2400" dirty="0">
              <a:latin typeface="Times New Roman" panose="02020603050405020304" pitchFamily="18" charset="0"/>
              <a:cs typeface="Times New Roman" panose="02020603050405020304" pitchFamily="18" charset="0"/>
            </a:endParaRPr>
          </a:p>
          <a:p>
            <a:pPr marL="0" indent="0" algn="just">
              <a:lnSpc>
                <a:spcPct val="100000"/>
              </a:lnSpc>
              <a:buNone/>
            </a:pPr>
            <a:endParaRPr lang="en-US" sz="2400" dirty="0">
              <a:latin typeface="Times New Roman" panose="02020603050405020304" pitchFamily="18" charset="0"/>
              <a:cs typeface="Times New Roman" panose="02020603050405020304" pitchFamily="18" charset="0"/>
            </a:endParaRPr>
          </a:p>
        </p:txBody>
      </p:sp>
      <p:pic>
        <p:nvPicPr>
          <p:cNvPr id="13314" name="Picture 2" descr="Interview Training: Essential Training for HR Professionals | Continu">
            <a:extLst>
              <a:ext uri="{FF2B5EF4-FFF2-40B4-BE49-F238E27FC236}">
                <a16:creationId xmlns:a16="http://schemas.microsoft.com/office/drawing/2014/main" id="{07B0C488-2CFB-8365-19F6-601ED343E6D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93381" y="172020"/>
            <a:ext cx="3312592" cy="3129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2852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6503E-0E28-7956-D837-CF00007E63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8067AC-9219-9342-5CE8-451E96CBD0FC}"/>
              </a:ext>
            </a:extLst>
          </p:cNvPr>
          <p:cNvSpPr>
            <a:spLocks noGrp="1"/>
          </p:cNvSpPr>
          <p:nvPr>
            <p:ph type="title"/>
          </p:nvPr>
        </p:nvSpPr>
        <p:spPr>
          <a:xfrm>
            <a:off x="838200" y="0"/>
            <a:ext cx="10515600" cy="759340"/>
          </a:xfrm>
        </p:spPr>
        <p:txBody>
          <a:bodyPr>
            <a:normAutofit/>
          </a:bodyPr>
          <a:lstStyle/>
          <a:p>
            <a:pPr algn="ctr"/>
            <a:r>
              <a:rPr lang="en-US" sz="3600" b="1" dirty="0">
                <a:latin typeface="Times New Roman" panose="02020603050405020304" pitchFamily="18" charset="0"/>
                <a:cs typeface="Times New Roman" panose="02020603050405020304" pitchFamily="18" charset="0"/>
              </a:rPr>
              <a:t>Continued…</a:t>
            </a:r>
          </a:p>
        </p:txBody>
      </p:sp>
      <p:sp>
        <p:nvSpPr>
          <p:cNvPr id="3" name="Content Placeholder 2">
            <a:extLst>
              <a:ext uri="{FF2B5EF4-FFF2-40B4-BE49-F238E27FC236}">
                <a16:creationId xmlns:a16="http://schemas.microsoft.com/office/drawing/2014/main" id="{1B847B05-33E5-94C8-5AB9-9417998AD96B}"/>
              </a:ext>
            </a:extLst>
          </p:cNvPr>
          <p:cNvSpPr>
            <a:spLocks noGrp="1"/>
          </p:cNvSpPr>
          <p:nvPr>
            <p:ph idx="1"/>
          </p:nvPr>
        </p:nvSpPr>
        <p:spPr>
          <a:xfrm>
            <a:off x="0" y="759340"/>
            <a:ext cx="6464595" cy="5556400"/>
          </a:xfrm>
        </p:spPr>
        <p:txBody>
          <a:bodyPr>
            <a:normAutofit/>
          </a:bodyPr>
          <a:lstStyle/>
          <a:p>
            <a:pPr marL="0" indent="0" algn="just">
              <a:buNone/>
            </a:pPr>
            <a:r>
              <a:rPr lang="en-GB" sz="2400" b="1" dirty="0">
                <a:latin typeface="Times New Roman" panose="02020603050405020304" pitchFamily="18" charset="0"/>
                <a:cs typeface="Times New Roman" panose="02020603050405020304" pitchFamily="18" charset="0"/>
              </a:rPr>
              <a:t>Interviewer: </a:t>
            </a:r>
            <a:r>
              <a:rPr lang="en-US" sz="2400" dirty="0">
                <a:latin typeface="Times New Roman" panose="02020603050405020304" pitchFamily="18" charset="0"/>
                <a:cs typeface="Times New Roman" panose="02020603050405020304" pitchFamily="18" charset="0"/>
              </a:rPr>
              <a:t>Can you be presented with an example of how you apply technology which can improve efficiency or creativity?</a:t>
            </a:r>
          </a:p>
          <a:p>
            <a:pPr marL="0" indent="0" algn="just">
              <a:buNone/>
            </a:pPr>
            <a:r>
              <a:rPr lang="en-US" sz="2400" b="1" dirty="0">
                <a:latin typeface="Times New Roman" panose="02020603050405020304" pitchFamily="18" charset="0"/>
                <a:cs typeface="Times New Roman" panose="02020603050405020304" pitchFamily="18" charset="0"/>
              </a:rPr>
              <a:t>Interviewer</a:t>
            </a:r>
            <a:r>
              <a:rPr lang="en-US" sz="2400" dirty="0">
                <a:latin typeface="Times New Roman" panose="02020603050405020304" pitchFamily="18" charset="0"/>
                <a:cs typeface="Times New Roman" panose="02020603050405020304" pitchFamily="18" charset="0"/>
              </a:rPr>
              <a:t>: How would you be allocated to measure the success and impact of innovation support initiatives?</a:t>
            </a:r>
          </a:p>
          <a:p>
            <a:pPr marL="0" indent="0" algn="just">
              <a:buNone/>
            </a:pPr>
            <a:endParaRPr lang="en-US" sz="2400" dirty="0">
              <a:latin typeface="Times New Roman" panose="02020603050405020304" pitchFamily="18" charset="0"/>
              <a:cs typeface="Times New Roman" panose="02020603050405020304" pitchFamily="18" charset="0"/>
            </a:endParaRPr>
          </a:p>
        </p:txBody>
      </p:sp>
      <p:pic>
        <p:nvPicPr>
          <p:cNvPr id="19460" name="Picture 4" descr="How To Improve Employee Productivity In The Workplace">
            <a:extLst>
              <a:ext uri="{FF2B5EF4-FFF2-40B4-BE49-F238E27FC236}">
                <a16:creationId xmlns:a16="http://schemas.microsoft.com/office/drawing/2014/main" id="{90A454B3-8D00-A8C6-1EA2-62951B7600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1463" y="1320450"/>
            <a:ext cx="5430537" cy="3262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0790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1BAE4-C051-6281-5858-2E811BDE85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788173-A8FB-7D26-A9CD-AC3E5D19CCE0}"/>
              </a:ext>
            </a:extLst>
          </p:cNvPr>
          <p:cNvSpPr>
            <a:spLocks noGrp="1"/>
          </p:cNvSpPr>
          <p:nvPr>
            <p:ph type="title"/>
          </p:nvPr>
        </p:nvSpPr>
        <p:spPr>
          <a:xfrm>
            <a:off x="838200" y="0"/>
            <a:ext cx="10515600" cy="722270"/>
          </a:xfrm>
        </p:spPr>
        <p:txBody>
          <a:bodyPr>
            <a:normAutofit/>
          </a:bodyPr>
          <a:lstStyle/>
          <a:p>
            <a:pPr algn="ctr"/>
            <a:r>
              <a:rPr lang="en-US" sz="3600"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109F4D90-05B4-2F04-5A1A-9F51EA2F4DEA}"/>
              </a:ext>
            </a:extLst>
          </p:cNvPr>
          <p:cNvSpPr>
            <a:spLocks noGrp="1"/>
          </p:cNvSpPr>
          <p:nvPr>
            <p:ph idx="1"/>
          </p:nvPr>
        </p:nvSpPr>
        <p:spPr>
          <a:xfrm>
            <a:off x="714632" y="1084219"/>
            <a:ext cx="5257800" cy="4351338"/>
          </a:xfrm>
        </p:spPr>
        <p:txBody>
          <a:bodyPr>
            <a:normAutofit/>
          </a:bodyPr>
          <a:lstStyle/>
          <a:p>
            <a:pPr marL="0" indent="0">
              <a:lnSpc>
                <a:spcPct val="100000"/>
              </a:lnSpc>
              <a:buNone/>
            </a:pPr>
            <a:r>
              <a:rPr lang="en-GB" sz="2400" dirty="0">
                <a:latin typeface="Times New Roman" panose="02020603050405020304" pitchFamily="18" charset="0"/>
                <a:cs typeface="Times New Roman" panose="02020603050405020304" pitchFamily="18" charset="0"/>
              </a:rPr>
              <a:t>Clear job description and role-centric person specifications.</a:t>
            </a:r>
            <a:endParaRPr lang="en-US" sz="2400" dirty="0">
              <a:latin typeface="Times New Roman" panose="02020603050405020304" pitchFamily="18" charset="0"/>
              <a:cs typeface="Times New Roman" panose="02020603050405020304" pitchFamily="18" charset="0"/>
            </a:endParaRPr>
          </a:p>
          <a:p>
            <a:pPr marL="0" lvl="0" indent="0">
              <a:lnSpc>
                <a:spcPct val="100000"/>
              </a:lnSpc>
              <a:buNone/>
            </a:pPr>
            <a:r>
              <a:rPr lang="en-GB" sz="2400" dirty="0">
                <a:latin typeface="Times New Roman" panose="02020603050405020304" pitchFamily="18" charset="0"/>
                <a:cs typeface="Times New Roman" panose="02020603050405020304" pitchFamily="18" charset="0"/>
              </a:rPr>
              <a:t>Inclusive interview with the selected candidate.</a:t>
            </a:r>
            <a:endParaRPr lang="en-US" sz="2400" dirty="0">
              <a:latin typeface="Times New Roman" panose="02020603050405020304" pitchFamily="18" charset="0"/>
              <a:cs typeface="Times New Roman" panose="02020603050405020304" pitchFamily="18" charset="0"/>
            </a:endParaRPr>
          </a:p>
          <a:p>
            <a:pPr marL="0" lvl="0" indent="0">
              <a:lnSpc>
                <a:spcPct val="100000"/>
              </a:lnSpc>
              <a:buNone/>
            </a:pPr>
            <a:r>
              <a:rPr lang="en-GB" sz="2400" dirty="0">
                <a:latin typeface="Times New Roman" panose="02020603050405020304" pitchFamily="18" charset="0"/>
                <a:cs typeface="Times New Roman" panose="02020603050405020304" pitchFamily="18" charset="0"/>
              </a:rPr>
              <a:t> Formation of interview questions for evaluating an innovative mindset.</a:t>
            </a:r>
            <a:endParaRPr lang="en-US" sz="2400" dirty="0">
              <a:latin typeface="Times New Roman" panose="02020603050405020304" pitchFamily="18" charset="0"/>
              <a:cs typeface="Times New Roman" panose="02020603050405020304" pitchFamily="18" charset="0"/>
            </a:endParaRPr>
          </a:p>
          <a:p>
            <a:pPr algn="just">
              <a:lnSpc>
                <a:spcPct val="100000"/>
              </a:lnSpc>
            </a:pPr>
            <a:endParaRPr lang="en-US" sz="2400" dirty="0">
              <a:latin typeface="Times New Roman" panose="02020603050405020304" pitchFamily="18" charset="0"/>
              <a:cs typeface="Times New Roman" panose="02020603050405020304" pitchFamily="18" charset="0"/>
            </a:endParaRPr>
          </a:p>
        </p:txBody>
      </p:sp>
      <p:pic>
        <p:nvPicPr>
          <p:cNvPr id="21506" name="Picture 2" descr="University of Wales Trinity Saint David">
            <a:extLst>
              <a:ext uri="{FF2B5EF4-FFF2-40B4-BE49-F238E27FC236}">
                <a16:creationId xmlns:a16="http://schemas.microsoft.com/office/drawing/2014/main" id="{E66C728A-7FC8-0123-6D4E-BB0EAEDC55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1395" y="1752074"/>
            <a:ext cx="5454038" cy="3064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2759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ED99FFFF-7AF3-4EDC-21C5-93543E90820C}"/>
            </a:ext>
          </a:extLst>
        </p:cNvPr>
        <p:cNvGrpSpPr/>
        <p:nvPr/>
      </p:nvGrpSpPr>
      <p:grpSpPr>
        <a:xfrm>
          <a:off x="0" y="0"/>
          <a:ext cx="0" cy="0"/>
          <a:chOff x="0" y="0"/>
          <a:chExt cx="0" cy="0"/>
        </a:xfrm>
      </p:grpSpPr>
    </p:spTree>
    <p:extLst>
      <p:ext uri="{BB962C8B-B14F-4D97-AF65-F5344CB8AC3E}">
        <p14:creationId xmlns:p14="http://schemas.microsoft.com/office/powerpoint/2010/main" val="41101280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TotalTime>
  <Words>1583</Words>
  <Application>Microsoft Office PowerPoint</Application>
  <PresentationFormat>Widescreen</PresentationFormat>
  <Paragraphs>86</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Calibri Light</vt:lpstr>
      <vt:lpstr>Times New Roman</vt:lpstr>
      <vt:lpstr>Office Theme</vt:lpstr>
      <vt:lpstr>PowerPoint Presentation</vt:lpstr>
      <vt:lpstr>Table of Contents</vt:lpstr>
      <vt:lpstr>Introduction</vt:lpstr>
      <vt:lpstr>Innovation in the job description</vt:lpstr>
      <vt:lpstr>Previous concepts of job description </vt:lpstr>
      <vt:lpstr>Contemporary concepts of job description </vt:lpstr>
      <vt:lpstr>Job description for Innovation Support Officer </vt:lpstr>
      <vt:lpstr>Continued…</vt:lpstr>
      <vt:lpstr>Innovation in person specification </vt:lpstr>
      <vt:lpstr>Person specification for Innovation Support Officer </vt:lpstr>
      <vt:lpstr>Questions</vt:lpstr>
      <vt:lpstr>Continued…</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INTERVIEW FOR HR PROCESSES</dc:title>
  <dc:creator>Mariana-Janeta Cucu</dc:creator>
  <cp:lastModifiedBy>Mariana-Janeta Cucu</cp:lastModifiedBy>
  <cp:revision>134</cp:revision>
  <dcterms:created xsi:type="dcterms:W3CDTF">2026-02-12T07:52:03Z</dcterms:created>
  <dcterms:modified xsi:type="dcterms:W3CDTF">2026-02-25T23:08:44Z</dcterms:modified>
</cp:coreProperties>
</file>