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3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247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813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98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87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78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380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26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839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62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097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701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7FEEF-C6D9-4D5D-8826-DB03EA5E8D46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08B867-A04A-4DF1-AFD0-1CF66EC6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175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20948248/experimental-research-design-flash-card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the need for Experimental Research and RCT’s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419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and External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Internal Validity</a:t>
            </a:r>
          </a:p>
          <a:p>
            <a:pPr marL="0" indent="0">
              <a:buNone/>
            </a:pPr>
            <a:r>
              <a:rPr lang="en-GB" i="1" dirty="0" smtClean="0"/>
              <a:t>The extent to which the research condition is controlled so that the independent variable CAUSES and EFFECT or change in the dependent variable.</a:t>
            </a:r>
          </a:p>
          <a:p>
            <a:pPr lvl="1"/>
            <a:r>
              <a:rPr lang="en-GB" dirty="0" smtClean="0"/>
              <a:t>The stronger the control over an experimental condition the greater the internal validity.</a:t>
            </a:r>
          </a:p>
          <a:p>
            <a:pPr lvl="1"/>
            <a:r>
              <a:rPr lang="en-GB" dirty="0" smtClean="0"/>
              <a:t>Cannot be measured quantitatively</a:t>
            </a:r>
          </a:p>
          <a:p>
            <a:r>
              <a:rPr lang="en-GB" dirty="0" smtClean="0"/>
              <a:t>External Validity</a:t>
            </a:r>
          </a:p>
          <a:p>
            <a:pPr marL="0" indent="0">
              <a:buNone/>
            </a:pPr>
            <a:r>
              <a:rPr lang="en-GB" i="1" dirty="0" smtClean="0"/>
              <a:t>The ability to use the results of a study in other conditions or settings (i.e. the ability to generalise).</a:t>
            </a:r>
          </a:p>
          <a:p>
            <a:pPr lvl="1"/>
            <a:r>
              <a:rPr lang="en-GB" dirty="0" smtClean="0"/>
              <a:t>The greater the degree of generalisability, the higher the external validity.</a:t>
            </a:r>
          </a:p>
          <a:p>
            <a:pPr lvl="1"/>
            <a:r>
              <a:rPr lang="en-GB" dirty="0" smtClean="0"/>
              <a:t>Cannot be measured quantitatively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414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Threats to Internal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Maturation</a:t>
            </a:r>
          </a:p>
          <a:p>
            <a:pPr lvl="1"/>
            <a:r>
              <a:rPr lang="en-GB" dirty="0" smtClean="0"/>
              <a:t>Participants may change over time (grow, become heavier, less anxious, cleverer, more coordinated, </a:t>
            </a:r>
            <a:r>
              <a:rPr lang="en-GB" dirty="0" err="1" smtClean="0"/>
              <a:t>etc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Biggest concern in studies of children or studies that last a long time.</a:t>
            </a:r>
          </a:p>
          <a:p>
            <a:endParaRPr lang="en-GB" dirty="0"/>
          </a:p>
          <a:p>
            <a:r>
              <a:rPr lang="en-GB" dirty="0" smtClean="0"/>
              <a:t>History</a:t>
            </a:r>
          </a:p>
          <a:p>
            <a:pPr lvl="1"/>
            <a:r>
              <a:rPr lang="en-GB" dirty="0" smtClean="0"/>
              <a:t>Relates to all of the things that occur outside the study to the participants and that may influence the dependent variable.</a:t>
            </a:r>
          </a:p>
          <a:p>
            <a:pPr lvl="1"/>
            <a:r>
              <a:rPr lang="en-GB" dirty="0" smtClean="0"/>
              <a:t>These could be numerous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633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Threats to Internal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Testing</a:t>
            </a:r>
          </a:p>
          <a:p>
            <a:pPr lvl="1"/>
            <a:r>
              <a:rPr lang="en-GB" dirty="0" smtClean="0"/>
              <a:t>The process of testing or measuring provides participants with some experience about the test or assessment that may influence subsequent test performance.</a:t>
            </a:r>
          </a:p>
          <a:p>
            <a:pPr lvl="1"/>
            <a:r>
              <a:rPr lang="en-GB" dirty="0" smtClean="0"/>
              <a:t>Practice or learning effect.</a:t>
            </a:r>
          </a:p>
          <a:p>
            <a:pPr lvl="1"/>
            <a:endParaRPr lang="en-GB" dirty="0"/>
          </a:p>
          <a:p>
            <a:r>
              <a:rPr lang="en-GB" dirty="0" smtClean="0"/>
              <a:t>Instrument accuracy</a:t>
            </a:r>
          </a:p>
          <a:p>
            <a:pPr lvl="1"/>
            <a:r>
              <a:rPr lang="en-GB" dirty="0" smtClean="0"/>
              <a:t>Tests and instruments need to be specific, reliable, valid and, if possible, objective.</a:t>
            </a:r>
          </a:p>
          <a:p>
            <a:pPr lvl="1"/>
            <a:r>
              <a:rPr lang="en-GB" dirty="0" smtClean="0"/>
              <a:t>Dependent variable could change as a result of instrumentation change or malfunction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578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Threats to Internal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Statistical regression</a:t>
            </a:r>
          </a:p>
          <a:p>
            <a:pPr lvl="1"/>
            <a:r>
              <a:rPr lang="en-GB" dirty="0" smtClean="0"/>
              <a:t>Extreme scores (high or low) are likely to be less extreme when next measured.</a:t>
            </a:r>
          </a:p>
          <a:p>
            <a:pPr lvl="1"/>
            <a:r>
              <a:rPr lang="en-GB" dirty="0" smtClean="0"/>
              <a:t>More of a problem with small sample sizes.</a:t>
            </a:r>
          </a:p>
          <a:p>
            <a:pPr lvl="1"/>
            <a:endParaRPr lang="en-GB" dirty="0"/>
          </a:p>
          <a:p>
            <a:r>
              <a:rPr lang="en-GB" dirty="0" smtClean="0"/>
              <a:t>Selection bias</a:t>
            </a:r>
          </a:p>
          <a:p>
            <a:pPr lvl="1"/>
            <a:r>
              <a:rPr lang="en-GB" dirty="0" smtClean="0"/>
              <a:t>Any time groups are formed in a non random fashion there is the chance of selection bias.</a:t>
            </a:r>
          </a:p>
          <a:p>
            <a:pPr lvl="1"/>
            <a:r>
              <a:rPr lang="en-GB" dirty="0" smtClean="0"/>
              <a:t>Most likely when volunteers are free to choose their group allocation.</a:t>
            </a:r>
          </a:p>
          <a:p>
            <a:pPr lvl="1"/>
            <a:r>
              <a:rPr lang="en-GB" dirty="0" smtClean="0"/>
              <a:t>May indicate a greater motivation to change in some and a lack of interest in others.</a:t>
            </a:r>
          </a:p>
        </p:txBody>
      </p:sp>
    </p:spTree>
    <p:extLst>
      <p:ext uri="{BB962C8B-B14F-4D97-AF65-F5344CB8AC3E}">
        <p14:creationId xmlns:p14="http://schemas.microsoft.com/office/powerpoint/2010/main" val="3859918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Threats to Internal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Experimental mortality</a:t>
            </a:r>
          </a:p>
          <a:p>
            <a:pPr lvl="1"/>
            <a:r>
              <a:rPr lang="en-GB" dirty="0" smtClean="0"/>
              <a:t>Loss to follow-up or participant dropout.</a:t>
            </a:r>
          </a:p>
          <a:p>
            <a:pPr lvl="1"/>
            <a:r>
              <a:rPr lang="en-GB" dirty="0" smtClean="0"/>
              <a:t>Can happen for many reasons – boredom, sickness, inconvenience etc.</a:t>
            </a:r>
          </a:p>
          <a:p>
            <a:pPr lvl="1"/>
            <a:r>
              <a:rPr lang="en-GB" dirty="0" smtClean="0"/>
              <a:t>Equally formed and balanced groups at the start of the study can become unbalanced – selection bias occurs.</a:t>
            </a:r>
          </a:p>
          <a:p>
            <a:pPr lvl="1"/>
            <a:endParaRPr lang="en-GB" dirty="0"/>
          </a:p>
          <a:p>
            <a:r>
              <a:rPr lang="en-GB" dirty="0" smtClean="0"/>
              <a:t>Selection maturation</a:t>
            </a:r>
          </a:p>
          <a:p>
            <a:pPr lvl="1"/>
            <a:r>
              <a:rPr lang="en-GB" dirty="0" smtClean="0"/>
              <a:t>Occurs when a group or participants have a characteristic being studied that will improve or change over the passage of time (e.g. sunburn or URTI).</a:t>
            </a:r>
          </a:p>
        </p:txBody>
      </p:sp>
    </p:spTree>
    <p:extLst>
      <p:ext uri="{BB962C8B-B14F-4D97-AF65-F5344CB8AC3E}">
        <p14:creationId xmlns:p14="http://schemas.microsoft.com/office/powerpoint/2010/main" val="3027019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Threats to Internal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Placebo effect</a:t>
            </a:r>
          </a:p>
          <a:p>
            <a:pPr lvl="1"/>
            <a:r>
              <a:rPr lang="en-GB" dirty="0" smtClean="0"/>
              <a:t>Participation in a study may, in itself, elicit an effect.</a:t>
            </a:r>
          </a:p>
          <a:p>
            <a:pPr lvl="1"/>
            <a:r>
              <a:rPr lang="en-GB" dirty="0" smtClean="0"/>
              <a:t>Particular issue in drug trials but there can be a placebo effect for any type of research treatment.</a:t>
            </a:r>
          </a:p>
          <a:p>
            <a:pPr lvl="1"/>
            <a:endParaRPr lang="en-GB" dirty="0"/>
          </a:p>
          <a:p>
            <a:r>
              <a:rPr lang="en-GB" dirty="0" smtClean="0"/>
              <a:t>Hawthorne Effect</a:t>
            </a:r>
          </a:p>
          <a:p>
            <a:pPr lvl="1"/>
            <a:r>
              <a:rPr lang="en-GB" dirty="0" smtClean="0"/>
              <a:t>Named after the Hawthorne Plant of the Western Electric Company in Chicago (management manipulated the brightness of light in order to see what effect it had on work output).</a:t>
            </a:r>
          </a:p>
          <a:p>
            <a:pPr lvl="1"/>
            <a:r>
              <a:rPr lang="en-GB" dirty="0" smtClean="0"/>
              <a:t>Participants change their behaviour because they are being studied. </a:t>
            </a:r>
          </a:p>
        </p:txBody>
      </p:sp>
    </p:spTree>
    <p:extLst>
      <p:ext uri="{BB962C8B-B14F-4D97-AF65-F5344CB8AC3E}">
        <p14:creationId xmlns:p14="http://schemas.microsoft.com/office/powerpoint/2010/main" val="1393977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Threats to Internal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Halo Effect or researcher interaction with participant</a:t>
            </a:r>
          </a:p>
          <a:p>
            <a:pPr lvl="1"/>
            <a:r>
              <a:rPr lang="en-GB" dirty="0" smtClean="0"/>
              <a:t>Occurs when the researcher has an expectation about the performance or assessment of a participant.</a:t>
            </a:r>
          </a:p>
          <a:p>
            <a:pPr lvl="1"/>
            <a:r>
              <a:rPr lang="en-GB" dirty="0" smtClean="0"/>
              <a:t>Can lead to undue encouragement or inappropriate and unbalanced interaction (i.e. treating some participants differently to others because of their group allocation).</a:t>
            </a:r>
          </a:p>
          <a:p>
            <a:pPr lvl="1"/>
            <a:r>
              <a:rPr lang="en-GB" dirty="0" smtClean="0"/>
              <a:t>The more subjective the assessment of the dependent variable the greater the threat from the Halo effect.</a:t>
            </a:r>
          </a:p>
          <a:p>
            <a:r>
              <a:rPr lang="en-GB" dirty="0" smtClean="0"/>
              <a:t>Avis Effect</a:t>
            </a:r>
          </a:p>
          <a:p>
            <a:pPr lvl="1"/>
            <a:r>
              <a:rPr lang="en-GB" dirty="0" smtClean="0"/>
              <a:t>Control group tries to outperform the experimental group because the participants know they are controls</a:t>
            </a:r>
          </a:p>
        </p:txBody>
      </p:sp>
    </p:spTree>
    <p:extLst>
      <p:ext uri="{BB962C8B-B14F-4D97-AF65-F5344CB8AC3E}">
        <p14:creationId xmlns:p14="http://schemas.microsoft.com/office/powerpoint/2010/main" val="2675711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Threats to Internal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Jon Henry effect</a:t>
            </a:r>
          </a:p>
          <a:p>
            <a:pPr lvl="1"/>
            <a:r>
              <a:rPr lang="en-GB" dirty="0" smtClean="0"/>
              <a:t>Control group deliberately underperforms or experiences high dropout because participants know they are controls</a:t>
            </a:r>
          </a:p>
          <a:p>
            <a:pPr lvl="1"/>
            <a:endParaRPr lang="en-GB" dirty="0"/>
          </a:p>
          <a:p>
            <a:r>
              <a:rPr lang="en-GB" dirty="0" smtClean="0"/>
              <a:t>Place effect</a:t>
            </a:r>
          </a:p>
          <a:p>
            <a:pPr lvl="1"/>
            <a:r>
              <a:rPr lang="en-GB" dirty="0" smtClean="0"/>
              <a:t>Experimental participants deliberately change their performance because they are being treated</a:t>
            </a:r>
          </a:p>
        </p:txBody>
      </p:sp>
    </p:spTree>
    <p:extLst>
      <p:ext uri="{BB962C8B-B14F-4D97-AF65-F5344CB8AC3E}">
        <p14:creationId xmlns:p14="http://schemas.microsoft.com/office/powerpoint/2010/main" val="1824216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Experimental Research Design Quiz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https://quizlet.com/20948248/experimental-research-design-flash-cards/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000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 to External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Reactive effects of pretesting</a:t>
            </a:r>
          </a:p>
          <a:p>
            <a:pPr lvl="1"/>
            <a:r>
              <a:rPr lang="en-GB" dirty="0" smtClean="0"/>
              <a:t>Participants respond or react to pretesting in an experiment in a way that influences their subsequent test scores.</a:t>
            </a:r>
          </a:p>
          <a:p>
            <a:pPr lvl="1"/>
            <a:r>
              <a:rPr lang="en-GB" dirty="0" smtClean="0"/>
              <a:t>So, the treatment may only be effective if preceded by the test used in the experiment.</a:t>
            </a:r>
          </a:p>
          <a:p>
            <a:pPr lvl="1"/>
            <a:endParaRPr lang="en-GB" dirty="0"/>
          </a:p>
          <a:p>
            <a:r>
              <a:rPr lang="en-GB" dirty="0" smtClean="0"/>
              <a:t>Subject-treatment interaction</a:t>
            </a:r>
          </a:p>
          <a:p>
            <a:pPr lvl="1"/>
            <a:r>
              <a:rPr lang="en-GB" dirty="0" smtClean="0"/>
              <a:t>Something unique about study participants that means the treatment is only effective for them or others like them.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26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 to External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Artificial nature of the experimental condition</a:t>
            </a:r>
          </a:p>
          <a:p>
            <a:pPr lvl="1"/>
            <a:r>
              <a:rPr lang="en-GB" dirty="0" smtClean="0"/>
              <a:t>Similar idea to the Hawthorne Effect</a:t>
            </a:r>
          </a:p>
          <a:p>
            <a:pPr lvl="1"/>
            <a:r>
              <a:rPr lang="en-GB" dirty="0" smtClean="0"/>
              <a:t>The treatment will only work within the artificial circumstances of an experiment – efficacy v effectiveness.</a:t>
            </a:r>
          </a:p>
          <a:p>
            <a:pPr lvl="1"/>
            <a:endParaRPr lang="en-GB" dirty="0"/>
          </a:p>
          <a:p>
            <a:r>
              <a:rPr lang="en-GB" dirty="0" smtClean="0"/>
              <a:t>Multiple treatment interference</a:t>
            </a:r>
          </a:p>
          <a:p>
            <a:pPr lvl="1"/>
            <a:r>
              <a:rPr lang="en-GB" dirty="0" smtClean="0"/>
              <a:t>When more than one independent variable (treatment) is being tested</a:t>
            </a:r>
          </a:p>
          <a:p>
            <a:pPr lvl="1"/>
            <a:r>
              <a:rPr lang="en-GB" dirty="0" smtClean="0"/>
              <a:t>Treatments may interact to effect the outcomes in a way that would not be seen with single treatments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799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would you attempt to control the following threats to internal validity?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Maturation</a:t>
            </a:r>
          </a:p>
          <a:p>
            <a:r>
              <a:rPr lang="en-GB" dirty="0" smtClean="0"/>
              <a:t>History</a:t>
            </a:r>
          </a:p>
          <a:p>
            <a:r>
              <a:rPr lang="en-GB" dirty="0" smtClean="0"/>
              <a:t>Testing</a:t>
            </a:r>
          </a:p>
          <a:p>
            <a:r>
              <a:rPr lang="en-GB" dirty="0" smtClean="0"/>
              <a:t>Instrument accuracy</a:t>
            </a:r>
          </a:p>
          <a:p>
            <a:r>
              <a:rPr lang="en-GB" dirty="0" smtClean="0"/>
              <a:t>Statistical regression to the mean</a:t>
            </a:r>
          </a:p>
          <a:p>
            <a:r>
              <a:rPr lang="en-GB" dirty="0" smtClean="0"/>
              <a:t>Selection bias</a:t>
            </a:r>
          </a:p>
          <a:p>
            <a:r>
              <a:rPr lang="en-GB" dirty="0" smtClean="0"/>
              <a:t>Dropout</a:t>
            </a:r>
          </a:p>
          <a:p>
            <a:r>
              <a:rPr lang="en-GB" dirty="0" smtClean="0"/>
              <a:t>Selection maturation</a:t>
            </a:r>
          </a:p>
          <a:p>
            <a:r>
              <a:rPr lang="en-GB" dirty="0" smtClean="0"/>
              <a:t>Placebo effect</a:t>
            </a:r>
          </a:p>
          <a:p>
            <a:r>
              <a:rPr lang="en-GB" dirty="0" smtClean="0"/>
              <a:t>Hawthorne effect</a:t>
            </a:r>
          </a:p>
          <a:p>
            <a:r>
              <a:rPr lang="en-GB" dirty="0" smtClean="0"/>
              <a:t>Halo effect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043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would you attempt to control the following threats to external validity?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Reactive effects of pretesting</a:t>
            </a:r>
          </a:p>
          <a:p>
            <a:r>
              <a:rPr lang="en-GB" dirty="0" smtClean="0"/>
              <a:t>Subject-treatment interaction</a:t>
            </a:r>
          </a:p>
          <a:p>
            <a:r>
              <a:rPr lang="en-GB" dirty="0" smtClean="0"/>
              <a:t>Artificialness or experimental condition</a:t>
            </a:r>
          </a:p>
          <a:p>
            <a:r>
              <a:rPr lang="en-GB" dirty="0" smtClean="0"/>
              <a:t>Multiple treatment interference</a:t>
            </a:r>
          </a:p>
          <a:p>
            <a:r>
              <a:rPr lang="en-GB" dirty="0" smtClean="0"/>
              <a:t>Overall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614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795</Words>
  <Application>Microsoft Office PowerPoint</Application>
  <PresentationFormat>Widescreen</PresentationFormat>
  <Paragraphs>99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Why the need for Experimental Research and RCT’s</vt:lpstr>
      <vt:lpstr>Internal and External Validity</vt:lpstr>
      <vt:lpstr>Primary Threats to Internal Validity</vt:lpstr>
      <vt:lpstr>Primary Threats to Internal Validity</vt:lpstr>
      <vt:lpstr>Primary Threats to Internal Validity</vt:lpstr>
      <vt:lpstr>Primary Threats to Internal Validity</vt:lpstr>
      <vt:lpstr>Primary Threats to Internal Validity</vt:lpstr>
      <vt:lpstr>Primary Threats to Internal Validity</vt:lpstr>
      <vt:lpstr>Primary Threats to Internal Validity</vt:lpstr>
      <vt:lpstr>Experimental Research Design Quiz</vt:lpstr>
      <vt:lpstr>Threats to External Validity</vt:lpstr>
      <vt:lpstr>Threats to External Validity</vt:lpstr>
      <vt:lpstr>How would you attempt to control the following threats to internal validity?</vt:lpstr>
      <vt:lpstr>How would you attempt to control the following threats to external validity?</vt:lpstr>
    </vt:vector>
  </TitlesOfParts>
  <Company>University of South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the need for Experimental Research and RCT’s</dc:title>
  <dc:creator>Simon Williams</dc:creator>
  <cp:lastModifiedBy>Simon Williams</cp:lastModifiedBy>
  <cp:revision>23</cp:revision>
  <dcterms:created xsi:type="dcterms:W3CDTF">2018-06-11T04:37:15Z</dcterms:created>
  <dcterms:modified xsi:type="dcterms:W3CDTF">2018-06-11T08:32:05Z</dcterms:modified>
</cp:coreProperties>
</file>