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80" r:id="rId3"/>
    <p:sldId id="281" r:id="rId4"/>
    <p:sldId id="300" r:id="rId5"/>
    <p:sldId id="301" r:id="rId6"/>
    <p:sldId id="302" r:id="rId7"/>
    <p:sldId id="303" r:id="rId8"/>
    <p:sldId id="285" r:id="rId9"/>
    <p:sldId id="286" r:id="rId10"/>
    <p:sldId id="287" r:id="rId11"/>
    <p:sldId id="291" r:id="rId12"/>
    <p:sldId id="288" r:id="rId13"/>
    <p:sldId id="289" r:id="rId14"/>
    <p:sldId id="282" r:id="rId15"/>
    <p:sldId id="290" r:id="rId16"/>
    <p:sldId id="308" r:id="rId17"/>
    <p:sldId id="293" r:id="rId18"/>
    <p:sldId id="277" r:id="rId19"/>
    <p:sldId id="283" r:id="rId20"/>
    <p:sldId id="258" r:id="rId21"/>
    <p:sldId id="259" r:id="rId22"/>
    <p:sldId id="262" r:id="rId23"/>
    <p:sldId id="270" r:id="rId24"/>
    <p:sldId id="307" r:id="rId25"/>
    <p:sldId id="309" r:id="rId26"/>
    <p:sldId id="313" r:id="rId27"/>
    <p:sldId id="310" r:id="rId28"/>
    <p:sldId id="311" r:id="rId29"/>
    <p:sldId id="312" r:id="rId30"/>
    <p:sldId id="314" r:id="rId31"/>
    <p:sldId id="279" r:id="rId3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4663"/>
  </p:normalViewPr>
  <p:slideViewPr>
    <p:cSldViewPr snapToGrid="0" snapToObjects="1">
      <p:cViewPr varScale="1">
        <p:scale>
          <a:sx n="117" d="100"/>
          <a:sy n="117" d="100"/>
        </p:scale>
        <p:origin x="1480" y="17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8" name="Rectangle 7"/>
          <p:cNvSpPr/>
          <p:nvPr/>
        </p:nvSpPr>
        <p:spPr>
          <a:xfrm>
            <a:off x="777240" y="0"/>
            <a:ext cx="7543800" cy="304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762000" y="3200400"/>
            <a:ext cx="7543800" cy="1524000"/>
          </a:xfrm>
        </p:spPr>
        <p:txBody>
          <a:bodyPr>
            <a:noAutofit/>
          </a:bodyPr>
          <a:lstStyle>
            <a:lvl1pPr>
              <a:defRPr sz="8000"/>
            </a:lvl1pPr>
          </a:lstStyle>
          <a:p>
            <a:r>
              <a:rPr lang="cy-GB"/>
              <a:t>Click to edit Master title style</a:t>
            </a:r>
            <a:endParaRPr lang="en-US" dirty="0"/>
          </a:p>
        </p:txBody>
      </p:sp>
      <p:sp>
        <p:nvSpPr>
          <p:cNvPr id="3" name="Subtitle 2"/>
          <p:cNvSpPr>
            <a:spLocks noGrp="1"/>
          </p:cNvSpPr>
          <p:nvPr>
            <p:ph type="subTitle" idx="1"/>
          </p:nvPr>
        </p:nvSpPr>
        <p:spPr>
          <a:xfrm>
            <a:off x="762000" y="4724400"/>
            <a:ext cx="6858000" cy="990600"/>
          </a:xfrm>
        </p:spPr>
        <p:txBody>
          <a:bodyPr anchor="t" anchorCtr="0">
            <a:normAutofit/>
          </a:bodyPr>
          <a:lstStyle>
            <a:lvl1pPr marL="0" indent="0" algn="l">
              <a:buNone/>
              <a:defRPr sz="2800">
                <a:solidFill>
                  <a:schemeClr val="tx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y-GB"/>
              <a:t>Click to edit Master subtitle style</a:t>
            </a:r>
            <a:endParaRPr lang="en-US" dirty="0"/>
          </a:p>
        </p:txBody>
      </p:sp>
      <p:sp>
        <p:nvSpPr>
          <p:cNvPr id="4" name="Date Placeholder 3"/>
          <p:cNvSpPr>
            <a:spLocks noGrp="1"/>
          </p:cNvSpPr>
          <p:nvPr>
            <p:ph type="dt" sz="half" idx="10"/>
          </p:nvPr>
        </p:nvSpPr>
        <p:spPr/>
        <p:txBody>
          <a:bodyPr/>
          <a:lstStyle/>
          <a:p>
            <a:fld id="{3F150D65-C64D-44FB-9152-4CC2DE0C9198}" type="datetime1">
              <a:rPr lang="en-US" smtClean="0"/>
              <a:pPr/>
              <a:t>5/12/19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FEBEB0A-9E3D-4B14-9782-E2AE3DA60D96}" type="slidenum">
              <a:rPr lang="en-US" smtClean="0"/>
              <a:pPr/>
              <a:t>‹#›</a:t>
            </a:fld>
            <a:endParaRPr lang="en-US"/>
          </a:p>
        </p:txBody>
      </p:sp>
      <p:sp>
        <p:nvSpPr>
          <p:cNvPr id="7" name="Rectangle 6"/>
          <p:cNvSpPr/>
          <p:nvPr/>
        </p:nvSpPr>
        <p:spPr>
          <a:xfrm>
            <a:off x="777240" y="6172200"/>
            <a:ext cx="7543800" cy="2743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a:t>Click to edit Master title style</a:t>
            </a:r>
            <a:endParaRPr lang="en-US"/>
          </a:p>
        </p:txBody>
      </p:sp>
      <p:sp>
        <p:nvSpPr>
          <p:cNvPr id="3" name="Content Placeholder 2"/>
          <p:cNvSpPr>
            <a:spLocks noGrp="1"/>
          </p:cNvSpPr>
          <p:nvPr>
            <p:ph idx="1"/>
          </p:nvPr>
        </p:nvSpPr>
        <p:spPr/>
        <p:txBody>
          <a:body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US"/>
          </a:p>
        </p:txBody>
      </p:sp>
      <p:sp>
        <p:nvSpPr>
          <p:cNvPr id="4" name="Date Placeholder 3"/>
          <p:cNvSpPr>
            <a:spLocks noGrp="1"/>
          </p:cNvSpPr>
          <p:nvPr>
            <p:ph type="dt" sz="half" idx="10"/>
          </p:nvPr>
        </p:nvSpPr>
        <p:spPr/>
        <p:txBody>
          <a:bodyPr/>
          <a:lstStyle/>
          <a:p>
            <a:fld id="{0FFE64A4-35FB-42B6-9183-2C0CE0E36649}" type="datetime1">
              <a:rPr lang="en-US" smtClean="0"/>
              <a:pPr/>
              <a:t>5/12/19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FEBEB0A-9E3D-4B14-9782-E2AE3DA60D96}"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777240" y="0"/>
            <a:ext cx="7543800" cy="304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62000" y="3276600"/>
            <a:ext cx="7543800" cy="1676400"/>
          </a:xfrm>
        </p:spPr>
        <p:txBody>
          <a:bodyPr anchor="b" anchorCtr="0"/>
          <a:lstStyle>
            <a:lvl1pPr algn="l">
              <a:defRPr sz="5400" b="0" cap="all"/>
            </a:lvl1pPr>
          </a:lstStyle>
          <a:p>
            <a:r>
              <a:rPr lang="cy-GB"/>
              <a:t>Click to edit Master title style</a:t>
            </a:r>
            <a:endParaRPr lang="en-US" dirty="0"/>
          </a:p>
        </p:txBody>
      </p:sp>
      <p:sp>
        <p:nvSpPr>
          <p:cNvPr id="3" name="Text Placeholder 2"/>
          <p:cNvSpPr>
            <a:spLocks noGrp="1"/>
          </p:cNvSpPr>
          <p:nvPr>
            <p:ph type="body" idx="1"/>
          </p:nvPr>
        </p:nvSpPr>
        <p:spPr>
          <a:xfrm>
            <a:off x="762000" y="4953000"/>
            <a:ext cx="6858000" cy="914400"/>
          </a:xfrm>
        </p:spPr>
        <p:txBody>
          <a:bodyPr anchor="t" anchorCtr="0">
            <a:normAutofit/>
          </a:bodyPr>
          <a:lstStyle>
            <a:lvl1pPr marL="0" indent="0">
              <a:buNone/>
              <a:defRPr sz="28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y-GB"/>
              <a:t>Click to edit Master text styles</a:t>
            </a:r>
          </a:p>
        </p:txBody>
      </p:sp>
      <p:sp>
        <p:nvSpPr>
          <p:cNvPr id="4" name="Date Placeholder 3"/>
          <p:cNvSpPr>
            <a:spLocks noGrp="1"/>
          </p:cNvSpPr>
          <p:nvPr>
            <p:ph type="dt" sz="half" idx="10"/>
          </p:nvPr>
        </p:nvSpPr>
        <p:spPr/>
        <p:txBody>
          <a:bodyPr/>
          <a:lstStyle/>
          <a:p>
            <a:fld id="{2A2683B9-6ECA-47FA-93CF-B124A0FAC208}" type="datetime1">
              <a:rPr lang="en-US" smtClean="0"/>
              <a:pPr/>
              <a:t>5/12/19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FEBEB0A-9E3D-4B14-9782-E2AE3DA60D96}" type="slidenum">
              <a:rPr lang="en-US" smtClean="0"/>
              <a:pPr/>
              <a:t>‹#›</a:t>
            </a:fld>
            <a:endParaRPr lang="en-US"/>
          </a:p>
        </p:txBody>
      </p:sp>
      <p:sp>
        <p:nvSpPr>
          <p:cNvPr id="8" name="Rectangle 7"/>
          <p:cNvSpPr/>
          <p:nvPr/>
        </p:nvSpPr>
        <p:spPr>
          <a:xfrm>
            <a:off x="777240" y="6172200"/>
            <a:ext cx="7543800" cy="2743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a:t>Click to edit Master title style</a:t>
            </a:r>
            <a:endParaRPr lang="en-US"/>
          </a:p>
        </p:txBody>
      </p:sp>
      <p:sp>
        <p:nvSpPr>
          <p:cNvPr id="3" name="Content Placeholder 2"/>
          <p:cNvSpPr>
            <a:spLocks noGrp="1"/>
          </p:cNvSpPr>
          <p:nvPr>
            <p:ph sz="half" idx="1"/>
          </p:nvPr>
        </p:nvSpPr>
        <p:spPr>
          <a:xfrm>
            <a:off x="762000" y="609601"/>
            <a:ext cx="3657600" cy="376732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US" dirty="0"/>
          </a:p>
        </p:txBody>
      </p:sp>
      <p:sp>
        <p:nvSpPr>
          <p:cNvPr id="4" name="Content Placeholder 3"/>
          <p:cNvSpPr>
            <a:spLocks noGrp="1"/>
          </p:cNvSpPr>
          <p:nvPr>
            <p:ph sz="half" idx="2"/>
          </p:nvPr>
        </p:nvSpPr>
        <p:spPr>
          <a:xfrm>
            <a:off x="4648200" y="609601"/>
            <a:ext cx="3657600" cy="376732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US"/>
          </a:p>
        </p:txBody>
      </p:sp>
      <p:sp>
        <p:nvSpPr>
          <p:cNvPr id="5" name="Date Placeholder 4"/>
          <p:cNvSpPr>
            <a:spLocks noGrp="1"/>
          </p:cNvSpPr>
          <p:nvPr>
            <p:ph type="dt" sz="half" idx="10"/>
          </p:nvPr>
        </p:nvSpPr>
        <p:spPr/>
        <p:txBody>
          <a:bodyPr/>
          <a:lstStyle/>
          <a:p>
            <a:fld id="{305FF66B-9476-4BB3-85E9-E01854F07F90}" type="datetime1">
              <a:rPr lang="en-US" smtClean="0"/>
              <a:pPr/>
              <a:t>5/12/19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FEBEB0A-9E3D-4B14-9782-E2AE3DA60D96}"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cy-GB"/>
              <a:t>Click to edit Master title style</a:t>
            </a:r>
            <a:endParaRPr lang="en-US" dirty="0"/>
          </a:p>
        </p:txBody>
      </p:sp>
      <p:sp>
        <p:nvSpPr>
          <p:cNvPr id="3" name="Text Placeholder 2"/>
          <p:cNvSpPr>
            <a:spLocks noGrp="1"/>
          </p:cNvSpPr>
          <p:nvPr>
            <p:ph type="body" idx="1"/>
          </p:nvPr>
        </p:nvSpPr>
        <p:spPr>
          <a:xfrm>
            <a:off x="758952" y="609600"/>
            <a:ext cx="3657600" cy="639762"/>
          </a:xfrm>
        </p:spPr>
        <p:txBody>
          <a:bodyPr anchor="b">
            <a:noAutofit/>
          </a:bodyPr>
          <a:lstStyle>
            <a:lvl1pPr marL="0" indent="0">
              <a:buNone/>
              <a:defRPr sz="28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y-GB"/>
              <a:t>Click to edit Master text styles</a:t>
            </a:r>
          </a:p>
        </p:txBody>
      </p:sp>
      <p:sp>
        <p:nvSpPr>
          <p:cNvPr id="4" name="Content Placeholder 3"/>
          <p:cNvSpPr>
            <a:spLocks noGrp="1"/>
          </p:cNvSpPr>
          <p:nvPr>
            <p:ph sz="half" idx="2"/>
          </p:nvPr>
        </p:nvSpPr>
        <p:spPr>
          <a:xfrm>
            <a:off x="758952" y="1329264"/>
            <a:ext cx="3657600" cy="3048000"/>
          </a:xfrm>
        </p:spPr>
        <p:txBody>
          <a:bodyPr anchor="t" anchorCtr="0"/>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US" dirty="0"/>
          </a:p>
        </p:txBody>
      </p:sp>
      <p:sp>
        <p:nvSpPr>
          <p:cNvPr id="5" name="Text Placeholder 4"/>
          <p:cNvSpPr>
            <a:spLocks noGrp="1"/>
          </p:cNvSpPr>
          <p:nvPr>
            <p:ph type="body" sz="quarter" idx="3"/>
          </p:nvPr>
        </p:nvSpPr>
        <p:spPr>
          <a:xfrm>
            <a:off x="4645152" y="609600"/>
            <a:ext cx="3657600" cy="639762"/>
          </a:xfrm>
        </p:spPr>
        <p:txBody>
          <a:bodyPr anchor="b">
            <a:noAutofit/>
          </a:bodyPr>
          <a:lstStyle>
            <a:lvl1pPr marL="0" indent="0">
              <a:buNone/>
              <a:defRPr sz="28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y-GB"/>
              <a:t>Click to edit Master text styles</a:t>
            </a:r>
          </a:p>
        </p:txBody>
      </p:sp>
      <p:sp>
        <p:nvSpPr>
          <p:cNvPr id="6" name="Content Placeholder 5"/>
          <p:cNvSpPr>
            <a:spLocks noGrp="1"/>
          </p:cNvSpPr>
          <p:nvPr>
            <p:ph sz="quarter" idx="4"/>
          </p:nvPr>
        </p:nvSpPr>
        <p:spPr>
          <a:xfrm>
            <a:off x="4645152" y="1329264"/>
            <a:ext cx="3657600" cy="3048000"/>
          </a:xfrm>
        </p:spPr>
        <p:txBody>
          <a:bodyPr anchor="t" anchorCtr="0"/>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US"/>
          </a:p>
        </p:txBody>
      </p:sp>
      <p:sp>
        <p:nvSpPr>
          <p:cNvPr id="7" name="Date Placeholder 6"/>
          <p:cNvSpPr>
            <a:spLocks noGrp="1"/>
          </p:cNvSpPr>
          <p:nvPr>
            <p:ph type="dt" sz="half" idx="10"/>
          </p:nvPr>
        </p:nvSpPr>
        <p:spPr/>
        <p:txBody>
          <a:bodyPr/>
          <a:lstStyle/>
          <a:p>
            <a:fld id="{56B23FBD-8F7D-4F85-8085-67BFDB05CB71}" type="datetime1">
              <a:rPr lang="en-US" smtClean="0"/>
              <a:pPr/>
              <a:t>5/12/19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FEBEB0A-9E3D-4B14-9782-E2AE3DA60D96}" type="slidenum">
              <a:rPr lang="en-US" smtClean="0"/>
              <a:pPr/>
              <a:t>‹#›</a:t>
            </a:fld>
            <a:endParaRPr lang="en-US"/>
          </a:p>
        </p:txBody>
      </p:sp>
      <p:cxnSp>
        <p:nvCxnSpPr>
          <p:cNvPr id="11" name="Straight Connector 10"/>
          <p:cNvCxnSpPr/>
          <p:nvPr/>
        </p:nvCxnSpPr>
        <p:spPr>
          <a:xfrm>
            <a:off x="758952" y="1249362"/>
            <a:ext cx="3657600" cy="1588"/>
          </a:xfrm>
          <a:prstGeom prst="line">
            <a:avLst/>
          </a:prstGeom>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4645152" y="1249362"/>
            <a:ext cx="3657600" cy="1588"/>
          </a:xfrm>
          <a:prstGeom prst="line">
            <a:avLst/>
          </a:prstGeom>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a:t>Click to edit Master title style</a:t>
            </a:r>
            <a:endParaRPr lang="en-US" dirty="0"/>
          </a:p>
        </p:txBody>
      </p:sp>
      <p:sp>
        <p:nvSpPr>
          <p:cNvPr id="3" name="Date Placeholder 2"/>
          <p:cNvSpPr>
            <a:spLocks noGrp="1"/>
          </p:cNvSpPr>
          <p:nvPr>
            <p:ph type="dt" sz="half" idx="10"/>
          </p:nvPr>
        </p:nvSpPr>
        <p:spPr/>
        <p:txBody>
          <a:bodyPr/>
          <a:lstStyle/>
          <a:p>
            <a:fld id="{465D789A-1220-4441-8676-44A034051BFD}" type="datetime1">
              <a:rPr lang="en-US" smtClean="0"/>
              <a:pPr/>
              <a:t>5/12/19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FEBEB0A-9E3D-4B14-9782-E2AE3DA60D96}"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F98A266-E364-4B5E-98DD-432668182E1E}" type="datetime1">
              <a:rPr lang="en-US" smtClean="0"/>
              <a:pPr/>
              <a:t>5/12/19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FEBEB0A-9E3D-4B14-9782-E2AE3DA60D96}"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62000" y="4572000"/>
            <a:ext cx="6784848" cy="1600200"/>
          </a:xfrm>
        </p:spPr>
        <p:txBody>
          <a:bodyPr anchor="b">
            <a:normAutofit/>
          </a:bodyPr>
          <a:lstStyle>
            <a:lvl1pPr algn="l">
              <a:defRPr sz="5400" b="0"/>
            </a:lvl1pPr>
          </a:lstStyle>
          <a:p>
            <a:r>
              <a:rPr lang="cy-GB"/>
              <a:t>Click to edit Master title style</a:t>
            </a:r>
            <a:endParaRPr lang="en-US"/>
          </a:p>
        </p:txBody>
      </p:sp>
      <p:sp>
        <p:nvSpPr>
          <p:cNvPr id="3" name="Content Placeholder 2"/>
          <p:cNvSpPr>
            <a:spLocks noGrp="1"/>
          </p:cNvSpPr>
          <p:nvPr>
            <p:ph idx="1"/>
          </p:nvPr>
        </p:nvSpPr>
        <p:spPr>
          <a:xfrm>
            <a:off x="3710866" y="457200"/>
            <a:ext cx="4594934" cy="4114799"/>
          </a:xfrm>
        </p:spPr>
        <p:txBody>
          <a:bodyPr/>
          <a:lstStyle>
            <a:lvl1pPr>
              <a:defRPr sz="2400"/>
            </a:lvl1pPr>
            <a:lvl2pPr>
              <a:defRPr sz="2200"/>
            </a:lvl2pPr>
            <a:lvl3pPr>
              <a:defRPr sz="2000"/>
            </a:lvl3pPr>
            <a:lvl4pPr>
              <a:defRPr sz="1800"/>
            </a:lvl4pPr>
            <a:lvl5pPr>
              <a:defRPr sz="1800"/>
            </a:lvl5pPr>
            <a:lvl6pPr>
              <a:defRPr sz="2000"/>
            </a:lvl6pPr>
            <a:lvl7pPr>
              <a:defRPr sz="2000"/>
            </a:lvl7pPr>
            <a:lvl8pPr>
              <a:defRPr sz="2000"/>
            </a:lvl8pPr>
            <a:lvl9pPr>
              <a:defRPr sz="2000"/>
            </a:lvl9p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US" dirty="0"/>
          </a:p>
        </p:txBody>
      </p:sp>
      <p:sp>
        <p:nvSpPr>
          <p:cNvPr id="4" name="Text Placeholder 3"/>
          <p:cNvSpPr>
            <a:spLocks noGrp="1"/>
          </p:cNvSpPr>
          <p:nvPr>
            <p:ph type="body" sz="half" idx="2"/>
          </p:nvPr>
        </p:nvSpPr>
        <p:spPr>
          <a:xfrm>
            <a:off x="762001" y="457200"/>
            <a:ext cx="2673657" cy="4114800"/>
          </a:xfrm>
        </p:spPr>
        <p:txBody>
          <a:bodyPr>
            <a:normAutofit/>
          </a:bodyPr>
          <a:lstStyle>
            <a:lvl1pPr marL="0" indent="0">
              <a:buNone/>
              <a:defRPr sz="21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y-GB"/>
              <a:t>Click to edit Master text styles</a:t>
            </a:r>
          </a:p>
        </p:txBody>
      </p:sp>
      <p:sp>
        <p:nvSpPr>
          <p:cNvPr id="5" name="Date Placeholder 4"/>
          <p:cNvSpPr>
            <a:spLocks noGrp="1"/>
          </p:cNvSpPr>
          <p:nvPr>
            <p:ph type="dt" sz="half" idx="10"/>
          </p:nvPr>
        </p:nvSpPr>
        <p:spPr/>
        <p:txBody>
          <a:bodyPr/>
          <a:lstStyle/>
          <a:p>
            <a:fld id="{493F2040-9975-4642-A906-1DF87F8BE202}" type="datetime1">
              <a:rPr lang="en-US" smtClean="0"/>
              <a:pPr/>
              <a:t>5/12/19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FEBEB0A-9E3D-4B14-9782-E2AE3DA60D96}" type="slidenum">
              <a:rPr lang="en-US" smtClean="0"/>
              <a:pPr/>
              <a:t>‹#›</a:t>
            </a:fld>
            <a:endParaRPr lang="en-US"/>
          </a:p>
        </p:txBody>
      </p:sp>
      <p:cxnSp>
        <p:nvCxnSpPr>
          <p:cNvPr id="10" name="Straight Connector 9"/>
          <p:cNvCxnSpPr/>
          <p:nvPr/>
        </p:nvCxnSpPr>
        <p:spPr>
          <a:xfrm rot="5400000">
            <a:off x="1677194" y="2514600"/>
            <a:ext cx="3810000" cy="1588"/>
          </a:xfrm>
          <a:prstGeom prst="line">
            <a:avLst/>
          </a:prstGeom>
          <a:ln>
            <a:solidFill>
              <a:schemeClr val="tx2">
                <a:lumMod val="50000"/>
                <a:lumOff val="50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58952" y="4572000"/>
            <a:ext cx="6784848" cy="1600200"/>
          </a:xfrm>
        </p:spPr>
        <p:txBody>
          <a:bodyPr anchor="b">
            <a:normAutofit/>
          </a:bodyPr>
          <a:lstStyle>
            <a:lvl1pPr algn="l">
              <a:defRPr sz="5400" b="0"/>
            </a:lvl1pPr>
          </a:lstStyle>
          <a:p>
            <a:r>
              <a:rPr lang="cy-GB"/>
              <a:t>Click to edit Master title style</a:t>
            </a:r>
            <a:endParaRPr lang="en-US" dirty="0"/>
          </a:p>
        </p:txBody>
      </p:sp>
      <p:sp>
        <p:nvSpPr>
          <p:cNvPr id="3" name="Picture Placeholder 2"/>
          <p:cNvSpPr>
            <a:spLocks noGrp="1"/>
          </p:cNvSpPr>
          <p:nvPr>
            <p:ph type="pic" idx="1"/>
          </p:nvPr>
        </p:nvSpPr>
        <p:spPr>
          <a:xfrm>
            <a:off x="777240" y="457200"/>
            <a:ext cx="7543800" cy="2895600"/>
          </a:xfrm>
          <a:ln w="6350">
            <a:solidFill>
              <a:schemeClr val="tx2"/>
            </a:solidFill>
          </a:ln>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cy-GB"/>
              <a:t>Drag picture to placeholder or click icon to add</a:t>
            </a:r>
            <a:endParaRPr lang="en-US"/>
          </a:p>
        </p:txBody>
      </p:sp>
      <p:sp>
        <p:nvSpPr>
          <p:cNvPr id="4" name="Text Placeholder 3"/>
          <p:cNvSpPr>
            <a:spLocks noGrp="1"/>
          </p:cNvSpPr>
          <p:nvPr>
            <p:ph type="body" sz="half" idx="2"/>
          </p:nvPr>
        </p:nvSpPr>
        <p:spPr>
          <a:xfrm>
            <a:off x="850392" y="3505200"/>
            <a:ext cx="7391400" cy="804862"/>
          </a:xfrm>
        </p:spPr>
        <p:txBody>
          <a:bodyPr anchor="t" anchorCtr="0">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y-GB"/>
              <a:t>Click to edit Master text styles</a:t>
            </a:r>
          </a:p>
        </p:txBody>
      </p:sp>
      <p:sp>
        <p:nvSpPr>
          <p:cNvPr id="5" name="Date Placeholder 4"/>
          <p:cNvSpPr>
            <a:spLocks noGrp="1"/>
          </p:cNvSpPr>
          <p:nvPr>
            <p:ph type="dt" sz="half" idx="10"/>
          </p:nvPr>
        </p:nvSpPr>
        <p:spPr/>
        <p:txBody>
          <a:bodyPr/>
          <a:lstStyle/>
          <a:p>
            <a:fld id="{51E52B4A-BA08-4841-AB08-A0D822ABC34D}" type="datetime1">
              <a:rPr lang="en-US" smtClean="0"/>
              <a:pPr/>
              <a:t>5/12/19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FEBEB0A-9E3D-4B14-9782-E2AE3DA60D96}"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a:t>Click to edit Master title style</a:t>
            </a:r>
            <a:endParaRPr lang="en-US" dirty="0"/>
          </a:p>
        </p:txBody>
      </p:sp>
      <p:sp>
        <p:nvSpPr>
          <p:cNvPr id="3" name="Vertical Text Placeholder 2"/>
          <p:cNvSpPr>
            <a:spLocks noGrp="1"/>
          </p:cNvSpPr>
          <p:nvPr>
            <p:ph type="body" orient="vert" idx="1"/>
          </p:nvPr>
        </p:nvSpPr>
        <p:spPr>
          <a:xfrm>
            <a:off x="914400" y="685800"/>
            <a:ext cx="7239000" cy="3886200"/>
          </a:xfrm>
        </p:spPr>
        <p:txBody>
          <a:bodyPr vert="eaVert" anchor="t" anchorCtr="0"/>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US"/>
          </a:p>
        </p:txBody>
      </p:sp>
      <p:sp>
        <p:nvSpPr>
          <p:cNvPr id="4" name="Date Placeholder 3"/>
          <p:cNvSpPr>
            <a:spLocks noGrp="1"/>
          </p:cNvSpPr>
          <p:nvPr>
            <p:ph type="dt" sz="half" idx="10"/>
          </p:nvPr>
        </p:nvSpPr>
        <p:spPr/>
        <p:txBody>
          <a:bodyPr/>
          <a:lstStyle/>
          <a:p>
            <a:fld id="{42635EB0-D091-417E-ACD5-D65E1C7D8524}" type="datetime1">
              <a:rPr lang="en-US" smtClean="0"/>
              <a:pPr/>
              <a:t>5/12/19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FEBEB0A-9E3D-4B14-9782-E2AE3DA60D96}"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62000" y="685801"/>
            <a:ext cx="1828800" cy="5410199"/>
          </a:xfrm>
        </p:spPr>
        <p:txBody>
          <a:bodyPr vert="eaVert"/>
          <a:lstStyle/>
          <a:p>
            <a:r>
              <a:rPr lang="cy-GB"/>
              <a:t>Click to edit Master title style</a:t>
            </a:r>
            <a:endParaRPr lang="en-US" dirty="0"/>
          </a:p>
        </p:txBody>
      </p:sp>
      <p:sp>
        <p:nvSpPr>
          <p:cNvPr id="3" name="Vertical Text Placeholder 2"/>
          <p:cNvSpPr>
            <a:spLocks noGrp="1"/>
          </p:cNvSpPr>
          <p:nvPr>
            <p:ph type="body" orient="vert" idx="1"/>
          </p:nvPr>
        </p:nvSpPr>
        <p:spPr>
          <a:xfrm>
            <a:off x="2590800" y="685801"/>
            <a:ext cx="5715000" cy="4876800"/>
          </a:xfrm>
        </p:spPr>
        <p:txBody>
          <a:bodyPr vert="eaVert" anchor="t" anchorCtr="0"/>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US"/>
          </a:p>
        </p:txBody>
      </p:sp>
      <p:sp>
        <p:nvSpPr>
          <p:cNvPr id="4" name="Date Placeholder 3"/>
          <p:cNvSpPr>
            <a:spLocks noGrp="1"/>
          </p:cNvSpPr>
          <p:nvPr>
            <p:ph type="dt" sz="half" idx="10"/>
          </p:nvPr>
        </p:nvSpPr>
        <p:spPr/>
        <p:txBody>
          <a:bodyPr/>
          <a:lstStyle/>
          <a:p>
            <a:fld id="{7FCA09F9-C7D6-4C52-A7E8-5101239A0BA2}" type="datetime1">
              <a:rPr lang="en-US" smtClean="0"/>
              <a:pPr/>
              <a:t>5/12/19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FEBEB0A-9E3D-4B14-9782-E2AE3DA60D96}"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762000" y="4572000"/>
            <a:ext cx="6781800" cy="1600200"/>
          </a:xfrm>
          <a:prstGeom prst="rect">
            <a:avLst/>
          </a:prstGeom>
        </p:spPr>
        <p:txBody>
          <a:bodyPr vert="horz" lIns="91440" tIns="45720" rIns="91440" bIns="45720" rtlCol="0" anchor="b" anchorCtr="0">
            <a:normAutofit/>
          </a:bodyPr>
          <a:lstStyle/>
          <a:p>
            <a:r>
              <a:rPr lang="cy-GB"/>
              <a:t>Click to edit Master title style</a:t>
            </a:r>
            <a:endParaRPr lang="en-US" dirty="0"/>
          </a:p>
        </p:txBody>
      </p:sp>
      <p:sp>
        <p:nvSpPr>
          <p:cNvPr id="3" name="Text Placeholder 2"/>
          <p:cNvSpPr>
            <a:spLocks noGrp="1"/>
          </p:cNvSpPr>
          <p:nvPr>
            <p:ph type="body" idx="1"/>
          </p:nvPr>
        </p:nvSpPr>
        <p:spPr>
          <a:xfrm>
            <a:off x="762000" y="685800"/>
            <a:ext cx="7543800" cy="3886200"/>
          </a:xfrm>
          <a:prstGeom prst="rect">
            <a:avLst/>
          </a:prstGeom>
        </p:spPr>
        <p:txBody>
          <a:bodyPr vert="horz" lIns="91440" tIns="45720" rIns="91440" bIns="45720" rtlCol="0" anchor="ctr" anchorCtr="0">
            <a:normAutofit/>
          </a:body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US" dirty="0"/>
          </a:p>
        </p:txBody>
      </p:sp>
      <p:sp>
        <p:nvSpPr>
          <p:cNvPr id="4" name="Date Placeholder 3"/>
          <p:cNvSpPr>
            <a:spLocks noGrp="1"/>
          </p:cNvSpPr>
          <p:nvPr>
            <p:ph type="dt" sz="half" idx="2"/>
          </p:nvPr>
        </p:nvSpPr>
        <p:spPr>
          <a:xfrm>
            <a:off x="6248400" y="6208776"/>
            <a:ext cx="2133600" cy="365125"/>
          </a:xfrm>
          <a:prstGeom prst="rect">
            <a:avLst/>
          </a:prstGeom>
        </p:spPr>
        <p:txBody>
          <a:bodyPr vert="horz" lIns="91440" tIns="45720" rIns="91440" bIns="45720" rtlCol="0" anchor="ctr"/>
          <a:lstStyle>
            <a:lvl1pPr algn="r">
              <a:defRPr sz="1200" b="1">
                <a:solidFill>
                  <a:schemeClr val="tx2">
                    <a:lumMod val="90000"/>
                    <a:lumOff val="10000"/>
                  </a:schemeClr>
                </a:solidFill>
                <a:latin typeface="+mn-lt"/>
              </a:defRPr>
            </a:lvl1pPr>
          </a:lstStyle>
          <a:p>
            <a:fld id="{75D48070-6A81-47D0-9810-1540B9FEFF61}" type="datetime1">
              <a:rPr lang="en-US" smtClean="0"/>
              <a:pPr/>
              <a:t>5/12/19</a:t>
            </a:fld>
            <a:endParaRPr lang="en-US"/>
          </a:p>
        </p:txBody>
      </p:sp>
      <p:sp>
        <p:nvSpPr>
          <p:cNvPr id="5" name="Footer Placeholder 4"/>
          <p:cNvSpPr>
            <a:spLocks noGrp="1"/>
          </p:cNvSpPr>
          <p:nvPr>
            <p:ph type="ftr" sz="quarter" idx="3"/>
          </p:nvPr>
        </p:nvSpPr>
        <p:spPr>
          <a:xfrm>
            <a:off x="761999" y="6208776"/>
            <a:ext cx="4873869" cy="365125"/>
          </a:xfrm>
          <a:prstGeom prst="rect">
            <a:avLst/>
          </a:prstGeom>
        </p:spPr>
        <p:txBody>
          <a:bodyPr vert="horz" lIns="91440" tIns="45720" rIns="91440" bIns="45720" rtlCol="0" anchor="ctr"/>
          <a:lstStyle>
            <a:lvl1pPr algn="l">
              <a:defRPr sz="1200" b="1">
                <a:solidFill>
                  <a:schemeClr val="tx2">
                    <a:lumMod val="90000"/>
                    <a:lumOff val="10000"/>
                  </a:schemeClr>
                </a:solidFill>
              </a:defRPr>
            </a:lvl1pPr>
          </a:lstStyle>
          <a:p>
            <a:endParaRPr lang="en-US" dirty="0"/>
          </a:p>
        </p:txBody>
      </p:sp>
      <p:sp>
        <p:nvSpPr>
          <p:cNvPr id="6" name="Slide Number Placeholder 5"/>
          <p:cNvSpPr>
            <a:spLocks noGrp="1"/>
          </p:cNvSpPr>
          <p:nvPr>
            <p:ph type="sldNum" sz="quarter" idx="4"/>
          </p:nvPr>
        </p:nvSpPr>
        <p:spPr>
          <a:xfrm>
            <a:off x="7620000" y="5687568"/>
            <a:ext cx="762000" cy="365125"/>
          </a:xfrm>
          <a:prstGeom prst="rect">
            <a:avLst/>
          </a:prstGeom>
        </p:spPr>
        <p:txBody>
          <a:bodyPr vert="horz" lIns="91440" tIns="45720" rIns="91440" bIns="45720" rtlCol="0" anchor="ctr"/>
          <a:lstStyle>
            <a:lvl1pPr algn="r">
              <a:defRPr sz="2400">
                <a:solidFill>
                  <a:schemeClr val="tx1">
                    <a:lumMod val="85000"/>
                    <a:lumOff val="15000"/>
                  </a:schemeClr>
                </a:solidFill>
                <a:latin typeface="+mj-lt"/>
              </a:defRPr>
            </a:lvl1pPr>
          </a:lstStyle>
          <a:p>
            <a:fld id="{BFEBEB0A-9E3D-4B14-9782-E2AE3DA60D96}" type="slidenum">
              <a:rPr lang="en-US" smtClean="0"/>
              <a:pPr/>
              <a:t>‹#›</a:t>
            </a:fld>
            <a:endParaRPr lang="en-US" dirty="0"/>
          </a:p>
        </p:txBody>
      </p:sp>
      <p:sp>
        <p:nvSpPr>
          <p:cNvPr id="8" name="Rectangle 7"/>
          <p:cNvSpPr/>
          <p:nvPr/>
        </p:nvSpPr>
        <p:spPr>
          <a:xfrm>
            <a:off x="777240" y="0"/>
            <a:ext cx="7543800" cy="381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p:cNvSpPr/>
          <p:nvPr/>
        </p:nvSpPr>
        <p:spPr>
          <a:xfrm>
            <a:off x="777240" y="6172200"/>
            <a:ext cx="7543800" cy="2743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ftr="0" dt="0"/>
  <p:txStyles>
    <p:titleStyle>
      <a:lvl1pPr algn="l" defTabSz="914400" rtl="0" eaLnBrk="1" latinLnBrk="0" hangingPunct="1">
        <a:spcBef>
          <a:spcPct val="0"/>
        </a:spcBef>
        <a:buNone/>
        <a:defRPr sz="54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74320" algn="l" defTabSz="914400" rtl="0" eaLnBrk="1" latinLnBrk="0" hangingPunct="1">
        <a:spcBef>
          <a:spcPct val="20000"/>
        </a:spcBef>
        <a:buClr>
          <a:schemeClr val="accent1"/>
        </a:buClr>
        <a:buFont typeface="Arial" pitchFamily="34" charset="0"/>
        <a:buChar char="•"/>
        <a:defRPr sz="2400" kern="1200">
          <a:solidFill>
            <a:schemeClr val="tx2"/>
          </a:solidFill>
          <a:latin typeface="+mn-lt"/>
          <a:ea typeface="+mn-ea"/>
          <a:cs typeface="+mn-cs"/>
        </a:defRPr>
      </a:lvl1pPr>
      <a:lvl2pPr marL="594360" indent="-274320" algn="l" defTabSz="914400" rtl="0" eaLnBrk="1" latinLnBrk="0" hangingPunct="1">
        <a:spcBef>
          <a:spcPct val="20000"/>
        </a:spcBef>
        <a:buClr>
          <a:schemeClr val="accent1"/>
        </a:buClr>
        <a:buFont typeface="Arial" pitchFamily="34" charset="0"/>
        <a:buChar char="•"/>
        <a:defRPr sz="2200" kern="1200">
          <a:solidFill>
            <a:schemeClr val="tx2"/>
          </a:solidFill>
          <a:latin typeface="+mn-lt"/>
          <a:ea typeface="+mn-ea"/>
          <a:cs typeface="+mn-cs"/>
        </a:defRPr>
      </a:lvl2pPr>
      <a:lvl3pPr marL="868680" indent="-228600" algn="l" defTabSz="914400" rtl="0" eaLnBrk="1" latinLnBrk="0" hangingPunct="1">
        <a:spcBef>
          <a:spcPct val="20000"/>
        </a:spcBef>
        <a:buClr>
          <a:schemeClr val="accent1"/>
        </a:buClr>
        <a:buFont typeface="Arial" pitchFamily="34" charset="0"/>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Font typeface="Arial" pitchFamily="34" charset="0"/>
        <a:buChar char="•"/>
        <a:defRPr sz="1800" kern="1200">
          <a:solidFill>
            <a:schemeClr val="tx2"/>
          </a:solidFill>
          <a:latin typeface="+mn-lt"/>
          <a:ea typeface="+mn-ea"/>
          <a:cs typeface="+mn-cs"/>
        </a:defRPr>
      </a:lvl4pPr>
      <a:lvl5pPr marL="1371600" indent="-228600" algn="l" defTabSz="914400" rtl="0" eaLnBrk="1" latinLnBrk="0" hangingPunct="1">
        <a:spcBef>
          <a:spcPct val="20000"/>
        </a:spcBef>
        <a:buClr>
          <a:schemeClr val="accent1"/>
        </a:buClr>
        <a:buFont typeface="Arial" pitchFamily="34" charset="0"/>
        <a:buChar char="•"/>
        <a:defRPr sz="1800" kern="1200" baseline="0">
          <a:solidFill>
            <a:schemeClr val="tx2"/>
          </a:solidFill>
          <a:latin typeface="+mn-lt"/>
          <a:ea typeface="+mn-ea"/>
          <a:cs typeface="+mn-cs"/>
        </a:defRPr>
      </a:lvl5pPr>
      <a:lvl6pPr marL="1645920" indent="-228600" algn="l" defTabSz="914400" rtl="0" eaLnBrk="1" latinLnBrk="0" hangingPunct="1">
        <a:spcBef>
          <a:spcPct val="20000"/>
        </a:spcBef>
        <a:buClr>
          <a:schemeClr val="accent1"/>
        </a:buClr>
        <a:buFont typeface="Arial" pitchFamily="34" charset="0"/>
        <a:buChar char="•"/>
        <a:defRPr sz="1600" kern="1200">
          <a:solidFill>
            <a:schemeClr val="tx2"/>
          </a:solidFill>
          <a:latin typeface="+mn-lt"/>
          <a:ea typeface="+mn-ea"/>
          <a:cs typeface="+mn-cs"/>
        </a:defRPr>
      </a:lvl6pPr>
      <a:lvl7pPr marL="1901952" indent="-228600" algn="l" defTabSz="914400" rtl="0" eaLnBrk="1" latinLnBrk="0" hangingPunct="1">
        <a:spcBef>
          <a:spcPct val="20000"/>
        </a:spcBef>
        <a:buClr>
          <a:schemeClr val="accent1"/>
        </a:buClr>
        <a:buFont typeface="Arial" pitchFamily="34" charset="0"/>
        <a:buChar char="•"/>
        <a:defRPr sz="1600" kern="1200">
          <a:solidFill>
            <a:schemeClr val="tx2"/>
          </a:solidFill>
          <a:latin typeface="+mn-lt"/>
          <a:ea typeface="+mn-ea"/>
          <a:cs typeface="+mn-cs"/>
        </a:defRPr>
      </a:lvl7pPr>
      <a:lvl8pPr marL="2194560" indent="-228600" algn="l" defTabSz="914400" rtl="0" eaLnBrk="1" latinLnBrk="0" hangingPunct="1">
        <a:spcBef>
          <a:spcPct val="20000"/>
        </a:spcBef>
        <a:buClr>
          <a:schemeClr val="accent1"/>
        </a:buClr>
        <a:buFont typeface="Arial" pitchFamily="34" charset="0"/>
        <a:buChar char="•"/>
        <a:defRPr sz="1600" kern="1200">
          <a:solidFill>
            <a:schemeClr val="tx2"/>
          </a:solidFill>
          <a:latin typeface="+mn-lt"/>
          <a:ea typeface="+mn-ea"/>
          <a:cs typeface="+mn-cs"/>
        </a:defRPr>
      </a:lvl8pPr>
      <a:lvl9pPr marL="2468880" indent="-228600" algn="l" defTabSz="914400" rtl="0" eaLnBrk="1" latinLnBrk="0" hangingPunct="1">
        <a:spcBef>
          <a:spcPct val="20000"/>
        </a:spcBef>
        <a:buClr>
          <a:schemeClr val="accent1"/>
        </a:buClr>
        <a:buFont typeface="Arial" pitchFamily="34" charset="0"/>
        <a:buChar char="•"/>
        <a:defRPr sz="16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hyperlink" Target="http://faculty.gvc.edu/swinzenburg/sitcoms_excerpts.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Introduction</a:t>
            </a:r>
          </a:p>
        </p:txBody>
      </p:sp>
      <p:sp>
        <p:nvSpPr>
          <p:cNvPr id="3" name="Subtitle 2"/>
          <p:cNvSpPr>
            <a:spLocks noGrp="1"/>
          </p:cNvSpPr>
          <p:nvPr>
            <p:ph type="subTitle" idx="1"/>
          </p:nvPr>
        </p:nvSpPr>
        <p:spPr/>
        <p:txBody>
          <a:bodyPr/>
          <a:lstStyle/>
          <a:p>
            <a:r>
              <a:rPr lang="en-US" dirty="0"/>
              <a:t>Religion, Media and Popular Culture: from manuscripts to Disney</a:t>
            </a:r>
          </a:p>
        </p:txBody>
      </p:sp>
    </p:spTree>
    <p:extLst>
      <p:ext uri="{BB962C8B-B14F-4D97-AF65-F5344CB8AC3E}">
        <p14:creationId xmlns:p14="http://schemas.microsoft.com/office/powerpoint/2010/main" val="28439244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from the Oxford English Dictionary</a:t>
            </a:r>
          </a:p>
        </p:txBody>
      </p:sp>
      <p:sp>
        <p:nvSpPr>
          <p:cNvPr id="3" name="Content Placeholder 2"/>
          <p:cNvSpPr>
            <a:spLocks noGrp="1"/>
          </p:cNvSpPr>
          <p:nvPr>
            <p:ph idx="1"/>
          </p:nvPr>
        </p:nvSpPr>
        <p:spPr>
          <a:xfrm>
            <a:off x="762000" y="508000"/>
            <a:ext cx="7543800" cy="4332111"/>
          </a:xfrm>
        </p:spPr>
        <p:txBody>
          <a:bodyPr>
            <a:normAutofit/>
          </a:bodyPr>
          <a:lstStyle/>
          <a:p>
            <a:endParaRPr lang="en-US" dirty="0"/>
          </a:p>
          <a:p>
            <a:r>
              <a:rPr lang="en-US" dirty="0"/>
              <a:t>Religion: “A system of faith and worship”</a:t>
            </a:r>
          </a:p>
          <a:p>
            <a:r>
              <a:rPr lang="en-US" dirty="0"/>
              <a:t>Media: “</a:t>
            </a:r>
            <a:r>
              <a:rPr lang="en-GB" dirty="0"/>
              <a:t>The main means of mass communication (broadcasting, publishing, and the Internet) regarded collectively”.</a:t>
            </a:r>
            <a:endParaRPr lang="en-US" dirty="0"/>
          </a:p>
          <a:p>
            <a:r>
              <a:rPr lang="en-US" dirty="0"/>
              <a:t>Culture: “</a:t>
            </a:r>
            <a:r>
              <a:rPr lang="en-GB" dirty="0"/>
              <a:t>The ideas, customs, and social behaviour of a particular people or society”. “The attitudes and behaviour characteristic of a particular social group”.</a:t>
            </a:r>
          </a:p>
          <a:p>
            <a:r>
              <a:rPr lang="en-GB" dirty="0"/>
              <a:t>Popular Culture: “Culture based on the tastes of ordinary people rather than an educated elite”.</a:t>
            </a:r>
          </a:p>
          <a:p>
            <a:endParaRPr lang="en-GB" dirty="0"/>
          </a:p>
          <a:p>
            <a:endParaRPr lang="en-US" dirty="0"/>
          </a:p>
        </p:txBody>
      </p:sp>
    </p:spTree>
    <p:extLst>
      <p:ext uri="{BB962C8B-B14F-4D97-AF65-F5344CB8AC3E}">
        <p14:creationId xmlns:p14="http://schemas.microsoft.com/office/powerpoint/2010/main" val="6928762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Popular Culture</a:t>
            </a:r>
          </a:p>
        </p:txBody>
      </p:sp>
      <p:sp>
        <p:nvSpPr>
          <p:cNvPr id="3" name="Content Placeholder 2"/>
          <p:cNvSpPr>
            <a:spLocks noGrp="1"/>
          </p:cNvSpPr>
          <p:nvPr>
            <p:ph idx="1"/>
          </p:nvPr>
        </p:nvSpPr>
        <p:spPr/>
        <p:txBody>
          <a:bodyPr>
            <a:normAutofit/>
          </a:bodyPr>
          <a:lstStyle/>
          <a:p>
            <a:r>
              <a:rPr lang="en-GB" dirty="0"/>
              <a:t>A trend done by the masses. </a:t>
            </a:r>
          </a:p>
          <a:p>
            <a:r>
              <a:rPr lang="en-US" dirty="0"/>
              <a:t>Origin in the post-WWII world with mass production and mass communication.</a:t>
            </a:r>
          </a:p>
          <a:p>
            <a:r>
              <a:rPr lang="en-US" dirty="0"/>
              <a:t>Particularly associated with leisure and accessibility.</a:t>
            </a:r>
          </a:p>
          <a:p>
            <a:r>
              <a:rPr lang="en-GB" dirty="0"/>
              <a:t>E.g., entertainment, fashion, music, games, linguistic conventions, and viewing trends (Netflix, YouTube).  </a:t>
            </a:r>
          </a:p>
        </p:txBody>
      </p:sp>
    </p:spTree>
    <p:extLst>
      <p:ext uri="{BB962C8B-B14F-4D97-AF65-F5344CB8AC3E}">
        <p14:creationId xmlns:p14="http://schemas.microsoft.com/office/powerpoint/2010/main" val="13829806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journalism or entertainment?</a:t>
            </a:r>
          </a:p>
        </p:txBody>
      </p:sp>
      <p:sp>
        <p:nvSpPr>
          <p:cNvPr id="3" name="Content Placeholder 2"/>
          <p:cNvSpPr>
            <a:spLocks noGrp="1"/>
          </p:cNvSpPr>
          <p:nvPr>
            <p:ph idx="1"/>
          </p:nvPr>
        </p:nvSpPr>
        <p:spPr/>
        <p:txBody>
          <a:bodyPr/>
          <a:lstStyle/>
          <a:p>
            <a:r>
              <a:rPr lang="en-GB" dirty="0"/>
              <a:t>Important early studies of religion and media focused on news, journalists, and news audiences. </a:t>
            </a:r>
          </a:p>
          <a:p>
            <a:r>
              <a:rPr lang="en-GB" dirty="0"/>
              <a:t>Important questions here involved whether and how reporters' own ideas relate to the way in which religion is represented to news audiences, and implications for public understanding of religion. </a:t>
            </a:r>
          </a:p>
          <a:p>
            <a:r>
              <a:rPr lang="en-GB" dirty="0"/>
              <a:t>How do journalism and entertainment differ?</a:t>
            </a:r>
          </a:p>
          <a:p>
            <a:endParaRPr lang="en-GB" dirty="0"/>
          </a:p>
        </p:txBody>
      </p:sp>
    </p:spTree>
    <p:extLst>
      <p:ext uri="{BB962C8B-B14F-4D97-AF65-F5344CB8AC3E}">
        <p14:creationId xmlns:p14="http://schemas.microsoft.com/office/powerpoint/2010/main" val="31377818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GB" dirty="0"/>
              <a:t>Contemporary work on media and religion has moved beyond questions of instrumentalism to questions of the role that media itself might play in the construction, reconstruction, maintenance, or decline of the range of institutional, collective, individual, and interactive practices that might be labelled “religion”. </a:t>
            </a:r>
          </a:p>
          <a:p>
            <a:r>
              <a:rPr lang="en-GB" dirty="0"/>
              <a:t>“The medium is the message.” – Marshall </a:t>
            </a:r>
            <a:r>
              <a:rPr lang="en-GB" dirty="0" err="1"/>
              <a:t>MacLuhan</a:t>
            </a:r>
            <a:endParaRPr lang="en-US" dirty="0"/>
          </a:p>
        </p:txBody>
      </p:sp>
    </p:spTree>
    <p:extLst>
      <p:ext uri="{BB962C8B-B14F-4D97-AF65-F5344CB8AC3E}">
        <p14:creationId xmlns:p14="http://schemas.microsoft.com/office/powerpoint/2010/main" val="2832277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GB" dirty="0"/>
              <a:t>The whole broad sphere of entertainment media in a wide variety of sources, channels, and guises and interconnected with commercial and commodity culture has the capacity to support and encourage the development of new and reconstructed religious forms. </a:t>
            </a:r>
          </a:p>
          <a:p>
            <a:r>
              <a:rPr lang="en-GB" dirty="0"/>
              <a:t>Work has increasingly focused on audiences and their reception of media messages and participation in mediated experiences of “the religious”. </a:t>
            </a:r>
          </a:p>
          <a:p>
            <a:r>
              <a:rPr lang="en-GB" dirty="0"/>
              <a:t>The experience of watching a film?</a:t>
            </a:r>
            <a:endParaRPr lang="en-US" dirty="0"/>
          </a:p>
        </p:txBody>
      </p:sp>
    </p:spTree>
    <p:extLst>
      <p:ext uri="{BB962C8B-B14F-4D97-AF65-F5344CB8AC3E}">
        <p14:creationId xmlns:p14="http://schemas.microsoft.com/office/powerpoint/2010/main" val="33089902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a:bodyPr>
          <a:lstStyle/>
          <a:p>
            <a:r>
              <a:rPr lang="en-US" dirty="0"/>
              <a:t>From the media exercising control </a:t>
            </a:r>
            <a:r>
              <a:rPr lang="en-GB" dirty="0"/>
              <a:t>to a much more of an open marketplace of media sources of religion. </a:t>
            </a:r>
            <a:endParaRPr lang="en-US" dirty="0"/>
          </a:p>
          <a:p>
            <a:r>
              <a:rPr lang="en-US" dirty="0"/>
              <a:t>This has led to </a:t>
            </a:r>
            <a:r>
              <a:rPr lang="en-GB" dirty="0"/>
              <a:t>the further development of trends in media studies toward greater attention to audience participation.  </a:t>
            </a:r>
          </a:p>
          <a:p>
            <a:r>
              <a:rPr lang="en-GB" dirty="0"/>
              <a:t>Work has focused on youth and youth cultures where the intersection between media and religion seems to be particularly significant. </a:t>
            </a:r>
          </a:p>
          <a:p>
            <a:r>
              <a:rPr lang="en-GB" dirty="0"/>
              <a:t>Youth are relatively heavier users of media and relatively less interested in religion than others, e.g. ‘the </a:t>
            </a:r>
            <a:r>
              <a:rPr lang="en-GB" dirty="0" err="1"/>
              <a:t>nones</a:t>
            </a:r>
            <a:r>
              <a:rPr lang="en-GB" dirty="0"/>
              <a:t>’.</a:t>
            </a:r>
          </a:p>
        </p:txBody>
      </p:sp>
    </p:spTree>
    <p:extLst>
      <p:ext uri="{BB962C8B-B14F-4D97-AF65-F5344CB8AC3E}">
        <p14:creationId xmlns:p14="http://schemas.microsoft.com/office/powerpoint/2010/main" val="30667542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18778" y="116632"/>
            <a:ext cx="7543800" cy="2593975"/>
          </a:xfrm>
        </p:spPr>
        <p:txBody>
          <a:bodyPr/>
          <a:lstStyle/>
          <a:p>
            <a:pPr algn="ctr"/>
            <a:r>
              <a:rPr lang="en-GB" dirty="0"/>
              <a:t>Advances in TV</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335395" y="3213389"/>
            <a:ext cx="4381500" cy="2628900"/>
          </a:xfrm>
          <a:prstGeom prst="rect">
            <a:avLst/>
          </a:prstGeom>
          <a:ln>
            <a:noFill/>
          </a:ln>
          <a:effectLst>
            <a:softEdge rad="112500"/>
          </a:effectLst>
        </p:spPr>
      </p:pic>
    </p:spTree>
    <p:extLst>
      <p:ext uri="{BB962C8B-B14F-4D97-AF65-F5344CB8AC3E}">
        <p14:creationId xmlns:p14="http://schemas.microsoft.com/office/powerpoint/2010/main" val="26902886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Very early TV</a:t>
            </a:r>
          </a:p>
        </p:txBody>
      </p:sp>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2348560" y="1600200"/>
            <a:ext cx="3837279" cy="480060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6825373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Early TV</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331474" y="1600200"/>
            <a:ext cx="3871451" cy="4800600"/>
          </a:xfrm>
          <a:prstGeom prst="rect">
            <a:avLst/>
          </a:prstGeom>
          <a:ln>
            <a:noFill/>
          </a:ln>
          <a:effectLst>
            <a:softEdge rad="112500"/>
          </a:effectLst>
        </p:spPr>
      </p:pic>
    </p:spTree>
    <p:extLst>
      <p:ext uri="{BB962C8B-B14F-4D97-AF65-F5344CB8AC3E}">
        <p14:creationId xmlns:p14="http://schemas.microsoft.com/office/powerpoint/2010/main" val="8903169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a:t>Open University TV 1970s</a:t>
            </a:r>
          </a:p>
        </p:txBody>
      </p:sp>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582168" y="1639824"/>
            <a:ext cx="7370064" cy="4721352"/>
          </a:xfrm>
        </p:spPr>
      </p:pic>
    </p:spTree>
    <p:extLst>
      <p:ext uri="{BB962C8B-B14F-4D97-AF65-F5344CB8AC3E}">
        <p14:creationId xmlns:p14="http://schemas.microsoft.com/office/powerpoint/2010/main" val="325639879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3D TV</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38200" y="1600200"/>
            <a:ext cx="6858000" cy="4800600"/>
          </a:xfrm>
        </p:spPr>
      </p:pic>
    </p:spTree>
    <p:extLst>
      <p:ext uri="{BB962C8B-B14F-4D97-AF65-F5344CB8AC3E}">
        <p14:creationId xmlns:p14="http://schemas.microsoft.com/office/powerpoint/2010/main" val="315338157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Pink TV</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560095" y="1600200"/>
            <a:ext cx="5414210" cy="480060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28414127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dilithium-iphone-live-tv-640x407.jpg"/>
          <p:cNvPicPr>
            <a:picLocks noGrp="1" noChangeAspect="1"/>
          </p:cNvPicPr>
          <p:nvPr>
            <p:ph idx="1"/>
          </p:nvPr>
        </p:nvPicPr>
        <p:blipFill>
          <a:blip r:embed="rId2">
            <a:extLst>
              <a:ext uri="{28A0092B-C50C-407E-A947-70E740481C1C}">
                <a14:useLocalDpi xmlns:a14="http://schemas.microsoft.com/office/drawing/2010/main" val="0"/>
              </a:ext>
            </a:extLst>
          </a:blip>
          <a:srcRect t="9497" b="9497"/>
          <a:stretch>
            <a:fillRect/>
          </a:stretch>
        </p:blipFill>
        <p:spPr/>
      </p:pic>
    </p:spTree>
    <p:extLst>
      <p:ext uri="{BB962C8B-B14F-4D97-AF65-F5344CB8AC3E}">
        <p14:creationId xmlns:p14="http://schemas.microsoft.com/office/powerpoint/2010/main" val="383199839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Evolution of the TV</a:t>
            </a:r>
          </a:p>
        </p:txBody>
      </p:sp>
      <p:sp>
        <p:nvSpPr>
          <p:cNvPr id="3" name="Content Placeholder 2"/>
          <p:cNvSpPr>
            <a:spLocks noGrp="1"/>
          </p:cNvSpPr>
          <p:nvPr>
            <p:ph idx="1"/>
          </p:nvPr>
        </p:nvSpPr>
        <p:spPr/>
        <p:txBody>
          <a:bodyPr>
            <a:normAutofit fontScale="85000" lnSpcReduction="10000"/>
          </a:bodyPr>
          <a:lstStyle/>
          <a:p>
            <a:r>
              <a:rPr lang="en-GB" dirty="0"/>
              <a:t>Susan Love Brown  (1992, 90): in 1946, 8,000 households had televisions.  In 1948 this had risen to 100,000.  In 1950 the figure was 3.9million.  By 1959 it was 50 million.  Several months’ salaries at first.  </a:t>
            </a:r>
          </a:p>
          <a:p>
            <a:r>
              <a:rPr lang="en-GB" dirty="0"/>
              <a:t>UK: Black and white, small screen.  3 channels 1970s,  4</a:t>
            </a:r>
            <a:r>
              <a:rPr lang="en-GB" baseline="30000" dirty="0"/>
              <a:t>th</a:t>
            </a:r>
            <a:r>
              <a:rPr lang="en-GB" dirty="0"/>
              <a:t> channel added 1982 – S4C (Welsh language channel).  Channel 4 came the next day to England.  ITV, 1955 commercial TV network (ITV, lower class of content!), regional and national.  BBC1: News, conservative comedy, documentaries.  BBC2 documentaries, Open University.  </a:t>
            </a:r>
          </a:p>
          <a:p>
            <a:r>
              <a:rPr lang="en-GB" dirty="0"/>
              <a:t>Parts of the day no transmission.  Transmission usually ending by midnight, except occasionally some obscure TV programmes by the Open University relating to their courses, early 1970s, BBC2.  </a:t>
            </a:r>
          </a:p>
          <a:p>
            <a:endParaRPr lang="en-GB" dirty="0"/>
          </a:p>
        </p:txBody>
      </p:sp>
    </p:spTree>
    <p:extLst>
      <p:ext uri="{BB962C8B-B14F-4D97-AF65-F5344CB8AC3E}">
        <p14:creationId xmlns:p14="http://schemas.microsoft.com/office/powerpoint/2010/main" val="298728368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The Ubiquity of the Internet </a:t>
            </a:r>
          </a:p>
        </p:txBody>
      </p:sp>
      <p:sp>
        <p:nvSpPr>
          <p:cNvPr id="3" name="Content Placeholder 2"/>
          <p:cNvSpPr>
            <a:spLocks noGrp="1"/>
          </p:cNvSpPr>
          <p:nvPr>
            <p:ph idx="1"/>
          </p:nvPr>
        </p:nvSpPr>
        <p:spPr/>
        <p:txBody>
          <a:bodyPr/>
          <a:lstStyle/>
          <a:p>
            <a:r>
              <a:rPr lang="en-GB" dirty="0"/>
              <a:t>86% of UK citizens use the internet daily</a:t>
            </a:r>
            <a:endParaRPr lang="en-GB" b="1" dirty="0"/>
          </a:p>
          <a:p>
            <a:r>
              <a:rPr lang="en-GB" dirty="0"/>
              <a:t>78% on a mobile phone</a:t>
            </a:r>
          </a:p>
          <a:p>
            <a:r>
              <a:rPr lang="en-GB" dirty="0"/>
              <a:t>70% say internet is requisite to do their job (</a:t>
            </a:r>
            <a:r>
              <a:rPr lang="en-GB" dirty="0" err="1"/>
              <a:t>ons.gov.uk</a:t>
            </a:r>
            <a:r>
              <a:rPr lang="en-GB" dirty="0"/>
              <a:t>)</a:t>
            </a:r>
          </a:p>
          <a:p>
            <a:r>
              <a:rPr lang="en-GB" dirty="0"/>
              <a:t>On Average, roughly 1 in 7 days a week is spent online (“A Decade of Smart Phones” The Telegraph)</a:t>
            </a:r>
          </a:p>
          <a:p>
            <a:pPr marL="114300" indent="0">
              <a:buNone/>
            </a:pPr>
            <a:endParaRPr lang="en-GB" dirty="0"/>
          </a:p>
        </p:txBody>
      </p:sp>
    </p:spTree>
    <p:extLst>
      <p:ext uri="{BB962C8B-B14F-4D97-AF65-F5344CB8AC3E}">
        <p14:creationId xmlns:p14="http://schemas.microsoft.com/office/powerpoint/2010/main" val="155692467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92500" lnSpcReduction="10000"/>
          </a:bodyPr>
          <a:lstStyle/>
          <a:p>
            <a:r>
              <a:rPr lang="en-GB" dirty="0"/>
              <a:t>Daniel Stout: ‘Media play a central role in contemporary religion, and conversely, religion is essential to understanding media’s place in society’ (Stout, 2012, preface).  </a:t>
            </a:r>
          </a:p>
          <a:p>
            <a:r>
              <a:rPr lang="en-GB" dirty="0"/>
              <a:t>‘The fact that religion has been largely overlooked in media studies is no small matter because it has resulted in inadequate models of mass communication and insufficient theorizing about how individuals experience media today’ (Stout, 2012, preface).  </a:t>
            </a:r>
          </a:p>
          <a:p>
            <a:r>
              <a:rPr lang="en-GB" dirty="0"/>
              <a:t>‘Religion is part of culture and history and students of mass communication should not be afraid to explore it from a scholarly perspective’ (Stout, 2012, preface).  </a:t>
            </a:r>
          </a:p>
          <a:p>
            <a:endParaRPr lang="en-GB" dirty="0"/>
          </a:p>
        </p:txBody>
      </p:sp>
    </p:spTree>
    <p:extLst>
      <p:ext uri="{BB962C8B-B14F-4D97-AF65-F5344CB8AC3E}">
        <p14:creationId xmlns:p14="http://schemas.microsoft.com/office/powerpoint/2010/main" val="135094115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4294967295"/>
          </p:nvPr>
        </p:nvSpPr>
        <p:spPr>
          <a:xfrm>
            <a:off x="0" y="188640"/>
            <a:ext cx="8028384" cy="6264696"/>
          </a:xfrm>
        </p:spPr>
        <p:txBody>
          <a:bodyPr>
            <a:normAutofit/>
          </a:bodyPr>
          <a:lstStyle/>
          <a:p>
            <a:r>
              <a:rPr lang="en-GB" sz="2100" b="1" dirty="0">
                <a:latin typeface="Trebuchet MS" pitchFamily="34" charset="0"/>
              </a:rPr>
              <a:t>Carlos Valle (1992)</a:t>
            </a:r>
            <a:r>
              <a:rPr lang="en-GB" sz="2100" dirty="0">
                <a:latin typeface="Trebuchet MS" pitchFamily="34" charset="0"/>
              </a:rPr>
              <a:t>:</a:t>
            </a:r>
          </a:p>
          <a:p>
            <a:pPr indent="0">
              <a:buNone/>
            </a:pPr>
            <a:endParaRPr lang="en-GB" sz="2100" dirty="0">
              <a:latin typeface="Trebuchet MS" pitchFamily="34" charset="0"/>
            </a:endParaRPr>
          </a:p>
          <a:p>
            <a:pPr marL="342900" lvl="0" indent="-342900">
              <a:buFont typeface="Arial" pitchFamily="34" charset="0"/>
              <a:buChar char="•"/>
            </a:pPr>
            <a:r>
              <a:rPr lang="en-GB" sz="2100" dirty="0">
                <a:latin typeface="Trebuchet MS" pitchFamily="34" charset="0"/>
              </a:rPr>
              <a:t>We are living in a religiously plural society</a:t>
            </a:r>
          </a:p>
          <a:p>
            <a:pPr marL="342900" indent="-342900">
              <a:buFont typeface="Arial" pitchFamily="34" charset="0"/>
              <a:buChar char="•"/>
            </a:pPr>
            <a:r>
              <a:rPr lang="en-GB" sz="2100" dirty="0">
                <a:latin typeface="Trebuchet MS" pitchFamily="34" charset="0"/>
              </a:rPr>
              <a:t>The media has increasingly become the route through which we learn about most things, including religion. </a:t>
            </a:r>
          </a:p>
          <a:p>
            <a:pPr marL="342900" indent="-342900">
              <a:buFont typeface="Arial" pitchFamily="34" charset="0"/>
              <a:buChar char="•"/>
            </a:pPr>
            <a:r>
              <a:rPr lang="en-GB" sz="2100" dirty="0">
                <a:latin typeface="Trebuchet MS" pitchFamily="34" charset="0"/>
              </a:rPr>
              <a:t>The nature of the media makes it “an endless attempt to excite our senses”.</a:t>
            </a:r>
          </a:p>
          <a:p>
            <a:pPr marL="342900" lvl="0" indent="-342900">
              <a:buFont typeface="Arial" pitchFamily="34" charset="0"/>
              <a:buChar char="•"/>
            </a:pPr>
            <a:r>
              <a:rPr lang="en-GB" sz="2100" dirty="0">
                <a:latin typeface="Trebuchet MS" pitchFamily="34" charset="0"/>
              </a:rPr>
              <a:t>That “the biggest criticism levelled by people of religion is that media are usurping religion's place in society”.  And that “For some people, for example, television has come to be a kind of religion”.</a:t>
            </a:r>
          </a:p>
          <a:p>
            <a:endParaRPr lang="en-GB" dirty="0"/>
          </a:p>
        </p:txBody>
      </p:sp>
    </p:spTree>
    <p:extLst>
      <p:ext uri="{BB962C8B-B14F-4D97-AF65-F5344CB8AC3E}">
        <p14:creationId xmlns:p14="http://schemas.microsoft.com/office/powerpoint/2010/main" val="397661812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62000" y="685800"/>
            <a:ext cx="7543800" cy="2785533"/>
          </a:xfrm>
        </p:spPr>
        <p:txBody>
          <a:bodyPr/>
          <a:lstStyle/>
          <a:p>
            <a:r>
              <a:rPr lang="en-GB" dirty="0">
                <a:latin typeface="Trebuchet MS" pitchFamily="34" charset="0"/>
              </a:rPr>
              <a:t>The Media can generate conflict and fear. </a:t>
            </a:r>
          </a:p>
          <a:p>
            <a:r>
              <a:rPr lang="en-GB" dirty="0">
                <a:latin typeface="Trebuchet MS" pitchFamily="34" charset="0"/>
              </a:rPr>
              <a:t>The Media can elevate or destroy.</a:t>
            </a:r>
          </a:p>
          <a:p>
            <a:r>
              <a:rPr lang="en-GB" dirty="0">
                <a:latin typeface="Trebuchet MS" pitchFamily="34" charset="0"/>
              </a:rPr>
              <a:t>Media and popular culture are inextricably linked.</a:t>
            </a:r>
          </a:p>
          <a:p>
            <a:r>
              <a:rPr lang="en-GB" dirty="0">
                <a:latin typeface="Trebuchet MS" pitchFamily="34" charset="0"/>
              </a:rPr>
              <a:t>Media and popular culture shapes our morals, habits, and desires. </a:t>
            </a:r>
          </a:p>
          <a:p>
            <a:endParaRPr lang="en-US" dirty="0"/>
          </a:p>
        </p:txBody>
      </p:sp>
      <p:pic>
        <p:nvPicPr>
          <p:cNvPr id="5" name="Picture 4" descr="springfirled wifi.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570111" y="3142075"/>
            <a:ext cx="5573889" cy="3715926"/>
          </a:xfrm>
          <a:prstGeom prst="rect">
            <a:avLst/>
          </a:prstGeom>
        </p:spPr>
      </p:pic>
    </p:spTree>
    <p:extLst>
      <p:ext uri="{BB962C8B-B14F-4D97-AF65-F5344CB8AC3E}">
        <p14:creationId xmlns:p14="http://schemas.microsoft.com/office/powerpoint/2010/main" val="380840426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Thinking about religion and media</a:t>
            </a:r>
            <a:r>
              <a:rPr lang="mr-IN" dirty="0"/>
              <a:t>…</a:t>
            </a:r>
            <a:endParaRPr lang="en-GB" dirty="0"/>
          </a:p>
        </p:txBody>
      </p:sp>
      <p:sp>
        <p:nvSpPr>
          <p:cNvPr id="3" name="Content Placeholder 2"/>
          <p:cNvSpPr>
            <a:spLocks noGrp="1"/>
          </p:cNvSpPr>
          <p:nvPr>
            <p:ph idx="1"/>
          </p:nvPr>
        </p:nvSpPr>
        <p:spPr/>
        <p:txBody>
          <a:bodyPr/>
          <a:lstStyle/>
          <a:p>
            <a:r>
              <a:rPr lang="en-GB" dirty="0"/>
              <a:t>How do religious groups use media?</a:t>
            </a:r>
          </a:p>
          <a:p>
            <a:r>
              <a:rPr lang="en-GB" dirty="0"/>
              <a:t>How are religious groups/ traditions shaped by their engagement with media?</a:t>
            </a:r>
          </a:p>
          <a:p>
            <a:r>
              <a:rPr lang="en-GB" dirty="0"/>
              <a:t>How are religious groups/ traditions portrayed in the media?</a:t>
            </a:r>
          </a:p>
          <a:p>
            <a:r>
              <a:rPr lang="en-GB" dirty="0"/>
              <a:t>How do these groups/ institutions  attempt to control media content?</a:t>
            </a:r>
          </a:p>
        </p:txBody>
      </p:sp>
    </p:spTree>
    <p:extLst>
      <p:ext uri="{BB962C8B-B14F-4D97-AF65-F5344CB8AC3E}">
        <p14:creationId xmlns:p14="http://schemas.microsoft.com/office/powerpoint/2010/main" val="10055137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lnSpcReduction="10000"/>
          </a:bodyPr>
          <a:lstStyle/>
          <a:p>
            <a:r>
              <a:rPr lang="en-GB" dirty="0"/>
              <a:t>What counts as ‘religious’? How do we indentify ‘religious’ themes as they appear in popular media and entertainment?</a:t>
            </a:r>
          </a:p>
          <a:p>
            <a:r>
              <a:rPr lang="en-GB" dirty="0"/>
              <a:t>Media, mediation aren’t ‘new’: people everywhere at all times have relied on some form of mediation or other to communicate/ express/ enact religion.</a:t>
            </a:r>
          </a:p>
          <a:p>
            <a:r>
              <a:rPr lang="en-GB" dirty="0"/>
              <a:t>Without media and processes of mediation, no religion would be able to manifest or reveal itself in the first place.</a:t>
            </a:r>
          </a:p>
          <a:p>
            <a:pPr lvl="0"/>
            <a:r>
              <a:rPr lang="en-GB" dirty="0"/>
              <a:t>Religion has always been publicly mediated</a:t>
            </a:r>
          </a:p>
          <a:p>
            <a:endParaRPr lang="en-GB" dirty="0"/>
          </a:p>
        </p:txBody>
      </p:sp>
    </p:spTree>
    <p:extLst>
      <p:ext uri="{BB962C8B-B14F-4D97-AF65-F5344CB8AC3E}">
        <p14:creationId xmlns:p14="http://schemas.microsoft.com/office/powerpoint/2010/main" val="22453022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Media traditionally used in religion</a:t>
            </a:r>
          </a:p>
        </p:txBody>
      </p:sp>
      <p:sp>
        <p:nvSpPr>
          <p:cNvPr id="3" name="Content Placeholder 2"/>
          <p:cNvSpPr>
            <a:spLocks noGrp="1"/>
          </p:cNvSpPr>
          <p:nvPr>
            <p:ph idx="1"/>
          </p:nvPr>
        </p:nvSpPr>
        <p:spPr/>
        <p:txBody>
          <a:bodyPr>
            <a:normAutofit/>
          </a:bodyPr>
          <a:lstStyle/>
          <a:p>
            <a:r>
              <a:rPr lang="en-GB" dirty="0"/>
              <a:t>Manuscripts; scrolls, poetry and prose, hymns, chants, dance, drama, theatre, ritual, music, sculpture, painting, murals, frescoes, sacred structures/buildings</a:t>
            </a:r>
          </a:p>
          <a:p>
            <a:endParaRPr lang="en-GB" dirty="0"/>
          </a:p>
          <a:p>
            <a:r>
              <a:rPr lang="en-GB" dirty="0"/>
              <a:t>15</a:t>
            </a:r>
            <a:r>
              <a:rPr lang="en-GB" baseline="30000" dirty="0"/>
              <a:t>th</a:t>
            </a:r>
            <a:r>
              <a:rPr lang="en-GB" dirty="0"/>
              <a:t> century: the printing press was invented</a:t>
            </a:r>
          </a:p>
          <a:p>
            <a:r>
              <a:rPr lang="en-GB" dirty="0"/>
              <a:t>17</a:t>
            </a:r>
            <a:r>
              <a:rPr lang="en-GB" baseline="30000" dirty="0"/>
              <a:t>th</a:t>
            </a:r>
            <a:r>
              <a:rPr lang="en-GB" dirty="0"/>
              <a:t> century: printed sermons and tracts</a:t>
            </a:r>
          </a:p>
          <a:p>
            <a:r>
              <a:rPr lang="en-GB" dirty="0"/>
              <a:t>19</a:t>
            </a:r>
            <a:r>
              <a:rPr lang="en-GB" baseline="30000" dirty="0"/>
              <a:t>th</a:t>
            </a:r>
            <a:r>
              <a:rPr lang="en-GB" dirty="0"/>
              <a:t> century: radio sermons</a:t>
            </a:r>
          </a:p>
          <a:p>
            <a:r>
              <a:rPr lang="en-GB" dirty="0"/>
              <a:t>20</a:t>
            </a:r>
            <a:r>
              <a:rPr lang="en-GB" baseline="30000" dirty="0"/>
              <a:t>th</a:t>
            </a:r>
            <a:r>
              <a:rPr lang="en-GB" dirty="0"/>
              <a:t> century: televangelists, blogs, inspirational twitter feeds</a:t>
            </a:r>
          </a:p>
          <a:p>
            <a:endParaRPr lang="en-GB" dirty="0"/>
          </a:p>
        </p:txBody>
      </p:sp>
    </p:spTree>
    <p:extLst>
      <p:ext uri="{BB962C8B-B14F-4D97-AF65-F5344CB8AC3E}">
        <p14:creationId xmlns:p14="http://schemas.microsoft.com/office/powerpoint/2010/main" val="28242684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Religion in new forms of media</a:t>
            </a:r>
          </a:p>
        </p:txBody>
      </p:sp>
      <p:sp>
        <p:nvSpPr>
          <p:cNvPr id="3" name="Content Placeholder 2"/>
          <p:cNvSpPr>
            <a:spLocks noGrp="1"/>
          </p:cNvSpPr>
          <p:nvPr>
            <p:ph idx="1"/>
          </p:nvPr>
        </p:nvSpPr>
        <p:spPr/>
        <p:txBody>
          <a:bodyPr>
            <a:normAutofit/>
          </a:bodyPr>
          <a:lstStyle/>
          <a:p>
            <a:r>
              <a:rPr lang="en-GB" dirty="0"/>
              <a:t>Religious groups’ engagement with media may not be straightforward: it can entail a process of negotiation, struggle, resistance</a:t>
            </a:r>
          </a:p>
          <a:p>
            <a:r>
              <a:rPr lang="en-GB" dirty="0"/>
              <a:t>Why is this?</a:t>
            </a:r>
          </a:p>
          <a:p>
            <a:endParaRPr lang="en-GB" dirty="0"/>
          </a:p>
        </p:txBody>
      </p:sp>
    </p:spTree>
    <p:extLst>
      <p:ext uri="{BB962C8B-B14F-4D97-AF65-F5344CB8AC3E}">
        <p14:creationId xmlns:p14="http://schemas.microsoft.com/office/powerpoint/2010/main" val="285196661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Thinking </a:t>
            </a:r>
            <a:r>
              <a:rPr lang="en-US" dirty="0"/>
              <a:t>religiously about culture</a:t>
            </a:r>
            <a:endParaRPr lang="en-GB" dirty="0"/>
          </a:p>
        </p:txBody>
      </p:sp>
      <p:sp>
        <p:nvSpPr>
          <p:cNvPr id="3" name="Content Placeholder 2"/>
          <p:cNvSpPr>
            <a:spLocks noGrp="1"/>
          </p:cNvSpPr>
          <p:nvPr>
            <p:ph idx="1"/>
          </p:nvPr>
        </p:nvSpPr>
        <p:spPr/>
        <p:txBody>
          <a:bodyPr>
            <a:normAutofit fontScale="92500" lnSpcReduction="10000"/>
          </a:bodyPr>
          <a:lstStyle/>
          <a:p>
            <a:r>
              <a:rPr lang="en-GB" dirty="0"/>
              <a:t>Religions are “systems of faith and worship”.</a:t>
            </a:r>
          </a:p>
          <a:p>
            <a:r>
              <a:rPr lang="en-GB" dirty="0"/>
              <a:t>Faith and worship are about the orientation and formation of desire.</a:t>
            </a:r>
          </a:p>
          <a:p>
            <a:r>
              <a:rPr lang="en-GB" dirty="0"/>
              <a:t>The object of that desire is God, or in some cases a more ultimate reality, e.g., “the Ground of Being”. </a:t>
            </a:r>
          </a:p>
          <a:p>
            <a:r>
              <a:rPr lang="en-GB" dirty="0"/>
              <a:t>General and Special Religion</a:t>
            </a:r>
          </a:p>
          <a:p>
            <a:r>
              <a:rPr lang="en-GB" dirty="0"/>
              <a:t>General Religion: “Religion is not a special function of man’s spiritual life, but it is the dimension of depth in all of its functions.” – Paul Tillich, </a:t>
            </a:r>
            <a:r>
              <a:rPr lang="en-GB" i="1" dirty="0"/>
              <a:t>Theology of Culture</a:t>
            </a:r>
          </a:p>
          <a:p>
            <a:r>
              <a:rPr lang="en-GB" dirty="0"/>
              <a:t>Special Religion: Discrete acts of worship and faith, e.g., prayer or meditation. </a:t>
            </a:r>
          </a:p>
        </p:txBody>
      </p:sp>
    </p:spTree>
    <p:extLst>
      <p:ext uri="{BB962C8B-B14F-4D97-AF65-F5344CB8AC3E}">
        <p14:creationId xmlns:p14="http://schemas.microsoft.com/office/powerpoint/2010/main" val="15137388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Thinking </a:t>
            </a:r>
            <a:r>
              <a:rPr lang="en-US" dirty="0"/>
              <a:t>culturally about religion</a:t>
            </a:r>
            <a:endParaRPr lang="en-GB" dirty="0"/>
          </a:p>
        </p:txBody>
      </p:sp>
      <p:sp>
        <p:nvSpPr>
          <p:cNvPr id="3" name="Content Placeholder 2"/>
          <p:cNvSpPr>
            <a:spLocks noGrp="1"/>
          </p:cNvSpPr>
          <p:nvPr>
            <p:ph idx="1"/>
          </p:nvPr>
        </p:nvSpPr>
        <p:spPr/>
        <p:txBody>
          <a:bodyPr/>
          <a:lstStyle/>
          <a:p>
            <a:r>
              <a:rPr lang="en-GB" dirty="0"/>
              <a:t>Representation and contemplation of God are the inner nature of religion.</a:t>
            </a:r>
          </a:p>
          <a:p>
            <a:r>
              <a:rPr lang="en-GB" dirty="0"/>
              <a:t>God contemplated in </a:t>
            </a:r>
            <a:r>
              <a:rPr lang="en-GB" dirty="0" err="1"/>
              <a:t>artifacts</a:t>
            </a:r>
            <a:r>
              <a:rPr lang="en-GB" dirty="0"/>
              <a:t> of nature and culture.</a:t>
            </a:r>
          </a:p>
          <a:p>
            <a:r>
              <a:rPr lang="en-GB" dirty="0"/>
              <a:t>The difference between good and bad representations is the difference between true and false religion.</a:t>
            </a:r>
          </a:p>
          <a:p>
            <a:r>
              <a:rPr lang="en-GB" dirty="0"/>
              <a:t>Selectivity and the Principle of “Fittingness”</a:t>
            </a:r>
          </a:p>
          <a:p>
            <a:endParaRPr lang="en-GB" dirty="0"/>
          </a:p>
        </p:txBody>
      </p:sp>
    </p:spTree>
    <p:extLst>
      <p:ext uri="{BB962C8B-B14F-4D97-AF65-F5344CB8AC3E}">
        <p14:creationId xmlns:p14="http://schemas.microsoft.com/office/powerpoint/2010/main" val="38092767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2000" y="5072742"/>
            <a:ext cx="6781800" cy="1099457"/>
          </a:xfrm>
        </p:spPr>
        <p:txBody>
          <a:bodyPr>
            <a:normAutofit/>
          </a:bodyPr>
          <a:lstStyle/>
          <a:p>
            <a:r>
              <a:rPr lang="en-US" dirty="0"/>
              <a:t>Fitting Representation</a:t>
            </a:r>
            <a:endParaRPr lang="en-GB" dirty="0"/>
          </a:p>
        </p:txBody>
      </p:sp>
      <p:sp>
        <p:nvSpPr>
          <p:cNvPr id="7" name="Content Placeholder 6">
            <a:extLst>
              <a:ext uri="{FF2B5EF4-FFF2-40B4-BE49-F238E27FC236}">
                <a16:creationId xmlns:a16="http://schemas.microsoft.com/office/drawing/2014/main" id="{E71AF4A2-9ACC-A14B-A05D-6EB991D4CD2B}"/>
              </a:ext>
            </a:extLst>
          </p:cNvPr>
          <p:cNvSpPr>
            <a:spLocks noGrp="1"/>
          </p:cNvSpPr>
          <p:nvPr>
            <p:ph idx="1"/>
          </p:nvPr>
        </p:nvSpPr>
        <p:spPr/>
        <p:txBody>
          <a:bodyPr/>
          <a:lstStyle/>
          <a:p>
            <a:r>
              <a:rPr lang="en-US" dirty="0"/>
              <a:t>Relation between form (sign) and content (signified) an act of “discernment”.</a:t>
            </a:r>
          </a:p>
          <a:p>
            <a:r>
              <a:rPr lang="en-US" dirty="0"/>
              <a:t>In religious matters, it is a </a:t>
            </a:r>
            <a:r>
              <a:rPr lang="en-US" i="1" dirty="0"/>
              <a:t>theological </a:t>
            </a:r>
            <a:r>
              <a:rPr lang="en-US" dirty="0"/>
              <a:t>act – discerning what is a fitting representation of the divine. </a:t>
            </a:r>
          </a:p>
          <a:p>
            <a:r>
              <a:rPr lang="en-US" dirty="0"/>
              <a:t>But how do we discern the difference between a good and a bad representation of God/the divine?</a:t>
            </a:r>
          </a:p>
          <a:p>
            <a:r>
              <a:rPr lang="en-US" dirty="0"/>
              <a:t>Can human culture serve God? The Reformation and Images of God.</a:t>
            </a:r>
          </a:p>
        </p:txBody>
      </p:sp>
    </p:spTree>
    <p:extLst>
      <p:ext uri="{BB962C8B-B14F-4D97-AF65-F5344CB8AC3E}">
        <p14:creationId xmlns:p14="http://schemas.microsoft.com/office/powerpoint/2010/main" val="294614236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2000" y="5072742"/>
            <a:ext cx="6781800" cy="1099457"/>
          </a:xfrm>
        </p:spPr>
        <p:txBody>
          <a:bodyPr>
            <a:normAutofit/>
          </a:bodyPr>
          <a:lstStyle/>
          <a:p>
            <a:r>
              <a:rPr lang="en-US" dirty="0"/>
              <a:t>Fitting Representation</a:t>
            </a:r>
            <a:endParaRPr lang="en-GB" dirty="0"/>
          </a:p>
        </p:txBody>
      </p:sp>
      <p:pic>
        <p:nvPicPr>
          <p:cNvPr id="5" name="Content Placeholder 4">
            <a:extLst>
              <a:ext uri="{FF2B5EF4-FFF2-40B4-BE49-F238E27FC236}">
                <a16:creationId xmlns:a16="http://schemas.microsoft.com/office/drawing/2014/main" id="{4866F38D-9993-EE43-AA70-13382FDAB2F4}"/>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457779" y="501484"/>
            <a:ext cx="3724729" cy="4571258"/>
          </a:xfrm>
        </p:spPr>
      </p:pic>
      <p:sp>
        <p:nvSpPr>
          <p:cNvPr id="6" name="TextBox 5">
            <a:extLst>
              <a:ext uri="{FF2B5EF4-FFF2-40B4-BE49-F238E27FC236}">
                <a16:creationId xmlns:a16="http://schemas.microsoft.com/office/drawing/2014/main" id="{DB24EE3F-8103-F445-A157-80AABE90A0E9}"/>
              </a:ext>
            </a:extLst>
          </p:cNvPr>
          <p:cNvSpPr txBox="1"/>
          <p:nvPr/>
        </p:nvSpPr>
        <p:spPr>
          <a:xfrm>
            <a:off x="5823857" y="2440357"/>
            <a:ext cx="1719943" cy="923330"/>
          </a:xfrm>
          <a:prstGeom prst="rect">
            <a:avLst/>
          </a:prstGeom>
          <a:noFill/>
        </p:spPr>
        <p:txBody>
          <a:bodyPr wrap="square" rtlCol="0">
            <a:spAutoFit/>
          </a:bodyPr>
          <a:lstStyle/>
          <a:p>
            <a:r>
              <a:rPr lang="en-US" dirty="0"/>
              <a:t>Reni, “Christ Crowned with Thorns”</a:t>
            </a:r>
          </a:p>
        </p:txBody>
      </p:sp>
    </p:spTree>
    <p:extLst>
      <p:ext uri="{BB962C8B-B14F-4D97-AF65-F5344CB8AC3E}">
        <p14:creationId xmlns:p14="http://schemas.microsoft.com/office/powerpoint/2010/main" val="260692343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2000" y="5072742"/>
            <a:ext cx="6781800" cy="1099457"/>
          </a:xfrm>
        </p:spPr>
        <p:txBody>
          <a:bodyPr>
            <a:normAutofit/>
          </a:bodyPr>
          <a:lstStyle/>
          <a:p>
            <a:r>
              <a:rPr lang="en-US" dirty="0"/>
              <a:t>Fitting Representation</a:t>
            </a:r>
            <a:endParaRPr lang="en-GB" dirty="0"/>
          </a:p>
        </p:txBody>
      </p:sp>
      <p:sp>
        <p:nvSpPr>
          <p:cNvPr id="6" name="TextBox 5">
            <a:extLst>
              <a:ext uri="{FF2B5EF4-FFF2-40B4-BE49-F238E27FC236}">
                <a16:creationId xmlns:a16="http://schemas.microsoft.com/office/drawing/2014/main" id="{DB24EE3F-8103-F445-A157-80AABE90A0E9}"/>
              </a:ext>
            </a:extLst>
          </p:cNvPr>
          <p:cNvSpPr txBox="1"/>
          <p:nvPr/>
        </p:nvSpPr>
        <p:spPr>
          <a:xfrm>
            <a:off x="5823857" y="2479577"/>
            <a:ext cx="1719943" cy="646331"/>
          </a:xfrm>
          <a:prstGeom prst="rect">
            <a:avLst/>
          </a:prstGeom>
          <a:noFill/>
        </p:spPr>
        <p:txBody>
          <a:bodyPr wrap="square" rtlCol="0">
            <a:spAutoFit/>
          </a:bodyPr>
          <a:lstStyle/>
          <a:p>
            <a:r>
              <a:rPr lang="en-US" dirty="0"/>
              <a:t>Andres Serrano, “Piss Christ”</a:t>
            </a:r>
          </a:p>
        </p:txBody>
      </p:sp>
      <p:pic>
        <p:nvPicPr>
          <p:cNvPr id="10" name="Content Placeholder 9">
            <a:extLst>
              <a:ext uri="{FF2B5EF4-FFF2-40B4-BE49-F238E27FC236}">
                <a16:creationId xmlns:a16="http://schemas.microsoft.com/office/drawing/2014/main" id="{0CB0E83F-1858-D747-BD4D-E04EAAC4949F}"/>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600200" y="565402"/>
            <a:ext cx="2971800" cy="4474683"/>
          </a:xfrm>
        </p:spPr>
      </p:pic>
    </p:spTree>
    <p:extLst>
      <p:ext uri="{BB962C8B-B14F-4D97-AF65-F5344CB8AC3E}">
        <p14:creationId xmlns:p14="http://schemas.microsoft.com/office/powerpoint/2010/main" val="385026659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2000" y="5072742"/>
            <a:ext cx="6781800" cy="1099457"/>
          </a:xfrm>
        </p:spPr>
        <p:txBody>
          <a:bodyPr>
            <a:normAutofit/>
          </a:bodyPr>
          <a:lstStyle/>
          <a:p>
            <a:r>
              <a:rPr lang="en-US" dirty="0"/>
              <a:t>Fitting Representation</a:t>
            </a:r>
            <a:endParaRPr lang="en-GB" dirty="0"/>
          </a:p>
        </p:txBody>
      </p:sp>
      <p:sp>
        <p:nvSpPr>
          <p:cNvPr id="6" name="TextBox 5">
            <a:extLst>
              <a:ext uri="{FF2B5EF4-FFF2-40B4-BE49-F238E27FC236}">
                <a16:creationId xmlns:a16="http://schemas.microsoft.com/office/drawing/2014/main" id="{DB24EE3F-8103-F445-A157-80AABE90A0E9}"/>
              </a:ext>
            </a:extLst>
          </p:cNvPr>
          <p:cNvSpPr txBox="1"/>
          <p:nvPr/>
        </p:nvSpPr>
        <p:spPr>
          <a:xfrm>
            <a:off x="6683828" y="2440357"/>
            <a:ext cx="1719943" cy="646331"/>
          </a:xfrm>
          <a:prstGeom prst="rect">
            <a:avLst/>
          </a:prstGeom>
          <a:noFill/>
        </p:spPr>
        <p:txBody>
          <a:bodyPr wrap="square" rtlCol="0">
            <a:spAutoFit/>
          </a:bodyPr>
          <a:lstStyle/>
          <a:p>
            <a:r>
              <a:rPr lang="en-US" dirty="0"/>
              <a:t>Brice Marden, “Annunciation”</a:t>
            </a:r>
          </a:p>
        </p:txBody>
      </p:sp>
      <p:pic>
        <p:nvPicPr>
          <p:cNvPr id="8" name="Content Placeholder 7">
            <a:extLst>
              <a:ext uri="{FF2B5EF4-FFF2-40B4-BE49-F238E27FC236}">
                <a16:creationId xmlns:a16="http://schemas.microsoft.com/office/drawing/2014/main" id="{8CC6F526-0DE5-1E4D-BFD3-61986B715F9E}"/>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600200" y="958922"/>
            <a:ext cx="4422358" cy="3886200"/>
          </a:xfrm>
        </p:spPr>
      </p:pic>
    </p:spTree>
    <p:extLst>
      <p:ext uri="{BB962C8B-B14F-4D97-AF65-F5344CB8AC3E}">
        <p14:creationId xmlns:p14="http://schemas.microsoft.com/office/powerpoint/2010/main" val="416531791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2000" y="5072742"/>
            <a:ext cx="6781800" cy="1099457"/>
          </a:xfrm>
        </p:spPr>
        <p:txBody>
          <a:bodyPr>
            <a:normAutofit/>
          </a:bodyPr>
          <a:lstStyle/>
          <a:p>
            <a:r>
              <a:rPr lang="en-US" dirty="0"/>
              <a:t>Fitting Representation</a:t>
            </a:r>
            <a:endParaRPr lang="en-GB" dirty="0"/>
          </a:p>
        </p:txBody>
      </p:sp>
      <p:sp>
        <p:nvSpPr>
          <p:cNvPr id="7" name="Content Placeholder 6">
            <a:extLst>
              <a:ext uri="{FF2B5EF4-FFF2-40B4-BE49-F238E27FC236}">
                <a16:creationId xmlns:a16="http://schemas.microsoft.com/office/drawing/2014/main" id="{E71AF4A2-9ACC-A14B-A05D-6EB991D4CD2B}"/>
              </a:ext>
            </a:extLst>
          </p:cNvPr>
          <p:cNvSpPr>
            <a:spLocks noGrp="1"/>
          </p:cNvSpPr>
          <p:nvPr>
            <p:ph idx="1"/>
          </p:nvPr>
        </p:nvSpPr>
        <p:spPr/>
        <p:txBody>
          <a:bodyPr>
            <a:normAutofit/>
          </a:bodyPr>
          <a:lstStyle/>
          <a:p>
            <a:r>
              <a:rPr lang="en-US" dirty="0"/>
              <a:t>What makes an artifact of culture good or bad? </a:t>
            </a:r>
          </a:p>
          <a:p>
            <a:r>
              <a:rPr lang="en-US" dirty="0"/>
              <a:t>Is it a matter of the intention of the artist, or is it a quality intrinsic to the representation as such?</a:t>
            </a:r>
          </a:p>
          <a:p>
            <a:r>
              <a:rPr lang="en-US" dirty="0"/>
              <a:t>Can any representation serve God, or only particular representations?</a:t>
            </a:r>
          </a:p>
          <a:p>
            <a:r>
              <a:rPr lang="en-US" dirty="0"/>
              <a:t>What is the difference between parody, appropriation, and religious contemplation?</a:t>
            </a:r>
          </a:p>
          <a:p>
            <a:r>
              <a:rPr lang="en-US" dirty="0"/>
              <a:t>Is an “ideological” representation of religion simply one that “breaks faith” with the religious community?</a:t>
            </a:r>
          </a:p>
        </p:txBody>
      </p:sp>
    </p:spTree>
    <p:extLst>
      <p:ext uri="{BB962C8B-B14F-4D97-AF65-F5344CB8AC3E}">
        <p14:creationId xmlns:p14="http://schemas.microsoft.com/office/powerpoint/2010/main" val="328282927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fontScale="62500" lnSpcReduction="20000"/>
          </a:bodyPr>
          <a:lstStyle/>
          <a:p>
            <a:r>
              <a:rPr lang="en-GB" dirty="0">
                <a:solidFill>
                  <a:schemeClr val="accent1"/>
                </a:solidFill>
              </a:rPr>
              <a:t>Brown, Susan Love (1992) ‘Baby Boomers, American Character, and the New Age: A Synthesis’, in Lewis, James R &amp; J Gordon Melton </a:t>
            </a:r>
            <a:r>
              <a:rPr lang="en-GB" dirty="0" err="1">
                <a:solidFill>
                  <a:schemeClr val="accent1"/>
                </a:solidFill>
              </a:rPr>
              <a:t>eds</a:t>
            </a:r>
            <a:r>
              <a:rPr lang="en-GB" dirty="0">
                <a:solidFill>
                  <a:schemeClr val="accent1"/>
                </a:solidFill>
              </a:rPr>
              <a:t>, </a:t>
            </a:r>
            <a:r>
              <a:rPr lang="en-GB" i="1" dirty="0">
                <a:solidFill>
                  <a:schemeClr val="accent1"/>
                </a:solidFill>
              </a:rPr>
              <a:t>Perspectives on the New Age</a:t>
            </a:r>
            <a:r>
              <a:rPr lang="en-GB" dirty="0">
                <a:solidFill>
                  <a:schemeClr val="accent1"/>
                </a:solidFill>
              </a:rPr>
              <a:t>, Albany: State University of New York Press. </a:t>
            </a:r>
          </a:p>
          <a:p>
            <a:r>
              <a:rPr lang="en-GB" dirty="0">
                <a:solidFill>
                  <a:schemeClr val="accent1"/>
                </a:solidFill>
              </a:rPr>
              <a:t>Hoover, Stewart M (2006) </a:t>
            </a:r>
            <a:r>
              <a:rPr lang="en-GB" i="1" dirty="0">
                <a:solidFill>
                  <a:schemeClr val="accent1"/>
                </a:solidFill>
              </a:rPr>
              <a:t>Religion in the Media Age </a:t>
            </a:r>
            <a:r>
              <a:rPr lang="en-GB" dirty="0" err="1">
                <a:solidFill>
                  <a:schemeClr val="accent1"/>
                </a:solidFill>
              </a:rPr>
              <a:t>Routledge</a:t>
            </a:r>
            <a:r>
              <a:rPr lang="en-GB" dirty="0">
                <a:solidFill>
                  <a:schemeClr val="accent1"/>
                </a:solidFill>
              </a:rPr>
              <a:t>: Abingdon.</a:t>
            </a:r>
          </a:p>
          <a:p>
            <a:r>
              <a:rPr lang="en-GB" dirty="0">
                <a:solidFill>
                  <a:schemeClr val="accent1"/>
                </a:solidFill>
              </a:rPr>
              <a:t>Lynch, Gordon (2005) </a:t>
            </a:r>
            <a:r>
              <a:rPr lang="en-GB" i="1" dirty="0">
                <a:solidFill>
                  <a:schemeClr val="accent1"/>
                </a:solidFill>
              </a:rPr>
              <a:t>Understanding Theology and Popular Culture, </a:t>
            </a:r>
            <a:r>
              <a:rPr lang="en-GB" dirty="0">
                <a:solidFill>
                  <a:schemeClr val="accent1"/>
                </a:solidFill>
              </a:rPr>
              <a:t>Oxford: Blackwell.</a:t>
            </a:r>
          </a:p>
          <a:p>
            <a:r>
              <a:rPr lang="en-GB" dirty="0">
                <a:solidFill>
                  <a:schemeClr val="accent1"/>
                </a:solidFill>
              </a:rPr>
              <a:t>Lynch, Gordon and </a:t>
            </a:r>
            <a:r>
              <a:rPr lang="en-GB" dirty="0" err="1">
                <a:solidFill>
                  <a:schemeClr val="accent1"/>
                </a:solidFill>
              </a:rPr>
              <a:t>Joylon</a:t>
            </a:r>
            <a:r>
              <a:rPr lang="en-GB" dirty="0">
                <a:solidFill>
                  <a:schemeClr val="accent1"/>
                </a:solidFill>
              </a:rPr>
              <a:t> Mitchell </a:t>
            </a:r>
            <a:r>
              <a:rPr lang="en-GB" dirty="0" err="1">
                <a:solidFill>
                  <a:schemeClr val="accent1"/>
                </a:solidFill>
              </a:rPr>
              <a:t>eds</a:t>
            </a:r>
            <a:r>
              <a:rPr lang="en-GB" dirty="0">
                <a:solidFill>
                  <a:schemeClr val="accent1"/>
                </a:solidFill>
              </a:rPr>
              <a:t> (2012) </a:t>
            </a:r>
            <a:r>
              <a:rPr lang="en-GB" i="1" dirty="0">
                <a:solidFill>
                  <a:schemeClr val="accent1"/>
                </a:solidFill>
              </a:rPr>
              <a:t>Religion, Media and Culture: A Reader </a:t>
            </a:r>
            <a:r>
              <a:rPr lang="en-GB" dirty="0">
                <a:solidFill>
                  <a:schemeClr val="accent1"/>
                </a:solidFill>
              </a:rPr>
              <a:t>London: </a:t>
            </a:r>
            <a:r>
              <a:rPr lang="en-GB" dirty="0" err="1">
                <a:solidFill>
                  <a:schemeClr val="accent1"/>
                </a:solidFill>
              </a:rPr>
              <a:t>Routledge</a:t>
            </a:r>
            <a:r>
              <a:rPr lang="en-GB" dirty="0">
                <a:solidFill>
                  <a:schemeClr val="accent1"/>
                </a:solidFill>
              </a:rPr>
              <a:t>.</a:t>
            </a:r>
          </a:p>
          <a:p>
            <a:r>
              <a:rPr lang="en-GB" dirty="0">
                <a:solidFill>
                  <a:schemeClr val="accent1"/>
                </a:solidFill>
              </a:rPr>
              <a:t>Hoover, Stewart M and Lynn Schofield Clark </a:t>
            </a:r>
            <a:r>
              <a:rPr lang="en-GB" dirty="0" err="1">
                <a:solidFill>
                  <a:schemeClr val="accent1"/>
                </a:solidFill>
              </a:rPr>
              <a:t>eds</a:t>
            </a:r>
            <a:r>
              <a:rPr lang="en-GB" dirty="0">
                <a:solidFill>
                  <a:schemeClr val="accent1"/>
                </a:solidFill>
              </a:rPr>
              <a:t> (2002) </a:t>
            </a:r>
            <a:r>
              <a:rPr lang="en-GB" i="1" dirty="0">
                <a:solidFill>
                  <a:schemeClr val="accent1"/>
                </a:solidFill>
              </a:rPr>
              <a:t>Practicing Religion in the Age of the Media: Explorations in media religion, and culture</a:t>
            </a:r>
            <a:r>
              <a:rPr lang="en-GB" dirty="0">
                <a:solidFill>
                  <a:schemeClr val="accent1"/>
                </a:solidFill>
              </a:rPr>
              <a:t>, New York: Columbia University Press.  </a:t>
            </a:r>
          </a:p>
          <a:p>
            <a:r>
              <a:rPr lang="en-GB" dirty="0">
                <a:solidFill>
                  <a:schemeClr val="accent1"/>
                </a:solidFill>
              </a:rPr>
              <a:t>Postman, Neil (1985) </a:t>
            </a:r>
            <a:r>
              <a:rPr lang="en-GB" i="1" dirty="0">
                <a:solidFill>
                  <a:schemeClr val="accent1"/>
                </a:solidFill>
              </a:rPr>
              <a:t>Amusing Ourselves to Death</a:t>
            </a:r>
            <a:r>
              <a:rPr lang="en-GB" dirty="0">
                <a:solidFill>
                  <a:schemeClr val="accent1"/>
                </a:solidFill>
              </a:rPr>
              <a:t>, London: Methuen, cited in Lynch, Gordon (2005) </a:t>
            </a:r>
            <a:r>
              <a:rPr lang="en-GB" i="1" dirty="0">
                <a:solidFill>
                  <a:schemeClr val="accent1"/>
                </a:solidFill>
              </a:rPr>
              <a:t>Understanding Theology and Popular Culture, </a:t>
            </a:r>
            <a:r>
              <a:rPr lang="en-GB" dirty="0">
                <a:solidFill>
                  <a:schemeClr val="accent1"/>
                </a:solidFill>
              </a:rPr>
              <a:t>Oxford: Blackwell.</a:t>
            </a:r>
          </a:p>
          <a:p>
            <a:pPr fontAlgn="base"/>
            <a:r>
              <a:rPr lang="en-GB" dirty="0">
                <a:solidFill>
                  <a:schemeClr val="accent1"/>
                </a:solidFill>
              </a:rPr>
              <a:t>Stout, Daniel (2012) A </a:t>
            </a:r>
            <a:r>
              <a:rPr lang="en-GB" i="1" dirty="0">
                <a:solidFill>
                  <a:schemeClr val="accent1"/>
                </a:solidFill>
              </a:rPr>
              <a:t>Media and Religion: Foundations of an Emerging Field</a:t>
            </a:r>
            <a:r>
              <a:rPr lang="en-GB" dirty="0">
                <a:solidFill>
                  <a:schemeClr val="accent1"/>
                </a:solidFill>
              </a:rPr>
              <a:t>, Abingdon: </a:t>
            </a:r>
            <a:r>
              <a:rPr lang="en-GB" dirty="0" err="1">
                <a:solidFill>
                  <a:schemeClr val="accent1"/>
                </a:solidFill>
              </a:rPr>
              <a:t>Routledge</a:t>
            </a:r>
            <a:r>
              <a:rPr lang="en-GB" dirty="0">
                <a:solidFill>
                  <a:schemeClr val="accent1"/>
                </a:solidFill>
              </a:rPr>
              <a:t>.</a:t>
            </a:r>
          </a:p>
          <a:p>
            <a:pPr fontAlgn="base"/>
            <a:r>
              <a:rPr lang="en-GB" dirty="0"/>
              <a:t>Stephen </a:t>
            </a:r>
            <a:r>
              <a:rPr lang="en-GB" dirty="0" err="1"/>
              <a:t>Winzenburg</a:t>
            </a:r>
            <a:r>
              <a:rPr lang="en-GB" dirty="0"/>
              <a:t>, 2004, “TV’S Most Influential Sitcoms” </a:t>
            </a:r>
            <a:r>
              <a:rPr lang="en-GB" u="sng" dirty="0">
                <a:hlinkClick r:id="rId2"/>
              </a:rPr>
              <a:t>http://faculty.gvc.edu/swinzenburg/sitcoms_excerpts.pdf</a:t>
            </a:r>
            <a:endParaRPr lang="en-GB" u="sng" dirty="0"/>
          </a:p>
          <a:p>
            <a:pPr fontAlgn="base"/>
            <a:endParaRPr lang="en-GB" b="1" dirty="0">
              <a:solidFill>
                <a:schemeClr val="accent1"/>
              </a:solidFill>
            </a:endParaRPr>
          </a:p>
          <a:p>
            <a:endParaRPr lang="en-US" dirty="0"/>
          </a:p>
        </p:txBody>
      </p:sp>
    </p:spTree>
    <p:extLst>
      <p:ext uri="{BB962C8B-B14F-4D97-AF65-F5344CB8AC3E}">
        <p14:creationId xmlns:p14="http://schemas.microsoft.com/office/powerpoint/2010/main" val="318285269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Newsprint">
  <a:themeElements>
    <a:clrScheme name="NewsPrint">
      <a:dk1>
        <a:sysClr val="windowText" lastClr="000000"/>
      </a:dk1>
      <a:lt1>
        <a:sysClr val="window" lastClr="FFFFFF"/>
      </a:lt1>
      <a:dk2>
        <a:srgbClr val="303030"/>
      </a:dk2>
      <a:lt2>
        <a:srgbClr val="DEDEE0"/>
      </a:lt2>
      <a:accent1>
        <a:srgbClr val="AD0101"/>
      </a:accent1>
      <a:accent2>
        <a:srgbClr val="726056"/>
      </a:accent2>
      <a:accent3>
        <a:srgbClr val="AC956E"/>
      </a:accent3>
      <a:accent4>
        <a:srgbClr val="808DA9"/>
      </a:accent4>
      <a:accent5>
        <a:srgbClr val="424E5B"/>
      </a:accent5>
      <a:accent6>
        <a:srgbClr val="730E00"/>
      </a:accent6>
      <a:hlink>
        <a:srgbClr val="D26900"/>
      </a:hlink>
      <a:folHlink>
        <a:srgbClr val="D89243"/>
      </a:folHlink>
    </a:clrScheme>
    <a:fontScheme name="NewsPrint">
      <a:majorFont>
        <a:latin typeface="Impact"/>
        <a:ea typeface=""/>
        <a:cs typeface=""/>
        <a:font script="Jpan" typeface="HGP創英角ｺﾞｼｯｸUB"/>
        <a:font script="Hang" typeface="HY견고딕"/>
        <a:font script="Hans" typeface="微软雅黑"/>
        <a:font script="Hant" typeface="微軟正黑體"/>
        <a:font script="Arab" typeface="Tahoma"/>
        <a:font script="Hebr" typeface="Tohoma"/>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imes New Roman"/>
        <a:ea typeface=""/>
        <a:cs typeface=""/>
        <a:font script="Jpan" typeface="ＭＳ Ｐ明朝"/>
        <a:font script="Hang" typeface="바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NewsPrint">
      <a:fillStyleLst>
        <a:solidFill>
          <a:schemeClr val="phClr"/>
        </a:solidFill>
        <a:gradFill rotWithShape="1">
          <a:gsLst>
            <a:gs pos="0">
              <a:schemeClr val="phClr">
                <a:tint val="37000"/>
                <a:hueMod val="100000"/>
                <a:satMod val="200000"/>
                <a:lumMod val="88000"/>
              </a:schemeClr>
            </a:gs>
            <a:gs pos="100000">
              <a:schemeClr val="phClr">
                <a:tint val="53000"/>
                <a:shade val="100000"/>
                <a:hueMod val="100000"/>
                <a:satMod val="350000"/>
                <a:lumMod val="79000"/>
              </a:schemeClr>
            </a:gs>
          </a:gsLst>
          <a:lin ang="5400000" scaled="1"/>
        </a:gradFill>
        <a:gradFill rotWithShape="1">
          <a:gsLst>
            <a:gs pos="0">
              <a:schemeClr val="phClr">
                <a:tint val="83000"/>
                <a:shade val="100000"/>
                <a:alpha val="100000"/>
                <a:hueMod val="100000"/>
                <a:satMod val="220000"/>
                <a:lumMod val="90000"/>
              </a:schemeClr>
            </a:gs>
            <a:gs pos="76000">
              <a:schemeClr val="phClr">
                <a:shade val="100000"/>
              </a:schemeClr>
            </a:gs>
            <a:gs pos="100000">
              <a:schemeClr val="phClr">
                <a:shade val="93000"/>
                <a:alpha val="100000"/>
                <a:satMod val="100000"/>
                <a:lumMod val="93000"/>
              </a:schemeClr>
            </a:gs>
          </a:gsLst>
          <a:path path="circle">
            <a:fillToRect l="15000" t="15000" r="100000" b="100000"/>
          </a:path>
        </a:gradFill>
      </a:fillStyleLst>
      <a:lnStyleLst>
        <a:ln w="15875" cap="flat" cmpd="sng" algn="ctr">
          <a:solidFill>
            <a:schemeClr val="phClr"/>
          </a:solidFill>
          <a:prstDash val="solid"/>
        </a:ln>
        <a:ln w="22225" cap="flat" cmpd="sng" algn="ctr">
          <a:solidFill>
            <a:schemeClr val="phClr"/>
          </a:solidFill>
          <a:prstDash val="solid"/>
        </a:ln>
        <a:ln w="34925" cap="flat" cmpd="sng" algn="ctr">
          <a:solidFill>
            <a:schemeClr val="phClr"/>
          </a:solidFill>
          <a:prstDash val="solid"/>
        </a:ln>
      </a:lnStyleLst>
      <a:effectStyleLst>
        <a:effectStyle>
          <a:effectLst>
            <a:outerShdw blurRad="50800" dist="12700" dir="5280000" rotWithShape="0">
              <a:srgbClr val="000000">
                <a:alpha val="40000"/>
              </a:srgbClr>
            </a:outerShdw>
          </a:effectLst>
        </a:effectStyle>
        <a:effectStyle>
          <a:effectLst>
            <a:outerShdw blurRad="38100" dist="38100" dir="5400000" rotWithShape="0">
              <a:srgbClr val="000000">
                <a:alpha val="35000"/>
              </a:srgbClr>
            </a:outerShdw>
          </a:effectLst>
        </a:effectStyle>
        <a:effectStyle>
          <a:effectLst>
            <a:outerShdw blurRad="38100" dist="38100" dir="5400000" rotWithShape="0">
              <a:srgbClr val="000000">
                <a:alpha val="35000"/>
              </a:srgbClr>
            </a:outerShdw>
          </a:effectLst>
          <a:scene3d>
            <a:camera prst="orthographicFront">
              <a:rot lat="0" lon="0" rev="0"/>
            </a:camera>
            <a:lightRig rig="brightRoom" dir="tl"/>
          </a:scene3d>
          <a:sp3d contourW="12700">
            <a:bevelT w="31750" h="12700"/>
            <a:contourClr>
              <a:schemeClr val="phClr"/>
            </a:contourClr>
          </a:sp3d>
        </a:effectStyle>
      </a:effectStyleLst>
      <a:bgFillStyleLst>
        <a:solidFill>
          <a:schemeClr val="phClr"/>
        </a:solidFill>
        <a:gradFill rotWithShape="1">
          <a:gsLst>
            <a:gs pos="0">
              <a:schemeClr val="phClr">
                <a:tint val="93000"/>
              </a:schemeClr>
            </a:gs>
            <a:gs pos="100000">
              <a:schemeClr val="phClr">
                <a:shade val="55000"/>
              </a:schemeClr>
            </a:gs>
          </a:gsLst>
          <a:lin ang="5400000" scaled="1"/>
        </a:gradFill>
        <a:blipFill rotWithShape="1">
          <a:blip xmlns:r="http://schemas.openxmlformats.org/officeDocument/2006/relationships" r:embed="rId1">
            <a:duotone>
              <a:schemeClr val="phClr">
                <a:shade val="20000"/>
                <a:satMod val="350000"/>
                <a:lumMod val="125000"/>
              </a:schemeClr>
              <a:schemeClr val="phClr">
                <a:tint val="90000"/>
                <a:satMod val="250000"/>
              </a:schemeClr>
            </a:duotone>
          </a:blip>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Newsprint.thmx</Template>
  <TotalTime>2777</TotalTime>
  <Words>1662</Words>
  <Application>Microsoft Macintosh PowerPoint</Application>
  <PresentationFormat>On-screen Show (4:3)</PresentationFormat>
  <Paragraphs>110</Paragraphs>
  <Slides>31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31</vt:i4>
      </vt:variant>
    </vt:vector>
  </HeadingPairs>
  <TitlesOfParts>
    <vt:vector size="36" baseType="lpstr">
      <vt:lpstr>Arial</vt:lpstr>
      <vt:lpstr>Impact</vt:lpstr>
      <vt:lpstr>Times New Roman</vt:lpstr>
      <vt:lpstr>Trebuchet MS</vt:lpstr>
      <vt:lpstr>Newsprint</vt:lpstr>
      <vt:lpstr>Introduction</vt:lpstr>
      <vt:lpstr>from the Oxford English Dictionary</vt:lpstr>
      <vt:lpstr>Popular Culture</vt:lpstr>
      <vt:lpstr>journalism or entertainment?</vt:lpstr>
      <vt:lpstr>PowerPoint Presentation</vt:lpstr>
      <vt:lpstr>PowerPoint Presentation</vt:lpstr>
      <vt:lpstr>PowerPoint Presentation</vt:lpstr>
      <vt:lpstr>Advances in TV</vt:lpstr>
      <vt:lpstr>Very early TV</vt:lpstr>
      <vt:lpstr>Early TV</vt:lpstr>
      <vt:lpstr>Open University TV 1970s</vt:lpstr>
      <vt:lpstr>3D TV</vt:lpstr>
      <vt:lpstr>Pink TV</vt:lpstr>
      <vt:lpstr>PowerPoint Presentation</vt:lpstr>
      <vt:lpstr>The Evolution of the TV</vt:lpstr>
      <vt:lpstr>The Ubiquity of the Internet </vt:lpstr>
      <vt:lpstr>PowerPoint Presentation</vt:lpstr>
      <vt:lpstr>PowerPoint Presentation</vt:lpstr>
      <vt:lpstr>PowerPoint Presentation</vt:lpstr>
      <vt:lpstr>Thinking about religion and media…</vt:lpstr>
      <vt:lpstr>PowerPoint Presentation</vt:lpstr>
      <vt:lpstr>Media traditionally used in religion</vt:lpstr>
      <vt:lpstr>Religion in new forms of media</vt:lpstr>
      <vt:lpstr>Thinking religiously about culture</vt:lpstr>
      <vt:lpstr>Thinking culturally about religion</vt:lpstr>
      <vt:lpstr>Fitting Representation</vt:lpstr>
      <vt:lpstr>Fitting Representation</vt:lpstr>
      <vt:lpstr>Fitting Representation</vt:lpstr>
      <vt:lpstr>Fitting Representation</vt:lpstr>
      <vt:lpstr>Fitting Representation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 Overview</dc:title>
  <dc:creator>Sarah</dc:creator>
  <cp:lastModifiedBy>Timothy Baylor</cp:lastModifiedBy>
  <cp:revision>31</cp:revision>
  <dcterms:created xsi:type="dcterms:W3CDTF">2018-10-04T20:08:28Z</dcterms:created>
  <dcterms:modified xsi:type="dcterms:W3CDTF">2019-05-14T08:53:05Z</dcterms:modified>
</cp:coreProperties>
</file>