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2"/>
  </p:sldMasterIdLst>
  <p:notesMasterIdLst>
    <p:notesMasterId r:id="rId30"/>
  </p:notesMasterIdLst>
  <p:handoutMasterIdLst>
    <p:handoutMasterId r:id="rId31"/>
  </p:handoutMasterIdLst>
  <p:sldIdLst>
    <p:sldId id="264" r:id="rId3"/>
    <p:sldId id="294" r:id="rId4"/>
    <p:sldId id="295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  <p:sldId id="320" r:id="rId28"/>
    <p:sldId id="321" r:id="rId29"/>
  </p:sldIdLst>
  <p:sldSz cx="12188825" cy="6858000"/>
  <p:notesSz cx="6669088" cy="97536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253" autoAdjust="0"/>
    <p:restoredTop sz="94660"/>
  </p:normalViewPr>
  <p:slideViewPr>
    <p:cSldViewPr showGuides="1">
      <p:cViewPr varScale="1">
        <p:scale>
          <a:sx n="121" d="100"/>
          <a:sy n="121" d="100"/>
        </p:scale>
        <p:origin x="120" y="25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6/9/2018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6/9/2018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5725" y="731838"/>
            <a:ext cx="6497638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E2B05E56-1755-49CC-A826-41C779FC8AC4}" type="slidenum">
              <a:rPr lang="en-GB" altLang="en-US" smtClean="0">
                <a:cs typeface="Arial" charset="0"/>
              </a:rPr>
              <a:pPr/>
              <a:t>27</a:t>
            </a:fld>
            <a:endParaRPr lang="en-GB" altLang="en-US">
              <a:cs typeface="Arial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38362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6/9/2018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6/9/2018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6/9/2018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6/9/2018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6/9/2018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6/9/2018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6/9/2018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6/9/2018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6/9/2018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/>
              <a:pPr/>
              <a:t>6/9/2018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EB37DED6-D4C7-42EE-AB49-D2E39E64FDE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t4N9GSBoMI" TargetMode="External"/><Relationship Id="rId2" Type="http://schemas.openxmlformats.org/officeDocument/2006/relationships/hyperlink" Target="https://www.youtube.com/watch?v=H6LEcM0E0io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styn.gov.uk/cymraeg/docViewer-w/343297.5/Lleihau%20ymddygiad%20gwrthgymdeithasol%20yn%20y%20gymuned/?navmap=33,53,158" TargetMode="External"/><Relationship Id="rId7" Type="http://schemas.openxmlformats.org/officeDocument/2006/relationships/image" Target="../media/image24.jpeg"/><Relationship Id="rId2" Type="http://schemas.openxmlformats.org/officeDocument/2006/relationships/hyperlink" Target="http://www.estyn.gov.uk/cymraeg/docViewer-w/339202.5/Cynnwys%20disgyblion%20ym%20mholis&#239;au&#8217;r%20ysgol%20%20/?navmap=33,53,158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png"/><Relationship Id="rId5" Type="http://schemas.openxmlformats.org/officeDocument/2006/relationships/hyperlink" Target="http://www.estyn.gov.uk/english/docViewer/343270.2/reducing-anti-social-behaviour-in-the-community/?navmap=33,53,158" TargetMode="External"/><Relationship Id="rId4" Type="http://schemas.openxmlformats.org/officeDocument/2006/relationships/hyperlink" Target="http://www.estyn.gov.uk/english/docViewer/339175.2/involving-pupils-in-school-policies/?navmap=33,53,158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wales.gov.uk/resources/improvementareas/behaviourandattendance/behaviour/?skip=1&amp;lang=cy" TargetMode="External"/><Relationship Id="rId7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les.gov.uk/docs/dcells/publications/120713primaryen.pdf" TargetMode="External"/><Relationship Id="rId5" Type="http://schemas.openxmlformats.org/officeDocument/2006/relationships/hyperlink" Target="http://learning.wales.gov.uk/resources/improvementareas/behaviourandattendance/behaviour/?lang=en" TargetMode="External"/><Relationship Id="rId4" Type="http://schemas.openxmlformats.org/officeDocument/2006/relationships/hyperlink" Target="http://wales.gov.uk/docs/dcells/publications/120713primaryc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SJIE6005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Classroom Management 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>
          <a:xfrm>
            <a:off x="477788" y="2060848"/>
            <a:ext cx="10013600" cy="432048"/>
          </a:xfrm>
          <a:ln>
            <a:headEnd/>
            <a:tailEnd/>
          </a:ln>
        </p:spPr>
        <p:txBody>
          <a:bodyPr/>
          <a:lstStyle/>
          <a:p>
            <a:endParaRPr lang="en-GB" altLang="en-US" sz="4400" b="0" dirty="0">
              <a:ea typeface="ＭＳ Ｐゴシック" pitchFamily="34" charset="-128"/>
            </a:endParaRPr>
          </a:p>
          <a:p>
            <a:endParaRPr lang="en-GB" altLang="en-US" sz="4400" b="0" dirty="0">
              <a:ea typeface="ＭＳ Ｐゴシック" pitchFamily="34" charset="-128"/>
            </a:endParaRPr>
          </a:p>
          <a:p>
            <a:endParaRPr lang="en-GB" altLang="en-US" sz="4400" b="0" dirty="0">
              <a:ea typeface="ＭＳ Ｐゴシック" pitchFamily="34" charset="-128"/>
            </a:endParaRPr>
          </a:p>
          <a:p>
            <a:r>
              <a:rPr lang="en-GB" altLang="en-US" sz="4400" b="0" dirty="0" err="1">
                <a:ea typeface="ＭＳ Ｐゴシック" pitchFamily="34" charset="-128"/>
              </a:rPr>
              <a:t>Ymddygiad</a:t>
            </a:r>
            <a:endParaRPr lang="en-GB" altLang="en-US" sz="4400" b="0" dirty="0">
              <a:ea typeface="ＭＳ Ｐゴシック" pitchFamily="34" charset="-128"/>
            </a:endParaRPr>
          </a:p>
          <a:p>
            <a:r>
              <a:rPr lang="en-GB" sz="4400" b="0" dirty="0"/>
              <a:t>Behaviour</a:t>
            </a:r>
            <a:endParaRPr lang="cy-GB" sz="4400" b="0" i="1" dirty="0"/>
          </a:p>
          <a:p>
            <a:endParaRPr lang="cy-GB" altLang="en-US" sz="4400" b="0" dirty="0">
              <a:ea typeface="ＭＳ Ｐゴシック" pitchFamily="34" charset="-128"/>
            </a:endParaRPr>
          </a:p>
          <a:p>
            <a:endParaRPr lang="cy-GB" altLang="en-US" dirty="0">
              <a:ea typeface="ＭＳ Ｐゴシック" pitchFamily="34" charset="-128"/>
            </a:endParaRPr>
          </a:p>
        </p:txBody>
      </p:sp>
      <p:sp>
        <p:nvSpPr>
          <p:cNvPr id="6149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773238"/>
            <a:ext cx="5385514" cy="36131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Mae </a:t>
            </a:r>
            <a:r>
              <a:rPr lang="en-GB" altLang="en-US" sz="2800" dirty="0" err="1">
                <a:ea typeface="ＭＳ Ｐゴシック" pitchFamily="34" charset="-128"/>
              </a:rPr>
              <a:t>pob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math o </a:t>
            </a:r>
            <a:r>
              <a:rPr lang="en-GB" altLang="en-US" sz="2800" dirty="0" err="1">
                <a:ea typeface="ＭＳ Ｐゴシック" pitchFamily="34" charset="-128"/>
              </a:rPr>
              <a:t>gyfathrebu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Ma’n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bwysig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fod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pobl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sydd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gweithio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gyda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phlant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cymryd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amser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ddeall</a:t>
            </a:r>
            <a:r>
              <a:rPr lang="en-GB" altLang="en-US" sz="2800" dirty="0">
                <a:ea typeface="ＭＳ Ｐゴシック" pitchFamily="34" charset="-128"/>
              </a:rPr>
              <a:t> y </a:t>
            </a:r>
            <a:r>
              <a:rPr lang="en-GB" altLang="en-US" sz="2800" dirty="0" err="1">
                <a:ea typeface="ＭＳ Ｐゴシック" pitchFamily="34" charset="-128"/>
              </a:rPr>
              <a:t>negesuon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endParaRPr lang="cy-GB" altLang="en-US" sz="2800" dirty="0">
              <a:ea typeface="ＭＳ Ｐゴシック" pitchFamily="34" charset="-128"/>
            </a:endParaRPr>
          </a:p>
        </p:txBody>
      </p:sp>
      <p:sp>
        <p:nvSpPr>
          <p:cNvPr id="6150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773238"/>
            <a:ext cx="5387630" cy="36131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cy-GB" altLang="en-US" sz="2800" i="1" dirty="0">
                <a:ea typeface="ＭＳ Ｐゴシック" pitchFamily="34" charset="-128"/>
              </a:rPr>
              <a:t>All behaviours are a form of communication</a:t>
            </a:r>
          </a:p>
          <a:p>
            <a:pPr marL="109537" indent="0">
              <a:spcBef>
                <a:spcPct val="0"/>
              </a:spcBef>
              <a:buFont typeface="Wingdings 3" pitchFamily="18" charset="2"/>
              <a:buNone/>
              <a:defRPr/>
            </a:pPr>
            <a:endParaRPr lang="cy-GB" altLang="en-US" sz="28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defRPr/>
            </a:pPr>
            <a:r>
              <a:rPr lang="cy-GB" altLang="en-US" sz="2800" i="1" dirty="0">
                <a:ea typeface="ＭＳ Ｐゴシック" pitchFamily="34" charset="-128"/>
              </a:rPr>
              <a:t>It is important that those who work with children take the time to understand what messages are being given </a:t>
            </a:r>
          </a:p>
        </p:txBody>
      </p:sp>
      <p:pic>
        <p:nvPicPr>
          <p:cNvPr id="6151" name="Picture 12" descr="C:\Users\Dave\AppData\Local\Microsoft\Windows\Temporary Internet Files\Content.IE5\BP5W2LPY\Five_Happy_Kids_19986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9927" y="5173663"/>
            <a:ext cx="5908194" cy="1495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4761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76200"/>
            <a:ext cx="11953328" cy="12645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2800" dirty="0"/>
              <a:t>Agenda Llywodraeth Cymru 2014                                                                               </a:t>
            </a:r>
            <a:br>
              <a:rPr lang="cy-GB" sz="2800" dirty="0"/>
            </a:br>
            <a:r>
              <a:rPr lang="cy-GB" sz="2800" dirty="0"/>
              <a:t> Welsh </a:t>
            </a:r>
            <a:r>
              <a:rPr lang="cy-GB" sz="2800" dirty="0" err="1"/>
              <a:t>Government</a:t>
            </a:r>
            <a:r>
              <a:rPr lang="cy-GB" sz="2800" dirty="0"/>
              <a:t> Agenda 2014</a:t>
            </a:r>
          </a:p>
        </p:txBody>
      </p:sp>
      <p:sp>
        <p:nvSpPr>
          <p:cNvPr id="7173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800" dirty="0" err="1">
                <a:ea typeface="ＭＳ Ｐゴシック" pitchFamily="34" charset="-128"/>
              </a:rPr>
              <a:t>Hybu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dysgu</a:t>
            </a:r>
            <a:r>
              <a:rPr lang="en-GB" altLang="en-US" sz="2800" dirty="0">
                <a:ea typeface="ＭＳ Ｐゴシック" pitchFamily="34" charset="-128"/>
              </a:rPr>
              <a:t> ac </a:t>
            </a:r>
            <a:r>
              <a:rPr lang="en-GB" altLang="en-US" sz="2800" dirty="0" err="1">
                <a:ea typeface="ＭＳ Ｐゴシック" pitchFamily="34" charset="-128"/>
              </a:rPr>
              <a:t>addysgu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effeithiol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 pitchFamily="34" charset="-128"/>
              </a:rPr>
              <a:t>Mae </a:t>
            </a:r>
            <a:r>
              <a:rPr lang="en-GB" altLang="en-US" sz="2800" dirty="0" err="1">
                <a:ea typeface="ＭＳ Ｐゴシック" pitchFamily="34" charset="-128"/>
              </a:rPr>
              <a:t>angen</a:t>
            </a:r>
            <a:r>
              <a:rPr lang="en-GB" altLang="en-US" sz="2800" dirty="0">
                <a:ea typeface="ＭＳ Ｐゴシック" pitchFamily="34" charset="-128"/>
              </a:rPr>
              <a:t> y </a:t>
            </a:r>
            <a:r>
              <a:rPr lang="en-GB" altLang="en-US" sz="2800" dirty="0" err="1">
                <a:ea typeface="ＭＳ Ｐゴシック" pitchFamily="34" charset="-128"/>
              </a:rPr>
              <a:t>sgiliau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angenrheidiol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athrawon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mwyn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lleihau’r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tebygolrwydd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blant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ymddwyn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anaddas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 pitchFamily="34" charset="-128"/>
              </a:rPr>
              <a:t>Mae </a:t>
            </a:r>
            <a:r>
              <a:rPr lang="en-GB" altLang="en-US" sz="2800" dirty="0" err="1">
                <a:ea typeface="ＭＳ Ｐゴシック" pitchFamily="34" charset="-128"/>
              </a:rPr>
              <a:t>angen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athrawon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gael</a:t>
            </a:r>
            <a:r>
              <a:rPr lang="en-GB" altLang="en-US" sz="2800" dirty="0">
                <a:ea typeface="ＭＳ Ｐゴシック" pitchFamily="34" charset="-128"/>
              </a:rPr>
              <a:t> y </a:t>
            </a:r>
            <a:r>
              <a:rPr lang="en-GB" altLang="en-US" sz="2800" dirty="0" err="1">
                <a:ea typeface="ＭＳ Ｐゴシック" pitchFamily="34" charset="-128"/>
              </a:rPr>
              <a:t>sgiliau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a’r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ymatebion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effeithiol</a:t>
            </a:r>
            <a:r>
              <a:rPr lang="en-GB" altLang="en-US" sz="2800" dirty="0">
                <a:ea typeface="ＭＳ Ｐゴシック" pitchFamily="34" charset="-128"/>
              </a:rPr>
              <a:t> pan </a:t>
            </a:r>
            <a:r>
              <a:rPr lang="en-GB" altLang="en-US" sz="2800" dirty="0" err="1">
                <a:ea typeface="ＭＳ Ｐゴシック" pitchFamily="34" charset="-128"/>
              </a:rPr>
              <a:t>fo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heriol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digwydd</a:t>
            </a:r>
            <a:endParaRPr lang="cy-GB" altLang="en-US" sz="2800" dirty="0">
              <a:ea typeface="ＭＳ Ｐゴシック" pitchFamily="34" charset="-128"/>
            </a:endParaRPr>
          </a:p>
        </p:txBody>
      </p:sp>
      <p:sp>
        <p:nvSpPr>
          <p:cNvPr id="7174" name="Content Placeholder 5"/>
          <p:cNvSpPr>
            <a:spLocks noGrp="1"/>
          </p:cNvSpPr>
          <p:nvPr>
            <p:ph sz="quarter" idx="4"/>
          </p:nvPr>
        </p:nvSpPr>
        <p:spPr>
          <a:xfrm>
            <a:off x="6310435" y="1394383"/>
            <a:ext cx="5713005" cy="3902075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 pitchFamily="34" charset="-128"/>
              </a:rPr>
              <a:t>Promoting effective learning and teaching</a:t>
            </a:r>
          </a:p>
          <a:p>
            <a:pPr marL="0" indent="0">
              <a:spcBef>
                <a:spcPts val="400"/>
              </a:spcBef>
              <a:buClr>
                <a:srgbClr val="7FD13B"/>
              </a:buClr>
              <a:buNone/>
            </a:pPr>
            <a:endParaRPr lang="en-GB" altLang="en-US" sz="2800" i="1" dirty="0"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 pitchFamily="34" charset="-128"/>
              </a:rPr>
              <a:t>Teachers need the necessary skills to reduce the likelihood of children misbehaving. </a:t>
            </a:r>
          </a:p>
          <a:p>
            <a:pPr marL="0" indent="0">
              <a:spcBef>
                <a:spcPts val="400"/>
              </a:spcBef>
              <a:buClr>
                <a:srgbClr val="7FD13B"/>
              </a:buClr>
              <a:buNone/>
            </a:pPr>
            <a:endParaRPr lang="en-GB" altLang="en-US" sz="2800" i="1" dirty="0"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 pitchFamily="34" charset="-128"/>
              </a:rPr>
              <a:t>Teachers need to be equipped with effective skills and responses when challenging behaviour occurs. </a:t>
            </a:r>
            <a:endParaRPr lang="en-US" altLang="en-US" sz="2800" i="1" dirty="0">
              <a:solidFill>
                <a:srgbClr val="000000"/>
              </a:solidFill>
              <a:ea typeface="ＭＳ Ｐゴシック" pitchFamily="34" charset="-128"/>
            </a:endParaRPr>
          </a:p>
        </p:txBody>
      </p:sp>
      <p:pic>
        <p:nvPicPr>
          <p:cNvPr id="7175" name="Picture 2" descr="C:\Users\Dave\AppData\Local\Microsoft\Windows\Temporary Internet Files\Content.IE5\S531DOBB\Welsh_Dragon_by_aethersb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500" y="116632"/>
            <a:ext cx="5136941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8657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4570"/>
            <a:ext cx="11931286" cy="1397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sz="3600" dirty="0">
                <a:effectLst/>
              </a:rPr>
              <a:t>Modelau o ymddygiad plant  </a:t>
            </a:r>
            <a:br>
              <a:rPr lang="cy-GB" sz="3600" dirty="0">
                <a:effectLst/>
              </a:rPr>
            </a:br>
            <a:r>
              <a:rPr lang="cy-GB" sz="3600" dirty="0" err="1">
                <a:effectLst/>
              </a:rPr>
              <a:t>Models</a:t>
            </a:r>
            <a:r>
              <a:rPr lang="cy-GB" sz="3600" dirty="0">
                <a:effectLst/>
              </a:rPr>
              <a:t> of </a:t>
            </a:r>
            <a:r>
              <a:rPr lang="cy-GB" sz="3600" dirty="0" err="1">
                <a:effectLst/>
              </a:rPr>
              <a:t>child</a:t>
            </a:r>
            <a:r>
              <a:rPr lang="cy-GB" sz="3600" dirty="0">
                <a:effectLst/>
              </a:rPr>
              <a:t> behaviour</a:t>
            </a:r>
          </a:p>
        </p:txBody>
      </p:sp>
      <p:sp>
        <p:nvSpPr>
          <p:cNvPr id="8197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endParaRPr lang="en-GB" altLang="en-US" sz="3200" dirty="0">
              <a:ea typeface="ＭＳ Ｐゴシック" pitchFamily="34" charset="-128"/>
            </a:endParaRPr>
          </a:p>
          <a:p>
            <a:r>
              <a:rPr lang="en-GB" altLang="en-US" sz="3600" dirty="0" err="1">
                <a:ea typeface="ＭＳ Ｐゴシック" pitchFamily="34" charset="-128"/>
              </a:rPr>
              <a:t>biolegol</a:t>
            </a:r>
            <a:endParaRPr lang="en-GB" altLang="en-US" sz="3600" dirty="0">
              <a:ea typeface="ＭＳ Ｐゴシック" pitchFamily="34" charset="-128"/>
            </a:endParaRPr>
          </a:p>
          <a:p>
            <a:r>
              <a:rPr lang="en-GB" altLang="en-US" sz="3600" dirty="0" err="1">
                <a:ea typeface="ＭＳ Ｐゴシック" pitchFamily="34" charset="-128"/>
              </a:rPr>
              <a:t>ymddygiadol</a:t>
            </a:r>
            <a:endParaRPr lang="en-GB" altLang="en-US" sz="3600" dirty="0">
              <a:ea typeface="ＭＳ Ｐゴシック" pitchFamily="34" charset="-128"/>
            </a:endParaRPr>
          </a:p>
          <a:p>
            <a:r>
              <a:rPr lang="en-GB" altLang="en-US" sz="3600" dirty="0" err="1">
                <a:ea typeface="ＭＳ Ｐゴシック" pitchFamily="34" charset="-128"/>
              </a:rPr>
              <a:t>gwybyddol</a:t>
            </a:r>
            <a:endParaRPr lang="en-GB" altLang="en-US" sz="3600" dirty="0">
              <a:ea typeface="ＭＳ Ｐゴシック" pitchFamily="34" charset="-128"/>
            </a:endParaRPr>
          </a:p>
          <a:p>
            <a:r>
              <a:rPr lang="en-GB" altLang="en-US" sz="3600" dirty="0" err="1">
                <a:ea typeface="ＭＳ Ｐゴシック" pitchFamily="34" charset="-128"/>
              </a:rPr>
              <a:t>systemig</a:t>
            </a:r>
            <a:endParaRPr lang="en-GB" altLang="en-US" sz="3600" dirty="0">
              <a:ea typeface="ＭＳ Ｐゴシック" pitchFamily="34" charset="-128"/>
            </a:endParaRPr>
          </a:p>
          <a:p>
            <a:r>
              <a:rPr lang="en-GB" altLang="en-US" sz="3600" dirty="0" err="1">
                <a:ea typeface="ＭＳ Ｐゴシック" pitchFamily="34" charset="-128"/>
              </a:rPr>
              <a:t>seicodeinamig</a:t>
            </a:r>
            <a:endParaRPr lang="cy-GB" altLang="en-US" sz="3600" dirty="0">
              <a:ea typeface="ＭＳ Ｐゴシック" pitchFamily="34" charset="-128"/>
            </a:endParaRPr>
          </a:p>
        </p:txBody>
      </p:sp>
      <p:sp>
        <p:nvSpPr>
          <p:cNvPr id="8198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biological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behavioural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cognitive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systemic </a:t>
            </a: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psychodynamic </a:t>
            </a:r>
            <a:endParaRPr lang="en-US" altLang="en-US" sz="3600" i="1" dirty="0">
              <a:solidFill>
                <a:srgbClr val="000000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  <a:buClr>
                <a:srgbClr val="7FD13B"/>
              </a:buClr>
            </a:pPr>
            <a:endParaRPr lang="cy-GB" altLang="en-US" dirty="0">
              <a:solidFill>
                <a:srgbClr val="000000"/>
              </a:solidFill>
              <a:ea typeface="ＭＳ Ｐゴシック" pitchFamily="34" charset="-128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cy-GB" altLang="en-US" dirty="0">
                <a:ea typeface="ＭＳ Ｐゴシック" pitchFamily="34" charset="-128"/>
              </a:rPr>
              <a:t>               </a:t>
            </a:r>
            <a:r>
              <a:rPr lang="cy-GB" altLang="en-US" sz="800" dirty="0">
                <a:ea typeface="ＭＳ Ｐゴシック" pitchFamily="34" charset="-128"/>
              </a:rPr>
              <a:t>(Welsh </a:t>
            </a:r>
            <a:r>
              <a:rPr lang="cy-GB" altLang="en-US" sz="800" dirty="0" err="1">
                <a:ea typeface="ＭＳ Ｐゴシック" pitchFamily="34" charset="-128"/>
              </a:rPr>
              <a:t>Government</a:t>
            </a:r>
            <a:r>
              <a:rPr lang="cy-GB" altLang="en-US" sz="800" dirty="0">
                <a:ea typeface="ＭＳ Ｐゴシック" pitchFamily="34" charset="-128"/>
              </a:rPr>
              <a:t>, 2012)</a:t>
            </a:r>
            <a:endParaRPr lang="cy-GB" altLang="en-US" dirty="0">
              <a:ea typeface="ＭＳ Ｐゴシック" pitchFamily="34" charset="-128"/>
            </a:endParaRPr>
          </a:p>
        </p:txBody>
      </p:sp>
      <p:pic>
        <p:nvPicPr>
          <p:cNvPr id="8199" name="Picture 7" descr="C:\Users\Dave\AppData\Local\Microsoft\Windows\Temporary Internet Files\Content.IE5\18Y0NM93\toddler-behavior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68" y="4984750"/>
            <a:ext cx="5112568" cy="187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757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79" y="230188"/>
            <a:ext cx="10969943" cy="1143000"/>
          </a:xfrm>
        </p:spPr>
        <p:txBody>
          <a:bodyPr/>
          <a:lstStyle/>
          <a:p>
            <a:pPr algn="r">
              <a:defRPr/>
            </a:pPr>
            <a:r>
              <a:rPr lang="cy-GB" dirty="0"/>
              <a:t>Biolegol    </a:t>
            </a:r>
            <a:r>
              <a:rPr lang="cy-GB" dirty="0" err="1"/>
              <a:t>Biological</a:t>
            </a:r>
            <a:endParaRPr lang="cy-GB" dirty="0"/>
          </a:p>
        </p:txBody>
      </p:sp>
      <p:sp>
        <p:nvSpPr>
          <p:cNvPr id="9219" name="Text Placeholder 2"/>
          <p:cNvSpPr>
            <a:spLocks noGrp="1"/>
          </p:cNvSpPr>
          <p:nvPr>
            <p:ph type="body" idx="1"/>
          </p:nvPr>
        </p:nvSpPr>
        <p:spPr>
          <a:ln>
            <a:headEnd/>
            <a:tailEnd/>
          </a:ln>
        </p:spPr>
        <p:txBody>
          <a:bodyPr/>
          <a:lstStyle/>
          <a:p>
            <a:endParaRPr lang="cy-GB" altLang="en-US">
              <a:ea typeface="ＭＳ Ｐゴシック" pitchFamily="34" charset="-128"/>
            </a:endParaRPr>
          </a:p>
        </p:txBody>
      </p:sp>
      <p:sp>
        <p:nvSpPr>
          <p:cNvPr id="9220" name="Text Placeholder 3"/>
          <p:cNvSpPr>
            <a:spLocks noGrp="1"/>
          </p:cNvSpPr>
          <p:nvPr>
            <p:ph type="body" sz="half" idx="3"/>
          </p:nvPr>
        </p:nvSpPr>
        <p:spPr>
          <a:xfrm>
            <a:off x="6310436" y="5877272"/>
            <a:ext cx="5387630" cy="762000"/>
          </a:xfrm>
          <a:ln>
            <a:headEnd/>
            <a:tailEnd/>
          </a:ln>
        </p:spPr>
        <p:txBody>
          <a:bodyPr/>
          <a:lstStyle/>
          <a:p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Link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this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practice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to a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theorist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.</a:t>
            </a:r>
          </a:p>
        </p:txBody>
      </p:sp>
      <p:sp>
        <p:nvSpPr>
          <p:cNvPr id="9221" name="Content Placeholder 4"/>
          <p:cNvSpPr>
            <a:spLocks noGrp="1"/>
          </p:cNvSpPr>
          <p:nvPr>
            <p:ph sz="quarter" idx="2"/>
          </p:nvPr>
        </p:nvSpPr>
        <p:spPr>
          <a:xfrm>
            <a:off x="412644" y="2276476"/>
            <a:ext cx="5385513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GB" altLang="en-US" sz="2400" dirty="0" err="1">
                <a:ea typeface="ＭＳ Ｐゴシック" pitchFamily="34" charset="-128"/>
              </a:rPr>
              <a:t>Dylanwad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rhyngweithio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gyda’r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amgylchedd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egluro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ymddygiad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 err="1">
                <a:ea typeface="ＭＳ Ｐゴシック" pitchFamily="34" charset="-128"/>
              </a:rPr>
              <a:t>Magwraeth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amgylchedd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glwm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mewn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datblygiad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 err="1">
                <a:ea typeface="ＭＳ Ｐゴシック" pitchFamily="34" charset="-128"/>
              </a:rPr>
              <a:t>Angenrheidiol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fod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sylw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cael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rhoi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greu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amgylchedd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>
                <a:ea typeface="ＭＳ Ｐゴシック" pitchFamily="34" charset="-128"/>
              </a:rPr>
              <a:t>phrofiadau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positif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hybu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ymddygiad</a:t>
            </a:r>
            <a:r>
              <a:rPr lang="en-GB" altLang="en-US" sz="2400" dirty="0">
                <a:ea typeface="ＭＳ Ｐゴシック" pitchFamily="34" charset="-128"/>
              </a:rPr>
              <a:t> da</a:t>
            </a:r>
            <a:endParaRPr lang="cy-GB" altLang="en-US" sz="2400" dirty="0">
              <a:ea typeface="ＭＳ Ｐゴシック" pitchFamily="34" charset="-128"/>
            </a:endParaRPr>
          </a:p>
        </p:txBody>
      </p:sp>
      <p:sp>
        <p:nvSpPr>
          <p:cNvPr id="9222" name="Content Placeholder 5"/>
          <p:cNvSpPr>
            <a:spLocks noGrp="1"/>
          </p:cNvSpPr>
          <p:nvPr>
            <p:ph sz="quarter" idx="4"/>
          </p:nvPr>
        </p:nvSpPr>
        <p:spPr>
          <a:xfrm>
            <a:off x="6189639" y="2276476"/>
            <a:ext cx="5387630" cy="289401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>
              <a:spcBef>
                <a:spcPct val="0"/>
              </a:spcBef>
            </a:pPr>
            <a:r>
              <a:rPr lang="en-GB" altLang="en-US" sz="2400" i="1" dirty="0">
                <a:ea typeface="ＭＳ Ｐゴシック" pitchFamily="34" charset="-128"/>
              </a:rPr>
              <a:t>Interaction with environmental influences informs behaviour</a:t>
            </a:r>
          </a:p>
          <a:p>
            <a:pPr>
              <a:spcBef>
                <a:spcPct val="0"/>
              </a:spcBef>
            </a:pPr>
            <a:endParaRPr lang="en-GB" altLang="en-US" sz="24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400" i="1" dirty="0">
                <a:ea typeface="ＭＳ Ｐゴシック" pitchFamily="34" charset="-128"/>
              </a:rPr>
              <a:t>Both nature and nurture involved in development</a:t>
            </a:r>
          </a:p>
          <a:p>
            <a:pPr>
              <a:spcBef>
                <a:spcPct val="0"/>
              </a:spcBef>
            </a:pPr>
            <a:endParaRPr lang="en-GB" altLang="en-US" sz="24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400" i="1" dirty="0">
                <a:ea typeface="ＭＳ Ｐゴシック" pitchFamily="34" charset="-128"/>
              </a:rPr>
              <a:t>Vital that attention paid to creating a positive environment and experiences to promote good behaviour </a:t>
            </a:r>
            <a:endParaRPr lang="cy-GB" altLang="en-US" sz="2400" i="1" dirty="0">
              <a:ea typeface="ＭＳ Ｐゴシック" pitchFamily="34" charset="-128"/>
            </a:endParaRPr>
          </a:p>
        </p:txBody>
      </p:sp>
      <p:pic>
        <p:nvPicPr>
          <p:cNvPr id="9223" name="Picture 9" descr="C:\Users\Dave\AppData\Local\Microsoft\Windows\Temporary Internet Files\Content.IE5\18Y0NM93\childsmiling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852" y="332656"/>
            <a:ext cx="504056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1203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913" y="255588"/>
            <a:ext cx="10969943" cy="1143000"/>
          </a:xfrm>
        </p:spPr>
        <p:txBody>
          <a:bodyPr/>
          <a:lstStyle/>
          <a:p>
            <a:pPr algn="r">
              <a:defRPr/>
            </a:pPr>
            <a:r>
              <a:rPr lang="cy-GB" sz="3200" b="0" dirty="0">
                <a:effectLst/>
              </a:rPr>
              <a:t>Ymddygiadol                                                   </a:t>
            </a:r>
            <a:r>
              <a:rPr lang="cy-GB" sz="3200" b="0" dirty="0" err="1">
                <a:effectLst/>
              </a:rPr>
              <a:t>Behavioura</a:t>
            </a:r>
            <a:r>
              <a:rPr lang="cy-GB" sz="3200" dirty="0" err="1">
                <a:effectLst/>
              </a:rPr>
              <a:t>l</a:t>
            </a:r>
            <a:endParaRPr lang="cy-GB" sz="3200" dirty="0">
              <a:effectLst/>
            </a:endParaRPr>
          </a:p>
        </p:txBody>
      </p:sp>
      <p:sp>
        <p:nvSpPr>
          <p:cNvPr id="10245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989138"/>
            <a:ext cx="5385514" cy="33972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400" dirty="0" err="1">
                <a:ea typeface="ＭＳ Ｐゴシック" pitchFamily="34" charset="-128"/>
              </a:rPr>
              <a:t>Medrir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addasu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ymddygiad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drwy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gyflyru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 err="1">
                <a:ea typeface="ＭＳ Ｐゴシック" pitchFamily="34" charset="-128"/>
              </a:rPr>
              <a:t>Dau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fath</a:t>
            </a:r>
            <a:r>
              <a:rPr lang="en-GB" altLang="en-US" sz="2400" dirty="0">
                <a:ea typeface="ＭＳ Ｐゴシック" pitchFamily="34" charset="-128"/>
              </a:rPr>
              <a:t> o </a:t>
            </a:r>
            <a:r>
              <a:rPr lang="en-GB" altLang="en-US" sz="2400" dirty="0" err="1">
                <a:ea typeface="ＭＳ Ｐゴシック" pitchFamily="34" charset="-128"/>
              </a:rPr>
              <a:t>gyflyru</a:t>
            </a:r>
            <a:r>
              <a:rPr lang="en-GB" altLang="en-US" sz="2400" dirty="0">
                <a:ea typeface="ＭＳ Ｐゴシック" pitchFamily="34" charset="-128"/>
              </a:rPr>
              <a:t>:</a:t>
            </a:r>
          </a:p>
          <a:p>
            <a:r>
              <a:rPr lang="en-GB" altLang="en-US" sz="2400" b="1" dirty="0">
                <a:ea typeface="ＭＳ Ｐゴシック" pitchFamily="34" charset="-128"/>
              </a:rPr>
              <a:t>1. </a:t>
            </a:r>
            <a:r>
              <a:rPr lang="en-GB" altLang="en-US" sz="2400" b="1" dirty="0" err="1">
                <a:ea typeface="ＭＳ Ｐゴシック" pitchFamily="34" charset="-128"/>
              </a:rPr>
              <a:t>Cyflyru</a:t>
            </a:r>
            <a:r>
              <a:rPr lang="en-GB" altLang="en-US" sz="2400" b="1" dirty="0">
                <a:ea typeface="ＭＳ Ｐゴシック" pitchFamily="34" charset="-128"/>
              </a:rPr>
              <a:t> </a:t>
            </a:r>
            <a:r>
              <a:rPr lang="en-GB" altLang="en-US" sz="2400" b="1" dirty="0" err="1">
                <a:ea typeface="ＭＳ Ｐゴシック" pitchFamily="34" charset="-128"/>
              </a:rPr>
              <a:t>clasurol</a:t>
            </a:r>
            <a:r>
              <a:rPr lang="en-GB" altLang="en-US" sz="2400" b="1" dirty="0">
                <a:ea typeface="ＭＳ Ｐゴシック" pitchFamily="34" charset="-128"/>
              </a:rPr>
              <a:t>- </a:t>
            </a:r>
            <a:r>
              <a:rPr lang="en-GB" altLang="en-US" sz="2400" dirty="0" err="1">
                <a:ea typeface="ＭＳ Ｐゴシック" pitchFamily="34" charset="-128"/>
              </a:rPr>
              <a:t>ymddygiad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ynghlwm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gyda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symbyliad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penodol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e.e</a:t>
            </a:r>
            <a:r>
              <a:rPr lang="en-GB" altLang="en-US" sz="2400" dirty="0">
                <a:ea typeface="ＭＳ Ｐゴシック" pitchFamily="34" charset="-128"/>
              </a:rPr>
              <a:t>. </a:t>
            </a:r>
            <a:r>
              <a:rPr lang="en-GB" altLang="en-US" sz="2400" dirty="0" err="1">
                <a:ea typeface="ＭＳ Ｐゴシック" pitchFamily="34" charset="-128"/>
              </a:rPr>
              <a:t>plentyn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hapus</a:t>
            </a:r>
            <a:r>
              <a:rPr lang="en-GB" altLang="en-US" sz="2400" dirty="0">
                <a:ea typeface="ＭＳ Ｐゴシック" pitchFamily="34" charset="-128"/>
              </a:rPr>
              <a:t> ac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gyffrous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bnawn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Gwener</a:t>
            </a:r>
            <a:r>
              <a:rPr lang="en-GB" altLang="en-US" sz="2400" dirty="0">
                <a:ea typeface="ＭＳ Ｐゴシック" pitchFamily="34" charset="-128"/>
              </a:rPr>
              <a:t> am </a:t>
            </a:r>
            <a:r>
              <a:rPr lang="en-GB" altLang="en-US" sz="2400" dirty="0" err="1">
                <a:ea typeface="ＭＳ Ｐゴシック" pitchFamily="34" charset="-128"/>
              </a:rPr>
              <a:t>mai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amser</a:t>
            </a:r>
            <a:r>
              <a:rPr lang="en-GB" altLang="en-US" sz="2400" dirty="0">
                <a:ea typeface="ＭＳ Ｐゴシック" pitchFamily="34" charset="-128"/>
              </a:rPr>
              <a:t> ‘</a:t>
            </a:r>
            <a:r>
              <a:rPr lang="en-GB" altLang="en-US" sz="2400" dirty="0" err="1">
                <a:ea typeface="ＭＳ Ｐゴシック" pitchFamily="34" charset="-128"/>
              </a:rPr>
              <a:t>Joio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Dydd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Gwener</a:t>
            </a:r>
            <a:r>
              <a:rPr lang="en-GB" altLang="en-US" sz="2400" dirty="0">
                <a:ea typeface="ＭＳ Ｐゴシック" pitchFamily="34" charset="-128"/>
              </a:rPr>
              <a:t>’ </a:t>
            </a:r>
            <a:r>
              <a:rPr lang="en-GB" altLang="en-US" sz="2400" dirty="0" err="1">
                <a:ea typeface="ＭＳ Ｐゴシック" pitchFamily="34" charset="-128"/>
              </a:rPr>
              <a:t>yw</a:t>
            </a:r>
            <a:r>
              <a:rPr lang="en-GB" altLang="en-US" sz="2400" dirty="0">
                <a:ea typeface="ＭＳ Ｐゴシック" pitchFamily="34" charset="-128"/>
              </a:rPr>
              <a:t> hi</a:t>
            </a:r>
            <a:endParaRPr lang="cy-GB" altLang="en-US" sz="2400" dirty="0">
              <a:ea typeface="ＭＳ Ｐゴシック" pitchFamily="34" charset="-128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989138"/>
            <a:ext cx="5387630" cy="339725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i="1" dirty="0"/>
              <a:t>Behaviour can be modified through ‘conditioning‘. </a:t>
            </a:r>
          </a:p>
          <a:p>
            <a:pPr>
              <a:defRPr/>
            </a:pPr>
            <a:r>
              <a:rPr lang="en-GB" sz="2400" i="1" dirty="0"/>
              <a:t>Two types of ‘conditioning’: </a:t>
            </a:r>
          </a:p>
          <a:p>
            <a:pPr marL="109537" indent="0">
              <a:buFont typeface="Wingdings 3" pitchFamily="18" charset="2"/>
              <a:buNone/>
              <a:defRPr/>
            </a:pPr>
            <a:r>
              <a:rPr lang="en-GB" sz="2400" b="1" i="1" dirty="0"/>
              <a:t>1. Classical conditioning </a:t>
            </a:r>
            <a:r>
              <a:rPr lang="en-GB" sz="2400" i="1" dirty="0"/>
              <a:t>–  behaviour connected with a certain stimulus, for example a child feels happy and excited on a Friday afternoon as this is the time the class has ‘Fun Friday‘. </a:t>
            </a:r>
          </a:p>
        </p:txBody>
      </p:sp>
      <p:pic>
        <p:nvPicPr>
          <p:cNvPr id="10247" name="Picture 8" descr="C:\Users\Dave\AppData\Local\Microsoft\Windows\Temporary Internet Files\Content.IE5\HSAD368W\3889528397_fdb6e13dac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140" y="116632"/>
            <a:ext cx="5040559" cy="181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8284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913" y="255588"/>
            <a:ext cx="10969943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3600" b="0" dirty="0">
                <a:effectLst/>
              </a:rPr>
              <a:t>Ymddygiadol                                                   </a:t>
            </a:r>
            <a:r>
              <a:rPr lang="cy-GB" sz="3600" b="0" dirty="0" err="1">
                <a:effectLst/>
              </a:rPr>
              <a:t>Behavioura</a:t>
            </a:r>
            <a:r>
              <a:rPr lang="cy-GB" sz="3600" dirty="0" err="1">
                <a:effectLst/>
              </a:rPr>
              <a:t>l</a:t>
            </a:r>
            <a:endParaRPr lang="cy-GB" sz="3600" dirty="0">
              <a:effectLst/>
            </a:endParaRPr>
          </a:p>
        </p:txBody>
      </p:sp>
      <p:sp>
        <p:nvSpPr>
          <p:cNvPr id="11269" name="Content Placeholder 4"/>
          <p:cNvSpPr>
            <a:spLocks noGrp="1"/>
          </p:cNvSpPr>
          <p:nvPr>
            <p:ph sz="quarter" idx="2"/>
          </p:nvPr>
        </p:nvSpPr>
        <p:spPr>
          <a:xfrm>
            <a:off x="456278" y="1700808"/>
            <a:ext cx="5385514" cy="345598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GB" altLang="en-US" sz="2400" b="1" dirty="0">
                <a:ea typeface="ＭＳ Ｐゴシック" pitchFamily="34" charset="-128"/>
              </a:rPr>
              <a:t>2. </a:t>
            </a:r>
            <a:r>
              <a:rPr lang="en-GB" altLang="en-US" sz="2400" b="1" dirty="0" err="1">
                <a:ea typeface="ＭＳ Ｐゴシック" pitchFamily="34" charset="-128"/>
              </a:rPr>
              <a:t>Cyflyru</a:t>
            </a:r>
            <a:r>
              <a:rPr lang="en-GB" altLang="en-US" sz="2400" b="1" dirty="0">
                <a:ea typeface="ＭＳ Ｐゴシック" pitchFamily="34" charset="-128"/>
              </a:rPr>
              <a:t> </a:t>
            </a:r>
            <a:r>
              <a:rPr lang="en-GB" altLang="en-US" sz="2400" b="1" dirty="0" err="1">
                <a:ea typeface="ＭＳ Ｐゴシック" pitchFamily="34" charset="-128"/>
              </a:rPr>
              <a:t>gweithredol</a:t>
            </a:r>
            <a:r>
              <a:rPr lang="en-GB" altLang="en-US" sz="2400" b="1" dirty="0">
                <a:ea typeface="ＭＳ Ｐゴシック" pitchFamily="34" charset="-128"/>
              </a:rPr>
              <a:t> - </a:t>
            </a:r>
            <a:r>
              <a:rPr lang="en-GB" altLang="en-US" sz="2400" dirty="0" err="1">
                <a:ea typeface="ＭＳ Ｐゴシック" pitchFamily="34" charset="-128"/>
              </a:rPr>
              <a:t>cysylltir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ymddygiad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a’i</a:t>
            </a:r>
            <a:r>
              <a:rPr lang="en-GB" altLang="en-US" sz="2400" dirty="0">
                <a:ea typeface="ＭＳ Ｐゴシック" pitchFamily="34" charset="-128"/>
              </a:rPr>
              <a:t> ail </a:t>
            </a:r>
            <a:r>
              <a:rPr lang="en-GB" altLang="en-US" sz="2400" dirty="0" err="1">
                <a:ea typeface="ＭＳ Ｐゴシック" pitchFamily="34" charset="-128"/>
              </a:rPr>
              <a:t>wneud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wrth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wobrwyo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ymddygiad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positif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>
                <a:ea typeface="ＭＳ Ｐゴシック" pitchFamily="34" charset="-128"/>
              </a:rPr>
              <a:t>rhoi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canlyniadau</a:t>
            </a:r>
            <a:r>
              <a:rPr lang="en-GB" altLang="en-US" sz="2400" dirty="0">
                <a:ea typeface="ＭＳ Ｐゴシック" pitchFamily="34" charset="-128"/>
              </a:rPr>
              <a:t> am </a:t>
            </a:r>
            <a:r>
              <a:rPr lang="en-GB" altLang="en-US" sz="2400" dirty="0" err="1">
                <a:ea typeface="ＭＳ Ｐゴシック" pitchFamily="34" charset="-128"/>
              </a:rPr>
              <a:t>ymddygiad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negyddol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Pa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ddamcaniaethydd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sydd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ynghlwm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gyda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pha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gyflyru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?</a:t>
            </a:r>
            <a:endParaRPr lang="cy-GB" altLang="en-US" sz="2400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420" y="1700808"/>
            <a:ext cx="5387630" cy="3325813"/>
          </a:xfrm>
        </p:spPr>
        <p:txBody>
          <a:bodyPr>
            <a:normAutofit fontScale="70000" lnSpcReduction="20000"/>
          </a:bodyPr>
          <a:lstStyle/>
          <a:p>
            <a:r>
              <a:rPr lang="en-GB" sz="2400" b="1" i="1" dirty="0"/>
              <a:t>2. Operant conditioning </a:t>
            </a:r>
            <a:r>
              <a:rPr lang="en-GB" sz="2400" i="1" dirty="0"/>
              <a:t>– a behaviour is connected and repeated by rewarding the positive behaviour and issuing sanctions for the negative behaviour. </a:t>
            </a:r>
          </a:p>
          <a:p>
            <a:r>
              <a:rPr lang="cy-GB" sz="2400" i="1" dirty="0" err="1">
                <a:solidFill>
                  <a:srgbClr val="FF0000"/>
                </a:solidFill>
              </a:rPr>
              <a:t>Which</a:t>
            </a:r>
            <a:r>
              <a:rPr lang="cy-GB" sz="2400" i="1" dirty="0">
                <a:solidFill>
                  <a:srgbClr val="FF0000"/>
                </a:solidFill>
              </a:rPr>
              <a:t> </a:t>
            </a:r>
            <a:r>
              <a:rPr lang="cy-GB" sz="2400" i="1" dirty="0" err="1">
                <a:solidFill>
                  <a:srgbClr val="FF0000"/>
                </a:solidFill>
              </a:rPr>
              <a:t>theorist</a:t>
            </a:r>
            <a:r>
              <a:rPr lang="cy-GB" sz="2400" i="1" dirty="0">
                <a:solidFill>
                  <a:srgbClr val="FF0000"/>
                </a:solidFill>
              </a:rPr>
              <a:t> is </a:t>
            </a:r>
            <a:r>
              <a:rPr lang="cy-GB" sz="2400" i="1" dirty="0" err="1">
                <a:solidFill>
                  <a:srgbClr val="FF0000"/>
                </a:solidFill>
              </a:rPr>
              <a:t>this</a:t>
            </a:r>
            <a:r>
              <a:rPr lang="cy-GB" sz="2400" i="1" dirty="0">
                <a:solidFill>
                  <a:srgbClr val="FF0000"/>
                </a:solidFill>
              </a:rPr>
              <a:t> </a:t>
            </a:r>
            <a:r>
              <a:rPr lang="cy-GB" sz="2400" i="1" dirty="0" err="1">
                <a:solidFill>
                  <a:srgbClr val="FF0000"/>
                </a:solidFill>
              </a:rPr>
              <a:t>theory</a:t>
            </a:r>
            <a:r>
              <a:rPr lang="cy-GB" sz="2400" i="1" dirty="0">
                <a:solidFill>
                  <a:srgbClr val="FF0000"/>
                </a:solidFill>
              </a:rPr>
              <a:t> </a:t>
            </a:r>
            <a:r>
              <a:rPr lang="cy-GB" sz="2400" i="1" dirty="0" err="1">
                <a:solidFill>
                  <a:srgbClr val="FF0000"/>
                </a:solidFill>
              </a:rPr>
              <a:t>associated</a:t>
            </a:r>
            <a:r>
              <a:rPr lang="cy-GB" sz="2400" i="1" dirty="0">
                <a:solidFill>
                  <a:srgbClr val="FF0000"/>
                </a:solidFill>
              </a:rPr>
              <a:t> </a:t>
            </a:r>
            <a:r>
              <a:rPr lang="cy-GB" sz="2400" i="1" dirty="0" err="1">
                <a:solidFill>
                  <a:srgbClr val="FF0000"/>
                </a:solidFill>
              </a:rPr>
              <a:t>with</a:t>
            </a:r>
            <a:r>
              <a:rPr lang="cy-GB" sz="2400" i="1" dirty="0">
                <a:solidFill>
                  <a:srgbClr val="FF0000"/>
                </a:solidFill>
              </a:rPr>
              <a:t>?</a:t>
            </a:r>
            <a:endParaRPr lang="en-GB" sz="2400" dirty="0">
              <a:solidFill>
                <a:srgbClr val="FF0000"/>
              </a:solidFill>
            </a:endParaRPr>
          </a:p>
          <a:p>
            <a:endParaRPr lang="cy-GB" altLang="en-US" sz="2400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sz="2400" u="sng" dirty="0">
                <a:hlinkClick r:id="rId2" tooltip="https://www.youtube.com/watch?v=H6LEcM0E0io&#10;Ctrl+Click or tap to follow the link"/>
              </a:rPr>
              <a:t>https://www.youtube.com/watch?v=H6LEcM0E0io</a:t>
            </a:r>
            <a:endParaRPr lang="en-GB" sz="2400" dirty="0"/>
          </a:p>
          <a:p>
            <a:pPr marL="109537" indent="0">
              <a:buNone/>
              <a:defRPr/>
            </a:pPr>
            <a:r>
              <a:rPr lang="en-GB" u="sng" dirty="0">
                <a:hlinkClick r:id="rId3"/>
              </a:rPr>
              <a:t>https://www.youtube.com/watch?v=Mt4N9GSBoMI</a:t>
            </a:r>
            <a:endParaRPr lang="en-GB" dirty="0"/>
          </a:p>
          <a:p>
            <a:pPr marL="109537" indent="0">
              <a:buFont typeface="Wingdings 3" pitchFamily="18" charset="2"/>
              <a:buNone/>
              <a:defRPr/>
            </a:pPr>
            <a:endParaRPr lang="cy-GB" sz="2400" i="1" dirty="0"/>
          </a:p>
        </p:txBody>
      </p:sp>
      <p:pic>
        <p:nvPicPr>
          <p:cNvPr id="11271" name="Picture 8" descr="C:\Users\Dave\AppData\Local\Microsoft\Windows\Temporary Internet Files\Content.IE5\HSAD368W\3889528397_fdb6e13dac_z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88" y="4725144"/>
            <a:ext cx="5040559" cy="181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742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244" y="282256"/>
            <a:ext cx="10969943" cy="1143000"/>
          </a:xfrm>
        </p:spPr>
        <p:txBody>
          <a:bodyPr/>
          <a:lstStyle/>
          <a:p>
            <a:pPr marL="109537" algn="r">
              <a:spcBef>
                <a:spcPts val="400"/>
              </a:spcBef>
              <a:defRPr/>
            </a:pPr>
            <a:r>
              <a:rPr lang="cy-GB" sz="2400" dirty="0"/>
              <a:t> </a:t>
            </a:r>
          </a:p>
        </p:txBody>
      </p:sp>
      <p:sp>
        <p:nvSpPr>
          <p:cNvPr id="12293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773238"/>
            <a:ext cx="5385514" cy="36131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400" dirty="0" err="1">
                <a:ea typeface="ＭＳ Ｐゴシック" pitchFamily="34" charset="-128"/>
              </a:rPr>
              <a:t>Cynorthwyo’r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plentyn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benderfynnu</a:t>
            </a:r>
            <a:r>
              <a:rPr lang="en-GB" altLang="en-US" sz="2400" dirty="0">
                <a:ea typeface="ＭＳ Ｐゴシック" pitchFamily="34" charset="-128"/>
              </a:rPr>
              <a:t> ac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resymu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effeithiol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>
                <a:ea typeface="ＭＳ Ｐゴシック" pitchFamily="34" charset="-128"/>
              </a:rPr>
              <a:t>medru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canfod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hamgylchedd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>
                <a:ea typeface="ＭＳ Ｐゴシック" pitchFamily="34" charset="-128"/>
              </a:rPr>
              <a:t>Y </a:t>
            </a:r>
            <a:r>
              <a:rPr lang="en-GB" altLang="en-US" sz="2400" dirty="0" err="1">
                <a:ea typeface="ＭＳ Ｐゴシック" pitchFamily="34" charset="-128"/>
              </a:rPr>
              <a:t>ffordd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ydym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ymddwyn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cael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ddylanwadu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gan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ein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meddwl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>
                <a:ea typeface="ＭＳ Ｐゴシック" pitchFamily="34" charset="-128"/>
              </a:rPr>
              <a:t>Y </a:t>
            </a:r>
            <a:r>
              <a:rPr lang="en-GB" altLang="en-US" sz="2400" dirty="0" err="1">
                <a:ea typeface="ＭＳ Ｐゴシック" pitchFamily="34" charset="-128"/>
              </a:rPr>
              <a:t>cortecs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yw’r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rhan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ymwybodol</a:t>
            </a:r>
            <a:r>
              <a:rPr lang="en-GB" altLang="en-US" sz="2400" dirty="0">
                <a:ea typeface="ＭＳ Ｐゴシック" pitchFamily="34" charset="-128"/>
              </a:rPr>
              <a:t>, </a:t>
            </a:r>
            <a:r>
              <a:rPr lang="en-GB" altLang="en-US" sz="2400" dirty="0" err="1">
                <a:ea typeface="ＭＳ Ｐゴシック" pitchFamily="34" charset="-128"/>
              </a:rPr>
              <a:t>meddwl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rhesymegol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o’r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ymennydd</a:t>
            </a:r>
            <a:r>
              <a:rPr lang="en-GB" altLang="en-US" sz="2400" dirty="0">
                <a:ea typeface="ＭＳ Ｐゴシック" pitchFamily="34" charset="-128"/>
              </a:rPr>
              <a:t> ac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penderfynu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ymateb</a:t>
            </a:r>
            <a:r>
              <a:rPr lang="en-GB" altLang="en-US" sz="2400" dirty="0">
                <a:ea typeface="ＭＳ Ｐゴシック" pitchFamily="34" charset="-128"/>
              </a:rPr>
              <a:t> y </a:t>
            </a:r>
            <a:r>
              <a:rPr lang="en-GB" altLang="en-US" sz="2400" dirty="0" err="1">
                <a:ea typeface="ＭＳ Ｐゴシック" pitchFamily="34" charset="-128"/>
              </a:rPr>
              <a:t>plentyn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mewn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sefyllfaoedd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penodol</a:t>
            </a:r>
            <a:endParaRPr lang="cy-GB" altLang="en-US" sz="2400" dirty="0">
              <a:ea typeface="ＭＳ Ｐゴシック" pitchFamily="34" charset="-128"/>
            </a:endParaRPr>
          </a:p>
        </p:txBody>
      </p:sp>
      <p:sp>
        <p:nvSpPr>
          <p:cNvPr id="11270" name="Content Placeholder 5"/>
          <p:cNvSpPr>
            <a:spLocks noGrp="1"/>
          </p:cNvSpPr>
          <p:nvPr>
            <p:ph sz="quarter" idx="4"/>
          </p:nvPr>
        </p:nvSpPr>
        <p:spPr>
          <a:xfrm>
            <a:off x="6238428" y="1628800"/>
            <a:ext cx="5387630" cy="493670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US" altLang="en-US" sz="800" i="1" dirty="0">
              <a:solidFill>
                <a:srgbClr val="000000"/>
              </a:solidFill>
              <a:ea typeface="ＭＳ Ｐゴシック" pitchFamily="34" charset="-128"/>
            </a:endParaRP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400" i="1" dirty="0"/>
              <a:t>Helps the child judge and reason effectively  and have a perception of their surroundings. </a:t>
            </a: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GB" sz="2400" i="1" dirty="0"/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400" i="1" dirty="0"/>
              <a:t>The way in which we behave is influenced by our thinking. </a:t>
            </a:r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endParaRPr lang="en-GB" sz="2400" i="1" dirty="0"/>
          </a:p>
          <a:p>
            <a:pPr>
              <a:spcBef>
                <a:spcPts val="400"/>
              </a:spcBef>
              <a:buClr>
                <a:srgbClr val="7FD13B"/>
              </a:buClr>
              <a:defRPr/>
            </a:pPr>
            <a:r>
              <a:rPr lang="en-GB" sz="2400" i="1" dirty="0"/>
              <a:t>The cortex is the conscious, rational-thinking part of the brain and determines the child‘s response to certain situations. </a:t>
            </a:r>
          </a:p>
          <a:p>
            <a:pPr marL="109537" indent="0">
              <a:spcBef>
                <a:spcPts val="400"/>
              </a:spcBef>
              <a:buClr>
                <a:srgbClr val="7FD13B"/>
              </a:buClr>
              <a:buFont typeface="Wingdings 3" pitchFamily="18" charset="2"/>
              <a:buNone/>
              <a:defRPr/>
            </a:pPr>
            <a:endParaRPr lang="cy-GB" altLang="en-US" sz="800" i="1" dirty="0">
              <a:ea typeface="ＭＳ Ｐゴシック" pitchFamily="34" charset="-128"/>
            </a:endParaRPr>
          </a:p>
        </p:txBody>
      </p:sp>
      <p:pic>
        <p:nvPicPr>
          <p:cNvPr id="12295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446" y="0"/>
            <a:ext cx="2664296" cy="1511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477788" y="340151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200" dirty="0"/>
              <a:t>Gwybyddol                                                                         </a:t>
            </a:r>
            <a:r>
              <a:rPr lang="cy-GB" sz="3200" dirty="0" err="1"/>
              <a:t>Cognitive</a:t>
            </a:r>
            <a:r>
              <a:rPr lang="cy-GB" sz="3200" dirty="0"/>
              <a:t>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5985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244" y="282256"/>
            <a:ext cx="10969943" cy="1143000"/>
          </a:xfrm>
        </p:spPr>
        <p:txBody>
          <a:bodyPr>
            <a:normAutofit/>
          </a:bodyPr>
          <a:lstStyle/>
          <a:p>
            <a:pPr marL="109537">
              <a:spcBef>
                <a:spcPts val="400"/>
              </a:spcBef>
              <a:defRPr/>
            </a:pPr>
            <a:r>
              <a:rPr lang="cy-GB" sz="3200" dirty="0"/>
              <a:t>Gwybyddol                                                                         </a:t>
            </a:r>
            <a:r>
              <a:rPr lang="cy-GB" sz="3200" dirty="0" err="1"/>
              <a:t>Cognitive</a:t>
            </a:r>
            <a:r>
              <a:rPr lang="cy-GB" sz="3200" dirty="0"/>
              <a:t> </a:t>
            </a:r>
          </a:p>
        </p:txBody>
      </p:sp>
      <p:sp>
        <p:nvSpPr>
          <p:cNvPr id="13316" name="Text Placeholder 3"/>
          <p:cNvSpPr>
            <a:spLocks noGrp="1"/>
          </p:cNvSpPr>
          <p:nvPr>
            <p:ph type="body" sz="half" idx="3"/>
          </p:nvPr>
        </p:nvSpPr>
        <p:spPr>
          <a:xfrm>
            <a:off x="6516486" y="5877272"/>
            <a:ext cx="5387630" cy="762000"/>
          </a:xfrm>
          <a:ln>
            <a:headEnd/>
            <a:tailEnd/>
          </a:ln>
        </p:spPr>
        <p:txBody>
          <a:bodyPr/>
          <a:lstStyle/>
          <a:p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Consider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the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negative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situations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that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can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cause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 this </a:t>
            </a:r>
            <a:r>
              <a:rPr lang="cy-GB" altLang="en-US" dirty="0" err="1">
                <a:solidFill>
                  <a:srgbClr val="FF0000"/>
                </a:solidFill>
                <a:ea typeface="ＭＳ Ｐゴシック" pitchFamily="34" charset="-128"/>
              </a:rPr>
              <a:t>response</a:t>
            </a:r>
            <a:r>
              <a:rPr lang="cy-GB" altLang="en-US" dirty="0">
                <a:solidFill>
                  <a:srgbClr val="FF0000"/>
                </a:solidFill>
                <a:ea typeface="ＭＳ Ｐゴシック" pitchFamily="34" charset="-128"/>
              </a:rPr>
              <a:t>.</a:t>
            </a:r>
          </a:p>
        </p:txBody>
      </p:sp>
      <p:sp>
        <p:nvSpPr>
          <p:cNvPr id="13317" name="Content Placeholder 4"/>
          <p:cNvSpPr>
            <a:spLocks noGrp="1"/>
          </p:cNvSpPr>
          <p:nvPr>
            <p:ph sz="quarter" idx="2"/>
          </p:nvPr>
        </p:nvSpPr>
        <p:spPr>
          <a:xfrm>
            <a:off x="261764" y="1444626"/>
            <a:ext cx="5733191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400" dirty="0" err="1">
                <a:ea typeface="ＭＳ Ｐゴシック" pitchFamily="34" charset="-128"/>
              </a:rPr>
              <a:t>Os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ydy’r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plentyn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gyson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profi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sefyllfaoedd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negyddol</a:t>
            </a:r>
            <a:r>
              <a:rPr lang="en-GB" altLang="en-US" sz="2400" dirty="0">
                <a:ea typeface="ＭＳ Ｐゴシック" pitchFamily="34" charset="-128"/>
              </a:rPr>
              <a:t>, </a:t>
            </a:r>
            <a:r>
              <a:rPr lang="en-GB" altLang="en-US" sz="2400" dirty="0" err="1">
                <a:ea typeface="ＭＳ Ｐゴシック" pitchFamily="34" charset="-128"/>
              </a:rPr>
              <a:t>fe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fydd</a:t>
            </a:r>
            <a:r>
              <a:rPr lang="en-GB" altLang="en-US" sz="2400" dirty="0">
                <a:ea typeface="ＭＳ Ｐゴシック" pitchFamily="34" charset="-128"/>
              </a:rPr>
              <a:t> y </a:t>
            </a:r>
            <a:r>
              <a:rPr lang="en-GB" altLang="en-US" sz="2400" dirty="0" err="1">
                <a:ea typeface="ＭＳ Ｐゴシック" pitchFamily="34" charset="-128"/>
              </a:rPr>
              <a:t>cysylltiadau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sydd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cael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creu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y </a:t>
            </a:r>
            <a:r>
              <a:rPr lang="en-GB" altLang="en-US" sz="2400" dirty="0" err="1">
                <a:ea typeface="ＭＳ Ｐゴシック" pitchFamily="34" charset="-128"/>
              </a:rPr>
              <a:t>cortecs</a:t>
            </a:r>
            <a:r>
              <a:rPr lang="en-GB" altLang="en-US" sz="2400" dirty="0">
                <a:ea typeface="ＭＳ Ｐゴシック" pitchFamily="34" charset="-128"/>
              </a:rPr>
              <a:t> am </a:t>
            </a:r>
            <a:r>
              <a:rPr lang="en-GB" altLang="en-US" sz="2400" dirty="0" err="1">
                <a:ea typeface="ＭＳ Ｐゴシック" pitchFamily="34" charset="-128"/>
              </a:rPr>
              <a:t>ddelio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mewn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ffordd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rhesymegol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gyda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sefyllfaoedd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gyfyng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 err="1">
                <a:ea typeface="ＭＳ Ｐゴシック" pitchFamily="34" charset="-128"/>
              </a:rPr>
              <a:t>Rhaid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Ii’r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plentyn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ddibynnu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ar</a:t>
            </a:r>
            <a:r>
              <a:rPr lang="en-GB" altLang="en-US" sz="2400" dirty="0">
                <a:ea typeface="ＭＳ Ｐゴシック" pitchFamily="34" charset="-128"/>
              </a:rPr>
              <a:t> y system ‘limbic’ ( </a:t>
            </a:r>
            <a:r>
              <a:rPr lang="en-GB" altLang="en-US" sz="2400" dirty="0" err="1">
                <a:ea typeface="ＭＳ Ｐゴシック" pitchFamily="34" charset="-128"/>
              </a:rPr>
              <a:t>cloc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larwm</a:t>
            </a:r>
            <a:r>
              <a:rPr lang="en-GB" altLang="en-US" sz="2400" dirty="0">
                <a:ea typeface="ＭＳ Ｐゴシック" pitchFamily="34" charset="-128"/>
              </a:rPr>
              <a:t> y </a:t>
            </a:r>
            <a:r>
              <a:rPr lang="en-GB" altLang="en-US" sz="2400" dirty="0" err="1">
                <a:ea typeface="ＭＳ Ｐゴシック" pitchFamily="34" charset="-128"/>
              </a:rPr>
              <a:t>corff</a:t>
            </a:r>
            <a:r>
              <a:rPr lang="en-GB" altLang="en-US" sz="2400" dirty="0">
                <a:ea typeface="ＭＳ Ｐゴシック" pitchFamily="34" charset="-128"/>
              </a:rPr>
              <a:t>)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Pan </a:t>
            </a:r>
            <a:r>
              <a:rPr lang="en-GB" altLang="en-US" sz="2400" dirty="0" err="1">
                <a:ea typeface="ＭＳ Ｐゴシック" pitchFamily="34" charset="-128"/>
              </a:rPr>
              <a:t>fyddant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gwynebu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sefyllfa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ysgafn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fe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fydd</a:t>
            </a:r>
            <a:r>
              <a:rPr lang="en-GB" altLang="en-US" sz="2400" dirty="0">
                <a:ea typeface="ＭＳ Ｐゴシック" pitchFamily="34" charset="-128"/>
              </a:rPr>
              <a:t> y system ‘limbic’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cael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sbarduno</a:t>
            </a:r>
            <a:r>
              <a:rPr lang="en-GB" altLang="en-US" sz="2400" dirty="0">
                <a:ea typeface="ＭＳ Ｐゴシック" pitchFamily="34" charset="-128"/>
              </a:rPr>
              <a:t> ac  </a:t>
            </a:r>
            <a:r>
              <a:rPr lang="en-GB" altLang="en-US" sz="2400" dirty="0" err="1">
                <a:ea typeface="ＭＳ Ｐゴシック" pitchFamily="34" charset="-128"/>
              </a:rPr>
              <a:t>arddangos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ymateb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ymladd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neu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ffoi</a:t>
            </a:r>
            <a:endParaRPr lang="cy-GB" altLang="en-US" sz="2400" dirty="0">
              <a:ea typeface="ＭＳ Ｐゴシック" pitchFamily="34" charset="-128"/>
            </a:endParaRPr>
          </a:p>
        </p:txBody>
      </p:sp>
      <p:sp>
        <p:nvSpPr>
          <p:cNvPr id="13318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447274" cy="428863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400" i="1" dirty="0">
                <a:ea typeface="ＭＳ Ｐゴシック" pitchFamily="34" charset="-128"/>
              </a:rPr>
              <a:t>If a child is constantly subjected to negative situations, the connections forming the cortex to deal with situations in a rational way, are limited. </a:t>
            </a: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400" i="1" dirty="0">
                <a:ea typeface="ＭＳ Ｐゴシック" pitchFamily="34" charset="-128"/>
              </a:rPr>
              <a:t>The child has to rely on the limbic system (the body‘s alarm system)  </a:t>
            </a:r>
          </a:p>
          <a:p>
            <a:pPr>
              <a:spcBef>
                <a:spcPts val="400"/>
              </a:spcBef>
              <a:buClr>
                <a:srgbClr val="7FD13B"/>
              </a:buClr>
            </a:pPr>
            <a:r>
              <a:rPr lang="en-GB" altLang="en-US" sz="2400" i="1" dirty="0">
                <a:ea typeface="ＭＳ Ｐゴシック" pitchFamily="34" charset="-128"/>
              </a:rPr>
              <a:t>When  they are faced with  even a mild situation the limbic system is triggered displaying the flight/fight reaction. </a:t>
            </a:r>
            <a:endParaRPr lang="en-US" altLang="en-US" sz="2400" i="1" dirty="0">
              <a:solidFill>
                <a:srgbClr val="000000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cy-GB" altLang="en-US" sz="800" i="1" dirty="0">
                <a:ea typeface="ＭＳ Ｐゴシック" pitchFamily="34" charset="-128"/>
              </a:rPr>
              <a:t>                                                                   (Welsh </a:t>
            </a:r>
            <a:r>
              <a:rPr lang="cy-GB" altLang="en-US" sz="800" i="1" dirty="0" err="1">
                <a:ea typeface="ＭＳ Ｐゴシック" pitchFamily="34" charset="-128"/>
              </a:rPr>
              <a:t>Government</a:t>
            </a:r>
            <a:r>
              <a:rPr lang="cy-GB" altLang="en-US" sz="800" i="1" dirty="0">
                <a:ea typeface="ＭＳ Ｐゴシック" pitchFamily="34" charset="-128"/>
              </a:rPr>
              <a:t>, 2012)</a:t>
            </a:r>
          </a:p>
        </p:txBody>
      </p:sp>
      <p:pic>
        <p:nvPicPr>
          <p:cNvPr id="13319" name="Picture 8" descr="C:\Users\Dave\AppData\Local\Microsoft\Windows\Temporary Internet Files\Content.IE5\BP5W2LPY\522a9ae9a99880d39e5daec35375e9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68" y="-26988"/>
            <a:ext cx="3384376" cy="1511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3478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cy-GB" b="0" dirty="0"/>
              <a:t>Systematic</a:t>
            </a:r>
          </a:p>
        </p:txBody>
      </p:sp>
      <p:sp>
        <p:nvSpPr>
          <p:cNvPr id="14339" name="Text Placeholder 2"/>
          <p:cNvSpPr>
            <a:spLocks noGrp="1"/>
          </p:cNvSpPr>
          <p:nvPr>
            <p:ph type="body" idx="1"/>
          </p:nvPr>
        </p:nvSpPr>
        <p:spPr>
          <a:xfrm>
            <a:off x="405780" y="466281"/>
            <a:ext cx="4973041" cy="512064"/>
          </a:xfrm>
          <a:ln>
            <a:headEnd/>
            <a:tailEnd/>
          </a:ln>
        </p:spPr>
        <p:txBody>
          <a:bodyPr/>
          <a:lstStyle/>
          <a:p>
            <a:endParaRPr lang="cy-GB" altLang="en-US">
              <a:ea typeface="ＭＳ Ｐゴシック" pitchFamily="34" charset="-128"/>
            </a:endParaRPr>
          </a:p>
        </p:txBody>
      </p:sp>
      <p:sp>
        <p:nvSpPr>
          <p:cNvPr id="14341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GB" altLang="en-US" sz="2400" dirty="0" err="1">
                <a:ea typeface="ＭＳ Ｐゴシック" pitchFamily="34" charset="-128"/>
              </a:rPr>
              <a:t>Targedu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ymddygiad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unigolyn</a:t>
            </a:r>
            <a:r>
              <a:rPr lang="en-GB" altLang="en-US" sz="2400" dirty="0">
                <a:ea typeface="ＭＳ Ｐゴシック" pitchFamily="34" charset="-128"/>
              </a:rPr>
              <a:t> o </a:t>
            </a:r>
            <a:r>
              <a:rPr lang="en-GB" altLang="en-US" sz="2400" dirty="0" err="1">
                <a:ea typeface="ＭＳ Ｐゴシック" pitchFamily="34" charset="-128"/>
              </a:rPr>
              <a:t>fewn</a:t>
            </a:r>
            <a:r>
              <a:rPr lang="en-GB" altLang="en-US" sz="2400" dirty="0">
                <a:ea typeface="ＭＳ Ｐゴシック" pitchFamily="34" charset="-128"/>
              </a:rPr>
              <a:t> ‘system’</a:t>
            </a:r>
          </a:p>
          <a:p>
            <a:r>
              <a:rPr lang="en-GB" altLang="en-US" sz="2400" dirty="0" err="1">
                <a:ea typeface="ＭＳ Ｐゴシック" pitchFamily="34" charset="-128"/>
              </a:rPr>
              <a:t>Systemau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cynnwys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teulu</a:t>
            </a:r>
            <a:r>
              <a:rPr lang="en-GB" altLang="en-US" sz="2400" dirty="0">
                <a:ea typeface="ＭＳ Ｐゴシック" pitchFamily="34" charset="-128"/>
              </a:rPr>
              <a:t>, </a:t>
            </a:r>
            <a:r>
              <a:rPr lang="en-GB" altLang="en-US" sz="2400" dirty="0" err="1">
                <a:ea typeface="ＭＳ Ｐゴシック" pitchFamily="34" charset="-128"/>
              </a:rPr>
              <a:t>ffrinidau</a:t>
            </a:r>
            <a:r>
              <a:rPr lang="en-GB" altLang="en-US" sz="2400" dirty="0">
                <a:ea typeface="ＭＳ Ｐゴシック" pitchFamily="34" charset="-128"/>
              </a:rPr>
              <a:t>, </a:t>
            </a:r>
            <a:r>
              <a:rPr lang="en-GB" altLang="en-US" sz="2400" dirty="0" err="1">
                <a:ea typeface="ＭＳ Ｐゴシック" pitchFamily="34" charset="-128"/>
              </a:rPr>
              <a:t>ysgol</a:t>
            </a:r>
            <a:r>
              <a:rPr lang="en-GB" altLang="en-US" sz="2400" dirty="0">
                <a:ea typeface="ＭＳ Ｐゴシック" pitchFamily="34" charset="-128"/>
              </a:rPr>
              <a:t>, </a:t>
            </a:r>
            <a:r>
              <a:rPr lang="en-GB" altLang="en-US" sz="2400" dirty="0" err="1">
                <a:ea typeface="ＭＳ Ｐゴシック" pitchFamily="34" charset="-128"/>
              </a:rPr>
              <a:t>cymuned</a:t>
            </a:r>
            <a:r>
              <a:rPr lang="en-GB" altLang="en-US" sz="2400" dirty="0">
                <a:ea typeface="ＭＳ Ｐゴシック" pitchFamily="34" charset="-128"/>
              </a:rPr>
              <a:t>, </a:t>
            </a:r>
            <a:r>
              <a:rPr lang="en-GB" altLang="en-US" sz="2400" dirty="0" err="1">
                <a:ea typeface="ＭＳ Ｐゴシック" pitchFamily="34" charset="-128"/>
              </a:rPr>
              <a:t>clybiau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 err="1">
                <a:ea typeface="ＭＳ Ｐゴシック" pitchFamily="34" charset="-128"/>
              </a:rPr>
              <a:t>Ansawdd</a:t>
            </a:r>
            <a:r>
              <a:rPr lang="en-GB" altLang="en-US" sz="2400" dirty="0">
                <a:ea typeface="ＭＳ Ｐゴシック" pitchFamily="34" charset="-128"/>
              </a:rPr>
              <a:t> y </a:t>
            </a:r>
            <a:r>
              <a:rPr lang="en-GB" altLang="en-US" sz="2400" dirty="0" err="1">
                <a:ea typeface="ＭＳ Ｐゴシック" pitchFamily="34" charset="-128"/>
              </a:rPr>
              <a:t>sytemau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effeithio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ymddygiad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>
                <a:ea typeface="ＭＳ Ｐゴシック" pitchFamily="34" charset="-128"/>
              </a:rPr>
              <a:t>Fe </a:t>
            </a:r>
            <a:r>
              <a:rPr lang="en-GB" altLang="en-US" sz="2400" dirty="0" err="1">
                <a:ea typeface="ＭＳ Ｐゴシック" pitchFamily="34" charset="-128"/>
              </a:rPr>
              <a:t>fydd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plentyn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cael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hi’n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anodd</a:t>
            </a:r>
            <a:r>
              <a:rPr lang="en-GB" altLang="en-US" sz="2400" dirty="0">
                <a:ea typeface="ＭＳ Ｐゴシック" pitchFamily="34" charset="-128"/>
              </a:rPr>
              <a:t> o </a:t>
            </a:r>
            <a:r>
              <a:rPr lang="en-GB" altLang="en-US" sz="2400" dirty="0" err="1">
                <a:ea typeface="ＭＳ Ｐゴシック" pitchFamily="34" charset="-128"/>
              </a:rPr>
              <a:t>fewn</a:t>
            </a:r>
            <a:r>
              <a:rPr lang="en-GB" altLang="en-US" sz="2400" dirty="0">
                <a:ea typeface="ＭＳ Ｐゴシック" pitchFamily="34" charset="-128"/>
              </a:rPr>
              <a:t> system </a:t>
            </a:r>
            <a:r>
              <a:rPr lang="en-GB" altLang="en-US" sz="2400" dirty="0" err="1">
                <a:ea typeface="ＭＳ Ｐゴシック" pitchFamily="34" charset="-128"/>
              </a:rPr>
              <a:t>arall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os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ydy’r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amgylchedd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cartref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wahanol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iawn</a:t>
            </a:r>
            <a:endParaRPr lang="cy-GB" altLang="en-US" sz="2400" dirty="0">
              <a:ea typeface="ＭＳ Ｐゴシック" pitchFamily="34" charset="-128"/>
            </a:endParaRPr>
          </a:p>
        </p:txBody>
      </p:sp>
      <p:sp>
        <p:nvSpPr>
          <p:cNvPr id="12294" name="Content Placeholder 5"/>
          <p:cNvSpPr>
            <a:spLocks noGrp="1"/>
          </p:cNvSpPr>
          <p:nvPr>
            <p:ph sz="quarter" idx="4"/>
          </p:nvPr>
        </p:nvSpPr>
        <p:spPr>
          <a:xfrm>
            <a:off x="6286980" y="1484313"/>
            <a:ext cx="5387630" cy="3941762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>
              <a:defRPr/>
            </a:pPr>
            <a:r>
              <a:rPr lang="en-GB" sz="2400" i="1" dirty="0"/>
              <a:t>Targets the individual‘s behaviour within  a ‘system’</a:t>
            </a:r>
          </a:p>
          <a:p>
            <a:pPr>
              <a:defRPr/>
            </a:pPr>
            <a:r>
              <a:rPr lang="en-GB" sz="2400" i="1" dirty="0"/>
              <a:t>Systems include: </a:t>
            </a:r>
          </a:p>
          <a:p>
            <a:pPr marL="109537" indent="0">
              <a:buFont typeface="Wingdings 3" pitchFamily="18" charset="2"/>
              <a:buNone/>
              <a:defRPr/>
            </a:pPr>
            <a:r>
              <a:rPr lang="en-GB" sz="2400" i="1" dirty="0"/>
              <a:t>family , friends, school, community , outside school clubs</a:t>
            </a:r>
          </a:p>
          <a:p>
            <a:pPr>
              <a:defRPr/>
            </a:pPr>
            <a:r>
              <a:rPr lang="en-GB" sz="2400" i="1" dirty="0"/>
              <a:t>Quality of these systems influences a child‘s behaviour. </a:t>
            </a:r>
          </a:p>
          <a:p>
            <a:pPr>
              <a:defRPr/>
            </a:pPr>
            <a:r>
              <a:rPr lang="en-GB" sz="2400" i="1" dirty="0"/>
              <a:t>A child will struggle  within another system if their home environment  is very different </a:t>
            </a:r>
          </a:p>
        </p:txBody>
      </p:sp>
      <p:pic>
        <p:nvPicPr>
          <p:cNvPr id="14343" name="Picture 8" descr="C:\Users\Dave\AppData\Local\Microsoft\Windows\Temporary Internet Files\Content.IE5\HSAD368W\puzzle_piec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80" y="0"/>
            <a:ext cx="5472608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1466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0"/>
            <a:ext cx="4973041" cy="692696"/>
          </a:xfrm>
          <a:ln>
            <a:headEnd/>
            <a:tailEnd/>
          </a:ln>
        </p:spPr>
        <p:txBody>
          <a:bodyPr/>
          <a:lstStyle/>
          <a:p>
            <a:endParaRPr lang="cy-GB" altLang="en-US" dirty="0">
              <a:ea typeface="ＭＳ Ｐゴシック" pitchFamily="34" charset="-128"/>
            </a:endParaRPr>
          </a:p>
        </p:txBody>
      </p:sp>
      <p:sp>
        <p:nvSpPr>
          <p:cNvPr id="1536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1754" y="5410200"/>
            <a:ext cx="5387630" cy="762000"/>
          </a:xfrm>
          <a:ln>
            <a:headEnd/>
            <a:tailEnd/>
          </a:ln>
        </p:spPr>
        <p:txBody>
          <a:bodyPr/>
          <a:lstStyle/>
          <a:p>
            <a:endParaRPr lang="cy-GB" altLang="en-US">
              <a:ea typeface="ＭＳ Ｐゴシック" pitchFamily="34" charset="-128"/>
            </a:endParaRPr>
          </a:p>
        </p:txBody>
      </p:sp>
      <p:sp>
        <p:nvSpPr>
          <p:cNvPr id="15365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556792"/>
            <a:ext cx="5385514" cy="382959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Fe </a:t>
            </a:r>
            <a:r>
              <a:rPr lang="en-GB" altLang="en-US" sz="2800" dirty="0" err="1">
                <a:ea typeface="ＭＳ Ｐゴシック" pitchFamily="34" charset="-128"/>
              </a:rPr>
              <a:t>fyddai’r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ymddygiad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mae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plentyn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brofi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adref</a:t>
            </a:r>
            <a:r>
              <a:rPr lang="en-GB" altLang="en-US" sz="2800" dirty="0">
                <a:ea typeface="ＭＳ Ｐゴシック" pitchFamily="34" charset="-128"/>
              </a:rPr>
              <a:t> ( </a:t>
            </a:r>
            <a:r>
              <a:rPr lang="en-GB" altLang="en-US" sz="2800" dirty="0" err="1">
                <a:ea typeface="ＭＳ Ｐゴシック" pitchFamily="34" charset="-128"/>
              </a:rPr>
              <a:t>e.e</a:t>
            </a:r>
            <a:r>
              <a:rPr lang="en-GB" altLang="en-US" sz="2800" dirty="0">
                <a:ea typeface="ＭＳ Ｐゴシック" pitchFamily="34" charset="-128"/>
              </a:rPr>
              <a:t>. </a:t>
            </a:r>
            <a:r>
              <a:rPr lang="en-GB" altLang="en-US" sz="2800" dirty="0" err="1">
                <a:ea typeface="ＭＳ Ｐゴシック" pitchFamily="34" charset="-128"/>
              </a:rPr>
              <a:t>gweiddi</a:t>
            </a:r>
            <a:r>
              <a:rPr lang="en-GB" altLang="en-US" sz="2800" dirty="0">
                <a:ea typeface="ＭＳ Ｐゴシック" pitchFamily="34" charset="-128"/>
              </a:rPr>
              <a:t>) </a:t>
            </a:r>
            <a:r>
              <a:rPr lang="en-GB" altLang="en-US" sz="2800" dirty="0" err="1">
                <a:ea typeface="ＭＳ Ｐゴシック" pitchFamily="34" charset="-128"/>
              </a:rPr>
              <a:t>ddim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gweithio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cyd-destun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ysgol</a:t>
            </a:r>
            <a:r>
              <a:rPr lang="en-GB" altLang="en-US" sz="2800" dirty="0">
                <a:ea typeface="ＭＳ Ｐゴシック" pitchFamily="34" charset="-128"/>
              </a:rPr>
              <a:t> felly </a:t>
            </a:r>
            <a:r>
              <a:rPr lang="en-GB" altLang="en-US" sz="2800" dirty="0" err="1">
                <a:ea typeface="ＭＳ Ｐゴシック" pitchFamily="34" charset="-128"/>
              </a:rPr>
              <a:t>medrai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achosi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problemau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Angenrheidiol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gweithio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gyda’r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teulu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536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 pitchFamily="34" charset="-128"/>
              </a:rPr>
              <a:t>The behaviour the child experiences at home, (e.g. shouting) will not work in a school context and so causes problems for the child. </a:t>
            </a:r>
          </a:p>
          <a:p>
            <a:pPr>
              <a:spcBef>
                <a:spcPct val="0"/>
              </a:spcBef>
              <a:buClr>
                <a:srgbClr val="7FD13B"/>
              </a:buClr>
            </a:pPr>
            <a:r>
              <a:rPr lang="en-GB" altLang="en-US" sz="2800" i="1" dirty="0">
                <a:ea typeface="ＭＳ Ｐゴシック" pitchFamily="34" charset="-128"/>
              </a:rPr>
              <a:t>Essential to work with the family </a:t>
            </a:r>
            <a:endParaRPr lang="cy-GB" altLang="en-US" sz="28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cy-GB" altLang="en-US" sz="2800" dirty="0">
              <a:ea typeface="ＭＳ Ｐゴシック" pitchFamily="34" charset="-128"/>
            </a:endParaRPr>
          </a:p>
        </p:txBody>
      </p:sp>
      <p:pic>
        <p:nvPicPr>
          <p:cNvPr id="15367" name="Picture 3" descr="C:\Users\l.roberts\AppData\Local\Microsoft\Windows\Temporary Internet Files\Content.IE5\N7NKQ001\child-and-rai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836" y="116632"/>
            <a:ext cx="5472608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C:\Users\s.ainsworth\AppData\Local\Microsoft\Windows\Temporary Internet Files\Content.IE5\S4DWR18J\stick-figure-family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324" y="4725144"/>
            <a:ext cx="5857875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0633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56" y="76200"/>
            <a:ext cx="11084907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dirty="0" err="1"/>
              <a:t>Seicodeinameg</a:t>
            </a:r>
            <a:r>
              <a:rPr lang="en-GB" sz="3600" dirty="0"/>
              <a:t>                                  Psychodynamic</a:t>
            </a:r>
          </a:p>
        </p:txBody>
      </p:sp>
      <p:sp>
        <p:nvSpPr>
          <p:cNvPr id="16389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06526"/>
            <a:ext cx="5385514" cy="39798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cael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ei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ddefnyddio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mewn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sefyllfa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clinigol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canolbwyntio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ar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ddeall</a:t>
            </a:r>
            <a:r>
              <a:rPr lang="en-US" altLang="en-US" sz="2800" dirty="0">
                <a:ea typeface="ＭＳ Ｐゴシック" pitchFamily="34" charset="-128"/>
              </a:rPr>
              <a:t> ac </a:t>
            </a:r>
            <a:r>
              <a:rPr lang="en-US" altLang="en-US" sz="2800" dirty="0" err="1">
                <a:ea typeface="ＭＳ Ｐゴシック" pitchFamily="34" charset="-128"/>
              </a:rPr>
              <a:t>ymyrryd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wrth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datod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profiadau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y </a:t>
            </a:r>
            <a:r>
              <a:rPr lang="en-US" altLang="en-US" sz="2800" dirty="0" err="1">
                <a:ea typeface="ＭＳ Ｐゴシック" pitchFamily="34" charset="-128"/>
              </a:rPr>
              <a:t>gorffennol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er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mwyn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rhoi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cymorth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i’r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plentyn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ddelio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gyda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nhw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16390" name="Content Placeholder 5"/>
          <p:cNvSpPr>
            <a:spLocks noGrp="1"/>
          </p:cNvSpPr>
          <p:nvPr>
            <p:ph sz="quarter" idx="4"/>
          </p:nvPr>
        </p:nvSpPr>
        <p:spPr>
          <a:xfrm>
            <a:off x="6238428" y="764704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Used in a clinical setting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GB" altLang="en-US" sz="2800" i="1" dirty="0">
                <a:ea typeface="ＭＳ Ｐゴシック" pitchFamily="34" charset="-128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Focuses on understanding and intervening by unravelling past experiences in order to help the child deal with them</a:t>
            </a:r>
          </a:p>
        </p:txBody>
      </p:sp>
      <p:pic>
        <p:nvPicPr>
          <p:cNvPr id="16391" name="Picture 2" descr="C:\Users\Dave\AppData\Local\Microsoft\Windows\Temporary Internet Files\Content.IE5\HSAD368W\mother_child_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72" y="5229200"/>
            <a:ext cx="5616624" cy="140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C:\Users\s.ainsworth\AppData\Local\Microsoft\Windows\Temporary Internet Files\Content.IE5\237NACTQ\bigstock-Future-Past--Present-208787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556" y="3820654"/>
            <a:ext cx="4392488" cy="2817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574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6200"/>
            <a:ext cx="11999068" cy="1397000"/>
          </a:xfrm>
        </p:spPr>
        <p:txBody>
          <a:bodyPr>
            <a:normAutofit/>
          </a:bodyPr>
          <a:lstStyle/>
          <a:p>
            <a:pPr algn="r">
              <a:defRPr/>
            </a:pPr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           Behaviour </a:t>
            </a:r>
            <a:br>
              <a:rPr lang="en-GB" dirty="0"/>
            </a:br>
            <a:r>
              <a:rPr lang="en-GB" dirty="0"/>
              <a:t>Theory</a:t>
            </a:r>
          </a:p>
        </p:txBody>
      </p:sp>
      <p:sp>
        <p:nvSpPr>
          <p:cNvPr id="17412" name="Text Placeholder 3"/>
          <p:cNvSpPr>
            <a:spLocks noGrp="1"/>
          </p:cNvSpPr>
          <p:nvPr>
            <p:ph type="body" sz="half" idx="3"/>
          </p:nvPr>
        </p:nvSpPr>
        <p:spPr>
          <a:xfrm>
            <a:off x="6166420" y="4616785"/>
            <a:ext cx="5387630" cy="762000"/>
          </a:xfrm>
          <a:ln>
            <a:headEnd/>
            <a:tailEnd/>
          </a:ln>
        </p:spPr>
        <p:txBody>
          <a:bodyPr/>
          <a:lstStyle/>
          <a:p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Which theorist(s) would agree with this statement?</a:t>
            </a:r>
            <a:endParaRPr lang="en-US" altLang="en-US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17413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7"/>
            <a:ext cx="5385514" cy="335252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2800" dirty="0">
                <a:ea typeface="ＭＳ Ｐゴシック" pitchFamily="34" charset="-128"/>
              </a:rPr>
              <a:t>Fe </a:t>
            </a:r>
            <a:r>
              <a:rPr lang="en-US" altLang="en-US" sz="2800" dirty="0" err="1">
                <a:ea typeface="ＭＳ Ｐゴシック" pitchFamily="34" charset="-128"/>
              </a:rPr>
              <a:t>fydd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plentyn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ailadrodd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ymddygiad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os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caiff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ei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wobrwyo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>
                <a:ea typeface="ＭＳ Ｐゴシック" pitchFamily="34" charset="-128"/>
              </a:rPr>
              <a:t>Mae </a:t>
            </a:r>
            <a:r>
              <a:rPr lang="en-US" altLang="en-US" sz="2800" dirty="0" err="1">
                <a:ea typeface="ＭＳ Ｐゴシック" pitchFamily="34" charset="-128"/>
              </a:rPr>
              <a:t>plentyn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llai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tebygol</a:t>
            </a:r>
            <a:r>
              <a:rPr lang="en-US" altLang="en-US" sz="2800" dirty="0">
                <a:ea typeface="ＭＳ Ｐゴシック" pitchFamily="34" charset="-128"/>
              </a:rPr>
              <a:t> o </a:t>
            </a:r>
            <a:r>
              <a:rPr lang="en-US" altLang="en-US" sz="2800" dirty="0" err="1">
                <a:ea typeface="ＭＳ Ｐゴシック" pitchFamily="34" charset="-128"/>
              </a:rPr>
              <a:t>ailadrodd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ymddygiad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os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caiff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cosb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ei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ddefnyddio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</a:p>
        </p:txBody>
      </p:sp>
      <p:sp>
        <p:nvSpPr>
          <p:cNvPr id="17414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3200" i="1">
                <a:ea typeface="ＭＳ Ｐゴシック" pitchFamily="34" charset="-128"/>
              </a:rPr>
              <a:t>A child will repeat a behaviour if it is being rewarded. </a:t>
            </a:r>
          </a:p>
          <a:p>
            <a:pPr>
              <a:spcBef>
                <a:spcPct val="0"/>
              </a:spcBef>
            </a:pPr>
            <a:r>
              <a:rPr lang="en-GB" altLang="en-US" sz="3200" i="1">
                <a:ea typeface="ＭＳ Ｐゴシック" pitchFamily="34" charset="-128"/>
              </a:rPr>
              <a:t>A child will be less likely to repeat a behaviour if sanctions are issued. </a:t>
            </a:r>
            <a:r>
              <a:rPr lang="en-GB" altLang="en-US" sz="800" i="1">
                <a:ea typeface="ＭＳ Ｐゴシック" pitchFamily="34" charset="-128"/>
              </a:rPr>
              <a:t>(Welsh Government, 2012)</a:t>
            </a:r>
            <a:endParaRPr lang="en-GB" altLang="en-US" sz="3200" i="1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sz="3200" i="1">
              <a:ea typeface="ＭＳ Ｐゴシック" pitchFamily="34" charset="-128"/>
            </a:endParaRPr>
          </a:p>
        </p:txBody>
      </p:sp>
      <p:pic>
        <p:nvPicPr>
          <p:cNvPr id="17415" name="Picture 3" descr="C:\Users\Dave\AppData\Local\Microsoft\Windows\Temporary Internet Files\Content.IE5\Q54IWVZT\childre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132" y="5616712"/>
            <a:ext cx="3953955" cy="109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Placeholder 3"/>
          <p:cNvSpPr txBox="1">
            <a:spLocks/>
          </p:cNvSpPr>
          <p:nvPr/>
        </p:nvSpPr>
        <p:spPr>
          <a:xfrm>
            <a:off x="189756" y="4616785"/>
            <a:ext cx="5387630" cy="762000"/>
          </a:xfrm>
          <a:prstGeom prst="rect">
            <a:avLst/>
          </a:prstGeom>
          <a:ln>
            <a:headEnd/>
            <a:tailEnd/>
          </a:ln>
        </p:spPr>
        <p:txBody>
          <a:bodyPr vert="horz" lIns="121899" tIns="60949" rIns="121899" bIns="60949" rtlCol="0" anchor="b">
            <a:noAutofit/>
          </a:bodyPr>
          <a:lstStyle>
            <a:lvl1pPr marL="0" indent="0" algn="l" defTabSz="1218987" rtl="0" eaLnBrk="1" latinLnBrk="0" hangingPunct="1">
              <a:lnSpc>
                <a:spcPct val="95000"/>
              </a:lnSpc>
              <a:spcBef>
                <a:spcPts val="0"/>
              </a:spcBef>
              <a:buSzPct val="100000"/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493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None/>
              <a:defRPr sz="27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8987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480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7973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7467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6960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6453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5947" indent="0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None/>
              <a:defRPr sz="21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Pa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ddamcaniaethwyr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byddai’n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cytuno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gyda’r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gosodiad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hyn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?</a:t>
            </a:r>
            <a:endParaRPr lang="en-US" altLang="en-US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8253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56" y="76200"/>
            <a:ext cx="11809312" cy="1397000"/>
          </a:xfrm>
        </p:spPr>
        <p:txBody>
          <a:bodyPr>
            <a:normAutofit fontScale="90000"/>
          </a:bodyPr>
          <a:lstStyle/>
          <a:p>
            <a:pPr algn="r">
              <a:defRPr/>
            </a:pPr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           Behaviour </a:t>
            </a:r>
            <a:br>
              <a:rPr lang="en-GB" dirty="0"/>
            </a:br>
            <a:r>
              <a:rPr lang="en-GB" dirty="0"/>
              <a:t>Theory</a:t>
            </a:r>
          </a:p>
        </p:txBody>
      </p:sp>
      <p:sp>
        <p:nvSpPr>
          <p:cNvPr id="18437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r>
              <a:rPr lang="en-US" altLang="en-US" sz="2800" dirty="0" err="1">
                <a:ea typeface="ＭＳ Ｐゴシック" pitchFamily="34" charset="-128"/>
              </a:rPr>
              <a:t>Os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nad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oes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cysondeb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gyda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gwobrau</a:t>
            </a:r>
            <a:r>
              <a:rPr lang="en-US" altLang="en-US" sz="2800" dirty="0">
                <a:ea typeface="ＭＳ Ｐゴシック" pitchFamily="34" charset="-128"/>
              </a:rPr>
              <a:t> a </a:t>
            </a:r>
            <a:r>
              <a:rPr lang="en-US" altLang="en-US" sz="2800" dirty="0" err="1">
                <a:ea typeface="ＭＳ Ｐゴシック" pitchFamily="34" charset="-128"/>
              </a:rPr>
              <a:t>chosbau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fe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fydd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plentyn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debygol</a:t>
            </a:r>
            <a:r>
              <a:rPr lang="en-US" altLang="en-US" sz="2800" dirty="0">
                <a:ea typeface="ＭＳ Ｐゴシック" pitchFamily="34" charset="-128"/>
              </a:rPr>
              <a:t> o </a:t>
            </a:r>
            <a:r>
              <a:rPr lang="en-US" altLang="en-US" sz="2800" dirty="0" err="1">
                <a:ea typeface="ＭＳ Ｐゴシック" pitchFamily="34" charset="-128"/>
              </a:rPr>
              <a:t>barhau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arddangos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ymddygiad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anaddas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>
                <a:ea typeface="ＭＳ Ｐゴシック" pitchFamily="34" charset="-128"/>
              </a:rPr>
              <a:t>Y </a:t>
            </a:r>
            <a:r>
              <a:rPr lang="en-US" altLang="en-US" sz="2800" dirty="0" err="1">
                <a:ea typeface="ＭＳ Ｐゴシック" pitchFamily="34" charset="-128"/>
              </a:rPr>
              <a:t>mwyaf</a:t>
            </a:r>
            <a:r>
              <a:rPr lang="en-US" altLang="en-US" sz="2800" dirty="0">
                <a:ea typeface="ＭＳ Ｐゴシック" pitchFamily="34" charset="-128"/>
              </a:rPr>
              <a:t> o </a:t>
            </a:r>
            <a:r>
              <a:rPr lang="en-US" altLang="en-US" sz="2800" dirty="0" err="1">
                <a:ea typeface="ＭＳ Ｐゴシック" pitchFamily="34" charset="-128"/>
              </a:rPr>
              <a:t>sylw</a:t>
            </a:r>
            <a:r>
              <a:rPr lang="en-US" altLang="en-US" sz="2800" dirty="0">
                <a:ea typeface="ＭＳ Ｐゴシック" pitchFamily="34" charset="-128"/>
              </a:rPr>
              <a:t> y </a:t>
            </a:r>
            <a:r>
              <a:rPr lang="en-US" altLang="en-US" sz="2800" dirty="0" err="1">
                <a:ea typeface="ＭＳ Ｐゴシック" pitchFamily="34" charset="-128"/>
              </a:rPr>
              <a:t>gaiff</a:t>
            </a:r>
            <a:r>
              <a:rPr lang="en-US" altLang="en-US" sz="2800" dirty="0">
                <a:ea typeface="ＭＳ Ｐゴシック" pitchFamily="34" charset="-128"/>
              </a:rPr>
              <a:t> y </a:t>
            </a:r>
            <a:r>
              <a:rPr lang="en-US" altLang="en-US" sz="2800" dirty="0" err="1">
                <a:ea typeface="ＭＳ Ｐゴシック" pitchFamily="34" charset="-128"/>
              </a:rPr>
              <a:t>plentyn</a:t>
            </a:r>
            <a:r>
              <a:rPr lang="en-US" altLang="en-US" sz="2800" dirty="0">
                <a:ea typeface="ＭＳ Ｐゴシック" pitchFamily="34" charset="-128"/>
              </a:rPr>
              <a:t> am </a:t>
            </a:r>
            <a:r>
              <a:rPr lang="en-US" altLang="en-US" sz="2800" dirty="0" err="1">
                <a:ea typeface="ＭＳ Ｐゴシック" pitchFamily="34" charset="-128"/>
              </a:rPr>
              <a:t>yr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ymddygiad</a:t>
            </a:r>
            <a:r>
              <a:rPr lang="en-US" altLang="en-US" sz="2800" dirty="0">
                <a:ea typeface="ＭＳ Ｐゴシック" pitchFamily="34" charset="-128"/>
              </a:rPr>
              <a:t>, y </a:t>
            </a:r>
            <a:r>
              <a:rPr lang="en-US" altLang="en-US" sz="2800" dirty="0" err="1">
                <a:ea typeface="ＭＳ Ｐゴシック" pitchFamily="34" charset="-128"/>
              </a:rPr>
              <a:t>mwyaf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tebygol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bydd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ymddygiad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cael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ei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ailadrodd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18438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 algn="r"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If there is no consistency with rewards and sanctions the child will continue to display the unwanted behaviour. </a:t>
            </a:r>
          </a:p>
          <a:p>
            <a:pPr algn="r"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The more attention the teacher gives to a child‘s behaviour the more likely it is that that behaviour will be repeated.	</a:t>
            </a:r>
            <a:r>
              <a:rPr lang="en-GB" altLang="en-US" sz="1100" i="1" dirty="0">
                <a:ea typeface="ＭＳ Ｐゴシック" pitchFamily="34" charset="-128"/>
              </a:rPr>
              <a:t>(Welsh Government, 2012)</a:t>
            </a:r>
          </a:p>
          <a:p>
            <a:pPr>
              <a:spcBef>
                <a:spcPct val="0"/>
              </a:spcBef>
            </a:pPr>
            <a:endParaRPr lang="en-GB" altLang="en-US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i="1" dirty="0">
              <a:ea typeface="ＭＳ Ｐゴシック" pitchFamily="34" charset="-128"/>
            </a:endParaRPr>
          </a:p>
        </p:txBody>
      </p:sp>
      <p:pic>
        <p:nvPicPr>
          <p:cNvPr id="18439" name="Picture 3" descr="C:\Users\Dave\AppData\Local\Microsoft\Windows\Temporary Internet Files\Content.IE5\Q54IWVZT\childre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852" y="5888092"/>
            <a:ext cx="4680520" cy="1258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C:\Users\s.ainsworth\AppData\Local\Microsoft\Windows\Temporary Internet Files\Content.IE5\0NKTQZAZ\classroom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620" y="5349156"/>
            <a:ext cx="3017764" cy="1508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370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64" y="76200"/>
            <a:ext cx="11012899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 err="1"/>
              <a:t>Rheolaeth</a:t>
            </a:r>
            <a:r>
              <a:rPr lang="en-GB" sz="3200" dirty="0"/>
              <a:t> </a:t>
            </a:r>
            <a:r>
              <a:rPr lang="en-GB" sz="3200" dirty="0" err="1"/>
              <a:t>dosbarth</a:t>
            </a:r>
            <a:r>
              <a:rPr lang="en-GB" sz="3200" dirty="0"/>
              <a:t> </a:t>
            </a:r>
            <a:r>
              <a:rPr lang="en-GB" sz="3200" dirty="0" err="1"/>
              <a:t>cadarnhaol</a:t>
            </a:r>
            <a:r>
              <a:rPr lang="en-GB" sz="3200" dirty="0"/>
              <a:t> </a:t>
            </a:r>
            <a:br>
              <a:rPr lang="en-GB" sz="3200" dirty="0"/>
            </a:br>
            <a:r>
              <a:rPr lang="en-GB" sz="3200" dirty="0"/>
              <a:t>Effective classroom management</a:t>
            </a:r>
          </a:p>
        </p:txBody>
      </p:sp>
      <p:sp>
        <p:nvSpPr>
          <p:cNvPr id="19460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1754" y="5410200"/>
            <a:ext cx="5387630" cy="762000"/>
          </a:xfrm>
          <a:ln>
            <a:headEnd/>
            <a:tailEnd/>
          </a:ln>
        </p:spPr>
        <p:txBody>
          <a:bodyPr/>
          <a:lstStyle/>
          <a:p>
            <a:endParaRPr lang="en-US" altLang="en-US">
              <a:ea typeface="ＭＳ Ｐゴシック" pitchFamily="34" charset="-128"/>
            </a:endParaRPr>
          </a:p>
        </p:txBody>
      </p:sp>
      <p:sp>
        <p:nvSpPr>
          <p:cNvPr id="19461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556792"/>
            <a:ext cx="5385514" cy="3829597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3200" dirty="0" err="1">
                <a:ea typeface="ＭＳ Ｐゴシック" pitchFamily="34" charset="-128"/>
              </a:rPr>
              <a:t>Er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mwyn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creu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diwylliant</a:t>
            </a:r>
            <a:r>
              <a:rPr lang="en-US" altLang="en-US" sz="3200" dirty="0">
                <a:ea typeface="ＭＳ Ｐゴシック" pitchFamily="34" charset="-128"/>
              </a:rPr>
              <a:t> o </a:t>
            </a:r>
            <a:r>
              <a:rPr lang="en-US" altLang="en-US" sz="3200" dirty="0" err="1">
                <a:ea typeface="ＭＳ Ｐゴシック" pitchFamily="34" charset="-128"/>
              </a:rPr>
              <a:t>ddysgu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positif</a:t>
            </a:r>
            <a:r>
              <a:rPr lang="en-US" altLang="en-US" sz="3200" dirty="0">
                <a:ea typeface="ＭＳ Ｐゴシック" pitchFamily="34" charset="-128"/>
              </a:rPr>
              <a:t>, </a:t>
            </a:r>
            <a:r>
              <a:rPr lang="en-US" altLang="en-US" sz="3200" dirty="0" err="1">
                <a:ea typeface="ＭＳ Ｐゴシック" pitchFamily="34" charset="-128"/>
              </a:rPr>
              <a:t>mae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angen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gweithredu</a:t>
            </a:r>
            <a:r>
              <a:rPr lang="en-US" altLang="en-US" sz="3200" dirty="0">
                <a:ea typeface="ＭＳ Ｐゴシック" pitchFamily="34" charset="-128"/>
              </a:rPr>
              <a:t> </a:t>
            </a:r>
            <a:r>
              <a:rPr lang="en-US" altLang="en-US" sz="3200" dirty="0" err="1">
                <a:ea typeface="ＭＳ Ｐゴシック" pitchFamily="34" charset="-128"/>
              </a:rPr>
              <a:t>strategaethau</a:t>
            </a:r>
            <a:endParaRPr lang="en-US" altLang="en-US" sz="3200" dirty="0">
              <a:ea typeface="ＭＳ Ｐゴシック" pitchFamily="34" charset="-128"/>
            </a:endParaRPr>
          </a:p>
        </p:txBody>
      </p:sp>
      <p:sp>
        <p:nvSpPr>
          <p:cNvPr id="19462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In order to create a positive learning culture, effective strategies need to be implemented.  </a:t>
            </a:r>
          </a:p>
        </p:txBody>
      </p:sp>
      <p:pic>
        <p:nvPicPr>
          <p:cNvPr id="19463" name="Picture 2" descr="C:\Users\Dave\AppData\Local\Microsoft\Windows\Temporary Internet Files\Content.IE5\BP5W2LPY\DSC022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6340" y="4720045"/>
            <a:ext cx="6311037" cy="1844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C:\Users\s.ainsworth\AppData\Local\Microsoft\Windows\Temporary Internet Files\Content.IE5\0NKTQZAZ\2818437869_02bbc26569_z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04" y="4797152"/>
            <a:ext cx="2626478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2426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56" y="76200"/>
            <a:ext cx="11881320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dirty="0" err="1"/>
              <a:t>Diwylliant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r>
              <a:rPr lang="en-GB" sz="4000" dirty="0"/>
              <a:t> </a:t>
            </a:r>
            <a:r>
              <a:rPr lang="en-GB" sz="4000" dirty="0" err="1"/>
              <a:t>cadarnhaol</a:t>
            </a:r>
            <a:r>
              <a:rPr lang="en-GB" sz="4000" dirty="0"/>
              <a:t>                                           Positive learning culture</a:t>
            </a:r>
          </a:p>
        </p:txBody>
      </p:sp>
      <p:sp>
        <p:nvSpPr>
          <p:cNvPr id="2048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1754" y="5410200"/>
            <a:ext cx="5387630" cy="762000"/>
          </a:xfrm>
          <a:ln>
            <a:headEnd/>
            <a:tailEnd/>
          </a:ln>
        </p:spPr>
        <p:txBody>
          <a:bodyPr/>
          <a:lstStyle/>
          <a:p>
            <a:endParaRPr lang="en-US" altLang="en-US">
              <a:ea typeface="ＭＳ Ｐゴシック" pitchFamily="34" charset="-128"/>
            </a:endParaRPr>
          </a:p>
        </p:txBody>
      </p:sp>
      <p:sp>
        <p:nvSpPr>
          <p:cNvPr id="20485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700808"/>
            <a:ext cx="5385514" cy="3685581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US" altLang="en-US" sz="3600" dirty="0" err="1">
                <a:ea typeface="ＭＳ Ｐゴシック" pitchFamily="34" charset="-128"/>
              </a:rPr>
              <a:t>Rheolaeth</a:t>
            </a:r>
            <a:r>
              <a:rPr lang="en-US" altLang="en-US" sz="3600" dirty="0">
                <a:ea typeface="ＭＳ Ｐゴシック" pitchFamily="34" charset="-128"/>
              </a:rPr>
              <a:t> </a:t>
            </a:r>
            <a:r>
              <a:rPr lang="en-US" altLang="en-US" sz="3600" dirty="0" err="1">
                <a:ea typeface="ＭＳ Ｐゴシック" pitchFamily="34" charset="-128"/>
              </a:rPr>
              <a:t>dosbarth</a:t>
            </a:r>
            <a:r>
              <a:rPr lang="en-US" altLang="en-US" sz="3600" dirty="0">
                <a:ea typeface="ＭＳ Ｐゴシック" pitchFamily="34" charset="-128"/>
              </a:rPr>
              <a:t> </a:t>
            </a:r>
            <a:r>
              <a:rPr lang="en-US" altLang="en-US" sz="3600" dirty="0" err="1">
                <a:ea typeface="ＭＳ Ｐゴシック" pitchFamily="34" charset="-128"/>
              </a:rPr>
              <a:t>effeithiol</a:t>
            </a:r>
            <a:endParaRPr lang="en-US" altLang="en-US" sz="3600" dirty="0">
              <a:ea typeface="ＭＳ Ｐゴシック" pitchFamily="34" charset="-128"/>
            </a:endParaRPr>
          </a:p>
          <a:p>
            <a:r>
              <a:rPr lang="en-US" altLang="en-US" sz="3600" dirty="0" err="1">
                <a:ea typeface="ＭＳ Ｐゴシック" pitchFamily="34" charset="-128"/>
              </a:rPr>
              <a:t>Perthnasau</a:t>
            </a:r>
            <a:r>
              <a:rPr lang="en-US" altLang="en-US" sz="3600" dirty="0">
                <a:ea typeface="ＭＳ Ｐゴシック" pitchFamily="34" charset="-128"/>
              </a:rPr>
              <a:t> </a:t>
            </a:r>
            <a:r>
              <a:rPr lang="en-US" altLang="en-US" sz="3600" dirty="0" err="1">
                <a:ea typeface="ＭＳ Ｐゴシック" pitchFamily="34" charset="-128"/>
              </a:rPr>
              <a:t>positif</a:t>
            </a:r>
            <a:endParaRPr lang="en-US" altLang="en-US" sz="3600" dirty="0">
              <a:ea typeface="ＭＳ Ｐゴシック" pitchFamily="34" charset="-128"/>
            </a:endParaRPr>
          </a:p>
          <a:p>
            <a:r>
              <a:rPr lang="en-US" altLang="en-US" sz="3600" dirty="0" err="1">
                <a:ea typeface="ＭＳ Ｐゴシック" pitchFamily="34" charset="-128"/>
              </a:rPr>
              <a:t>Yr</a:t>
            </a:r>
            <a:r>
              <a:rPr lang="en-US" altLang="en-US" sz="3600" dirty="0">
                <a:ea typeface="ＭＳ Ｐゴシック" pitchFamily="34" charset="-128"/>
              </a:rPr>
              <a:t> </a:t>
            </a:r>
            <a:r>
              <a:rPr lang="en-US" altLang="en-US" sz="3600" dirty="0" err="1">
                <a:ea typeface="ＭＳ Ｐゴシック" pitchFamily="34" charset="-128"/>
              </a:rPr>
              <a:t>ystafell</a:t>
            </a:r>
            <a:r>
              <a:rPr lang="en-US" altLang="en-US" sz="3600" dirty="0">
                <a:ea typeface="ＭＳ Ｐゴシック" pitchFamily="34" charset="-128"/>
              </a:rPr>
              <a:t> </a:t>
            </a:r>
            <a:r>
              <a:rPr lang="en-US" altLang="en-US" sz="3600" dirty="0" err="1">
                <a:ea typeface="ＭＳ Ｐゴシック" pitchFamily="34" charset="-128"/>
              </a:rPr>
              <a:t>ddosbarth</a:t>
            </a:r>
            <a:endParaRPr lang="en-US" altLang="en-US" sz="3600" dirty="0">
              <a:ea typeface="ＭＳ Ｐゴシック" pitchFamily="34" charset="-128"/>
            </a:endParaRPr>
          </a:p>
        </p:txBody>
      </p:sp>
      <p:sp>
        <p:nvSpPr>
          <p:cNvPr id="2048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Effective classroom management </a:t>
            </a:r>
          </a:p>
          <a:p>
            <a:pPr>
              <a:spcBef>
                <a:spcPct val="0"/>
              </a:spcBef>
            </a:pP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Positive relationships </a:t>
            </a:r>
          </a:p>
          <a:p>
            <a:pPr>
              <a:spcBef>
                <a:spcPct val="0"/>
              </a:spcBef>
            </a:pPr>
            <a:endParaRPr lang="en-GB" altLang="en-US" sz="36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3600" i="1" dirty="0">
                <a:ea typeface="ＭＳ Ｐゴシック" pitchFamily="34" charset="-128"/>
              </a:rPr>
              <a:t>The classroom</a:t>
            </a:r>
          </a:p>
        </p:txBody>
      </p:sp>
      <p:pic>
        <p:nvPicPr>
          <p:cNvPr id="20487" name="Picture 2" descr="C:\Users\Dave\AppData\Local\Microsoft\Windows\Temporary Internet Files\Content.IE5\BP5W2LPY\DSC022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436" y="4653136"/>
            <a:ext cx="4565855" cy="191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C:\Users\s.ainsworth\AppData\Local\Microsoft\Windows\Temporary Internet Files\Content.IE5\ONCMXCPX\smiling-kids-research-page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036" y="4797152"/>
            <a:ext cx="1793209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183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64" y="76200"/>
            <a:ext cx="11665296" cy="832520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  </a:t>
            </a:r>
            <a:r>
              <a:rPr lang="en-GB" sz="3200" dirty="0" err="1"/>
              <a:t>Yr</a:t>
            </a:r>
            <a:r>
              <a:rPr lang="en-GB" sz="3200" dirty="0"/>
              <a:t> her …                                         The challenge …</a:t>
            </a:r>
          </a:p>
        </p:txBody>
      </p:sp>
      <p:sp>
        <p:nvSpPr>
          <p:cNvPr id="21508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1754" y="5410200"/>
            <a:ext cx="5387630" cy="762000"/>
          </a:xfrm>
          <a:ln>
            <a:headEnd/>
            <a:tailEnd/>
          </a:ln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21509" name="Content Placeholder 4"/>
          <p:cNvSpPr>
            <a:spLocks noGrp="1"/>
          </p:cNvSpPr>
          <p:nvPr>
            <p:ph sz="quarter" idx="2"/>
          </p:nvPr>
        </p:nvSpPr>
        <p:spPr>
          <a:xfrm>
            <a:off x="261764" y="1124744"/>
            <a:ext cx="5385513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2400" dirty="0" err="1">
                <a:ea typeface="ＭＳ Ｐゴシック" pitchFamily="34" charset="-128"/>
              </a:rPr>
              <a:t>Gallu’r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athro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i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greu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dosbarth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strwythuredig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effeithiol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fel</a:t>
            </a:r>
            <a:r>
              <a:rPr lang="en-US" altLang="en-US" sz="2400" dirty="0">
                <a:ea typeface="ＭＳ Ｐゴシック" pitchFamily="34" charset="-128"/>
              </a:rPr>
              <a:t> bod </a:t>
            </a:r>
            <a:r>
              <a:rPr lang="en-US" altLang="en-US" sz="2400" dirty="0" err="1">
                <a:ea typeface="ＭＳ Ｐゴシック" pitchFamily="34" charset="-128"/>
              </a:rPr>
              <a:t>dysgu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yn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gallu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digwydd</a:t>
            </a:r>
            <a:endParaRPr lang="en-US" altLang="en-US" sz="2400" dirty="0">
              <a:ea typeface="ＭＳ Ｐゴシック" pitchFamily="34" charset="-128"/>
            </a:endParaRPr>
          </a:p>
          <a:p>
            <a:r>
              <a:rPr lang="en-US" altLang="en-US" sz="2400" dirty="0">
                <a:ea typeface="ＭＳ Ｐゴシック" pitchFamily="34" charset="-128"/>
              </a:rPr>
              <a:t>Mae </a:t>
            </a:r>
            <a:r>
              <a:rPr lang="en-US" altLang="en-US" sz="2400" dirty="0" err="1">
                <a:ea typeface="ＭＳ Ｐゴシック" pitchFamily="34" charset="-128"/>
              </a:rPr>
              <a:t>dysgu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nifer</a:t>
            </a:r>
            <a:r>
              <a:rPr lang="en-US" altLang="en-US" sz="2400" dirty="0">
                <a:ea typeface="ＭＳ Ｐゴシック" pitchFamily="34" charset="-128"/>
              </a:rPr>
              <a:t> o </a:t>
            </a:r>
            <a:r>
              <a:rPr lang="en-US" altLang="en-US" sz="2400" dirty="0" err="1">
                <a:ea typeface="ＭＳ Ｐゴシック" pitchFamily="34" charset="-128"/>
              </a:rPr>
              <a:t>blant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gydag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anghenion</a:t>
            </a:r>
            <a:r>
              <a:rPr lang="en-US" altLang="en-US" sz="2400" dirty="0">
                <a:ea typeface="ＭＳ Ｐゴシック" pitchFamily="34" charset="-128"/>
              </a:rPr>
              <a:t>, </a:t>
            </a:r>
            <a:r>
              <a:rPr lang="en-US" altLang="en-US" sz="2400" dirty="0" err="1">
                <a:ea typeface="ＭＳ Ｐゴシック" pitchFamily="34" charset="-128"/>
              </a:rPr>
              <a:t>ymddygiad</a:t>
            </a:r>
            <a:r>
              <a:rPr lang="en-US" altLang="en-US" sz="2400" dirty="0">
                <a:ea typeface="ＭＳ Ｐゴシック" pitchFamily="34" charset="-128"/>
              </a:rPr>
              <a:t> a </a:t>
            </a:r>
            <a:r>
              <a:rPr lang="en-US" altLang="en-US" sz="2400" dirty="0" err="1">
                <a:ea typeface="ＭＳ Ｐゴシック" pitchFamily="34" charset="-128"/>
              </a:rPr>
              <a:t>chyfnod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canolbwyntio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gwahanol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yn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heriol</a:t>
            </a:r>
            <a:endParaRPr lang="en-US" altLang="en-US" sz="2400" dirty="0">
              <a:ea typeface="ＭＳ Ｐゴシック" pitchFamily="34" charset="-128"/>
            </a:endParaRPr>
          </a:p>
          <a:p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21510" name="Content Placeholder 5"/>
          <p:cNvSpPr>
            <a:spLocks noGrp="1"/>
          </p:cNvSpPr>
          <p:nvPr>
            <p:ph sz="quarter" idx="4"/>
          </p:nvPr>
        </p:nvSpPr>
        <p:spPr>
          <a:xfrm>
            <a:off x="6166420" y="1124744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400" i="1" dirty="0">
                <a:ea typeface="ＭＳ Ｐゴシック" pitchFamily="34" charset="-128"/>
              </a:rPr>
              <a:t>Teacher‘s ability to successfully create a well-managed, structured classroom environment so that learning can occur</a:t>
            </a:r>
          </a:p>
          <a:p>
            <a:pPr>
              <a:spcBef>
                <a:spcPct val="0"/>
              </a:spcBef>
            </a:pPr>
            <a:r>
              <a:rPr lang="en-GB" altLang="en-US" sz="2400" i="1" dirty="0">
                <a:ea typeface="ＭＳ Ｐゴシック" pitchFamily="34" charset="-128"/>
              </a:rPr>
              <a:t>However, teaching a number of children with different needs, behaviours and attention spans is challenging </a:t>
            </a:r>
          </a:p>
        </p:txBody>
      </p:sp>
      <p:pic>
        <p:nvPicPr>
          <p:cNvPr id="21511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404" y="4863157"/>
            <a:ext cx="5112568" cy="1686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C:\Users\s.ainsworth\AppData\Local\Microsoft\Windows\Temporary Internet Files\Content.IE5\KDSCESFD\01_baby_cute_smile_(www.cute-pictures.blogspot.com)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844" y="4102794"/>
            <a:ext cx="3240360" cy="2556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0541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56" y="76200"/>
            <a:ext cx="11084907" cy="1397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400" dirty="0" err="1"/>
              <a:t>Rheolaeth</a:t>
            </a:r>
            <a:r>
              <a:rPr lang="en-GB" sz="4400" dirty="0"/>
              <a:t> </a:t>
            </a:r>
            <a:r>
              <a:rPr lang="en-GB" sz="4400" dirty="0" err="1"/>
              <a:t>dosbarth</a:t>
            </a: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/>
              <a:t>Classroom management</a:t>
            </a:r>
            <a:endParaRPr lang="en-GB" dirty="0"/>
          </a:p>
        </p:txBody>
      </p:sp>
      <p:sp>
        <p:nvSpPr>
          <p:cNvPr id="22533" name="Content Placeholder 4"/>
          <p:cNvSpPr>
            <a:spLocks noGrp="1"/>
          </p:cNvSpPr>
          <p:nvPr>
            <p:ph sz="quarter" idx="2"/>
          </p:nvPr>
        </p:nvSpPr>
        <p:spPr>
          <a:xfrm>
            <a:off x="549796" y="1458118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2400" dirty="0">
                <a:ea typeface="ＭＳ Ｐゴシック" pitchFamily="34" charset="-128"/>
              </a:rPr>
              <a:t>Pan </a:t>
            </a:r>
            <a:r>
              <a:rPr lang="en-US" altLang="en-US" sz="2400" dirty="0" err="1">
                <a:ea typeface="ＭＳ Ｐゴシック" pitchFamily="34" charset="-128"/>
              </a:rPr>
              <a:t>gaiff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diwylliant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positif</a:t>
            </a:r>
            <a:r>
              <a:rPr lang="en-US" altLang="en-US" sz="2400" dirty="0">
                <a:ea typeface="ＭＳ Ｐゴシック" pitchFamily="34" charset="-128"/>
              </a:rPr>
              <a:t> o </a:t>
            </a:r>
            <a:r>
              <a:rPr lang="en-US" altLang="en-US" sz="2400" dirty="0" err="1">
                <a:ea typeface="ＭＳ Ｐゴシック" pitchFamily="34" charset="-128"/>
              </a:rPr>
              <a:t>ddysgu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ei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greu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fe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fydd</a:t>
            </a:r>
            <a:r>
              <a:rPr lang="en-US" altLang="en-US" sz="2400" dirty="0">
                <a:ea typeface="ＭＳ Ｐゴシック" pitchFamily="34" charset="-128"/>
              </a:rPr>
              <a:t> plant </a:t>
            </a:r>
            <a:r>
              <a:rPr lang="en-US" altLang="en-US" sz="2400" dirty="0" err="1">
                <a:ea typeface="ＭＳ Ｐゴシック" pitchFamily="34" charset="-128"/>
              </a:rPr>
              <a:t>yn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dysgu’n</a:t>
            </a:r>
            <a:r>
              <a:rPr lang="en-US" altLang="en-US" sz="2400" dirty="0">
                <a:ea typeface="ＭＳ Ｐゴシック" pitchFamily="34" charset="-128"/>
              </a:rPr>
              <a:t> well </a:t>
            </a:r>
            <a:r>
              <a:rPr lang="en-US" altLang="en-US" sz="2400" dirty="0" err="1">
                <a:ea typeface="ＭＳ Ｐゴシック" pitchFamily="34" charset="-128"/>
              </a:rPr>
              <a:t>oherwydd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fe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fyddant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yn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gwybod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beth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sydd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yn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disgwyledig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ohonynt</a:t>
            </a:r>
            <a:endParaRPr lang="en-US" altLang="en-US" sz="2400" dirty="0">
              <a:ea typeface="ＭＳ Ｐゴシック" pitchFamily="34" charset="-128"/>
            </a:endParaRPr>
          </a:p>
          <a:p>
            <a:r>
              <a:rPr lang="en-US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Rhestrwch</a:t>
            </a:r>
            <a:r>
              <a:rPr lang="en-US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US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engrhreifftiau</a:t>
            </a:r>
            <a:r>
              <a:rPr lang="en-US" altLang="en-US" sz="2400" dirty="0">
                <a:solidFill>
                  <a:srgbClr val="FF0000"/>
                </a:solidFill>
                <a:ea typeface="ＭＳ Ｐゴシック" pitchFamily="34" charset="-128"/>
              </a:rPr>
              <a:t> o </a:t>
            </a:r>
            <a:r>
              <a:rPr lang="en-US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sut</a:t>
            </a:r>
            <a:r>
              <a:rPr lang="en-US" altLang="en-US" sz="2400" dirty="0">
                <a:solidFill>
                  <a:srgbClr val="FF0000"/>
                </a:solidFill>
                <a:ea typeface="ＭＳ Ｐゴシック" pitchFamily="34" charset="-128"/>
              </a:rPr>
              <a:t> y </a:t>
            </a:r>
            <a:r>
              <a:rPr lang="en-US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medrid</a:t>
            </a:r>
            <a:r>
              <a:rPr lang="en-US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US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gwneud</a:t>
            </a:r>
            <a:r>
              <a:rPr lang="en-US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US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hyn</a:t>
            </a:r>
            <a:endParaRPr lang="en-US" altLang="en-US" sz="2400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22534" name="Content Placeholder 5"/>
          <p:cNvSpPr>
            <a:spLocks noGrp="1"/>
          </p:cNvSpPr>
          <p:nvPr>
            <p:ph sz="quarter" idx="4"/>
          </p:nvPr>
        </p:nvSpPr>
        <p:spPr>
          <a:xfrm>
            <a:off x="6526460" y="1484784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2400" i="1" dirty="0">
                <a:ea typeface="ＭＳ Ｐゴシック" pitchFamily="34" charset="-128"/>
              </a:rPr>
              <a:t>When a positive learning culture is created, children will learn better because they will know what is expected of them. </a:t>
            </a:r>
          </a:p>
          <a:p>
            <a:pPr>
              <a:spcBef>
                <a:spcPct val="0"/>
              </a:spcBef>
            </a:pPr>
            <a:endParaRPr lang="en-GB" altLang="en-US" sz="2400" i="1" dirty="0">
              <a:solidFill>
                <a:srgbClr val="FF0000"/>
              </a:solidFill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400" i="1" dirty="0">
                <a:solidFill>
                  <a:srgbClr val="FF0000"/>
                </a:solidFill>
                <a:ea typeface="ＭＳ Ｐゴシック" pitchFamily="34" charset="-128"/>
              </a:rPr>
              <a:t>Consider examples of how this can be achieved.</a:t>
            </a:r>
          </a:p>
          <a:p>
            <a:pPr>
              <a:spcBef>
                <a:spcPct val="0"/>
              </a:spcBef>
            </a:pPr>
            <a:endParaRPr lang="en-GB" altLang="en-US" dirty="0">
              <a:ea typeface="ＭＳ Ｐゴシック" pitchFamily="34" charset="-128"/>
            </a:endParaRPr>
          </a:p>
        </p:txBody>
      </p:sp>
      <p:pic>
        <p:nvPicPr>
          <p:cNvPr id="22535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044" y="4581128"/>
            <a:ext cx="6886872" cy="1941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9297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192560"/>
          </a:xfrm>
        </p:spPr>
        <p:txBody>
          <a:bodyPr/>
          <a:lstStyle/>
          <a:p>
            <a:pPr>
              <a:defRPr/>
            </a:pPr>
            <a:r>
              <a:rPr lang="en-GB" dirty="0"/>
              <a:t>   </a:t>
            </a:r>
            <a:r>
              <a:rPr lang="en-GB" sz="800" dirty="0"/>
              <a:t>estyn.gov.uk</a:t>
            </a:r>
            <a:r>
              <a:rPr lang="en-GB" dirty="0"/>
              <a:t>              </a:t>
            </a:r>
            <a:r>
              <a:rPr lang="en-GB" sz="2800" dirty="0" err="1"/>
              <a:t>Arfer</a:t>
            </a:r>
            <a:r>
              <a:rPr lang="en-GB" sz="2800" dirty="0"/>
              <a:t> </a:t>
            </a:r>
            <a:r>
              <a:rPr lang="en-GB" sz="2800" dirty="0" err="1"/>
              <a:t>orau</a:t>
            </a:r>
            <a:r>
              <a:rPr lang="en-GB" sz="2800" dirty="0"/>
              <a:t>  </a:t>
            </a:r>
            <a:r>
              <a:rPr lang="en-GB" sz="2800" dirty="0" err="1"/>
              <a:t>Estyn</a:t>
            </a:r>
            <a:r>
              <a:rPr lang="en-GB" sz="2800" dirty="0"/>
              <a:t> Best Practice</a:t>
            </a:r>
          </a:p>
        </p:txBody>
      </p:sp>
      <p:sp>
        <p:nvSpPr>
          <p:cNvPr id="23557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endParaRPr lang="en-GB" altLang="cy-GB" dirty="0">
              <a:ea typeface="ＭＳ Ｐゴシック" pitchFamily="34" charset="-128"/>
            </a:endParaRPr>
          </a:p>
          <a:p>
            <a:r>
              <a:rPr lang="en-GB" altLang="cy-GB" dirty="0" err="1">
                <a:ea typeface="ＭＳ Ｐゴシック" pitchFamily="34" charset="-128"/>
              </a:rPr>
              <a:t>Llanmiloe</a:t>
            </a:r>
            <a:r>
              <a:rPr lang="en-GB" altLang="cy-GB" dirty="0">
                <a:ea typeface="ＭＳ Ｐゴシック" pitchFamily="34" charset="-128"/>
              </a:rPr>
              <a:t> Primary School, </a:t>
            </a:r>
            <a:r>
              <a:rPr lang="en-GB" altLang="cy-GB" dirty="0" err="1">
                <a:ea typeface="ＭＳ Ｐゴシック" pitchFamily="34" charset="-128"/>
              </a:rPr>
              <a:t>Carms</a:t>
            </a:r>
            <a:r>
              <a:rPr lang="en-GB" altLang="cy-GB" dirty="0">
                <a:ea typeface="ＭＳ Ｐゴシック" pitchFamily="34" charset="-128"/>
              </a:rPr>
              <a:t>.</a:t>
            </a:r>
            <a:endParaRPr lang="en-GB" altLang="cy-GB" dirty="0">
              <a:ea typeface="ＭＳ Ｐゴシック" pitchFamily="34" charset="-128"/>
              <a:hlinkClick r:id="rId2"/>
            </a:endParaRPr>
          </a:p>
          <a:p>
            <a:r>
              <a:rPr lang="en-GB" altLang="cy-GB" sz="1400" dirty="0">
                <a:ea typeface="ＭＳ Ｐゴシック" pitchFamily="34" charset="-128"/>
                <a:hlinkClick r:id="rId2"/>
              </a:rPr>
              <a:t>http://www.estyn.gov.uk/</a:t>
            </a:r>
            <a:r>
              <a:rPr lang="en-GB" altLang="cy-GB" sz="1400" dirty="0" err="1">
                <a:ea typeface="ＭＳ Ｐゴシック" pitchFamily="34" charset="-128"/>
                <a:hlinkClick r:id="rId2"/>
              </a:rPr>
              <a:t>cymraeg</a:t>
            </a:r>
            <a:r>
              <a:rPr lang="en-GB" altLang="cy-GB" sz="1400" dirty="0">
                <a:ea typeface="ＭＳ Ｐゴシック" pitchFamily="34" charset="-128"/>
                <a:hlinkClick r:id="rId2"/>
              </a:rPr>
              <a:t>/</a:t>
            </a:r>
            <a:r>
              <a:rPr lang="en-GB" altLang="cy-GB" sz="1400" dirty="0" err="1">
                <a:ea typeface="ＭＳ Ｐゴシック" pitchFamily="34" charset="-128"/>
                <a:hlinkClick r:id="rId2"/>
              </a:rPr>
              <a:t>docViewer</a:t>
            </a:r>
            <a:r>
              <a:rPr lang="en-GB" altLang="cy-GB" sz="1400" dirty="0">
                <a:ea typeface="ＭＳ Ｐゴシック" pitchFamily="34" charset="-128"/>
                <a:hlinkClick r:id="rId2"/>
              </a:rPr>
              <a:t>-w/339202.5/Cynnwys%20disgyblion%20ym%20mholisïau’r%20ysgol%20%20/?</a:t>
            </a:r>
            <a:r>
              <a:rPr lang="en-GB" altLang="cy-GB" sz="1400" dirty="0" err="1">
                <a:ea typeface="ＭＳ Ｐゴシック" pitchFamily="34" charset="-128"/>
                <a:hlinkClick r:id="rId2"/>
              </a:rPr>
              <a:t>navmap</a:t>
            </a:r>
            <a:r>
              <a:rPr lang="en-GB" altLang="cy-GB" sz="1400" dirty="0">
                <a:ea typeface="ＭＳ Ｐゴシック" pitchFamily="34" charset="-128"/>
                <a:hlinkClick r:id="rId2"/>
              </a:rPr>
              <a:t>=33,53,158</a:t>
            </a:r>
            <a:r>
              <a:rPr lang="en-GB" altLang="cy-GB" sz="1400" dirty="0">
                <a:ea typeface="ＭＳ Ｐゴシック" pitchFamily="34" charset="-128"/>
              </a:rPr>
              <a:t>, </a:t>
            </a:r>
          </a:p>
          <a:p>
            <a:r>
              <a:rPr lang="en-GB" altLang="cy-GB" dirty="0" err="1">
                <a:ea typeface="ＭＳ Ｐゴシック" pitchFamily="34" charset="-128"/>
              </a:rPr>
              <a:t>Hafod</a:t>
            </a:r>
            <a:r>
              <a:rPr lang="en-GB" altLang="cy-GB" dirty="0">
                <a:ea typeface="ＭＳ Ｐゴシック" pitchFamily="34" charset="-128"/>
              </a:rPr>
              <a:t> School, Swansea</a:t>
            </a:r>
          </a:p>
          <a:p>
            <a:r>
              <a:rPr lang="en-GB" altLang="cy-GB" sz="1400" dirty="0">
                <a:ea typeface="ＭＳ Ｐゴシック" pitchFamily="34" charset="-128"/>
                <a:hlinkClick r:id="rId3"/>
              </a:rPr>
              <a:t>http://www.estyn.gov.uk/cymraeg/docViewer-w/343297.5/Lleihau%20ymddygiad%20gwrthgymdeithasol%20yn%20y%20gymuned/?navmap=33,53,158</a:t>
            </a:r>
            <a:r>
              <a:rPr lang="en-GB" altLang="cy-GB" sz="1400" dirty="0">
                <a:ea typeface="ＭＳ Ｐゴシック" pitchFamily="34" charset="-128"/>
              </a:rPr>
              <a:t>, </a:t>
            </a:r>
          </a:p>
          <a:p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Pa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ddamcaniaethwyr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byddai’n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cytuno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gyda’r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dulliau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rheoli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ymddygiad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ea typeface="ＭＳ Ｐゴシック" pitchFamily="34" charset="-128"/>
              </a:rPr>
              <a:t>hyn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?</a:t>
            </a:r>
            <a:endParaRPr lang="en-US" altLang="en-US" dirty="0">
              <a:solidFill>
                <a:srgbClr val="FF0000"/>
              </a:solidFill>
              <a:ea typeface="ＭＳ Ｐゴシック" pitchFamily="34" charset="-128"/>
            </a:endParaRPr>
          </a:p>
          <a:p>
            <a:endParaRPr lang="en-GB" altLang="cy-GB" dirty="0">
              <a:ea typeface="ＭＳ Ｐゴシック" pitchFamily="34" charset="-128"/>
            </a:endParaRPr>
          </a:p>
        </p:txBody>
      </p:sp>
      <p:sp>
        <p:nvSpPr>
          <p:cNvPr id="23558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cy-GB" i="1" dirty="0" err="1">
                <a:ea typeface="ＭＳ Ｐゴシック" pitchFamily="34" charset="-128"/>
              </a:rPr>
              <a:t>Llanmiloe</a:t>
            </a:r>
            <a:r>
              <a:rPr lang="en-GB" altLang="cy-GB" i="1" dirty="0">
                <a:ea typeface="ＭＳ Ｐゴシック" pitchFamily="34" charset="-128"/>
              </a:rPr>
              <a:t> Primary School, </a:t>
            </a:r>
            <a:r>
              <a:rPr lang="en-GB" altLang="cy-GB" i="1" dirty="0" err="1">
                <a:ea typeface="ＭＳ Ｐゴシック" pitchFamily="34" charset="-128"/>
              </a:rPr>
              <a:t>Carms</a:t>
            </a:r>
            <a:r>
              <a:rPr lang="en-GB" altLang="cy-GB" i="1" dirty="0">
                <a:ea typeface="ＭＳ Ｐゴシック" pitchFamily="34" charset="-128"/>
              </a:rPr>
              <a:t>.</a:t>
            </a:r>
          </a:p>
          <a:p>
            <a:pPr marL="0" indent="0">
              <a:spcBef>
                <a:spcPct val="0"/>
              </a:spcBef>
              <a:buNone/>
            </a:pPr>
            <a:endParaRPr lang="en-GB" altLang="cy-GB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cy-GB" sz="1400" i="1" dirty="0">
                <a:ea typeface="ＭＳ Ｐゴシック" pitchFamily="34" charset="-128"/>
                <a:hlinkClick r:id="rId4"/>
              </a:rPr>
              <a:t>http://www.estyn.gov.uk/english/docViewer/339175.2/involving-pupils-in-school-policies/?navmap=33,53,158</a:t>
            </a:r>
            <a:r>
              <a:rPr lang="en-GB" altLang="cy-GB" sz="1400" i="1" dirty="0">
                <a:ea typeface="ＭＳ Ｐゴシック" pitchFamily="34" charset="-128"/>
              </a:rPr>
              <a:t>, </a:t>
            </a:r>
          </a:p>
          <a:p>
            <a:pPr>
              <a:spcBef>
                <a:spcPct val="0"/>
              </a:spcBef>
            </a:pPr>
            <a:endParaRPr lang="en-GB" altLang="cy-GB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cy-GB" i="1" dirty="0" err="1">
                <a:ea typeface="ＭＳ Ｐゴシック" pitchFamily="34" charset="-128"/>
              </a:rPr>
              <a:t>Hafod</a:t>
            </a:r>
            <a:r>
              <a:rPr lang="en-GB" altLang="cy-GB" i="1" dirty="0">
                <a:ea typeface="ＭＳ Ｐゴシック" pitchFamily="34" charset="-128"/>
              </a:rPr>
              <a:t> School, Swansea</a:t>
            </a:r>
          </a:p>
          <a:p>
            <a:pPr marL="0" indent="0">
              <a:spcBef>
                <a:spcPct val="0"/>
              </a:spcBef>
              <a:buNone/>
            </a:pPr>
            <a:endParaRPr lang="en-GB" altLang="cy-GB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cy-GB" sz="1400" i="1" dirty="0">
                <a:ea typeface="ＭＳ Ｐゴシック" pitchFamily="34" charset="-128"/>
                <a:hlinkClick r:id="rId5"/>
              </a:rPr>
              <a:t>http://www.estyn.gov.uk/english/docViewer/343270.2/reducing-anti-social-behaviour-in-the-community/?navmap=33,53,158</a:t>
            </a:r>
            <a:r>
              <a:rPr lang="en-GB" altLang="cy-GB" sz="1400" i="1" dirty="0">
                <a:ea typeface="ＭＳ Ｐゴシック" pitchFamily="34" charset="-128"/>
              </a:rPr>
              <a:t>, </a:t>
            </a:r>
          </a:p>
          <a:p>
            <a:pPr marL="0" indent="0">
              <a:spcBef>
                <a:spcPct val="0"/>
              </a:spcBef>
              <a:buNone/>
            </a:pPr>
            <a:endParaRPr lang="en-GB" altLang="cy-GB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cy-GB" i="1" dirty="0">
                <a:solidFill>
                  <a:srgbClr val="FF0000"/>
                </a:solidFill>
                <a:ea typeface="ＭＳ Ｐゴシック" pitchFamily="34" charset="-128"/>
              </a:rPr>
              <a:t>Which theories support these behaviour management initiatives?</a:t>
            </a:r>
          </a:p>
        </p:txBody>
      </p:sp>
      <p:sp>
        <p:nvSpPr>
          <p:cNvPr id="3" name="AutoShape 4" descr="Image result for estyn"/>
          <p:cNvSpPr>
            <a:spLocks noChangeAspect="1" noChangeArrowheads="1"/>
          </p:cNvSpPr>
          <p:nvPr/>
        </p:nvSpPr>
        <p:spPr bwMode="auto">
          <a:xfrm>
            <a:off x="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197" name="Picture 5" descr="C:\Users\s.ainsworth\Pictures\Estyn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96" y="15875"/>
            <a:ext cx="2880320" cy="1078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s.ainsworth\AppData\Local\Microsoft\Windows\Temporary Internet Files\Content.IE5\S4DWR18J\Behaviour_Santiago_Logo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532" y="5173444"/>
            <a:ext cx="2247404" cy="154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215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4531" y="76200"/>
            <a:ext cx="4100131" cy="1397000"/>
          </a:xfrm>
        </p:spPr>
        <p:txBody>
          <a:bodyPr>
            <a:normAutofit/>
          </a:bodyPr>
          <a:lstStyle/>
          <a:p>
            <a:pPr algn="r">
              <a:defRPr/>
            </a:pPr>
            <a:r>
              <a:rPr lang="en-GB" sz="4000" dirty="0"/>
              <a:t>Well managed </a:t>
            </a:r>
            <a:br>
              <a:rPr lang="en-GB" sz="4000" dirty="0"/>
            </a:br>
            <a:r>
              <a:rPr lang="en-GB" sz="4000" dirty="0"/>
              <a:t>classrooms</a:t>
            </a:r>
            <a:endParaRPr lang="en-GB" dirty="0"/>
          </a:p>
        </p:txBody>
      </p:sp>
      <p:sp>
        <p:nvSpPr>
          <p:cNvPr id="24581" name="Content Placeholder 4"/>
          <p:cNvSpPr>
            <a:spLocks noGrp="1"/>
          </p:cNvSpPr>
          <p:nvPr>
            <p:ph sz="quarter" idx="2"/>
          </p:nvPr>
        </p:nvSpPr>
        <p:spPr>
          <a:xfrm>
            <a:off x="621804" y="1294131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Dechrau’r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flwyddyn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gyda</a:t>
            </a:r>
            <a:r>
              <a:rPr lang="en-US" altLang="en-US" sz="2800" dirty="0">
                <a:ea typeface="ＭＳ Ｐゴシック" pitchFamily="34" charset="-128"/>
              </a:rPr>
              <a:t> set o </a:t>
            </a:r>
            <a:r>
              <a:rPr lang="en-US" altLang="en-US" sz="2800" dirty="0" err="1">
                <a:ea typeface="ＭＳ Ｐゴシック" pitchFamily="34" charset="-128"/>
              </a:rPr>
              <a:t>rheolau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sydd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ddealladwy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i</a:t>
            </a:r>
            <a:r>
              <a:rPr lang="en-US" altLang="en-US" sz="2800" dirty="0">
                <a:ea typeface="ＭＳ Ｐゴシック" pitchFamily="34" charset="-128"/>
              </a:rPr>
              <a:t> bob </a:t>
            </a:r>
            <a:r>
              <a:rPr lang="en-US" altLang="en-US" sz="2800" dirty="0" err="1">
                <a:ea typeface="ＭＳ Ｐゴシック" pitchFamily="34" charset="-128"/>
              </a:rPr>
              <a:t>plentyn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Cytuno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gwobrau</a:t>
            </a:r>
            <a:r>
              <a:rPr lang="en-US" altLang="en-US" sz="2800" dirty="0">
                <a:ea typeface="ＭＳ Ｐゴシック" pitchFamily="34" charset="-128"/>
              </a:rPr>
              <a:t> a </a:t>
            </a:r>
            <a:r>
              <a:rPr lang="en-US" altLang="en-US" sz="2800" dirty="0" err="1">
                <a:ea typeface="ＭＳ Ｐゴシック" pitchFamily="34" charset="-128"/>
              </a:rPr>
              <a:t>chanlyniadau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positif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Gosod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sancsiynau</a:t>
            </a:r>
            <a:r>
              <a:rPr lang="en-US" altLang="en-US" sz="2800" dirty="0">
                <a:ea typeface="ＭＳ Ｐゴシック" pitchFamily="34" charset="-128"/>
              </a:rPr>
              <a:t> am </a:t>
            </a:r>
            <a:r>
              <a:rPr lang="en-US" altLang="en-US" sz="2800" dirty="0" err="1">
                <a:ea typeface="ＭＳ Ｐゴシック" pitchFamily="34" charset="-128"/>
              </a:rPr>
              <a:t>beidio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dilyn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rheolau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4582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Begin the year with a set of rules understood by all children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Agreed rewards and positive reinforcements for following rules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Set sanctions for not following rules  </a:t>
            </a:r>
            <a:r>
              <a:rPr lang="en-GB" altLang="en-US" sz="800" i="1" dirty="0">
                <a:ea typeface="ＭＳ Ｐゴシック" pitchFamily="34" charset="-128"/>
              </a:rPr>
              <a:t>(Welsh Government, 2012)</a:t>
            </a:r>
            <a:endParaRPr lang="en-GB" altLang="en-US" sz="2800" i="1" dirty="0">
              <a:ea typeface="ＭＳ Ｐゴシック" pitchFamily="34" charset="-128"/>
            </a:endParaRPr>
          </a:p>
        </p:txBody>
      </p:sp>
      <p:pic>
        <p:nvPicPr>
          <p:cNvPr id="24583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596" y="5260032"/>
            <a:ext cx="4176464" cy="1341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8" name="Picture 2" descr="C:\Users\s.ainsworth\AppData\Local\Microsoft\Windows\Temporary Internet Files\Content.IE5\237NACTQ\School-Kid-fit-and-happy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81" y="5282861"/>
            <a:ext cx="504056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401982" y="116632"/>
            <a:ext cx="5010659" cy="1656184"/>
          </a:xfrm>
          <a:prstGeom prst="rect">
            <a:avLst/>
          </a:prstGeom>
        </p:spPr>
        <p:txBody>
          <a:bodyPr vert="horz" lIns="121899" tIns="60949" rIns="121899" bIns="60949" rtlCol="0" anchor="b">
            <a:normAutofit lnSpcReduction="10000"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4000" dirty="0" err="1"/>
              <a:t>Ystafelloedd</a:t>
            </a:r>
            <a:r>
              <a:rPr lang="en-GB" sz="4000" dirty="0"/>
              <a:t> </a:t>
            </a:r>
            <a:r>
              <a:rPr lang="en-GB" sz="4000" dirty="0" err="1"/>
              <a:t>dosbarth</a:t>
            </a:r>
            <a:r>
              <a:rPr lang="en-GB" sz="4000" dirty="0"/>
              <a:t> â </a:t>
            </a:r>
            <a:r>
              <a:rPr lang="en-GB" sz="4000" dirty="0" err="1"/>
              <a:t>rheolaeth</a:t>
            </a:r>
            <a:r>
              <a:rPr lang="en-GB" sz="4000" dirty="0"/>
              <a:t> 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079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>
              <a:defRPr/>
            </a:pPr>
            <a:r>
              <a:rPr lang="en-GB" dirty="0"/>
              <a:t>Well managed </a:t>
            </a:r>
            <a:br>
              <a:rPr lang="en-GB" dirty="0"/>
            </a:br>
            <a:r>
              <a:rPr lang="en-GB" dirty="0"/>
              <a:t>classrooms</a:t>
            </a:r>
          </a:p>
        </p:txBody>
      </p:sp>
      <p:sp>
        <p:nvSpPr>
          <p:cNvPr id="25605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US" altLang="en-US" sz="2400" dirty="0">
                <a:ea typeface="ＭＳ Ｐゴシック" pitchFamily="34" charset="-128"/>
              </a:rPr>
              <a:t>Y </a:t>
            </a:r>
            <a:r>
              <a:rPr lang="en-US" altLang="en-US" sz="2400" dirty="0" err="1">
                <a:ea typeface="ＭＳ Ｐゴシック" pitchFamily="34" charset="-128"/>
              </a:rPr>
              <a:t>dosbarth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yn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cytuno’r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rheolau</a:t>
            </a:r>
            <a:endParaRPr lang="en-US" altLang="en-US" sz="2400" dirty="0">
              <a:ea typeface="ＭＳ Ｐゴシック" pitchFamily="34" charset="-128"/>
            </a:endParaRPr>
          </a:p>
          <a:p>
            <a:r>
              <a:rPr lang="en-US" altLang="en-US" sz="2400" dirty="0" err="1">
                <a:ea typeface="ＭＳ Ｐゴシック" pitchFamily="34" charset="-128"/>
              </a:rPr>
              <a:t>Gwneud</a:t>
            </a:r>
            <a:r>
              <a:rPr lang="en-US" altLang="en-US" sz="2400" dirty="0">
                <a:ea typeface="ＭＳ Ｐゴシック" pitchFamily="34" charset="-128"/>
              </a:rPr>
              <a:t> y </a:t>
            </a:r>
            <a:r>
              <a:rPr lang="en-US" altLang="en-US" sz="2400" dirty="0" err="1">
                <a:ea typeface="ＭＳ Ｐゴシック" pitchFamily="34" charset="-128"/>
              </a:rPr>
              <a:t>defnydd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gorau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o’r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gofod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</a:p>
          <a:p>
            <a:r>
              <a:rPr lang="en-US" altLang="en-US" sz="2400" dirty="0" err="1">
                <a:ea typeface="ＭＳ Ｐゴシック" pitchFamily="34" charset="-128"/>
              </a:rPr>
              <a:t>Gwersi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wedi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eu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cynllunio’n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dda</a:t>
            </a:r>
            <a:endParaRPr lang="en-US" altLang="en-US" sz="2400" dirty="0">
              <a:ea typeface="ＭＳ Ｐゴシック" pitchFamily="34" charset="-128"/>
            </a:endParaRPr>
          </a:p>
          <a:p>
            <a:r>
              <a:rPr lang="en-US" altLang="en-US" sz="2400" dirty="0" err="1">
                <a:ea typeface="ＭＳ Ｐゴシック" pitchFamily="34" charset="-128"/>
              </a:rPr>
              <a:t>Annog</a:t>
            </a:r>
            <a:r>
              <a:rPr lang="en-US" altLang="en-US" sz="2400" dirty="0">
                <a:ea typeface="ＭＳ Ｐゴシック" pitchFamily="34" charset="-128"/>
              </a:rPr>
              <a:t> parch a </a:t>
            </a:r>
            <a:r>
              <a:rPr lang="en-US" altLang="en-US" sz="2400" dirty="0" err="1">
                <a:ea typeface="ＭＳ Ｐゴシック" pitchFamily="34" charset="-128"/>
              </a:rPr>
              <a:t>datblygu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perthnasau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positif</a:t>
            </a:r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2560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Class agree rules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Make full use of their physical space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Well-planned lessons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Encourage respect and develop positive relationships. </a:t>
            </a:r>
            <a:r>
              <a:rPr lang="en-GB" altLang="en-US" sz="800" i="1" dirty="0">
                <a:ea typeface="ＭＳ Ｐゴシック" pitchFamily="34" charset="-128"/>
              </a:rPr>
              <a:t>(Welsh Government, 2012)</a:t>
            </a:r>
            <a:endParaRPr lang="en-GB" altLang="en-US" sz="2800" i="1" dirty="0">
              <a:ea typeface="ＭＳ Ｐゴシック" pitchFamily="34" charset="-128"/>
            </a:endParaRPr>
          </a:p>
        </p:txBody>
      </p:sp>
      <p:pic>
        <p:nvPicPr>
          <p:cNvPr id="25607" name="Picture 2" descr="C:\Users\Dave\AppData\Local\Microsoft\Windows\Temporary Internet Files\Content.IE5\HSAD368W\Class_Picture_animated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836" y="0"/>
            <a:ext cx="3809008" cy="148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2" name="Picture 2" descr="C:\Users\s.ainsworth\AppData\Local\Microsoft\Windows\Temporary Internet Files\Content.IE5\SAJO67SS\happygirl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564" y="5085184"/>
            <a:ext cx="288032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503466" y="4941168"/>
            <a:ext cx="4100131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 fontScale="92500" lnSpcReduction="10000"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defRPr/>
            </a:pPr>
            <a:r>
              <a:rPr lang="en-GB" sz="4000" dirty="0" err="1"/>
              <a:t>Ystafelloedd</a:t>
            </a:r>
            <a:r>
              <a:rPr lang="en-GB" sz="4000" dirty="0"/>
              <a:t> </a:t>
            </a:r>
            <a:r>
              <a:rPr lang="en-GB" sz="4000" dirty="0" err="1"/>
              <a:t>dosbarth</a:t>
            </a:r>
            <a:r>
              <a:rPr lang="en-GB" sz="4000" dirty="0"/>
              <a:t> â </a:t>
            </a:r>
            <a:r>
              <a:rPr lang="en-GB" sz="4000" dirty="0" err="1"/>
              <a:t>rheolaeth</a:t>
            </a:r>
            <a:r>
              <a:rPr lang="en-GB" sz="4000" dirty="0"/>
              <a:t> 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594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748" y="76200"/>
            <a:ext cx="11156915" cy="1397000"/>
          </a:xfrm>
        </p:spPr>
        <p:txBody>
          <a:bodyPr/>
          <a:lstStyle/>
          <a:p>
            <a:pPr algn="r">
              <a:defRPr/>
            </a:pPr>
            <a:r>
              <a:rPr lang="en-GB" sz="2800" dirty="0" err="1"/>
              <a:t>Perthynas</a:t>
            </a:r>
            <a:r>
              <a:rPr lang="en-GB" sz="2800" dirty="0"/>
              <a:t> </a:t>
            </a:r>
            <a:r>
              <a:rPr lang="en-GB" sz="2800" dirty="0" err="1"/>
              <a:t>gadarnhaol</a:t>
            </a:r>
            <a:r>
              <a:rPr lang="en-GB" sz="2800" dirty="0"/>
              <a:t>                                                       Positive </a:t>
            </a:r>
            <a:br>
              <a:rPr lang="en-GB" sz="2800" dirty="0"/>
            </a:br>
            <a:r>
              <a:rPr lang="en-GB" sz="2800" dirty="0"/>
              <a:t>relationships</a:t>
            </a:r>
          </a:p>
        </p:txBody>
      </p:sp>
      <p:sp>
        <p:nvSpPr>
          <p:cNvPr id="26629" name="Content Placeholder 4"/>
          <p:cNvSpPr>
            <a:spLocks noGrp="1"/>
          </p:cNvSpPr>
          <p:nvPr>
            <p:ph sz="quarter" idx="2"/>
          </p:nvPr>
        </p:nvSpPr>
        <p:spPr>
          <a:xfrm>
            <a:off x="549796" y="1124744"/>
            <a:ext cx="5385514" cy="325353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>
                <a:ea typeface="ＭＳ Ｐゴシック" pitchFamily="34" charset="-128"/>
              </a:rPr>
              <a:t>Mae </a:t>
            </a:r>
            <a:r>
              <a:rPr lang="en-US" altLang="en-US" sz="2800" dirty="0" err="1">
                <a:ea typeface="ＭＳ Ｐゴシック" pitchFamily="34" charset="-128"/>
              </a:rPr>
              <a:t>rheoli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ymddygiad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effeithiol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yngl</a:t>
            </a:r>
            <a:r>
              <a:rPr lang="cy-GB" altLang="en-US" sz="2800" dirty="0">
                <a:ea typeface="ＭＳ Ｐゴシック" pitchFamily="34" charset="-128"/>
              </a:rPr>
              <a:t>ŷ</a:t>
            </a:r>
            <a:r>
              <a:rPr lang="en-US" altLang="en-US" sz="2800" dirty="0">
                <a:ea typeface="ＭＳ Ｐゴシック" pitchFamily="34" charset="-128"/>
              </a:rPr>
              <a:t>n ac </a:t>
            </a:r>
            <a:r>
              <a:rPr lang="en-US" altLang="en-US" sz="2800" dirty="0" err="1">
                <a:ea typeface="ＭＳ Ｐゴシック" pitchFamily="34" charset="-128"/>
              </a:rPr>
              <a:t>adeiladu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perthnasau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positif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gyda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phlant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Sut</a:t>
            </a:r>
            <a:r>
              <a:rPr lang="en-US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mae</a:t>
            </a:r>
            <a:r>
              <a:rPr lang="en-US" altLang="en-US" sz="2800" dirty="0">
                <a:solidFill>
                  <a:srgbClr val="FF0000"/>
                </a:solidFill>
                <a:ea typeface="ＭＳ Ｐゴシック" pitchFamily="34" charset="-128"/>
              </a:rPr>
              <a:t> staff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yr</a:t>
            </a:r>
            <a:r>
              <a:rPr lang="en-US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ysgol</a:t>
            </a:r>
            <a:r>
              <a:rPr lang="en-US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yn</a:t>
            </a:r>
            <a:r>
              <a:rPr lang="en-US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gwneud</a:t>
            </a:r>
            <a:r>
              <a:rPr lang="en-US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US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hyn</a:t>
            </a:r>
            <a:r>
              <a:rPr lang="en-US" altLang="en-US" sz="2800" dirty="0">
                <a:solidFill>
                  <a:srgbClr val="FF0000"/>
                </a:solidFill>
                <a:ea typeface="ＭＳ Ｐゴシック" pitchFamily="34" charset="-128"/>
              </a:rPr>
              <a:t>?</a:t>
            </a:r>
          </a:p>
        </p:txBody>
      </p:sp>
      <p:sp>
        <p:nvSpPr>
          <p:cNvPr id="26630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Effective behaviour management concerns building positive relationships with children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solidFill>
                  <a:srgbClr val="FF0000"/>
                </a:solidFill>
                <a:ea typeface="ＭＳ Ｐゴシック" pitchFamily="34" charset="-128"/>
              </a:rPr>
              <a:t>How do school staff do this?</a:t>
            </a:r>
          </a:p>
        </p:txBody>
      </p:sp>
      <p:pic>
        <p:nvPicPr>
          <p:cNvPr id="21506" name="Picture 2" descr="C:\Users\s.ainsworth\AppData\Local\Microsoft\Windows\Temporary Internet Files\Content.IE5\ONCMXCPX\happy-kid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564" y="3933056"/>
            <a:ext cx="4010025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7" name="Picture 3" descr="C:\Users\s.ainsworth\AppData\Local\Microsoft\Windows\Temporary Internet Files\Content.IE5\KDSCESFD\happy-children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80" y="4806557"/>
            <a:ext cx="4286250" cy="2033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5676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dirty="0"/>
              <a:t>Behaviour management-  </a:t>
            </a:r>
            <a:br>
              <a:rPr lang="en-GB" sz="2800" dirty="0"/>
            </a:br>
            <a:r>
              <a:rPr lang="en-GB" sz="2800" dirty="0"/>
              <a:t>developing positive </a:t>
            </a:r>
            <a:br>
              <a:rPr lang="en-GB" sz="2800" dirty="0"/>
            </a:br>
            <a:r>
              <a:rPr lang="en-GB" sz="2800" dirty="0"/>
              <a:t>relationships</a:t>
            </a:r>
          </a:p>
        </p:txBody>
      </p:sp>
      <p:sp>
        <p:nvSpPr>
          <p:cNvPr id="27651" name="Text Placeholder 2"/>
          <p:cNvSpPr>
            <a:spLocks noGrp="1"/>
          </p:cNvSpPr>
          <p:nvPr>
            <p:ph type="body" idx="1"/>
          </p:nvPr>
        </p:nvSpPr>
        <p:spPr>
          <a:xfrm>
            <a:off x="1125860" y="548680"/>
            <a:ext cx="4973041" cy="512064"/>
          </a:xfrm>
          <a:ln>
            <a:headEnd/>
            <a:tailEnd/>
          </a:ln>
        </p:spPr>
        <p:txBody>
          <a:bodyPr/>
          <a:lstStyle/>
          <a:p>
            <a:endParaRPr lang="en-US" altLang="en-US">
              <a:ea typeface="ＭＳ Ｐゴシック" pitchFamily="34" charset="-128"/>
            </a:endParaRPr>
          </a:p>
        </p:txBody>
      </p:sp>
      <p:sp>
        <p:nvSpPr>
          <p:cNvPr id="27652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1754" y="5410200"/>
            <a:ext cx="5387630" cy="762000"/>
          </a:xfrm>
          <a:ln>
            <a:headEnd/>
            <a:tailEnd/>
          </a:ln>
        </p:spPr>
        <p:txBody>
          <a:bodyPr/>
          <a:lstStyle/>
          <a:p>
            <a:endParaRPr lang="en-US" altLang="en-US">
              <a:ea typeface="ＭＳ Ｐゴシック" pitchFamily="34" charset="-128"/>
            </a:endParaRPr>
          </a:p>
        </p:txBody>
      </p:sp>
      <p:sp>
        <p:nvSpPr>
          <p:cNvPr id="27653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428863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20000"/>
          </a:bodyPr>
          <a:lstStyle/>
          <a:p>
            <a:endParaRPr lang="en-US" altLang="en-US" dirty="0">
              <a:ea typeface="ＭＳ Ｐゴシック" pitchFamily="34" charset="-128"/>
            </a:endParaRPr>
          </a:p>
          <a:p>
            <a:r>
              <a:rPr lang="en-US" altLang="en-US" sz="2600" dirty="0" err="1">
                <a:ea typeface="ＭＳ Ｐゴシック" pitchFamily="34" charset="-128"/>
              </a:rPr>
              <a:t>Rhowch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groeso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i’r</a:t>
            </a:r>
            <a:r>
              <a:rPr lang="en-US" altLang="en-US" sz="2600" dirty="0">
                <a:ea typeface="ＭＳ Ｐゴシック" pitchFamily="34" charset="-128"/>
              </a:rPr>
              <a:t> plant </a:t>
            </a:r>
            <a:r>
              <a:rPr lang="en-US" altLang="en-US" sz="2600" dirty="0" err="1">
                <a:ea typeface="ＭＳ Ｐゴシック" pitchFamily="34" charset="-128"/>
              </a:rPr>
              <a:t>wrth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iddynt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gyrraedd</a:t>
            </a:r>
            <a:r>
              <a:rPr lang="en-US" altLang="en-US" sz="2600" dirty="0">
                <a:ea typeface="ＭＳ Ｐゴシック" pitchFamily="34" charset="-128"/>
              </a:rPr>
              <a:t> y </a:t>
            </a:r>
            <a:r>
              <a:rPr lang="en-US" altLang="en-US" sz="2600" dirty="0" err="1">
                <a:ea typeface="ＭＳ Ｐゴシック" pitchFamily="34" charset="-128"/>
              </a:rPr>
              <a:t>dosbarth</a:t>
            </a:r>
            <a:endParaRPr lang="en-US" altLang="en-US" sz="2600" dirty="0">
              <a:ea typeface="ＭＳ Ｐゴシック" pitchFamily="34" charset="-128"/>
            </a:endParaRPr>
          </a:p>
          <a:p>
            <a:r>
              <a:rPr lang="en-US" altLang="en-US" sz="2600" dirty="0" err="1">
                <a:ea typeface="ＭＳ Ｐゴシック" pitchFamily="34" charset="-128"/>
              </a:rPr>
              <a:t>Sicrhewch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fod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pob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plentyn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yn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gwybod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beth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sydd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yn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ddisgwyledig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ohonynt</a:t>
            </a:r>
            <a:endParaRPr lang="en-US" altLang="en-US" sz="2600" dirty="0">
              <a:ea typeface="ＭＳ Ｐゴシック" pitchFamily="34" charset="-128"/>
            </a:endParaRPr>
          </a:p>
          <a:p>
            <a:r>
              <a:rPr lang="en-US" altLang="en-US" sz="2600" dirty="0" err="1">
                <a:ea typeface="ＭＳ Ｐゴシック" pitchFamily="34" charset="-128"/>
              </a:rPr>
              <a:t>Crewch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amgylchedd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positif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lle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mae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pob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plentyn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wedi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ymlacio</a:t>
            </a:r>
            <a:r>
              <a:rPr lang="en-US" altLang="en-US" sz="2600" dirty="0">
                <a:ea typeface="ＭＳ Ｐゴシック" pitchFamily="34" charset="-128"/>
              </a:rPr>
              <a:t> ac </a:t>
            </a:r>
            <a:r>
              <a:rPr lang="en-US" altLang="en-US" sz="2600" dirty="0" err="1">
                <a:ea typeface="ＭＳ Ｐゴシック" pitchFamily="34" charset="-128"/>
              </a:rPr>
              <a:t>yn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cael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ei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dderbyn</a:t>
            </a:r>
            <a:endParaRPr lang="en-US" altLang="en-US" sz="2600" dirty="0">
              <a:ea typeface="ＭＳ Ｐゴシック" pitchFamily="34" charset="-128"/>
            </a:endParaRPr>
          </a:p>
          <a:p>
            <a:r>
              <a:rPr lang="en-US" altLang="en-US" sz="2600" dirty="0" err="1">
                <a:ea typeface="ＭＳ Ｐゴシック" pitchFamily="34" charset="-128"/>
              </a:rPr>
              <a:t>Datganiadau</a:t>
            </a:r>
            <a:r>
              <a:rPr lang="en-US" altLang="en-US" sz="2600" dirty="0">
                <a:ea typeface="ＭＳ Ｐゴシック" pitchFamily="34" charset="-128"/>
              </a:rPr>
              <a:t> </a:t>
            </a:r>
            <a:r>
              <a:rPr lang="en-US" altLang="en-US" sz="2600" dirty="0" err="1">
                <a:ea typeface="ＭＳ Ｐゴシック" pitchFamily="34" charset="-128"/>
              </a:rPr>
              <a:t>positif</a:t>
            </a:r>
            <a:r>
              <a:rPr lang="en-US" altLang="en-US" sz="2600" dirty="0">
                <a:ea typeface="ＭＳ Ｐゴシック" pitchFamily="34" charset="-128"/>
              </a:rPr>
              <a:t>- </a:t>
            </a:r>
            <a:r>
              <a:rPr lang="en-US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rhowch</a:t>
            </a:r>
            <a:r>
              <a:rPr lang="en-US" altLang="en-US" sz="26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US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enghreifftiau</a:t>
            </a:r>
            <a:endParaRPr lang="en-US" altLang="en-US" sz="2600" dirty="0">
              <a:solidFill>
                <a:srgbClr val="FF0000"/>
              </a:solidFill>
              <a:ea typeface="ＭＳ Ｐゴシック" pitchFamily="34" charset="-128"/>
            </a:endParaRPr>
          </a:p>
          <a:p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27654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endParaRPr lang="en-GB" altLang="en-US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Welcome the children as they enter the classroom.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Ensure all children understand what is expected of them.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Create a positive environment where each child feels relaxed and accepted. 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Positive statements-</a:t>
            </a:r>
            <a:r>
              <a:rPr lang="en-GB" altLang="en-US" sz="2800" i="1" dirty="0">
                <a:solidFill>
                  <a:srgbClr val="FF0000"/>
                </a:solidFill>
                <a:ea typeface="ＭＳ Ｐゴシック" pitchFamily="34" charset="-128"/>
              </a:rPr>
              <a:t> suggest examples</a:t>
            </a:r>
            <a:endParaRPr lang="en-GB" altLang="en-US" sz="2800" i="1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</a:pPr>
            <a:endParaRPr lang="en-GB" altLang="en-US" sz="2800" i="1" dirty="0">
              <a:ea typeface="ＭＳ Ｐゴシック" pitchFamily="34" charset="-128"/>
            </a:endParaRPr>
          </a:p>
        </p:txBody>
      </p:sp>
      <p:pic>
        <p:nvPicPr>
          <p:cNvPr id="27655" name="Picture 2" descr="C:\Users\Dave\AppData\Local\Microsoft\Windows\Temporary Internet Files\Content.IE5\BP5W2LPY\47443312_dd478562c9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633" y="5345832"/>
            <a:ext cx="2628460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0" name="Picture 2" descr="C:\Users\s.ainsworth\AppData\Local\Microsoft\Windows\Temporary Internet Files\Content.IE5\SAJO67SS\0001BlaBlaKidsPres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223" y="0"/>
            <a:ext cx="529441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371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>
              <a:defRPr/>
            </a:pPr>
            <a:r>
              <a:rPr lang="en-GB" sz="2800" dirty="0"/>
              <a:t>Developing positive </a:t>
            </a:r>
            <a:br>
              <a:rPr lang="en-GB" sz="2800" dirty="0"/>
            </a:br>
            <a:r>
              <a:rPr lang="en-GB" sz="2800" dirty="0"/>
              <a:t>relationships</a:t>
            </a:r>
          </a:p>
        </p:txBody>
      </p:sp>
      <p:sp>
        <p:nvSpPr>
          <p:cNvPr id="28675" name="Text Placeholder 2"/>
          <p:cNvSpPr>
            <a:spLocks noGrp="1"/>
          </p:cNvSpPr>
          <p:nvPr>
            <p:ph type="body" idx="1"/>
          </p:nvPr>
        </p:nvSpPr>
        <p:spPr>
          <a:xfrm>
            <a:off x="837828" y="548680"/>
            <a:ext cx="4973041" cy="512064"/>
          </a:xfrm>
          <a:ln>
            <a:headEnd/>
            <a:tailEnd/>
          </a:ln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28676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1754" y="5410200"/>
            <a:ext cx="5387630" cy="762000"/>
          </a:xfrm>
          <a:ln>
            <a:headEnd/>
            <a:tailEnd/>
          </a:ln>
        </p:spPr>
        <p:txBody>
          <a:bodyPr/>
          <a:lstStyle/>
          <a:p>
            <a:endParaRPr lang="en-US" altLang="en-US">
              <a:ea typeface="ＭＳ Ｐゴシック" pitchFamily="34" charset="-128"/>
            </a:endParaRPr>
          </a:p>
        </p:txBody>
      </p:sp>
      <p:sp>
        <p:nvSpPr>
          <p:cNvPr id="28677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  <a:p>
            <a:r>
              <a:rPr lang="en-US" altLang="en-US" dirty="0" err="1">
                <a:ea typeface="ＭＳ Ｐゴシック" pitchFamily="34" charset="-128"/>
              </a:rPr>
              <a:t>Trin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pob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plentyn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gyda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pharch</a:t>
            </a:r>
            <a:r>
              <a:rPr lang="en-US" altLang="en-US" dirty="0">
                <a:ea typeface="ＭＳ Ｐゴシック" pitchFamily="34" charset="-128"/>
              </a:rPr>
              <a:t>, </a:t>
            </a:r>
            <a:r>
              <a:rPr lang="en-US" altLang="en-US" dirty="0" err="1">
                <a:ea typeface="ＭＳ Ｐゴシック" pitchFamily="34" charset="-128"/>
              </a:rPr>
              <a:t>byth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codi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cywilydd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arnynt</a:t>
            </a:r>
            <a:endParaRPr lang="en-US" altLang="en-US" dirty="0">
              <a:ea typeface="ＭＳ Ｐゴシック" pitchFamily="34" charset="-128"/>
            </a:endParaRPr>
          </a:p>
          <a:p>
            <a:r>
              <a:rPr lang="en-US" altLang="en-US" dirty="0" err="1">
                <a:ea typeface="ＭＳ Ｐゴシック" pitchFamily="34" charset="-128"/>
              </a:rPr>
              <a:t>Rhannwch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lwyddiannau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gyda’r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dosbarth</a:t>
            </a:r>
            <a:endParaRPr lang="en-US" altLang="en-US" dirty="0">
              <a:ea typeface="ＭＳ Ｐゴシック" pitchFamily="34" charset="-128"/>
            </a:endParaRPr>
          </a:p>
          <a:p>
            <a:r>
              <a:rPr lang="en-US" altLang="en-US" dirty="0" err="1">
                <a:ea typeface="ＭＳ Ｐゴシック" pitchFamily="34" charset="-128"/>
              </a:rPr>
              <a:t>Cydnabyddwch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fod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gan</a:t>
            </a:r>
            <a:r>
              <a:rPr lang="en-US" altLang="en-US" dirty="0">
                <a:ea typeface="ＭＳ Ｐゴシック" pitchFamily="34" charset="-128"/>
              </a:rPr>
              <a:t> bob </a:t>
            </a:r>
            <a:r>
              <a:rPr lang="en-US" altLang="en-US" dirty="0" err="1">
                <a:ea typeface="ＭＳ Ｐゴシック" pitchFamily="34" charset="-128"/>
              </a:rPr>
              <a:t>plentyn</a:t>
            </a:r>
            <a:r>
              <a:rPr lang="en-US" altLang="en-US" dirty="0">
                <a:ea typeface="ＭＳ Ｐゴシック" pitchFamily="34" charset="-128"/>
              </a:rPr>
              <a:t> y </a:t>
            </a:r>
            <a:r>
              <a:rPr lang="en-US" altLang="en-US" dirty="0" err="1">
                <a:ea typeface="ＭＳ Ｐゴシック" pitchFamily="34" charset="-128"/>
              </a:rPr>
              <a:t>gallu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i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ddysgu</a:t>
            </a:r>
            <a:r>
              <a:rPr lang="en-US" altLang="en-US" dirty="0">
                <a:ea typeface="ＭＳ Ｐゴシック" pitchFamily="34" charset="-128"/>
              </a:rPr>
              <a:t> a </a:t>
            </a:r>
            <a:r>
              <a:rPr lang="en-US" altLang="en-US" dirty="0" err="1">
                <a:ea typeface="ＭＳ Ｐゴシック" pitchFamily="34" charset="-128"/>
              </a:rPr>
              <a:t>llwyddo</a:t>
            </a:r>
            <a:endParaRPr lang="en-US" altLang="en-US" dirty="0">
              <a:ea typeface="ＭＳ Ｐゴシック" pitchFamily="34" charset="-128"/>
            </a:endParaRPr>
          </a:p>
          <a:p>
            <a:r>
              <a:rPr lang="en-US" altLang="en-US" dirty="0" err="1">
                <a:ea typeface="ＭＳ Ｐゴシック" pitchFamily="34" charset="-128"/>
              </a:rPr>
              <a:t>Rhowch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gyfle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i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blant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wneud</a:t>
            </a:r>
            <a:r>
              <a:rPr lang="en-US" altLang="en-US" dirty="0">
                <a:ea typeface="ＭＳ Ｐゴシック" pitchFamily="34" charset="-128"/>
              </a:rPr>
              <a:t> </a:t>
            </a:r>
            <a:r>
              <a:rPr lang="en-US" altLang="en-US" dirty="0" err="1">
                <a:ea typeface="ＭＳ Ｐゴシック" pitchFamily="34" charset="-128"/>
              </a:rPr>
              <a:t>penderfyniadau</a:t>
            </a:r>
            <a:r>
              <a:rPr lang="en-US" altLang="en-US" dirty="0">
                <a:ea typeface="ＭＳ Ｐゴシック" pitchFamily="34" charset="-128"/>
              </a:rPr>
              <a:t> o </a:t>
            </a:r>
            <a:r>
              <a:rPr lang="en-US" altLang="en-US" dirty="0" err="1">
                <a:ea typeface="ＭＳ Ｐゴシック" pitchFamily="34" charset="-128"/>
              </a:rPr>
              <a:t>fewn</a:t>
            </a:r>
            <a:r>
              <a:rPr lang="en-US" altLang="en-US" dirty="0">
                <a:ea typeface="ＭＳ Ｐゴシック" pitchFamily="34" charset="-128"/>
              </a:rPr>
              <a:t> y </a:t>
            </a:r>
            <a:r>
              <a:rPr lang="en-US" altLang="en-US" dirty="0" err="1">
                <a:ea typeface="ＭＳ Ｐゴシック" pitchFamily="34" charset="-128"/>
              </a:rPr>
              <a:t>dosbarth</a:t>
            </a:r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</p:spPr>
        <p:txBody>
          <a:bodyPr/>
          <a:lstStyle/>
          <a:p>
            <a:pPr>
              <a:defRPr/>
            </a:pPr>
            <a:r>
              <a:rPr lang="en-GB" i="1" dirty="0"/>
              <a:t>Treat each child with respect, never embarrass or ridicule </a:t>
            </a:r>
          </a:p>
          <a:p>
            <a:pPr>
              <a:defRPr/>
            </a:pPr>
            <a:r>
              <a:rPr lang="en-GB" i="1" dirty="0"/>
              <a:t>Share successes with the class</a:t>
            </a:r>
          </a:p>
          <a:p>
            <a:pPr>
              <a:defRPr/>
            </a:pPr>
            <a:r>
              <a:rPr lang="en-GB" i="1" dirty="0"/>
              <a:t>Recognise every child has the ability to learn and achieve </a:t>
            </a:r>
          </a:p>
          <a:p>
            <a:pPr>
              <a:defRPr/>
            </a:pPr>
            <a:r>
              <a:rPr lang="en-GB" i="1" dirty="0"/>
              <a:t>Involve children in making decisions within the classroom 	</a:t>
            </a:r>
          </a:p>
          <a:p>
            <a:pPr marL="109537" indent="0">
              <a:buFont typeface="Wingdings 3" pitchFamily="18" charset="2"/>
              <a:buNone/>
              <a:defRPr/>
            </a:pPr>
            <a:endParaRPr lang="en-GB" i="1" dirty="0"/>
          </a:p>
        </p:txBody>
      </p:sp>
      <p:pic>
        <p:nvPicPr>
          <p:cNvPr id="23556" name="Picture 4" descr="C:\Users\s.ainsworth\AppData\Local\Microsoft\Windows\Temporary Internet Files\Content.IE5\KDSCESFD\Quotes-about-success-and-consistencySuccess-is-the-natural-consequence-of-consistently-applying-basic-fundamentals.-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0396" y="4273402"/>
            <a:ext cx="6065912" cy="2518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7" name="Picture 5" descr="C:\Users\s.ainsworth\AppData\Local\Microsoft\Windows\Temporary Internet Files\Content.IE5\SAJO67SS\Teacher_3_kid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28" y="0"/>
            <a:ext cx="5054600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375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>
              <a:defRPr/>
            </a:pPr>
            <a:r>
              <a:rPr lang="en-GB" sz="2800" dirty="0"/>
              <a:t>Behaviour management </a:t>
            </a:r>
            <a:br>
              <a:rPr lang="en-GB" sz="2800" dirty="0"/>
            </a:br>
            <a:r>
              <a:rPr lang="en-GB" sz="2800" dirty="0"/>
              <a:t>- the classroom environment</a:t>
            </a:r>
          </a:p>
        </p:txBody>
      </p:sp>
      <p:sp>
        <p:nvSpPr>
          <p:cNvPr id="3072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673101"/>
            <a:ext cx="3892920" cy="45719"/>
          </a:xfrm>
          <a:ln>
            <a:headEnd/>
            <a:tailEnd/>
          </a:ln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3072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1754" y="5410200"/>
            <a:ext cx="5387630" cy="762000"/>
          </a:xfrm>
          <a:ln>
            <a:headEnd/>
            <a:tailEnd/>
          </a:ln>
        </p:spPr>
        <p:txBody>
          <a:bodyPr/>
          <a:lstStyle/>
          <a:p>
            <a:endParaRPr lang="en-US" altLang="en-US">
              <a:ea typeface="ＭＳ Ｐゴシック" pitchFamily="34" charset="-128"/>
            </a:endParaRPr>
          </a:p>
        </p:txBody>
      </p:sp>
      <p:sp>
        <p:nvSpPr>
          <p:cNvPr id="30725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z="2800" dirty="0" err="1">
                <a:ea typeface="ＭＳ Ｐゴシック" pitchFamily="34" charset="-128"/>
              </a:rPr>
              <a:t>Dod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mewn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i’r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dosbarth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Eistedd</a:t>
            </a:r>
            <a:r>
              <a:rPr lang="en-US" altLang="en-US" sz="2800" dirty="0">
                <a:ea typeface="ＭＳ Ｐゴシック" pitchFamily="34" charset="-128"/>
              </a:rPr>
              <a:t> </a:t>
            </a:r>
            <a:r>
              <a:rPr lang="en-US" altLang="en-US" sz="2800" dirty="0" err="1">
                <a:ea typeface="ＭＳ Ｐゴシック" pitchFamily="34" charset="-128"/>
              </a:rPr>
              <a:t>strategol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dirty="0" err="1">
                <a:ea typeface="ＭＳ Ｐゴシック" pitchFamily="34" charset="-128"/>
              </a:rPr>
              <a:t>Dechrau</a:t>
            </a:r>
            <a:r>
              <a:rPr lang="en-US" altLang="en-US" sz="2800" dirty="0">
                <a:ea typeface="ＭＳ Ｐゴシック" pitchFamily="34" charset="-128"/>
              </a:rPr>
              <a:t> a </a:t>
            </a:r>
            <a:r>
              <a:rPr lang="en-US" altLang="en-US" sz="2800" dirty="0" err="1">
                <a:ea typeface="ＭＳ Ｐゴシック" pitchFamily="34" charset="-128"/>
              </a:rPr>
              <a:t>diwedd</a:t>
            </a:r>
            <a:r>
              <a:rPr lang="en-US" altLang="en-US" sz="2800" dirty="0">
                <a:ea typeface="ＭＳ Ｐゴシック" pitchFamily="34" charset="-128"/>
              </a:rPr>
              <a:t> y </a:t>
            </a:r>
            <a:r>
              <a:rPr lang="en-US" altLang="en-US" sz="2800" dirty="0" err="1">
                <a:ea typeface="ＭＳ Ｐゴシック" pitchFamily="34" charset="-128"/>
              </a:rPr>
              <a:t>wers</a:t>
            </a:r>
            <a:endParaRPr lang="en-US" altLang="en-US" sz="2800" dirty="0">
              <a:ea typeface="ＭＳ Ｐゴシック" pitchFamily="34" charset="-128"/>
            </a:endParaRPr>
          </a:p>
          <a:p>
            <a:r>
              <a:rPr lang="en-US" altLang="en-US" sz="2800" i="1" dirty="0">
                <a:ea typeface="ＭＳ Ｐゴシック" pitchFamily="34" charset="-128"/>
              </a:rPr>
              <a:t>Get them in, get on with them, get them out!</a:t>
            </a:r>
          </a:p>
          <a:p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3072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Entry into classroom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Strategic seating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Start and end of lessons</a:t>
            </a:r>
          </a:p>
          <a:p>
            <a:pPr>
              <a:spcBef>
                <a:spcPct val="0"/>
              </a:spcBef>
            </a:pPr>
            <a:r>
              <a:rPr lang="en-GB" altLang="en-US" sz="3200" i="1" dirty="0">
                <a:ea typeface="ＭＳ Ｐゴシック" pitchFamily="34" charset="-128"/>
              </a:rPr>
              <a:t>Get them in, get on with them, get them out</a:t>
            </a:r>
          </a:p>
        </p:txBody>
      </p:sp>
      <p:pic>
        <p:nvPicPr>
          <p:cNvPr id="30727" name="Picture 2" descr="C:\Users\Dave\AppData\Local\Microsoft\Windows\Temporary Internet Files\Content.IE5\Q54IWVZT\classroom_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27" y="4764"/>
            <a:ext cx="5711396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78" name="Picture 2" descr="C:\Users\s.ainsworth\AppData\Local\Microsoft\Windows\Temporary Internet Files\Content.IE5\BMIHAV5B\smiley_face_poster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511" y="5085184"/>
            <a:ext cx="3000375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8119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>
              <a:defRPr/>
            </a:pPr>
            <a:r>
              <a:rPr lang="en-GB" sz="3200" dirty="0"/>
              <a:t>Behaviour </a:t>
            </a:r>
            <a:br>
              <a:rPr lang="en-GB" sz="3200" dirty="0"/>
            </a:br>
            <a:r>
              <a:rPr lang="en-GB" sz="3200" dirty="0"/>
              <a:t>management </a:t>
            </a:r>
            <a:br>
              <a:rPr lang="en-GB" sz="3200" dirty="0"/>
            </a:br>
            <a:r>
              <a:rPr lang="en-GB" sz="3200" dirty="0"/>
              <a:t>programmes</a:t>
            </a:r>
          </a:p>
        </p:txBody>
      </p:sp>
      <p:sp>
        <p:nvSpPr>
          <p:cNvPr id="31749" name="Content Placeholder 4"/>
          <p:cNvSpPr>
            <a:spLocks noGrp="1"/>
          </p:cNvSpPr>
          <p:nvPr>
            <p:ph sz="quarter" idx="2"/>
          </p:nvPr>
        </p:nvSpPr>
        <p:spPr>
          <a:xfrm>
            <a:off x="609441" y="1444626"/>
            <a:ext cx="5385514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US" altLang="en-US" sz="2400" dirty="0" err="1">
                <a:ea typeface="ＭＳ Ｐゴシック" pitchFamily="34" charset="-128"/>
              </a:rPr>
              <a:t>Rhaglen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rheoli</a:t>
            </a:r>
            <a:r>
              <a:rPr lang="en-US" altLang="en-US" sz="2400" dirty="0">
                <a:ea typeface="ＭＳ Ｐゴシック" pitchFamily="34" charset="-128"/>
              </a:rPr>
              <a:t>  </a:t>
            </a:r>
            <a:r>
              <a:rPr lang="en-US" altLang="en-US" sz="2400" dirty="0" err="1">
                <a:ea typeface="ＭＳ Ｐゴシック" pitchFamily="34" charset="-128"/>
              </a:rPr>
              <a:t>Dosbarth</a:t>
            </a:r>
            <a:r>
              <a:rPr lang="en-US" altLang="en-US" sz="2400" dirty="0">
                <a:ea typeface="ＭＳ Ｐゴシック" pitchFamily="34" charset="-128"/>
              </a:rPr>
              <a:t> Y </a:t>
            </a:r>
            <a:r>
              <a:rPr lang="en-US" altLang="en-US" sz="2400" dirty="0" err="1">
                <a:ea typeface="ＭＳ Ｐゴシック" pitchFamily="34" charset="-128"/>
              </a:rPr>
              <a:t>Blynyddoedd</a:t>
            </a:r>
            <a:r>
              <a:rPr lang="en-US" altLang="en-US" sz="2400" dirty="0">
                <a:ea typeface="ＭＳ Ｐゴシック" pitchFamily="34" charset="-128"/>
              </a:rPr>
              <a:t> </a:t>
            </a:r>
            <a:r>
              <a:rPr lang="en-US" altLang="en-US" sz="2400" dirty="0" err="1">
                <a:ea typeface="ＭＳ Ｐゴシック" pitchFamily="34" charset="-128"/>
              </a:rPr>
              <a:t>Rhyfeddol</a:t>
            </a:r>
            <a:r>
              <a:rPr lang="en-US" altLang="en-US" sz="2400" dirty="0">
                <a:ea typeface="ＭＳ Ｐゴシック" pitchFamily="34" charset="-128"/>
              </a:rPr>
              <a:t> &amp; Ysgol </a:t>
            </a:r>
            <a:r>
              <a:rPr lang="en-US" altLang="en-US" sz="2400" dirty="0" err="1">
                <a:ea typeface="ＭＳ Ｐゴシック" pitchFamily="34" charset="-128"/>
              </a:rPr>
              <a:t>Dinosor</a:t>
            </a:r>
            <a:endParaRPr lang="en-US" altLang="en-US" sz="2400" dirty="0">
              <a:ea typeface="ＭＳ Ｐゴシック" pitchFamily="34" charset="-128"/>
            </a:endParaRPr>
          </a:p>
          <a:p>
            <a:r>
              <a:rPr lang="en-US" altLang="en-US" sz="2400" dirty="0">
                <a:ea typeface="ＭＳ Ｐゴシック" pitchFamily="34" charset="-128"/>
              </a:rPr>
              <a:t>SEAL ( Social and Emotional Aspects of Learning)</a:t>
            </a:r>
          </a:p>
          <a:p>
            <a:r>
              <a:rPr lang="en-GB" altLang="en-US" sz="2400" dirty="0" err="1">
                <a:ea typeface="ＭＳ Ｐゴシック" pitchFamily="34" charset="-128"/>
              </a:rPr>
              <a:t>KiVA</a:t>
            </a:r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31750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1444626"/>
            <a:ext cx="5387630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Incredible Years Teacher Classroom Management Programme &amp;Dinosaur School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>
                <a:ea typeface="ＭＳ Ｐゴシック" pitchFamily="34" charset="-128"/>
              </a:rPr>
              <a:t>SEAL (Social &amp; Emotional Aspects of Learning)</a:t>
            </a:r>
          </a:p>
          <a:p>
            <a:pPr>
              <a:spcBef>
                <a:spcPct val="0"/>
              </a:spcBef>
            </a:pPr>
            <a:r>
              <a:rPr lang="en-GB" altLang="en-US" sz="2800" i="1" dirty="0" err="1">
                <a:ea typeface="ＭＳ Ｐゴシック" pitchFamily="34" charset="-128"/>
              </a:rPr>
              <a:t>KiVA</a:t>
            </a:r>
            <a:endParaRPr lang="en-GB" altLang="en-US" sz="2800" i="1" dirty="0">
              <a:ea typeface="ＭＳ Ｐゴシック" pitchFamily="34" charset="-128"/>
            </a:endParaRPr>
          </a:p>
        </p:txBody>
      </p:sp>
      <p:pic>
        <p:nvPicPr>
          <p:cNvPr id="31751" name="Picture 2" descr="C:\Users\Dave\AppData\Local\Microsoft\Windows\Temporary Internet Files\Content.IE5\18Y0NM93\4479701959_11730d481c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0196" y="4539943"/>
            <a:ext cx="3838633" cy="2276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2" name="Picture 2" descr="C:\Users\s.ainsworth\AppData\Local\Microsoft\Windows\Temporary Internet Files\Content.IE5\KDSCESFD\support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828" y="116632"/>
            <a:ext cx="2952328" cy="1365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516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idx="1"/>
          </p:nvPr>
        </p:nvSpPr>
        <p:spPr>
          <a:xfrm>
            <a:off x="526913" y="1268414"/>
            <a:ext cx="10969943" cy="54006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dirty="0" err="1">
                <a:ea typeface="ＭＳ Ｐゴシック" pitchFamily="34" charset="-128"/>
              </a:rPr>
              <a:t>Llywodraeth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Cymru</a:t>
            </a:r>
            <a:r>
              <a:rPr lang="en-GB" altLang="en-US" sz="1800" dirty="0">
                <a:ea typeface="ＭＳ Ｐゴシック" pitchFamily="34" charset="-128"/>
              </a:rPr>
              <a:t> – </a:t>
            </a:r>
            <a:r>
              <a:rPr lang="en-GB" altLang="en-US" sz="1800" dirty="0" err="1">
                <a:ea typeface="ＭＳ Ｐゴシック" pitchFamily="34" charset="-128"/>
              </a:rPr>
              <a:t>Dysgu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Cymru</a:t>
            </a:r>
            <a:r>
              <a:rPr lang="en-GB" altLang="en-US" sz="1800" dirty="0">
                <a:ea typeface="ＭＳ Ｐゴシック" pitchFamily="34" charset="-128"/>
              </a:rPr>
              <a:t>: </a:t>
            </a:r>
            <a:r>
              <a:rPr lang="en-GB" altLang="en-US" sz="1800" dirty="0" err="1">
                <a:ea typeface="ＭＳ Ｐゴシック" pitchFamily="34" charset="-128"/>
              </a:rPr>
              <a:t>Ymddygiad</a:t>
            </a:r>
            <a:r>
              <a:rPr lang="en-GB" altLang="en-US" sz="1800" dirty="0">
                <a:ea typeface="ＭＳ Ｐゴシック" pitchFamily="34" charset="-128"/>
              </a:rPr>
              <a:t>. Available at </a:t>
            </a:r>
            <a:r>
              <a:rPr lang="en-GB" altLang="en-US" sz="1800" dirty="0">
                <a:ea typeface="ＭＳ Ｐゴシック" pitchFamily="34" charset="-128"/>
                <a:hlinkClick r:id="rId3"/>
              </a:rPr>
              <a:t>http://learning.wales.gov.uk/resources/improvementareas/behaviourandattendance/behaviour/?skip=1&amp;lang=cy</a:t>
            </a:r>
            <a:r>
              <a:rPr lang="en-GB" altLang="en-US" sz="1800" dirty="0">
                <a:ea typeface="ＭＳ Ｐゴシック" pitchFamily="34" charset="-128"/>
              </a:rPr>
              <a:t> (Accessed 08.06.18)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err="1">
                <a:ea typeface="ＭＳ Ｐゴシック" pitchFamily="34" charset="-128"/>
              </a:rPr>
              <a:t>Llywodraeth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Cymru</a:t>
            </a:r>
            <a:r>
              <a:rPr lang="en-GB" altLang="en-US" sz="1800" dirty="0">
                <a:ea typeface="ＭＳ Ｐゴシック" pitchFamily="34" charset="-128"/>
              </a:rPr>
              <a:t> (2012) </a:t>
            </a:r>
            <a:r>
              <a:rPr lang="en-GB" altLang="en-US" sz="1800" dirty="0" err="1">
                <a:ea typeface="ＭＳ Ｐゴシック" pitchFamily="34" charset="-128"/>
              </a:rPr>
              <a:t>Llawlyfr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ar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Reoli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Ymddygiad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ar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gyfer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Ysgolion</a:t>
            </a:r>
            <a:r>
              <a:rPr lang="en-GB" altLang="en-US" sz="1800" dirty="0">
                <a:ea typeface="ＭＳ Ｐゴシック" pitchFamily="34" charset="-128"/>
              </a:rPr>
              <a:t> </a:t>
            </a:r>
            <a:r>
              <a:rPr lang="en-GB" altLang="en-US" sz="1800" dirty="0" err="1">
                <a:ea typeface="ＭＳ Ｐゴシック" pitchFamily="34" charset="-128"/>
              </a:rPr>
              <a:t>Gynradd</a:t>
            </a:r>
            <a:r>
              <a:rPr lang="en-GB" altLang="en-US" sz="1800" dirty="0">
                <a:ea typeface="ＭＳ Ｐゴシック" pitchFamily="34" charset="-128"/>
              </a:rPr>
              <a:t>. Available at </a:t>
            </a:r>
            <a:r>
              <a:rPr lang="en-GB" altLang="en-US" sz="1800" dirty="0">
                <a:ea typeface="ＭＳ Ｐゴシック" pitchFamily="34" charset="-128"/>
                <a:hlinkClick r:id="rId4"/>
              </a:rPr>
              <a:t>http://wales.gov.uk/docs/dcells/publications/120713primarycy.pdf</a:t>
            </a:r>
            <a:r>
              <a:rPr lang="en-GB" altLang="en-US" sz="1800" dirty="0">
                <a:ea typeface="ＭＳ Ｐゴシック" pitchFamily="34" charset="-128"/>
              </a:rPr>
              <a:t> (</a:t>
            </a:r>
            <a:r>
              <a:rPr lang="en-GB" altLang="en-US" sz="1800">
                <a:ea typeface="ＭＳ Ｐゴシック" pitchFamily="34" charset="-128"/>
              </a:rPr>
              <a:t>Accessed 08.06.18)</a:t>
            </a:r>
            <a:endParaRPr lang="en-GB" altLang="en-US" sz="18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Rogers, B. (2007) </a:t>
            </a:r>
            <a:r>
              <a:rPr lang="en-GB" altLang="en-US" sz="1800" i="1" dirty="0">
                <a:ea typeface="ＭＳ Ｐゴシック" pitchFamily="34" charset="-128"/>
              </a:rPr>
              <a:t>Behaviour Management </a:t>
            </a:r>
            <a:r>
              <a:rPr lang="en-GB" altLang="en-US" sz="1800" dirty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Rogers, B. (2012) </a:t>
            </a:r>
            <a:r>
              <a:rPr lang="en-GB" altLang="en-US" sz="1800" i="1" dirty="0">
                <a:ea typeface="ＭＳ Ｐゴシック" pitchFamily="34" charset="-128"/>
              </a:rPr>
              <a:t>Classroom Behaviour  </a:t>
            </a:r>
            <a:r>
              <a:rPr lang="en-GB" altLang="en-US" sz="1800" dirty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Rogers, B. (2009) </a:t>
            </a:r>
            <a:r>
              <a:rPr lang="en-GB" altLang="en-US" sz="1800" i="1" dirty="0">
                <a:ea typeface="ＭＳ Ｐゴシック" pitchFamily="34" charset="-128"/>
              </a:rPr>
              <a:t>How to Manage Children’s Challenging Behaviour  </a:t>
            </a:r>
            <a:r>
              <a:rPr lang="en-GB" altLang="en-US" sz="1800" dirty="0">
                <a:ea typeface="ＭＳ Ｐゴシック" pitchFamily="34" charset="-128"/>
              </a:rPr>
              <a:t>London: Sage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Welsh Government - Learning Wales: Behaviour. Available at </a:t>
            </a:r>
            <a:r>
              <a:rPr lang="en-GB" altLang="en-US" sz="1800" dirty="0">
                <a:ea typeface="ＭＳ Ｐゴシック" pitchFamily="34" charset="-128"/>
                <a:hlinkClick r:id="rId5"/>
              </a:rPr>
              <a:t>http://learning.wales.gov.uk/resources/improvementareas/behaviourandattendance/behaviour/?lang=en</a:t>
            </a:r>
            <a:r>
              <a:rPr lang="en-GB" altLang="en-US" sz="1800" dirty="0">
                <a:ea typeface="ＭＳ Ｐゴシック" pitchFamily="34" charset="-128"/>
              </a:rPr>
              <a:t> (Accessed 08.06.18)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>
                <a:ea typeface="ＭＳ Ｐゴシック" pitchFamily="34" charset="-128"/>
              </a:rPr>
              <a:t>Welsh Government (2012) Practical Approaches to Behaviour Management in the Classroom. Available at </a:t>
            </a:r>
            <a:r>
              <a:rPr lang="en-GB" altLang="en-US" sz="1800" dirty="0">
                <a:ea typeface="ＭＳ Ｐゴシック" pitchFamily="34" charset="-128"/>
                <a:hlinkClick r:id="rId6"/>
              </a:rPr>
              <a:t>http://wales.gov.uk/docs/dcells/publications/120713primaryen.pdf</a:t>
            </a:r>
            <a:r>
              <a:rPr lang="en-GB" altLang="en-US" sz="1800" dirty="0">
                <a:ea typeface="ＭＳ Ｐゴシック" pitchFamily="34" charset="-128"/>
              </a:rPr>
              <a:t> (Accessed 08.06.18)    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7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ea typeface="ＭＳ Ｐゴシック" pitchFamily="34" charset="-128"/>
              <a:hlinkClick r:id="rId7"/>
            </a:endParaRPr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441" y="274638"/>
            <a:ext cx="10969943" cy="99412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Llyfryddiaeth</a:t>
            </a:r>
            <a:r>
              <a:rPr lang="en-GB" dirty="0"/>
              <a:t>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2880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0</TotalTime>
  <Words>1767</Words>
  <Application>Microsoft Office PowerPoint</Application>
  <PresentationFormat>Custom</PresentationFormat>
  <Paragraphs>228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ＭＳ Ｐゴシック</vt:lpstr>
      <vt:lpstr>Arial</vt:lpstr>
      <vt:lpstr>Century Gothic</vt:lpstr>
      <vt:lpstr>Wingdings 3</vt:lpstr>
      <vt:lpstr>Books 16x9</vt:lpstr>
      <vt:lpstr>SJIE6005  Classroom Management 4</vt:lpstr>
      <vt:lpstr>PowerPoint Presentation</vt:lpstr>
      <vt:lpstr>Agenda Llywodraeth Cymru 2014                                                                                 Welsh Government Agenda 2014</vt:lpstr>
      <vt:lpstr>Modelau o ymddygiad plant   Models of child behaviour</vt:lpstr>
      <vt:lpstr>Biolegol    Biological</vt:lpstr>
      <vt:lpstr>Ymddygiadol                                                   Behavioural</vt:lpstr>
      <vt:lpstr>Ymddygiadol                                                   Behavioural</vt:lpstr>
      <vt:lpstr> </vt:lpstr>
      <vt:lpstr>Gwybyddol                                                                         Cognitive </vt:lpstr>
      <vt:lpstr>Systematic</vt:lpstr>
      <vt:lpstr>PowerPoint Presentation</vt:lpstr>
      <vt:lpstr>Seicodeinameg                                  Psychodynamic</vt:lpstr>
      <vt:lpstr>Damcaniaeth ymddygiad            Behaviour  Theory</vt:lpstr>
      <vt:lpstr>Damcaniaeth Ymddygiad            Behaviour  Theory</vt:lpstr>
      <vt:lpstr>Rheolaeth dosbarth cadarnhaol  Effective classroom management</vt:lpstr>
      <vt:lpstr>Diwylliant dysgu cadarnhaol                                           Positive learning culture</vt:lpstr>
      <vt:lpstr>  Yr her …                                         The challenge …</vt:lpstr>
      <vt:lpstr>Rheolaeth dosbarth Classroom management</vt:lpstr>
      <vt:lpstr>   estyn.gov.uk              Arfer orau  Estyn Best Practice</vt:lpstr>
      <vt:lpstr>Well managed  classrooms</vt:lpstr>
      <vt:lpstr>Well managed  classrooms</vt:lpstr>
      <vt:lpstr>Perthynas gadarnhaol                                                       Positive  relationships</vt:lpstr>
      <vt:lpstr>Behaviour management-   developing positive  relationships</vt:lpstr>
      <vt:lpstr>Developing positive  relationships</vt:lpstr>
      <vt:lpstr>Behaviour management  - the classroom environment</vt:lpstr>
      <vt:lpstr>Behaviour  management  programmes</vt:lpstr>
      <vt:lpstr>Llyfryddiaeth / 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2015-01-04T10:10:18Z</dcterms:created>
  <dcterms:modified xsi:type="dcterms:W3CDTF">2018-06-09T08:11:34Z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</Properties>
</file>