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4"/>
  </p:notesMasterIdLst>
  <p:sldIdLst>
    <p:sldId id="256" r:id="rId5"/>
    <p:sldId id="267" r:id="rId6"/>
    <p:sldId id="303" r:id="rId7"/>
    <p:sldId id="308" r:id="rId8"/>
    <p:sldId id="310" r:id="rId9"/>
    <p:sldId id="418" r:id="rId10"/>
    <p:sldId id="317" r:id="rId11"/>
    <p:sldId id="316" r:id="rId12"/>
    <p:sldId id="29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367181-EAFB-47FD-AD08-12697F9563F6}" v="31" dt="2026-03-09T13:30:03.1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EE516-8D72-45F3-BEAE-B0DFBC2262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6F1948-28C6-4DA3-9DD4-8FBF2F3B888F}">
      <dgm:prSet custT="1"/>
      <dgm:spPr/>
      <dgm:t>
        <a:bodyPr/>
        <a:lstStyle/>
        <a:p>
          <a:r>
            <a:rPr lang="en-GB" sz="2400" b="1" dirty="0">
              <a:solidFill>
                <a:schemeClr val="accent1">
                  <a:lumMod val="20000"/>
                  <a:lumOff val="80000"/>
                </a:schemeClr>
              </a:solidFill>
            </a:rPr>
            <a:t>Assessment  Component Two: Practical: Academic Interview </a:t>
          </a:r>
        </a:p>
        <a:p>
          <a:r>
            <a:rPr lang="en-GB" sz="2400" b="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Time: 15 Minutes</a:t>
          </a:r>
        </a:p>
        <a:p>
          <a:r>
            <a:rPr lang="en-GB" sz="2400" b="0" dirty="0">
              <a:solidFill>
                <a:schemeClr val="accent1">
                  <a:lumMod val="20000"/>
                  <a:lumOff val="80000"/>
                </a:schemeClr>
              </a:solidFill>
            </a:rPr>
            <a:t>Assessment Weighting: 50%</a:t>
          </a:r>
        </a:p>
        <a:p>
          <a:endParaRPr lang="en-US" sz="2400" dirty="0"/>
        </a:p>
      </dgm:t>
    </dgm:pt>
    <dgm:pt modelId="{D732CB8C-086D-4D93-A1E5-4667A40AB020}" type="parTrans" cxnId="{F0FD98A2-C6F6-4E6F-92CE-8CD83DADDAAA}">
      <dgm:prSet/>
      <dgm:spPr/>
      <dgm:t>
        <a:bodyPr/>
        <a:lstStyle/>
        <a:p>
          <a:endParaRPr lang="en-US"/>
        </a:p>
      </dgm:t>
    </dgm:pt>
    <dgm:pt modelId="{E2BF2CB6-99BE-48B6-8188-CA62DA1B401D}" type="sibTrans" cxnId="{F0FD98A2-C6F6-4E6F-92CE-8CD83DADDAAA}">
      <dgm:prSet/>
      <dgm:spPr/>
      <dgm:t>
        <a:bodyPr/>
        <a:lstStyle/>
        <a:p>
          <a:endParaRPr lang="en-US"/>
        </a:p>
      </dgm:t>
    </dgm:pt>
    <dgm:pt modelId="{8086793E-4CB3-41C2-9390-2FDC4D35639D}">
      <dgm:prSet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accent1">
                  <a:lumMod val="20000"/>
                  <a:lumOff val="80000"/>
                </a:schemeClr>
              </a:solidFill>
            </a:rPr>
            <a:t>Assessment Task:</a:t>
          </a:r>
        </a:p>
        <a:p>
          <a:pPr>
            <a:buNone/>
          </a:pPr>
          <a:r>
            <a:rPr lang="en-GB" sz="2400" dirty="0">
              <a:solidFill>
                <a:schemeClr val="accent1">
                  <a:lumMod val="20000"/>
                  <a:lumOff val="80000"/>
                </a:schemeClr>
              </a:solidFill>
            </a:rPr>
            <a:t>Academic  interview to assess current progress with basic counselling skills </a:t>
          </a:r>
        </a:p>
      </dgm:t>
    </dgm:pt>
    <dgm:pt modelId="{639BFCE4-A9D6-444A-BCE8-29A324CFA642}" type="parTrans" cxnId="{88AEA8F2-A3AE-4D10-936D-FC1285937807}">
      <dgm:prSet/>
      <dgm:spPr/>
      <dgm:t>
        <a:bodyPr/>
        <a:lstStyle/>
        <a:p>
          <a:endParaRPr lang="en-GB"/>
        </a:p>
      </dgm:t>
    </dgm:pt>
    <dgm:pt modelId="{75F17314-822F-4340-8C11-36EC3D77AC48}" type="sibTrans" cxnId="{88AEA8F2-A3AE-4D10-936D-FC1285937807}">
      <dgm:prSet/>
      <dgm:spPr/>
      <dgm:t>
        <a:bodyPr/>
        <a:lstStyle/>
        <a:p>
          <a:endParaRPr lang="en-GB"/>
        </a:p>
      </dgm:t>
    </dgm:pt>
    <dgm:pt modelId="{95C442D6-5B26-4FE2-996D-B32FDD17CE41}" type="pres">
      <dgm:prSet presAssocID="{8D2EE516-8D72-45F3-BEAE-B0DFBC22626D}" presName="linear" presStyleCnt="0">
        <dgm:presLayoutVars>
          <dgm:animLvl val="lvl"/>
          <dgm:resizeHandles val="exact"/>
        </dgm:presLayoutVars>
      </dgm:prSet>
      <dgm:spPr/>
    </dgm:pt>
    <dgm:pt modelId="{78C00230-A840-4408-A66D-DDD5A1F615B8}" type="pres">
      <dgm:prSet presAssocID="{F36F1948-28C6-4DA3-9DD4-8FBF2F3B888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02D38BD-D11D-4A1D-8B4B-AEDFA905F672}" type="pres">
      <dgm:prSet presAssocID="{E2BF2CB6-99BE-48B6-8188-CA62DA1B401D}" presName="spacer" presStyleCnt="0"/>
      <dgm:spPr/>
    </dgm:pt>
    <dgm:pt modelId="{9EDF7137-DA5B-4A53-A2FC-C3BB6CD06D3E}" type="pres">
      <dgm:prSet presAssocID="{8086793E-4CB3-41C2-9390-2FDC4D35639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38FD511-7937-48AC-A6E6-5AF5A12CE918}" type="presOf" srcId="{8086793E-4CB3-41C2-9390-2FDC4D35639D}" destId="{9EDF7137-DA5B-4A53-A2FC-C3BB6CD06D3E}" srcOrd="0" destOrd="0" presId="urn:microsoft.com/office/officeart/2005/8/layout/vList2"/>
    <dgm:cxn modelId="{3B1F6414-77E4-4656-B2EE-60C36DEB3718}" type="presOf" srcId="{8D2EE516-8D72-45F3-BEAE-B0DFBC22626D}" destId="{95C442D6-5B26-4FE2-996D-B32FDD17CE41}" srcOrd="0" destOrd="0" presId="urn:microsoft.com/office/officeart/2005/8/layout/vList2"/>
    <dgm:cxn modelId="{165A6C67-AD8C-4F00-AD26-1E14163A6435}" type="presOf" srcId="{F36F1948-28C6-4DA3-9DD4-8FBF2F3B888F}" destId="{78C00230-A840-4408-A66D-DDD5A1F615B8}" srcOrd="0" destOrd="0" presId="urn:microsoft.com/office/officeart/2005/8/layout/vList2"/>
    <dgm:cxn modelId="{F0FD98A2-C6F6-4E6F-92CE-8CD83DADDAAA}" srcId="{8D2EE516-8D72-45F3-BEAE-B0DFBC22626D}" destId="{F36F1948-28C6-4DA3-9DD4-8FBF2F3B888F}" srcOrd="0" destOrd="0" parTransId="{D732CB8C-086D-4D93-A1E5-4667A40AB020}" sibTransId="{E2BF2CB6-99BE-48B6-8188-CA62DA1B401D}"/>
    <dgm:cxn modelId="{88AEA8F2-A3AE-4D10-936D-FC1285937807}" srcId="{8D2EE516-8D72-45F3-BEAE-B0DFBC22626D}" destId="{8086793E-4CB3-41C2-9390-2FDC4D35639D}" srcOrd="1" destOrd="0" parTransId="{639BFCE4-A9D6-444A-BCE8-29A324CFA642}" sibTransId="{75F17314-822F-4340-8C11-36EC3D77AC48}"/>
    <dgm:cxn modelId="{1CA00270-1C7F-4A8C-8C6E-643D60447CF8}" type="presParOf" srcId="{95C442D6-5B26-4FE2-996D-B32FDD17CE41}" destId="{78C00230-A840-4408-A66D-DDD5A1F615B8}" srcOrd="0" destOrd="0" presId="urn:microsoft.com/office/officeart/2005/8/layout/vList2"/>
    <dgm:cxn modelId="{D2CA9809-A0C3-4D70-A6AB-8AFA0FBF9D08}" type="presParOf" srcId="{95C442D6-5B26-4FE2-996D-B32FDD17CE41}" destId="{902D38BD-D11D-4A1D-8B4B-AEDFA905F672}" srcOrd="1" destOrd="0" presId="urn:microsoft.com/office/officeart/2005/8/layout/vList2"/>
    <dgm:cxn modelId="{41256717-A2CF-4E1D-9995-808CC4E8EB5E}" type="presParOf" srcId="{95C442D6-5B26-4FE2-996D-B32FDD17CE41}" destId="{9EDF7137-DA5B-4A53-A2FC-C3BB6CD06D3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00230-A840-4408-A66D-DDD5A1F615B8}">
      <dsp:nvSpPr>
        <dsp:cNvPr id="0" name=""/>
        <dsp:cNvSpPr/>
      </dsp:nvSpPr>
      <dsp:spPr>
        <a:xfrm>
          <a:off x="0" y="1516"/>
          <a:ext cx="4754880" cy="2515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 Component Two: Practical: Academic Interview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Time: 15 Minutes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Weighting: 50%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122797" y="124313"/>
        <a:ext cx="4509286" cy="2269905"/>
      </dsp:txXfrm>
    </dsp:sp>
    <dsp:sp modelId="{9EDF7137-DA5B-4A53-A2FC-C3BB6CD06D3E}">
      <dsp:nvSpPr>
        <dsp:cNvPr id="0" name=""/>
        <dsp:cNvSpPr/>
      </dsp:nvSpPr>
      <dsp:spPr>
        <a:xfrm>
          <a:off x="0" y="2640856"/>
          <a:ext cx="4754880" cy="2515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Task: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Academic  interview to assess current progress with basic counselling skills </a:t>
          </a:r>
        </a:p>
      </dsp:txBody>
      <dsp:txXfrm>
        <a:off x="122797" y="2763653"/>
        <a:ext cx="4509286" cy="22699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1867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09/03/2026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4782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https://moodle.uwtsd.ac.uk/course/view.php?id=12876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-2384090" y="-69335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Welcome to the ECPS4015 Introduction to Counselling Skills Module - 2026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7" y="69276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Lesson Aims:</a:t>
            </a:r>
            <a:br>
              <a:rPr lang="en-GB" sz="28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Week 6:  Responding with Empathy, a Person-centred way of being</a:t>
            </a:r>
            <a:r>
              <a:rPr lang="en-GB" sz="28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/>
                <a:ea typeface="Times New Roman" panose="02020603050405020304" pitchFamily="18" charset="0"/>
              </a:rPr>
              <a:t>Reflect previous session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Academic Interview assignment work-shop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Being Person Centred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Empathic Listening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Responding Skills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0E32-407A-1204-0EA4-51C19396C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Assessment Component 2 – Academic Interview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5FF221A-B82D-8B13-EFCC-82B47A0570D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8245152"/>
              </p:ext>
            </p:extLst>
          </p:nvPr>
        </p:nvGraphicFramePr>
        <p:xfrm>
          <a:off x="1143000" y="1341486"/>
          <a:ext cx="4754880" cy="515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519A4-8DEF-60EC-1E62-F442D7F3FF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Assignment Date: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Wednesday 6th May 2026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Individual timeslots will be posted on Moodle closer to the 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968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70C47-F2E6-1917-FAEB-913C43E52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Assignment  Task:</a:t>
            </a:r>
            <a:b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15-minute interview will assess your </a:t>
            </a:r>
            <a:r>
              <a:rPr lang="en-GB" sz="2400" b="1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current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progress with basic counselling skills. 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US" sz="2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B6D5C-D365-C033-AE11-007D11FC7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059" y="1"/>
            <a:ext cx="8036940" cy="685799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400" dirty="0">
              <a:solidFill>
                <a:schemeClr val="tx1"/>
              </a:solidFill>
            </a:endParaRPr>
          </a:p>
          <a:p>
            <a:pPr marL="45720" lv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Questions will consider the following skills and understanding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Significance of building rapport  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Contracting – ethical framework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Attending Skills – Use of SOLER/Minimal Encouragers 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Responding Skills – Paraphrasing, restating,  summarising 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Appropriate use of questions 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Process – Managing the </a:t>
            </a:r>
            <a:r>
              <a:rPr lang="en-GB" sz="2400">
                <a:solidFill>
                  <a:schemeClr val="tx1"/>
                </a:solidFill>
              </a:rPr>
              <a:t>session safel</a:t>
            </a:r>
            <a:r>
              <a:rPr lang="en-GB" sz="2400" dirty="0">
                <a:solidFill>
                  <a:schemeClr val="tx1"/>
                </a:solidFill>
              </a:rPr>
              <a:t>y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Core conditions: Empathy, Congruence, UPR </a:t>
            </a:r>
          </a:p>
          <a:p>
            <a:pPr lvl="0"/>
            <a:r>
              <a:rPr lang="en-GB" sz="2400" dirty="0">
                <a:solidFill>
                  <a:schemeClr val="tx1"/>
                </a:solidFill>
              </a:rPr>
              <a:t>Your Growing Edge</a:t>
            </a:r>
            <a:r>
              <a:rPr lang="en-GB" sz="2400" b="1" dirty="0">
                <a:solidFill>
                  <a:schemeClr val="tx1"/>
                </a:solidFill>
              </a:rPr>
              <a:t>  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The interview will be recorded for moderation purposes  </a:t>
            </a:r>
            <a:endParaRPr lang="en-GB" sz="24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en-GB" sz="2000" dirty="0">
              <a:solidFill>
                <a:schemeClr val="tx1"/>
              </a:solidFill>
            </a:endParaRPr>
          </a:p>
          <a:p>
            <a:endParaRPr lang="en-US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39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Gibb’s reflective Cycle</a:t>
            </a:r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472770"/>
            <a:ext cx="4414438" cy="392526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Description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Feelings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Evaluation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Analysis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Conclusion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Action Plan</a:t>
            </a:r>
          </a:p>
          <a:p>
            <a:pPr indent="-182880">
              <a:buFont typeface="Garamond" pitchFamily="18" charset="0"/>
              <a:buChar char="◦"/>
            </a:pPr>
            <a:endParaRPr lang="en-US" b="1" dirty="0">
              <a:latin typeface="+mn-lt"/>
            </a:endParaRPr>
          </a:p>
          <a:p>
            <a:r>
              <a:rPr lang="en-US" dirty="0">
                <a:latin typeface="+mn-lt"/>
              </a:rPr>
              <a:t>Adapted from: Gibbs, G. (1988) Learning by doing: a guide to teaching and learning methods. Oxford: Further Education Unit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984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7396E8-8E85-71FE-4EF0-B9D76A9A3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Preparation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2ECF4-664D-4EB0-98D9-A445F36F1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14965"/>
            <a:ext cx="9872871" cy="408103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Utilise formative feedback provided by peers and course tutor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the Gibbs Cycle of reflection model to develop your thoughts. 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Provide examples of how the various skills were used – reflect on what was effective and consider challenges and areas for development.  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Awareness of theoretical approaches and interventions; areas of good practice – ethical framework/competency framework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 on your own personal development and growing edge (self-awareness)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346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2E809-3FFF-4ABC-86D4-02C5C6234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BBC74-6069-41D4-B582-98CC3C7262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45" y="1651462"/>
            <a:ext cx="5780117" cy="497655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>
              <a:solidFill>
                <a:srgbClr val="F59E00"/>
              </a:solidFill>
              <a:hlinkClick r:id="rId2"/>
            </a:endParaRP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Read Assignment Proforma in the Assessment tile on Moodle page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Be aware of assignment date and interview time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Give yourself plenty of time to practice your response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Make use of the learning resources on the Moodle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Make use of the library and learning resources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*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Reach out to learning support and wellbeing services if you are struggling!!!!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8C1ED6-05CC-81A8-73A7-968A5599E7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67450" y="1943765"/>
            <a:ext cx="4754563" cy="317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55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386</Words>
  <Application>Microsoft Office PowerPoint</Application>
  <PresentationFormat>Widescreen</PresentationFormat>
  <Paragraphs>57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Corbel</vt:lpstr>
      <vt:lpstr>Garamond</vt:lpstr>
      <vt:lpstr>Sagona ExtraLight</vt:lpstr>
      <vt:lpstr>Times New Roman</vt:lpstr>
      <vt:lpstr>Basis</vt:lpstr>
      <vt:lpstr>ECPS4015: Introduction to Counselling Skills Module Lead: Andrea Williams</vt:lpstr>
      <vt:lpstr>Welcome to the ECPS4015 Introduction to Counselling Skills Module - 2026</vt:lpstr>
      <vt:lpstr>Lesson Aims: Week 6:  Responding with Empathy, a Person-centred way of being.</vt:lpstr>
      <vt:lpstr>Assessment Component 2 – Academic Interview </vt:lpstr>
      <vt:lpstr>Assignment  Task: The 15-minute interview will assess your current progress with basic counselling skills.  </vt:lpstr>
      <vt:lpstr>Gibb’s reflective Cycle</vt:lpstr>
      <vt:lpstr>Preparation</vt:lpstr>
      <vt:lpstr>Summary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2026-03-09T13:30:12Z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