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9" r:id="rId2"/>
    <p:sldId id="259" r:id="rId3"/>
    <p:sldId id="258" r:id="rId4"/>
    <p:sldId id="260" r:id="rId5"/>
    <p:sldId id="262" r:id="rId6"/>
    <p:sldId id="263" r:id="rId7"/>
    <p:sldId id="264" r:id="rId8"/>
    <p:sldId id="265" r:id="rId9"/>
    <p:sldId id="266" r:id="rId10"/>
    <p:sldId id="267" r:id="rId11"/>
    <p:sldId id="268" r:id="rId12"/>
    <p:sldId id="270" r:id="rId13"/>
    <p:sldId id="281" r:id="rId14"/>
    <p:sldId id="271" r:id="rId15"/>
    <p:sldId id="272" r:id="rId16"/>
    <p:sldId id="273" r:id="rId17"/>
    <p:sldId id="274" r:id="rId18"/>
    <p:sldId id="276" r:id="rId19"/>
    <p:sldId id="277" r:id="rId20"/>
    <p:sldId id="278" r:id="rId21"/>
    <p:sldId id="279" r:id="rId22"/>
    <p:sldId id="280" r:id="rId23"/>
    <p:sldId id="282" r:id="rId24"/>
    <p:sldId id="283" r:id="rId25"/>
    <p:sldId id="284" r:id="rId26"/>
    <p:sldId id="285" r:id="rId27"/>
    <p:sldId id="286" r:id="rId28"/>
    <p:sldId id="28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58591334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5043805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320535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42449672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58470331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53506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25128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7557936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11/02/2018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64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4747275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11/02/2018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2206055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11/02/2018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191964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CLCS5010 </a:t>
            </a:r>
          </a:p>
          <a:p>
            <a:r>
              <a:rPr lang="en-GB" dirty="0" smtClean="0"/>
              <a:t>Nero’s “Five Golden Years”</a:t>
            </a:r>
            <a:endParaRPr lang="en-GB" dirty="0"/>
          </a:p>
        </p:txBody>
      </p:sp>
      <p:sp>
        <p:nvSpPr>
          <p:cNvPr id="2" name="Title 1"/>
          <p:cNvSpPr>
            <a:spLocks noGrp="1"/>
          </p:cNvSpPr>
          <p:nvPr>
            <p:ph type="ctrTitle"/>
          </p:nvPr>
        </p:nvSpPr>
        <p:spPr>
          <a:xfrm>
            <a:off x="685800" y="188640"/>
            <a:ext cx="7772400" cy="1584176"/>
          </a:xfrm>
        </p:spPr>
        <p:txBody>
          <a:bodyPr>
            <a:normAutofit/>
          </a:bodyPr>
          <a:lstStyle/>
          <a:p>
            <a:r>
              <a:rPr lang="en-GB" dirty="0" smtClean="0"/>
              <a:t>Literature and Culture in the Reign of Nero</a:t>
            </a:r>
            <a:endParaRPr lang="en-GB" dirty="0"/>
          </a:p>
        </p:txBody>
      </p:sp>
      <p:pic>
        <p:nvPicPr>
          <p:cNvPr id="5" name="Picture 4"/>
          <p:cNvPicPr>
            <a:picLocks noChangeAspect="1"/>
          </p:cNvPicPr>
          <p:nvPr/>
        </p:nvPicPr>
        <p:blipFill>
          <a:blip r:embed="rId2"/>
          <a:stretch>
            <a:fillRect/>
          </a:stretch>
        </p:blipFill>
        <p:spPr>
          <a:xfrm>
            <a:off x="1835696" y="3582895"/>
            <a:ext cx="2293664" cy="2734467"/>
          </a:xfrm>
          <a:prstGeom prst="rect">
            <a:avLst/>
          </a:prstGeom>
        </p:spPr>
      </p:pic>
      <p:pic>
        <p:nvPicPr>
          <p:cNvPr id="6" name="Picture 5"/>
          <p:cNvPicPr>
            <a:picLocks noChangeAspect="1"/>
          </p:cNvPicPr>
          <p:nvPr/>
        </p:nvPicPr>
        <p:blipFill rotWithShape="1">
          <a:blip r:embed="rId3"/>
          <a:srcRect r="50000"/>
          <a:stretch/>
        </p:blipFill>
        <p:spPr>
          <a:xfrm>
            <a:off x="4355976" y="3573016"/>
            <a:ext cx="2889440" cy="2744346"/>
          </a:xfrm>
          <a:prstGeom prst="rect">
            <a:avLst/>
          </a:prstGeom>
        </p:spPr>
      </p:pic>
    </p:spTree>
    <p:extLst>
      <p:ext uri="{BB962C8B-B14F-4D97-AF65-F5344CB8AC3E}">
        <p14:creationId xmlns:p14="http://schemas.microsoft.com/office/powerpoint/2010/main" val="6012259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494085"/>
          </a:xfrm>
          <a:prstGeom prst="rect">
            <a:avLst/>
          </a:prstGeom>
        </p:spPr>
        <p:txBody>
          <a:bodyPr wrap="square">
            <a:spAutoFit/>
          </a:bodyPr>
          <a:lstStyle/>
          <a:p>
            <a:r>
              <a:rPr lang="en-GB" sz="3100" dirty="0" smtClean="0"/>
              <a:t>“Fulfilling </a:t>
            </a:r>
            <a:r>
              <a:rPr lang="en-GB" sz="3100" dirty="0"/>
              <a:t>the debt to his ancestors, the manifest god Caesar has departed to them, and the expected and hoped for imperator of the world has been proclaimed: the god spirit of the world, the origin of [[the greatest of]] all good things, Nero has been proclaimed Caesar. For this reason, all of us ought to wear wreaths and sacrifice oxen, to show to all the gods our gratitude. (Year) one of Nero Claudius Caesar Augustus </a:t>
            </a:r>
            <a:r>
              <a:rPr lang="en-GB" sz="3100" dirty="0" err="1"/>
              <a:t>Germanicus</a:t>
            </a:r>
            <a:r>
              <a:rPr lang="en-GB" sz="3100" dirty="0"/>
              <a:t>, on the twenty-first of the month New Augustus [November 17th</a:t>
            </a:r>
            <a:r>
              <a:rPr lang="en-GB" sz="3100" dirty="0" smtClean="0"/>
              <a:t>].” </a:t>
            </a:r>
            <a:r>
              <a:rPr lang="en-GB" sz="3100" dirty="0"/>
              <a:t>- </a:t>
            </a:r>
            <a:r>
              <a:rPr lang="en-GB" sz="3100" b="1" dirty="0"/>
              <a:t>P. Oxy. 1021 (Papyrus from </a:t>
            </a:r>
            <a:r>
              <a:rPr lang="en-GB" sz="3100" b="1" dirty="0" err="1"/>
              <a:t>Oxyrhynchus</a:t>
            </a:r>
            <a:r>
              <a:rPr lang="en-GB" sz="3100" b="1" dirty="0"/>
              <a:t>) – AD 54. </a:t>
            </a:r>
            <a:endParaRPr lang="en-GB" sz="3100" dirty="0"/>
          </a:p>
        </p:txBody>
      </p:sp>
    </p:spTree>
    <p:extLst>
      <p:ext uri="{BB962C8B-B14F-4D97-AF65-F5344CB8AC3E}">
        <p14:creationId xmlns:p14="http://schemas.microsoft.com/office/powerpoint/2010/main" val="1285039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Securing Power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8605816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Honours and Benefactions</a:t>
            </a:r>
            <a:endParaRPr lang="en-GB" dirty="0"/>
          </a:p>
        </p:txBody>
      </p:sp>
      <p:sp>
        <p:nvSpPr>
          <p:cNvPr id="5" name="Content Placeholder 4"/>
          <p:cNvSpPr>
            <a:spLocks noGrp="1"/>
          </p:cNvSpPr>
          <p:nvPr>
            <p:ph sz="half" idx="2"/>
          </p:nvPr>
        </p:nvSpPr>
        <p:spPr>
          <a:xfrm>
            <a:off x="4644008" y="1412776"/>
            <a:ext cx="4320480" cy="5184576"/>
          </a:xfrm>
        </p:spPr>
        <p:txBody>
          <a:bodyPr>
            <a:noAutofit/>
          </a:bodyPr>
          <a:lstStyle/>
          <a:p>
            <a:pPr marL="0" indent="0">
              <a:buNone/>
            </a:pPr>
            <a:r>
              <a:rPr lang="en-GB" sz="2300" dirty="0" smtClean="0"/>
              <a:t>“… </a:t>
            </a:r>
            <a:r>
              <a:rPr lang="en-GB" sz="2300" dirty="0"/>
              <a:t>of the remaining two (honours) your temple I decline because to gods alone is this honour to be granted rightly by men, and the gold crown I released to be sent back to you, not wishing at the beginning of my </a:t>
            </a:r>
            <a:r>
              <a:rPr lang="en-GB" sz="2300" dirty="0" err="1"/>
              <a:t>principate</a:t>
            </a:r>
            <a:r>
              <a:rPr lang="en-GB" sz="2300" dirty="0"/>
              <a:t> to burden you. Whatever (privileges)… you have received from the emperors before me [I wish to be securely yours</a:t>
            </a:r>
            <a:r>
              <a:rPr lang="en-GB" sz="2300" dirty="0" smtClean="0"/>
              <a:t>,]…” </a:t>
            </a:r>
            <a:r>
              <a:rPr lang="en-GB" sz="2300" dirty="0"/>
              <a:t>- </a:t>
            </a:r>
            <a:r>
              <a:rPr lang="en-GB" sz="2300" b="1" dirty="0"/>
              <a:t>P. Med. Inv. 70, 01 (papyrus from the </a:t>
            </a:r>
            <a:r>
              <a:rPr lang="en-GB" sz="2300" b="1" dirty="0" err="1"/>
              <a:t>Arsinoite</a:t>
            </a:r>
            <a:r>
              <a:rPr lang="en-GB" sz="2300" b="1" dirty="0"/>
              <a:t> </a:t>
            </a:r>
            <a:r>
              <a:rPr lang="en-GB" sz="2300" b="1" dirty="0" err="1"/>
              <a:t>nome</a:t>
            </a:r>
            <a:r>
              <a:rPr lang="en-GB" sz="2300" b="1" dirty="0"/>
              <a:t>) – AD 55. </a:t>
            </a:r>
            <a:endParaRPr lang="en-GB" sz="2300" dirty="0"/>
          </a:p>
        </p:txBody>
      </p:sp>
      <p:sp>
        <p:nvSpPr>
          <p:cNvPr id="7" name="Content Placeholder 3"/>
          <p:cNvSpPr>
            <a:spLocks noGrp="1"/>
          </p:cNvSpPr>
          <p:nvPr>
            <p:ph sz="half" idx="1"/>
          </p:nvPr>
        </p:nvSpPr>
        <p:spPr>
          <a:xfrm>
            <a:off x="179512" y="1371600"/>
            <a:ext cx="4392488" cy="3857600"/>
          </a:xfrm>
        </p:spPr>
        <p:txBody>
          <a:bodyPr>
            <a:normAutofit fontScale="92500" lnSpcReduction="10000"/>
          </a:bodyPr>
          <a:lstStyle/>
          <a:p>
            <a:r>
              <a:rPr lang="en-GB" i="1" dirty="0" err="1" smtClean="0"/>
              <a:t>Divi</a:t>
            </a:r>
            <a:r>
              <a:rPr lang="en-GB" i="1" dirty="0" smtClean="0"/>
              <a:t> </a:t>
            </a:r>
            <a:r>
              <a:rPr lang="en-GB" i="1" dirty="0" err="1"/>
              <a:t>Filius</a:t>
            </a:r>
            <a:r>
              <a:rPr lang="en-GB" dirty="0"/>
              <a:t>. </a:t>
            </a:r>
          </a:p>
          <a:p>
            <a:endParaRPr lang="en-GB" sz="400" dirty="0"/>
          </a:p>
          <a:p>
            <a:r>
              <a:rPr lang="en-GB" dirty="0" smtClean="0"/>
              <a:t>Confirms </a:t>
            </a:r>
            <a:r>
              <a:rPr lang="en-GB" dirty="0"/>
              <a:t>support of army and the senate; Praetorian‘s receive a donative – </a:t>
            </a:r>
            <a:r>
              <a:rPr lang="en-GB" b="1" dirty="0" err="1"/>
              <a:t>Dio</a:t>
            </a:r>
            <a:r>
              <a:rPr lang="en-GB" b="1" dirty="0"/>
              <a:t> 61.14.3. </a:t>
            </a:r>
            <a:endParaRPr lang="en-GB" b="1" dirty="0" smtClean="0"/>
          </a:p>
          <a:p>
            <a:endParaRPr lang="en-GB" sz="400" b="1" dirty="0"/>
          </a:p>
          <a:p>
            <a:r>
              <a:rPr lang="en-GB" dirty="0"/>
              <a:t>Gives largess to the people and some impoverished senators, up to 500,000 sesterces in latter case – </a:t>
            </a:r>
            <a:r>
              <a:rPr lang="en-GB" b="1" dirty="0"/>
              <a:t>Suet. </a:t>
            </a:r>
            <a:r>
              <a:rPr lang="en-GB" b="1" i="1" dirty="0"/>
              <a:t>Nero </a:t>
            </a:r>
            <a:r>
              <a:rPr lang="en-GB" b="1" dirty="0"/>
              <a:t>10. </a:t>
            </a:r>
            <a:endParaRPr lang="en-GB" dirty="0"/>
          </a:p>
          <a:p>
            <a:endParaRPr lang="en-GB" dirty="0"/>
          </a:p>
          <a:p>
            <a:pPr marL="0" indent="0">
              <a:buNone/>
            </a:pP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4941168"/>
            <a:ext cx="3672408" cy="1332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496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Agrippina</a:t>
            </a:r>
            <a:endParaRPr lang="en-GB" dirty="0"/>
          </a:p>
        </p:txBody>
      </p:sp>
      <p:sp>
        <p:nvSpPr>
          <p:cNvPr id="4" name="Content Placeholder 3"/>
          <p:cNvSpPr>
            <a:spLocks noGrp="1"/>
          </p:cNvSpPr>
          <p:nvPr>
            <p:ph sz="quarter" idx="1"/>
          </p:nvPr>
        </p:nvSpPr>
        <p:spPr>
          <a:xfrm>
            <a:off x="301752" y="1527048"/>
            <a:ext cx="8734744" cy="1973960"/>
          </a:xfrm>
        </p:spPr>
        <p:txBody>
          <a:bodyPr>
            <a:normAutofit fontScale="92500" lnSpcReduction="10000"/>
          </a:bodyPr>
          <a:lstStyle/>
          <a:p>
            <a:pPr marL="0" indent="0">
              <a:buNone/>
            </a:pPr>
            <a:r>
              <a:rPr lang="en-GB" sz="2800" dirty="0" smtClean="0"/>
              <a:t>“… </a:t>
            </a:r>
            <a:r>
              <a:rPr lang="en-GB" sz="2800" dirty="0"/>
              <a:t>publicly, Agrippina received honour after honour. When the military tribune made the customary request for a password, Nero gave: </a:t>
            </a:r>
            <a:r>
              <a:rPr lang="en-GB" sz="2800" dirty="0" smtClean="0"/>
              <a:t>‘The </a:t>
            </a:r>
            <a:r>
              <a:rPr lang="en-GB" sz="2800" dirty="0"/>
              <a:t>best of mothers</a:t>
            </a:r>
            <a:r>
              <a:rPr lang="en-GB" sz="2800" dirty="0" smtClean="0"/>
              <a:t>.’ </a:t>
            </a:r>
            <a:r>
              <a:rPr lang="en-GB" sz="2800" dirty="0"/>
              <a:t>The senate voted her two </a:t>
            </a:r>
            <a:r>
              <a:rPr lang="en-GB" sz="2800" dirty="0" err="1"/>
              <a:t>lictors</a:t>
            </a:r>
            <a:r>
              <a:rPr lang="en-GB" sz="2800" dirty="0"/>
              <a:t> and the Priesthood of Claudius</a:t>
            </a:r>
            <a:r>
              <a:rPr lang="en-GB" sz="2800" dirty="0" smtClean="0"/>
              <a:t>.” </a:t>
            </a:r>
            <a:r>
              <a:rPr lang="en-GB" sz="2800" dirty="0"/>
              <a:t>– </a:t>
            </a:r>
            <a:r>
              <a:rPr lang="en-GB" sz="2800" b="1" dirty="0"/>
              <a:t>Tacitus </a:t>
            </a:r>
            <a:r>
              <a:rPr lang="en-GB" sz="2800" b="1" i="1" dirty="0"/>
              <a:t>Annals </a:t>
            </a:r>
            <a:r>
              <a:rPr lang="en-GB" sz="2800" b="1" dirty="0"/>
              <a:t>13.2. </a:t>
            </a:r>
            <a:endParaRPr lang="en-GB" sz="2800"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20155" y="3189232"/>
            <a:ext cx="2410247" cy="2873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464024" y="6062988"/>
            <a:ext cx="2679976" cy="646331"/>
          </a:xfrm>
          <a:prstGeom prst="rect">
            <a:avLst/>
          </a:prstGeom>
        </p:spPr>
        <p:txBody>
          <a:bodyPr wrap="square">
            <a:spAutoFit/>
          </a:bodyPr>
          <a:lstStyle/>
          <a:p>
            <a:r>
              <a:rPr lang="en-GB" dirty="0"/>
              <a:t>Agrippina crowning Nero - </a:t>
            </a:r>
            <a:r>
              <a:rPr lang="en-GB" dirty="0" err="1"/>
              <a:t>Aphrodisias</a:t>
            </a:r>
            <a:r>
              <a:rPr lang="en-GB" dirty="0"/>
              <a:t> </a:t>
            </a:r>
          </a:p>
        </p:txBody>
      </p:sp>
      <p:sp>
        <p:nvSpPr>
          <p:cNvPr id="7" name="Content Placeholder 2"/>
          <p:cNvSpPr txBox="1">
            <a:spLocks/>
          </p:cNvSpPr>
          <p:nvPr/>
        </p:nvSpPr>
        <p:spPr>
          <a:xfrm>
            <a:off x="179512" y="3501008"/>
            <a:ext cx="5927045" cy="2952328"/>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2000" dirty="0" smtClean="0"/>
              <a:t>“The first casualty of the new reign was Marcus </a:t>
            </a:r>
            <a:r>
              <a:rPr lang="en-GB" sz="2000" dirty="0" err="1" smtClean="0"/>
              <a:t>Junius</a:t>
            </a:r>
            <a:r>
              <a:rPr lang="en-GB" sz="2000" dirty="0" smtClean="0"/>
              <a:t> </a:t>
            </a:r>
            <a:r>
              <a:rPr lang="en-GB" sz="2000" dirty="0" err="1" smtClean="0"/>
              <a:t>Silanus</a:t>
            </a:r>
            <a:r>
              <a:rPr lang="en-GB" sz="2000" dirty="0" smtClean="0"/>
              <a:t> (II). His death was treacherously contrived by Agrippina, without Nero‘s knowledge… Agrippina was afraid he would avenge her murder of his brother, Lucius </a:t>
            </a:r>
            <a:r>
              <a:rPr lang="en-GB" sz="2000" dirty="0" err="1" smtClean="0"/>
              <a:t>Junius</a:t>
            </a:r>
            <a:r>
              <a:rPr lang="en-GB" sz="2000" dirty="0" smtClean="0"/>
              <a:t> </a:t>
            </a:r>
            <a:r>
              <a:rPr lang="en-GB" sz="2000" dirty="0" err="1" smtClean="0"/>
              <a:t>Silanus</a:t>
            </a:r>
            <a:r>
              <a:rPr lang="en-GB" sz="2000" dirty="0" smtClean="0"/>
              <a:t> </a:t>
            </a:r>
            <a:r>
              <a:rPr lang="en-GB" sz="2000" dirty="0" err="1" smtClean="0"/>
              <a:t>Torquatus</a:t>
            </a:r>
            <a:r>
              <a:rPr lang="en-GB" sz="2000" dirty="0" smtClean="0"/>
              <a:t>… </a:t>
            </a:r>
            <a:r>
              <a:rPr lang="en-GB" sz="2000" dirty="0" err="1" smtClean="0"/>
              <a:t>Silanus</a:t>
            </a:r>
            <a:r>
              <a:rPr lang="en-GB" sz="2000" dirty="0" smtClean="0"/>
              <a:t> was a great-great-grandson of the divine Augustus – and this still counted. So he was murdered… by a knight </a:t>
            </a:r>
            <a:r>
              <a:rPr lang="en-GB" sz="2000" dirty="0" err="1" smtClean="0"/>
              <a:t>Publius</a:t>
            </a:r>
            <a:r>
              <a:rPr lang="en-GB" sz="2000" dirty="0" smtClean="0"/>
              <a:t> </a:t>
            </a:r>
            <a:r>
              <a:rPr lang="en-GB" sz="2000" dirty="0" err="1" smtClean="0"/>
              <a:t>Celer</a:t>
            </a:r>
            <a:r>
              <a:rPr lang="en-GB" sz="2000" dirty="0" smtClean="0"/>
              <a:t>, and a former slave, </a:t>
            </a:r>
            <a:r>
              <a:rPr lang="en-GB" sz="2000" dirty="0" err="1" smtClean="0"/>
              <a:t>Helius</a:t>
            </a:r>
            <a:r>
              <a:rPr lang="en-GB" sz="2000" dirty="0" smtClean="0"/>
              <a:t>, the emperor’s agents in Asia.” – </a:t>
            </a:r>
            <a:r>
              <a:rPr lang="en-GB" sz="2000" b="1" dirty="0" smtClean="0"/>
              <a:t>Tacitus </a:t>
            </a:r>
            <a:r>
              <a:rPr lang="en-GB" sz="2000" b="1" i="1" dirty="0" smtClean="0"/>
              <a:t>Annals </a:t>
            </a:r>
            <a:r>
              <a:rPr lang="en-GB" sz="2000" b="1" dirty="0" smtClean="0"/>
              <a:t>13.1. </a:t>
            </a:r>
            <a:endParaRPr lang="en-GB" sz="2000" dirty="0"/>
          </a:p>
        </p:txBody>
      </p:sp>
    </p:spTree>
    <p:extLst>
      <p:ext uri="{BB962C8B-B14F-4D97-AF65-F5344CB8AC3E}">
        <p14:creationId xmlns:p14="http://schemas.microsoft.com/office/powerpoint/2010/main" val="1972446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96752"/>
            <a:ext cx="8496944"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8" y="260648"/>
            <a:ext cx="8496944" cy="369332"/>
          </a:xfrm>
          <a:prstGeom prst="rect">
            <a:avLst/>
          </a:prstGeom>
        </p:spPr>
        <p:txBody>
          <a:bodyPr wrap="square">
            <a:spAutoFit/>
          </a:bodyPr>
          <a:lstStyle/>
          <a:p>
            <a:pPr algn="ctr"/>
            <a:r>
              <a:rPr lang="en-GB" dirty="0"/>
              <a:t>Nero and Agrippina II AV </a:t>
            </a:r>
            <a:r>
              <a:rPr lang="en-GB" dirty="0" err="1"/>
              <a:t>Aureus</a:t>
            </a:r>
            <a:r>
              <a:rPr lang="en-GB" dirty="0"/>
              <a:t>. Struck 54 AD, Lyons </a:t>
            </a:r>
            <a:r>
              <a:rPr lang="en-GB" dirty="0" smtClean="0"/>
              <a:t>mint – </a:t>
            </a:r>
            <a:r>
              <a:rPr lang="en-GB" b="1" dirty="0" smtClean="0"/>
              <a:t>RIC 1</a:t>
            </a:r>
            <a:r>
              <a:rPr lang="en-GB" dirty="0" smtClean="0"/>
              <a:t>. </a:t>
            </a:r>
            <a:endParaRPr lang="en-GB" dirty="0"/>
          </a:p>
        </p:txBody>
      </p:sp>
      <p:sp>
        <p:nvSpPr>
          <p:cNvPr id="3" name="Rectangle 2"/>
          <p:cNvSpPr/>
          <p:nvPr/>
        </p:nvSpPr>
        <p:spPr>
          <a:xfrm>
            <a:off x="1907704" y="705567"/>
            <a:ext cx="1156086" cy="369332"/>
          </a:xfrm>
          <a:prstGeom prst="rect">
            <a:avLst/>
          </a:prstGeom>
        </p:spPr>
        <p:txBody>
          <a:bodyPr wrap="none">
            <a:spAutoFit/>
          </a:bodyPr>
          <a:lstStyle/>
          <a:p>
            <a:r>
              <a:rPr lang="en-GB" b="1" dirty="0" smtClean="0"/>
              <a:t>Obverse</a:t>
            </a:r>
            <a:endParaRPr lang="en-GB" b="1" dirty="0"/>
          </a:p>
        </p:txBody>
      </p:sp>
      <p:sp>
        <p:nvSpPr>
          <p:cNvPr id="5" name="Rectangle 4"/>
          <p:cNvSpPr/>
          <p:nvPr/>
        </p:nvSpPr>
        <p:spPr>
          <a:xfrm>
            <a:off x="6156176" y="725334"/>
            <a:ext cx="1133644" cy="369332"/>
          </a:xfrm>
          <a:prstGeom prst="rect">
            <a:avLst/>
          </a:prstGeom>
        </p:spPr>
        <p:txBody>
          <a:bodyPr wrap="none">
            <a:spAutoFit/>
          </a:bodyPr>
          <a:lstStyle/>
          <a:p>
            <a:r>
              <a:rPr lang="en-GB" b="1" dirty="0" smtClean="0"/>
              <a:t>Reverse</a:t>
            </a:r>
            <a:endParaRPr lang="en-GB" b="1" dirty="0"/>
          </a:p>
        </p:txBody>
      </p:sp>
      <p:sp>
        <p:nvSpPr>
          <p:cNvPr id="4" name="Rectangle 3"/>
          <p:cNvSpPr/>
          <p:nvPr/>
        </p:nvSpPr>
        <p:spPr>
          <a:xfrm>
            <a:off x="251520" y="5373216"/>
            <a:ext cx="4320480" cy="923330"/>
          </a:xfrm>
          <a:prstGeom prst="rect">
            <a:avLst/>
          </a:prstGeom>
        </p:spPr>
        <p:txBody>
          <a:bodyPr wrap="square">
            <a:spAutoFit/>
          </a:bodyPr>
          <a:lstStyle/>
          <a:p>
            <a:r>
              <a:rPr lang="en-GB" dirty="0"/>
              <a:t>AGRIPP AVG DIVI CLAVD NERONIS CAES MATER, Nero, bare head right, facing draped bust of Agrippina left </a:t>
            </a:r>
          </a:p>
        </p:txBody>
      </p:sp>
      <p:sp>
        <p:nvSpPr>
          <p:cNvPr id="6" name="Rectangle 5"/>
          <p:cNvSpPr/>
          <p:nvPr/>
        </p:nvSpPr>
        <p:spPr>
          <a:xfrm>
            <a:off x="4355976" y="5401408"/>
            <a:ext cx="4572000" cy="923330"/>
          </a:xfrm>
          <a:prstGeom prst="rect">
            <a:avLst/>
          </a:prstGeom>
        </p:spPr>
        <p:txBody>
          <a:bodyPr>
            <a:spAutoFit/>
          </a:bodyPr>
          <a:lstStyle/>
          <a:p>
            <a:r>
              <a:rPr lang="en-GB" dirty="0"/>
              <a:t>NERONI CLAVD DIVI F CAES AVG GERM IMP TR P around EX S C within oak wreath </a:t>
            </a:r>
          </a:p>
        </p:txBody>
      </p:sp>
    </p:spTree>
    <p:extLst>
      <p:ext uri="{BB962C8B-B14F-4D97-AF65-F5344CB8AC3E}">
        <p14:creationId xmlns:p14="http://schemas.microsoft.com/office/powerpoint/2010/main" val="2831977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96752"/>
            <a:ext cx="8496944" cy="4032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8" y="332656"/>
            <a:ext cx="8496944" cy="369332"/>
          </a:xfrm>
          <a:prstGeom prst="rect">
            <a:avLst/>
          </a:prstGeom>
        </p:spPr>
        <p:txBody>
          <a:bodyPr wrap="square">
            <a:spAutoFit/>
          </a:bodyPr>
          <a:lstStyle/>
          <a:p>
            <a:pPr algn="ctr"/>
            <a:r>
              <a:rPr lang="it-IT" dirty="0"/>
              <a:t>Nero &amp; Agrippina II AV Aureus. 55 AD </a:t>
            </a:r>
            <a:r>
              <a:rPr lang="it-IT" dirty="0" smtClean="0"/>
              <a:t>- </a:t>
            </a:r>
            <a:r>
              <a:rPr lang="it-IT" b="1" dirty="0" smtClean="0"/>
              <a:t>RIC </a:t>
            </a:r>
            <a:r>
              <a:rPr lang="it-IT" b="1" dirty="0"/>
              <a:t>6; BMC 7</a:t>
            </a:r>
            <a:r>
              <a:rPr lang="it-IT" dirty="0"/>
              <a:t>. </a:t>
            </a:r>
            <a:endParaRPr lang="en-GB" dirty="0"/>
          </a:p>
        </p:txBody>
      </p:sp>
      <p:sp>
        <p:nvSpPr>
          <p:cNvPr id="4" name="Rectangle 3"/>
          <p:cNvSpPr/>
          <p:nvPr/>
        </p:nvSpPr>
        <p:spPr>
          <a:xfrm>
            <a:off x="1907704" y="824633"/>
            <a:ext cx="1156086" cy="369332"/>
          </a:xfrm>
          <a:prstGeom prst="rect">
            <a:avLst/>
          </a:prstGeom>
        </p:spPr>
        <p:txBody>
          <a:bodyPr wrap="none">
            <a:spAutoFit/>
          </a:bodyPr>
          <a:lstStyle/>
          <a:p>
            <a:r>
              <a:rPr lang="en-GB" b="1" dirty="0" smtClean="0"/>
              <a:t>Obverse</a:t>
            </a:r>
            <a:endParaRPr lang="en-GB" b="1" dirty="0"/>
          </a:p>
        </p:txBody>
      </p:sp>
      <p:sp>
        <p:nvSpPr>
          <p:cNvPr id="5" name="Rectangle 4"/>
          <p:cNvSpPr/>
          <p:nvPr/>
        </p:nvSpPr>
        <p:spPr>
          <a:xfrm>
            <a:off x="6012160" y="824633"/>
            <a:ext cx="1133644" cy="369332"/>
          </a:xfrm>
          <a:prstGeom prst="rect">
            <a:avLst/>
          </a:prstGeom>
        </p:spPr>
        <p:txBody>
          <a:bodyPr wrap="none">
            <a:spAutoFit/>
          </a:bodyPr>
          <a:lstStyle/>
          <a:p>
            <a:r>
              <a:rPr lang="en-GB" b="1" dirty="0" smtClean="0"/>
              <a:t>Reverse</a:t>
            </a:r>
            <a:endParaRPr lang="en-GB" b="1" dirty="0"/>
          </a:p>
        </p:txBody>
      </p:sp>
      <p:sp>
        <p:nvSpPr>
          <p:cNvPr id="3" name="Rectangle 2"/>
          <p:cNvSpPr/>
          <p:nvPr/>
        </p:nvSpPr>
        <p:spPr>
          <a:xfrm>
            <a:off x="219963" y="5263046"/>
            <a:ext cx="4084221" cy="923330"/>
          </a:xfrm>
          <a:prstGeom prst="rect">
            <a:avLst/>
          </a:prstGeom>
        </p:spPr>
        <p:txBody>
          <a:bodyPr wrap="square">
            <a:spAutoFit/>
          </a:bodyPr>
          <a:lstStyle/>
          <a:p>
            <a:r>
              <a:rPr lang="en-GB" dirty="0"/>
              <a:t>NERO CLAUD DIVI F CAES AVG GERM IMP TR P COS, </a:t>
            </a:r>
            <a:r>
              <a:rPr lang="en-GB" dirty="0" err="1"/>
              <a:t>jugate</a:t>
            </a:r>
            <a:r>
              <a:rPr lang="en-GB" dirty="0"/>
              <a:t> busts of Nero and Agrippina </a:t>
            </a:r>
          </a:p>
        </p:txBody>
      </p:sp>
      <p:sp>
        <p:nvSpPr>
          <p:cNvPr id="6" name="Rectangle 5"/>
          <p:cNvSpPr/>
          <p:nvPr/>
        </p:nvSpPr>
        <p:spPr>
          <a:xfrm>
            <a:off x="4341710" y="5234716"/>
            <a:ext cx="4802290" cy="1200329"/>
          </a:xfrm>
          <a:prstGeom prst="rect">
            <a:avLst/>
          </a:prstGeom>
        </p:spPr>
        <p:txBody>
          <a:bodyPr wrap="square">
            <a:spAutoFit/>
          </a:bodyPr>
          <a:lstStyle/>
          <a:p>
            <a:r>
              <a:rPr lang="en-GB" dirty="0"/>
              <a:t>AGRIPP AVG DIVI CLAVD NERONIS CAES MATER, seated statues of Augustus and Claudius on car drawn left by four elephants left, EX S C above </a:t>
            </a:r>
          </a:p>
        </p:txBody>
      </p:sp>
    </p:spTree>
    <p:extLst>
      <p:ext uri="{BB962C8B-B14F-4D97-AF65-F5344CB8AC3E}">
        <p14:creationId xmlns:p14="http://schemas.microsoft.com/office/powerpoint/2010/main" val="633974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Loosening One’s Grip</a:t>
            </a:r>
            <a:endParaRPr lang="en-GB" dirty="0"/>
          </a:p>
        </p:txBody>
      </p:sp>
      <p:sp>
        <p:nvSpPr>
          <p:cNvPr id="3" name="Content Placeholder 2"/>
          <p:cNvSpPr>
            <a:spLocks noGrp="1"/>
          </p:cNvSpPr>
          <p:nvPr>
            <p:ph sz="quarter" idx="1"/>
          </p:nvPr>
        </p:nvSpPr>
        <p:spPr>
          <a:xfrm>
            <a:off x="179512" y="1484784"/>
            <a:ext cx="8784976" cy="5256584"/>
          </a:xfrm>
        </p:spPr>
        <p:txBody>
          <a:bodyPr>
            <a:normAutofit fontScale="85000" lnSpcReduction="20000"/>
          </a:bodyPr>
          <a:lstStyle/>
          <a:p>
            <a:pPr marL="0" indent="0">
              <a:buNone/>
            </a:pPr>
            <a:r>
              <a:rPr lang="en-GB" dirty="0" smtClean="0"/>
              <a:t>“… </a:t>
            </a:r>
            <a:r>
              <a:rPr lang="en-GB" dirty="0"/>
              <a:t>the meeting was convened in the Palatine, and a door built at the back so that she could stand behind a curtain unseen and listen</a:t>
            </a:r>
            <a:r>
              <a:rPr lang="en-GB" dirty="0" smtClean="0"/>
              <a:t>.” </a:t>
            </a:r>
            <a:r>
              <a:rPr lang="en-GB" dirty="0"/>
              <a:t>– </a:t>
            </a:r>
            <a:r>
              <a:rPr lang="en-GB" b="1" dirty="0"/>
              <a:t>Tacitus </a:t>
            </a:r>
            <a:r>
              <a:rPr lang="en-GB" b="1" i="1" dirty="0"/>
              <a:t>Annals </a:t>
            </a:r>
            <a:r>
              <a:rPr lang="en-GB" b="1" dirty="0"/>
              <a:t>13.5. </a:t>
            </a:r>
            <a:endParaRPr lang="en-GB" b="1" dirty="0" smtClean="0"/>
          </a:p>
          <a:p>
            <a:pPr marL="0" indent="0">
              <a:buNone/>
            </a:pPr>
            <a:endParaRPr lang="en-GB" sz="700" dirty="0"/>
          </a:p>
          <a:p>
            <a:pPr marL="0" indent="0">
              <a:buNone/>
            </a:pPr>
            <a:r>
              <a:rPr lang="en-GB" dirty="0" smtClean="0"/>
              <a:t>“At </a:t>
            </a:r>
            <a:r>
              <a:rPr lang="en-GB" dirty="0"/>
              <a:t>first Agrippina managed for him all the business of the empire; and she and her son went forth together, often reclining in the same litter, though more commonly she will be carried and he would walk besides her. She also received the various embassies and sent letters to peoples and governors and kings</a:t>
            </a:r>
            <a:r>
              <a:rPr lang="en-GB" dirty="0" smtClean="0"/>
              <a:t>.” </a:t>
            </a:r>
            <a:r>
              <a:rPr lang="en-GB" dirty="0"/>
              <a:t>– </a:t>
            </a:r>
            <a:r>
              <a:rPr lang="en-GB" b="1" dirty="0" err="1"/>
              <a:t>Dio</a:t>
            </a:r>
            <a:r>
              <a:rPr lang="en-GB" b="1" dirty="0"/>
              <a:t> Cassius 61.3. </a:t>
            </a:r>
            <a:endParaRPr lang="en-GB" b="1" dirty="0" smtClean="0"/>
          </a:p>
          <a:p>
            <a:pPr marL="0" indent="0">
              <a:buNone/>
            </a:pPr>
            <a:endParaRPr lang="en-GB" sz="700" dirty="0"/>
          </a:p>
          <a:p>
            <a:r>
              <a:rPr lang="en-GB" dirty="0" smtClean="0"/>
              <a:t>Agrippina </a:t>
            </a:r>
            <a:r>
              <a:rPr lang="en-GB" dirty="0"/>
              <a:t>threatened by </a:t>
            </a:r>
            <a:r>
              <a:rPr lang="en-GB" dirty="0" smtClean="0"/>
              <a:t>Nero’s </a:t>
            </a:r>
            <a:r>
              <a:rPr lang="en-GB" dirty="0"/>
              <a:t>infatuation with </a:t>
            </a:r>
            <a:r>
              <a:rPr lang="en-GB" dirty="0" err="1" smtClean="0"/>
              <a:t>Acte</a:t>
            </a:r>
            <a:r>
              <a:rPr lang="en-GB" dirty="0" smtClean="0"/>
              <a:t> (Seneca as “Imperial Pimp”) </a:t>
            </a:r>
            <a:r>
              <a:rPr lang="en-GB" dirty="0"/>
              <a:t>– becomes more overbearing. </a:t>
            </a:r>
          </a:p>
          <a:p>
            <a:endParaRPr lang="en-GB" sz="600" dirty="0"/>
          </a:p>
          <a:p>
            <a:r>
              <a:rPr lang="en-GB" dirty="0" smtClean="0"/>
              <a:t>Pallas </a:t>
            </a:r>
            <a:r>
              <a:rPr lang="en-GB" dirty="0"/>
              <a:t>deposed from his position of chief accountant (</a:t>
            </a:r>
            <a:r>
              <a:rPr lang="en-GB" i="1" dirty="0" err="1"/>
              <a:t>rationibus</a:t>
            </a:r>
            <a:r>
              <a:rPr lang="en-GB" dirty="0"/>
              <a:t>). </a:t>
            </a:r>
          </a:p>
          <a:p>
            <a:endParaRPr lang="en-GB" sz="600" dirty="0"/>
          </a:p>
          <a:p>
            <a:pPr marL="0" indent="0">
              <a:buNone/>
            </a:pPr>
            <a:r>
              <a:rPr lang="en-GB" dirty="0" smtClean="0"/>
              <a:t>“She </a:t>
            </a:r>
            <a:r>
              <a:rPr lang="en-GB" dirty="0"/>
              <a:t>let the emperor hear her say that </a:t>
            </a:r>
            <a:r>
              <a:rPr lang="en-GB" dirty="0" err="1"/>
              <a:t>Britannicus</a:t>
            </a:r>
            <a:r>
              <a:rPr lang="en-GB" dirty="0"/>
              <a:t> was grown up and was the true and worthy heir of his father‘s supreme position</a:t>
            </a:r>
            <a:r>
              <a:rPr lang="en-GB" dirty="0" smtClean="0"/>
              <a:t>…” </a:t>
            </a:r>
            <a:r>
              <a:rPr lang="en-GB" dirty="0"/>
              <a:t>- </a:t>
            </a:r>
            <a:r>
              <a:rPr lang="en-GB" b="1" dirty="0"/>
              <a:t>Tacitus </a:t>
            </a:r>
            <a:r>
              <a:rPr lang="en-GB" b="1" i="1" dirty="0"/>
              <a:t>Annals </a:t>
            </a:r>
            <a:r>
              <a:rPr lang="en-GB" b="1" dirty="0"/>
              <a:t>13.14. </a:t>
            </a:r>
            <a:endParaRPr lang="en-GB" dirty="0"/>
          </a:p>
        </p:txBody>
      </p:sp>
    </p:spTree>
    <p:extLst>
      <p:ext uri="{BB962C8B-B14F-4D97-AF65-F5344CB8AC3E}">
        <p14:creationId xmlns:p14="http://schemas.microsoft.com/office/powerpoint/2010/main" val="2141385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Rumours of Incest</a:t>
            </a:r>
            <a:endParaRPr lang="en-GB" dirty="0"/>
          </a:p>
        </p:txBody>
      </p:sp>
      <p:sp>
        <p:nvSpPr>
          <p:cNvPr id="5" name="Content Placeholder 4"/>
          <p:cNvSpPr>
            <a:spLocks noGrp="1"/>
          </p:cNvSpPr>
          <p:nvPr>
            <p:ph sz="quarter" idx="1"/>
          </p:nvPr>
        </p:nvSpPr>
        <p:spPr>
          <a:xfrm>
            <a:off x="179512" y="1484784"/>
            <a:ext cx="8784976" cy="5112568"/>
          </a:xfrm>
        </p:spPr>
        <p:txBody>
          <a:bodyPr>
            <a:normAutofit/>
          </a:bodyPr>
          <a:lstStyle/>
          <a:p>
            <a:pPr marL="0" indent="0">
              <a:buNone/>
            </a:pPr>
            <a:r>
              <a:rPr lang="en-GB" dirty="0" smtClean="0"/>
              <a:t>“Agrippina… </a:t>
            </a:r>
            <a:r>
              <a:rPr lang="en-GB" dirty="0"/>
              <a:t>fearing that Nero would marry the woman [</a:t>
            </a:r>
            <a:r>
              <a:rPr lang="en-GB" dirty="0" err="1"/>
              <a:t>Poppaea</a:t>
            </a:r>
            <a:r>
              <a:rPr lang="en-GB" dirty="0"/>
              <a:t> Sabina</a:t>
            </a:r>
            <a:r>
              <a:rPr lang="en-GB" dirty="0" smtClean="0"/>
              <a:t>]… ventured </a:t>
            </a:r>
            <a:r>
              <a:rPr lang="en-GB" dirty="0"/>
              <a:t>upon a most unholy </a:t>
            </a:r>
            <a:r>
              <a:rPr lang="en-GB" dirty="0" smtClean="0"/>
              <a:t>course…. she </a:t>
            </a:r>
            <a:r>
              <a:rPr lang="en-GB" dirty="0"/>
              <a:t>had used her blandishments and immodest looks and kisses to enslave even Nero in similar fashion. </a:t>
            </a:r>
            <a:r>
              <a:rPr lang="en-GB" b="1" dirty="0"/>
              <a:t>Whether this actually occurred, now, or whether it was invented to fit their character, I am not sure</a:t>
            </a:r>
            <a:r>
              <a:rPr lang="en-GB" dirty="0"/>
              <a:t>; but I state as a fact what is admitted by all, that Nero had a mistress resembling Agrippina of whom he was especially </a:t>
            </a:r>
            <a:r>
              <a:rPr lang="en-GB" dirty="0" smtClean="0"/>
              <a:t>fond… </a:t>
            </a:r>
            <a:r>
              <a:rPr lang="en-GB" dirty="0"/>
              <a:t>and when he toyed with the girl herself or displayed her charms to others, he would say that he was wont to have intercourse with his mother</a:t>
            </a:r>
            <a:r>
              <a:rPr lang="en-GB" dirty="0" smtClean="0"/>
              <a:t>.” </a:t>
            </a:r>
            <a:r>
              <a:rPr lang="en-GB" dirty="0"/>
              <a:t>– </a:t>
            </a:r>
            <a:r>
              <a:rPr lang="en-GB" b="1" dirty="0" err="1"/>
              <a:t>Dio</a:t>
            </a:r>
            <a:r>
              <a:rPr lang="en-GB" b="1" dirty="0"/>
              <a:t> Cassius 61.11.3-4. </a:t>
            </a:r>
            <a:endParaRPr lang="en-GB" dirty="0"/>
          </a:p>
        </p:txBody>
      </p:sp>
    </p:spTree>
    <p:extLst>
      <p:ext uri="{BB962C8B-B14F-4D97-AF65-F5344CB8AC3E}">
        <p14:creationId xmlns:p14="http://schemas.microsoft.com/office/powerpoint/2010/main" val="2395969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179512" y="332656"/>
            <a:ext cx="8856984" cy="6264696"/>
          </a:xfrm>
          <a:prstGeom prst="rect">
            <a:avLst/>
          </a:prstGeom>
        </p:spPr>
        <p:txBody>
          <a:bodyPr>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“It is stated by </a:t>
            </a:r>
            <a:r>
              <a:rPr lang="en-GB" dirty="0" err="1" smtClean="0"/>
              <a:t>Cluvius</a:t>
            </a:r>
            <a:r>
              <a:rPr lang="en-GB" dirty="0" smtClean="0"/>
              <a:t> that Agrippina's eagerness to keep her influence was carried so far that at midday, an hour at which Nero was beginning to experience the warmth of wine and good cheer, she presented herself on several occasions to her half-tipsy son, suggestively dressed and prepared for incest. Already lustful kisses, and sweet nothings that were the harbingers of guilt, had been observed by their intimates… according to </a:t>
            </a:r>
            <a:r>
              <a:rPr lang="en-GB" dirty="0" err="1" smtClean="0"/>
              <a:t>Fabius</a:t>
            </a:r>
            <a:r>
              <a:rPr lang="en-GB" dirty="0" smtClean="0"/>
              <a:t> </a:t>
            </a:r>
            <a:r>
              <a:rPr lang="en-GB" dirty="0" err="1" smtClean="0"/>
              <a:t>Rusticus</a:t>
            </a:r>
            <a:r>
              <a:rPr lang="en-GB" dirty="0" smtClean="0"/>
              <a:t>, not Agrippina, but Nero, desired the union, the scheme being wrecked by the astuteness of the same freedwoman. The other authorities, however, give the same version as </a:t>
            </a:r>
            <a:r>
              <a:rPr lang="en-GB" dirty="0" err="1" smtClean="0"/>
              <a:t>Cluvius</a:t>
            </a:r>
            <a:r>
              <a:rPr lang="en-GB" dirty="0" smtClean="0"/>
              <a:t>…” – </a:t>
            </a:r>
            <a:r>
              <a:rPr lang="en-GB" b="1" dirty="0" smtClean="0"/>
              <a:t>Tac. </a:t>
            </a:r>
            <a:r>
              <a:rPr lang="en-GB" b="1" i="1" dirty="0" smtClean="0"/>
              <a:t>Ann. </a:t>
            </a:r>
            <a:r>
              <a:rPr lang="en-GB" b="1" dirty="0" smtClean="0"/>
              <a:t>14.2</a:t>
            </a:r>
            <a:r>
              <a:rPr lang="en-GB" dirty="0" smtClean="0"/>
              <a:t>.</a:t>
            </a:r>
          </a:p>
          <a:p>
            <a:pPr marL="0" indent="0">
              <a:buFont typeface="Wingdings 2"/>
              <a:buNone/>
            </a:pPr>
            <a:endParaRPr lang="en-GB" sz="500" dirty="0" smtClean="0"/>
          </a:p>
          <a:p>
            <a:pPr marL="0" indent="0">
              <a:buNone/>
            </a:pPr>
            <a:r>
              <a:rPr lang="en-GB" dirty="0" smtClean="0"/>
              <a:t>“That he even desired illicit relations with his own mother, and was kept from it by her enemies, who feared that such a help might give the reckless and insolent woman too great influence, was notorious, especially after he added to his concubines a courtesan who was said to look very like Agrippina. Even before that, so they say, whenever he rode in a litter with his mother, he had incestuous relations with her, which were betrayed by the stains on his clothing.” – </a:t>
            </a:r>
            <a:r>
              <a:rPr lang="en-GB" b="1" dirty="0" smtClean="0"/>
              <a:t>Suet. </a:t>
            </a:r>
            <a:r>
              <a:rPr lang="en-GB" b="1" i="1" smtClean="0"/>
              <a:t>Nero </a:t>
            </a:r>
            <a:r>
              <a:rPr lang="en-GB" b="1" dirty="0" smtClean="0"/>
              <a:t>28.2</a:t>
            </a:r>
            <a:r>
              <a:rPr lang="en-GB" dirty="0" smtClean="0"/>
              <a:t>.</a:t>
            </a:r>
          </a:p>
        </p:txBody>
      </p:sp>
    </p:spTree>
    <p:extLst>
      <p:ext uri="{BB962C8B-B14F-4D97-AF65-F5344CB8AC3E}">
        <p14:creationId xmlns:p14="http://schemas.microsoft.com/office/powerpoint/2010/main" val="3890883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Murder of </a:t>
            </a:r>
            <a:r>
              <a:rPr lang="en-GB" dirty="0" err="1" smtClean="0"/>
              <a:t>Britannicus</a:t>
            </a:r>
            <a:r>
              <a:rPr lang="en-GB" dirty="0" smtClean="0"/>
              <a:t> (AD 55)</a:t>
            </a:r>
            <a:endParaRPr lang="en-GB" dirty="0"/>
          </a:p>
        </p:txBody>
      </p:sp>
      <p:sp>
        <p:nvSpPr>
          <p:cNvPr id="4" name="Content Placeholder 3"/>
          <p:cNvSpPr>
            <a:spLocks noGrp="1"/>
          </p:cNvSpPr>
          <p:nvPr>
            <p:ph sz="half" idx="1"/>
          </p:nvPr>
        </p:nvSpPr>
        <p:spPr>
          <a:xfrm>
            <a:off x="179512" y="1556792"/>
            <a:ext cx="4320480" cy="5112568"/>
          </a:xfrm>
        </p:spPr>
        <p:txBody>
          <a:bodyPr>
            <a:normAutofit/>
          </a:bodyPr>
          <a:lstStyle/>
          <a:p>
            <a:pPr marL="0" indent="0">
              <a:buNone/>
            </a:pPr>
            <a:r>
              <a:rPr lang="en-GB" sz="2700" dirty="0" smtClean="0"/>
              <a:t>“</a:t>
            </a:r>
            <a:r>
              <a:rPr lang="en-GB" sz="2700" dirty="0" err="1" smtClean="0"/>
              <a:t>Britannicus</a:t>
            </a:r>
            <a:r>
              <a:rPr lang="en-GB" sz="2700" dirty="0" smtClean="0"/>
              <a:t> </a:t>
            </a:r>
            <a:r>
              <a:rPr lang="en-GB" sz="2700" dirty="0"/>
              <a:t>was handed a harmless drink. The taster tasted it; but </a:t>
            </a:r>
            <a:r>
              <a:rPr lang="en-GB" sz="2700" dirty="0" err="1"/>
              <a:t>Britannicus</a:t>
            </a:r>
            <a:r>
              <a:rPr lang="en-GB" sz="2700" dirty="0"/>
              <a:t> found it too hot and refused it. Then cold water containing the poison was added. Speechless, his whole body convulsed, he instantly ceased to breathe</a:t>
            </a:r>
            <a:r>
              <a:rPr lang="en-GB" sz="2700" dirty="0" smtClean="0"/>
              <a:t>.” </a:t>
            </a:r>
            <a:r>
              <a:rPr lang="en-GB" sz="2700" dirty="0"/>
              <a:t>– </a:t>
            </a:r>
            <a:r>
              <a:rPr lang="en-GB" sz="2700" b="1" dirty="0"/>
              <a:t>Tacitus </a:t>
            </a:r>
            <a:r>
              <a:rPr lang="en-GB" sz="2700" b="1" i="1" dirty="0"/>
              <a:t>Annals </a:t>
            </a:r>
            <a:r>
              <a:rPr lang="en-GB" sz="2700" b="1" dirty="0"/>
              <a:t>13.16. </a:t>
            </a:r>
            <a:endParaRPr lang="en-GB" sz="2700" dirty="0"/>
          </a:p>
        </p:txBody>
      </p:sp>
      <p:sp>
        <p:nvSpPr>
          <p:cNvPr id="6" name="Rectangle 5"/>
          <p:cNvSpPr/>
          <p:nvPr/>
        </p:nvSpPr>
        <p:spPr>
          <a:xfrm>
            <a:off x="4716016" y="1628800"/>
            <a:ext cx="4176464" cy="4832092"/>
          </a:xfrm>
          <a:prstGeom prst="rect">
            <a:avLst/>
          </a:prstGeom>
        </p:spPr>
        <p:txBody>
          <a:bodyPr wrap="square">
            <a:spAutoFit/>
          </a:bodyPr>
          <a:lstStyle/>
          <a:p>
            <a:r>
              <a:rPr lang="en-GB" sz="2200" dirty="0" smtClean="0"/>
              <a:t>“Nero </a:t>
            </a:r>
            <a:r>
              <a:rPr lang="en-GB" sz="2200" dirty="0"/>
              <a:t>now treacherously murdered </a:t>
            </a:r>
            <a:r>
              <a:rPr lang="en-GB" sz="2200" dirty="0" err="1"/>
              <a:t>Britannicus</a:t>
            </a:r>
            <a:r>
              <a:rPr lang="en-GB" sz="2200" dirty="0"/>
              <a:t> by means of poison and then, as the skin became livid through the action of the poison, he smeared the body with gypsum. But as it was being carried through the Forum, a heavy rain that fell while the gypsum was still moist washed it all off, so that the crime was known not only by what people heard but also by what they saw</a:t>
            </a:r>
            <a:r>
              <a:rPr lang="en-GB" sz="2200" dirty="0" smtClean="0"/>
              <a:t>.” </a:t>
            </a:r>
            <a:r>
              <a:rPr lang="en-GB" sz="2200" dirty="0"/>
              <a:t>– </a:t>
            </a:r>
            <a:r>
              <a:rPr lang="en-GB" sz="2200" b="1" dirty="0" err="1"/>
              <a:t>Dio</a:t>
            </a:r>
            <a:r>
              <a:rPr lang="en-GB" sz="2200" b="1" dirty="0"/>
              <a:t> Cassius 61.7.4. </a:t>
            </a:r>
            <a:endParaRPr lang="en-GB" sz="2200" dirty="0"/>
          </a:p>
        </p:txBody>
      </p:sp>
    </p:spTree>
    <p:extLst>
      <p:ext uri="{BB962C8B-B14F-4D97-AF65-F5344CB8AC3E}">
        <p14:creationId xmlns:p14="http://schemas.microsoft.com/office/powerpoint/2010/main" val="507030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 and </a:t>
            </a:r>
            <a:r>
              <a:rPr lang="en-GB" dirty="0" err="1" smtClean="0"/>
              <a:t>Burrus</a:t>
            </a:r>
            <a:r>
              <a:rPr lang="en-GB" dirty="0" smtClean="0"/>
              <a:t> – Partners in Power?</a:t>
            </a:r>
            <a:endParaRPr lang="en-GB" dirty="0"/>
          </a:p>
        </p:txBody>
      </p:sp>
      <p:sp>
        <p:nvSpPr>
          <p:cNvPr id="3" name="Content Placeholder 2"/>
          <p:cNvSpPr>
            <a:spLocks noGrp="1"/>
          </p:cNvSpPr>
          <p:nvPr>
            <p:ph sz="quarter" idx="1"/>
          </p:nvPr>
        </p:nvSpPr>
        <p:spPr>
          <a:xfrm>
            <a:off x="179512" y="1556792"/>
            <a:ext cx="8784976" cy="5040560"/>
          </a:xfrm>
        </p:spPr>
        <p:txBody>
          <a:bodyPr>
            <a:normAutofit fontScale="92500" lnSpcReduction="10000"/>
          </a:bodyPr>
          <a:lstStyle/>
          <a:p>
            <a:pPr marL="0" indent="0">
              <a:buNone/>
            </a:pPr>
            <a:r>
              <a:rPr lang="en-GB" dirty="0" smtClean="0"/>
              <a:t>“Other </a:t>
            </a:r>
            <a:r>
              <a:rPr lang="en-GB" dirty="0"/>
              <a:t>murders were to follow. But the emperor‘s tutors, </a:t>
            </a:r>
            <a:r>
              <a:rPr lang="en-GB" dirty="0" err="1"/>
              <a:t>Sextus</a:t>
            </a:r>
            <a:r>
              <a:rPr lang="en-GB" dirty="0"/>
              <a:t> </a:t>
            </a:r>
            <a:r>
              <a:rPr lang="en-GB" dirty="0" err="1"/>
              <a:t>Afranius</a:t>
            </a:r>
            <a:r>
              <a:rPr lang="en-GB" dirty="0"/>
              <a:t> </a:t>
            </a:r>
            <a:r>
              <a:rPr lang="en-GB" dirty="0" err="1"/>
              <a:t>Burrus</a:t>
            </a:r>
            <a:r>
              <a:rPr lang="en-GB" dirty="0"/>
              <a:t> and Lucius </a:t>
            </a:r>
            <a:r>
              <a:rPr lang="en-GB" dirty="0" err="1"/>
              <a:t>Annaeus</a:t>
            </a:r>
            <a:r>
              <a:rPr lang="en-GB" dirty="0"/>
              <a:t> Seneca, prevented them. These two men, with unanimity rare among partners in power, were, by different methods, equally influential. </a:t>
            </a:r>
            <a:r>
              <a:rPr lang="en-GB" dirty="0" err="1" smtClean="0"/>
              <a:t>Burrus</a:t>
            </a:r>
            <a:r>
              <a:rPr lang="en-GB" dirty="0" smtClean="0"/>
              <a:t>’ </a:t>
            </a:r>
            <a:r>
              <a:rPr lang="en-GB" dirty="0"/>
              <a:t>strength lay in soldierly efficiency and seriousness of character, </a:t>
            </a:r>
            <a:r>
              <a:rPr lang="en-GB" dirty="0" smtClean="0"/>
              <a:t>Seneca’s </a:t>
            </a:r>
            <a:r>
              <a:rPr lang="en-GB" dirty="0"/>
              <a:t>in amiable high principles and his tuition of Nero in public speaking… </a:t>
            </a:r>
            <a:r>
              <a:rPr lang="en-GB" dirty="0" smtClean="0"/>
              <a:t>Agrippina’s </a:t>
            </a:r>
            <a:r>
              <a:rPr lang="en-GB" dirty="0"/>
              <a:t>violence, inflamed by all passions of ill-gotten tyranny, encountered their united opposition</a:t>
            </a:r>
            <a:r>
              <a:rPr lang="en-GB" dirty="0" smtClean="0"/>
              <a:t>.” </a:t>
            </a:r>
            <a:r>
              <a:rPr lang="en-GB" dirty="0"/>
              <a:t>– </a:t>
            </a:r>
            <a:r>
              <a:rPr lang="en-GB" b="1" dirty="0"/>
              <a:t>Tacitus </a:t>
            </a:r>
            <a:r>
              <a:rPr lang="en-GB" b="1" i="1" dirty="0"/>
              <a:t>Annals </a:t>
            </a:r>
            <a:r>
              <a:rPr lang="en-GB" b="1" dirty="0"/>
              <a:t>13.2. </a:t>
            </a:r>
            <a:endParaRPr lang="en-GB" dirty="0"/>
          </a:p>
          <a:p>
            <a:endParaRPr lang="en-GB" sz="500" dirty="0"/>
          </a:p>
          <a:p>
            <a:r>
              <a:rPr lang="en-GB" b="1" dirty="0" smtClean="0"/>
              <a:t>Tacitus </a:t>
            </a:r>
            <a:r>
              <a:rPr lang="en-GB" dirty="0"/>
              <a:t>– Nero following guidance; </a:t>
            </a:r>
            <a:r>
              <a:rPr lang="en-GB" b="1" dirty="0"/>
              <a:t>Suetonius </a:t>
            </a:r>
            <a:r>
              <a:rPr lang="en-GB" dirty="0"/>
              <a:t>– Nero‘s mother /Nero in full control; </a:t>
            </a:r>
            <a:r>
              <a:rPr lang="en-GB" b="1" dirty="0" err="1"/>
              <a:t>Dio</a:t>
            </a:r>
            <a:r>
              <a:rPr lang="en-GB" b="1" dirty="0"/>
              <a:t> </a:t>
            </a:r>
            <a:r>
              <a:rPr lang="en-GB" dirty="0"/>
              <a:t>– Nero left decisions to others. </a:t>
            </a:r>
          </a:p>
          <a:p>
            <a:pPr marL="0" indent="0">
              <a:buNone/>
            </a:pPr>
            <a:endParaRPr lang="en-GB" dirty="0"/>
          </a:p>
        </p:txBody>
      </p:sp>
    </p:spTree>
    <p:extLst>
      <p:ext uri="{BB962C8B-B14F-4D97-AF65-F5344CB8AC3E}">
        <p14:creationId xmlns:p14="http://schemas.microsoft.com/office/powerpoint/2010/main" val="3842767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6124754"/>
          </a:xfrm>
          <a:prstGeom prst="rect">
            <a:avLst/>
          </a:prstGeom>
        </p:spPr>
        <p:txBody>
          <a:bodyPr wrap="square">
            <a:spAutoFit/>
          </a:bodyPr>
          <a:lstStyle/>
          <a:p>
            <a:r>
              <a:rPr lang="en-GB" sz="2800" dirty="0" smtClean="0"/>
              <a:t>“Pallas </a:t>
            </a:r>
            <a:r>
              <a:rPr lang="en-GB" sz="2800" dirty="0"/>
              <a:t>in his association with Agrippina was altogether vulgar and objectionable… An embassy of the Armenians had arrived and Agrippina wished to mount the tribunal from which Nero was talking with them. The two men [</a:t>
            </a:r>
            <a:r>
              <a:rPr lang="en-GB" sz="2800" dirty="0" err="1"/>
              <a:t>Burrus</a:t>
            </a:r>
            <a:r>
              <a:rPr lang="en-GB" sz="2800" dirty="0"/>
              <a:t> and Seneca], seeing her approach, persuaded the young man to descend and meet his mother before she could get there, as if to extend some special greeting to her. Then, having brought this about, they did not re-ascend the tribunal, but made some excuse, so that the weakness in the empire should not become apparent to the foreigners; and thereafter they laboured to prevent any public business from being again committed to her hands</a:t>
            </a:r>
            <a:r>
              <a:rPr lang="en-GB" sz="2800" dirty="0" smtClean="0"/>
              <a:t>.” </a:t>
            </a:r>
            <a:r>
              <a:rPr lang="en-GB" sz="2800" dirty="0"/>
              <a:t>- </a:t>
            </a:r>
            <a:r>
              <a:rPr lang="en-GB" sz="2800" b="1" dirty="0" err="1"/>
              <a:t>Dio</a:t>
            </a:r>
            <a:r>
              <a:rPr lang="en-GB" sz="2800" b="1" dirty="0"/>
              <a:t> Cassius 61.3.2-4. </a:t>
            </a:r>
            <a:endParaRPr lang="en-GB" sz="2800" dirty="0"/>
          </a:p>
        </p:txBody>
      </p:sp>
    </p:spTree>
    <p:extLst>
      <p:ext uri="{BB962C8B-B14F-4D97-AF65-F5344CB8AC3E}">
        <p14:creationId xmlns:p14="http://schemas.microsoft.com/office/powerpoint/2010/main" val="1357645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Murder of Agrippina (AD 59)</a:t>
            </a:r>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556792"/>
            <a:ext cx="5688631"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File:Capri and Ischia map.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5856" y="1556792"/>
            <a:ext cx="5038632" cy="3233597"/>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www.johndclare.net/AncientHistory/images/Bauli.bmp"/>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3" y="4365104"/>
            <a:ext cx="3096345"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9899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5846"/>
            <a:ext cx="8640960" cy="5909310"/>
          </a:xfrm>
          <a:prstGeom prst="rect">
            <a:avLst/>
          </a:prstGeom>
        </p:spPr>
        <p:txBody>
          <a:bodyPr wrap="square">
            <a:spAutoFit/>
          </a:bodyPr>
          <a:lstStyle/>
          <a:p>
            <a:r>
              <a:rPr lang="en-GB" sz="2400" dirty="0" smtClean="0"/>
              <a:t>“… </a:t>
            </a:r>
            <a:r>
              <a:rPr lang="en-GB" sz="2400" dirty="0"/>
              <a:t>he had a collapsible cabin boat designed which would either sink or fall on top of her… he made one of his captains stage an accidental collision with the galley in which she had sailed… he offered her the collapsible boat instead of the damaged galley… although the ship had foundered, his mother had swum to safety… Nero ordered one of his men to drop a dagger surreptitiously beside </a:t>
            </a:r>
            <a:r>
              <a:rPr lang="en-GB" sz="2400" dirty="0" err="1"/>
              <a:t>Agermus</a:t>
            </a:r>
            <a:r>
              <a:rPr lang="en-GB" sz="2400" dirty="0"/>
              <a:t>, whom he arrested at once on a charge of attempted murder… he made it seem as if she had sent </a:t>
            </a:r>
            <a:r>
              <a:rPr lang="en-GB" sz="2400" dirty="0" err="1"/>
              <a:t>Agermus</a:t>
            </a:r>
            <a:r>
              <a:rPr lang="en-GB" sz="2400" dirty="0"/>
              <a:t> to assassinate him… - </a:t>
            </a:r>
            <a:r>
              <a:rPr lang="en-GB" sz="2400" b="1" dirty="0"/>
              <a:t>Suetonius </a:t>
            </a:r>
            <a:r>
              <a:rPr lang="en-GB" sz="2400" b="1" i="1" dirty="0"/>
              <a:t>Nero </a:t>
            </a:r>
            <a:r>
              <a:rPr lang="en-GB" sz="2400" b="1" dirty="0"/>
              <a:t>34. </a:t>
            </a:r>
            <a:endParaRPr lang="en-GB" sz="2400" b="1" dirty="0" smtClean="0"/>
          </a:p>
          <a:p>
            <a:endParaRPr lang="en-GB" dirty="0"/>
          </a:p>
          <a:p>
            <a:r>
              <a:rPr lang="en-GB" sz="2400" dirty="0" smtClean="0"/>
              <a:t>“The </a:t>
            </a:r>
            <a:r>
              <a:rPr lang="en-GB" sz="2400" dirty="0"/>
              <a:t>executioners surrounded the couch, and the </a:t>
            </a:r>
            <a:r>
              <a:rPr lang="en-GB" sz="2400" dirty="0" err="1"/>
              <a:t>trierarch</a:t>
            </a:r>
            <a:r>
              <a:rPr lang="en-GB" sz="2400" dirty="0"/>
              <a:t> began by striking her on the head with a club. The centurion was drawing his sword to make an end, when she proffered her womb to the blow. </a:t>
            </a:r>
            <a:r>
              <a:rPr lang="en-GB" sz="2400" dirty="0" smtClean="0"/>
              <a:t>‘Strike </a:t>
            </a:r>
            <a:r>
              <a:rPr lang="en-GB" sz="2400" dirty="0"/>
              <a:t>here</a:t>
            </a:r>
            <a:r>
              <a:rPr lang="en-GB" sz="2400" dirty="0" smtClean="0"/>
              <a:t>,’ </a:t>
            </a:r>
            <a:r>
              <a:rPr lang="en-GB" sz="2400" dirty="0"/>
              <a:t>she exclaimed, and was despatched with repeated wounds</a:t>
            </a:r>
            <a:r>
              <a:rPr lang="en-GB" sz="2400" dirty="0" smtClean="0"/>
              <a:t>.” </a:t>
            </a:r>
            <a:r>
              <a:rPr lang="en-GB" sz="2400" dirty="0"/>
              <a:t>– </a:t>
            </a:r>
            <a:r>
              <a:rPr lang="en-GB" sz="2400" b="1" dirty="0"/>
              <a:t>Tacitus </a:t>
            </a:r>
            <a:r>
              <a:rPr lang="en-GB" sz="2400" b="1" i="1" dirty="0"/>
              <a:t>Annals </a:t>
            </a:r>
            <a:r>
              <a:rPr lang="en-GB" sz="2400" b="1" dirty="0"/>
              <a:t>14.8. </a:t>
            </a:r>
            <a:endParaRPr lang="en-GB" sz="2400" dirty="0"/>
          </a:p>
        </p:txBody>
      </p:sp>
    </p:spTree>
    <p:extLst>
      <p:ext uri="{BB962C8B-B14F-4D97-AF65-F5344CB8AC3E}">
        <p14:creationId xmlns:p14="http://schemas.microsoft.com/office/powerpoint/2010/main" val="1553789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39552" y="2420888"/>
            <a:ext cx="8136904"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“Five</a:t>
            </a:r>
            <a:r>
              <a:rPr kumimoji="0" lang="en-GB" sz="6000" b="1" i="0" u="none" strike="noStrike" kern="1200" cap="none" spc="0" normalizeH="0" noProof="0" dirty="0" smtClean="0">
                <a:ln>
                  <a:noFill/>
                </a:ln>
                <a:solidFill>
                  <a:schemeClr val="tx1"/>
                </a:solidFill>
                <a:effectLst/>
                <a:uLnTx/>
                <a:uFillTx/>
                <a:latin typeface="+mn-lt"/>
                <a:ea typeface="+mn-ea"/>
                <a:cs typeface="+mn-cs"/>
              </a:rPr>
              <a:t> Golden Years”</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2954977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Quinquennium</a:t>
            </a:r>
            <a:endParaRPr lang="en-GB" dirty="0"/>
          </a:p>
        </p:txBody>
      </p:sp>
      <p:sp>
        <p:nvSpPr>
          <p:cNvPr id="3" name="Content Placeholder 2"/>
          <p:cNvSpPr>
            <a:spLocks noGrp="1"/>
          </p:cNvSpPr>
          <p:nvPr>
            <p:ph sz="quarter" idx="1"/>
          </p:nvPr>
        </p:nvSpPr>
        <p:spPr>
          <a:xfrm>
            <a:off x="251520" y="3429000"/>
            <a:ext cx="8640960" cy="3024336"/>
          </a:xfrm>
        </p:spPr>
        <p:txBody>
          <a:bodyPr>
            <a:normAutofit fontScale="77500" lnSpcReduction="20000"/>
          </a:bodyPr>
          <a:lstStyle/>
          <a:p>
            <a:pPr marL="0" indent="0">
              <a:buNone/>
            </a:pPr>
            <a:r>
              <a:rPr lang="en-GB" dirty="0" smtClean="0"/>
              <a:t>“For </a:t>
            </a:r>
            <a:r>
              <a:rPr lang="en-GB" dirty="0"/>
              <a:t>five years he was so effective, especially in improving the city, that Trajan with justice often declared that all other emperors fell behind… Therefore it is evidence that youth is no hindrance to virtue... For the rest of his life he spent in disgraceful fashion</a:t>
            </a:r>
            <a:r>
              <a:rPr lang="en-GB" dirty="0" smtClean="0"/>
              <a:t>...” </a:t>
            </a:r>
            <a:r>
              <a:rPr lang="en-GB" dirty="0"/>
              <a:t>– </a:t>
            </a:r>
            <a:r>
              <a:rPr lang="en-GB" b="1" dirty="0"/>
              <a:t>Aurelius Victor </a:t>
            </a:r>
            <a:r>
              <a:rPr lang="en-GB" b="1" i="1" dirty="0"/>
              <a:t>Liber de </a:t>
            </a:r>
            <a:r>
              <a:rPr lang="en-GB" b="1" i="1" dirty="0" err="1"/>
              <a:t>Caesaribus</a:t>
            </a:r>
            <a:r>
              <a:rPr lang="en-GB" b="1" i="1" dirty="0"/>
              <a:t> </a:t>
            </a:r>
            <a:r>
              <a:rPr lang="en-GB" b="1" dirty="0"/>
              <a:t>5.1-4. </a:t>
            </a:r>
            <a:r>
              <a:rPr lang="en-GB" b="1" dirty="0" smtClean="0"/>
              <a:t>(fourth century AD)</a:t>
            </a:r>
            <a:endParaRPr lang="en-GB" dirty="0"/>
          </a:p>
          <a:p>
            <a:pPr marL="0" indent="0">
              <a:buNone/>
            </a:pPr>
            <a:endParaRPr lang="en-GB" sz="900" dirty="0"/>
          </a:p>
          <a:p>
            <a:pPr marL="0" indent="0">
              <a:buNone/>
            </a:pPr>
            <a:r>
              <a:rPr lang="en-GB" dirty="0" smtClean="0"/>
              <a:t>“…</a:t>
            </a:r>
            <a:r>
              <a:rPr lang="en-GB" dirty="0"/>
              <a:t>Nero… seemed tolerable during his </a:t>
            </a:r>
            <a:r>
              <a:rPr lang="en-GB" i="1" dirty="0" err="1"/>
              <a:t>quinquennium</a:t>
            </a:r>
            <a:r>
              <a:rPr lang="en-GB" i="1" dirty="0"/>
              <a:t>. </a:t>
            </a:r>
            <a:r>
              <a:rPr lang="en-GB" dirty="0"/>
              <a:t>For which some writers reported that Trajan was in the habit of saying that the reigns of all other emperors fell far behind </a:t>
            </a:r>
            <a:r>
              <a:rPr lang="en-GB" dirty="0" smtClean="0"/>
              <a:t>Nero’s </a:t>
            </a:r>
            <a:r>
              <a:rPr lang="en-GB" i="1" dirty="0" err="1"/>
              <a:t>quinquennium</a:t>
            </a:r>
            <a:r>
              <a:rPr lang="en-GB" dirty="0"/>
              <a:t>… Nero spent the rest of his life in a disgraceful manner</a:t>
            </a:r>
            <a:r>
              <a:rPr lang="en-GB" dirty="0" smtClean="0"/>
              <a:t>…” </a:t>
            </a:r>
            <a:r>
              <a:rPr lang="en-GB" dirty="0"/>
              <a:t>– </a:t>
            </a:r>
            <a:r>
              <a:rPr lang="en-GB" b="1" i="1" dirty="0" err="1"/>
              <a:t>Incerti</a:t>
            </a:r>
            <a:r>
              <a:rPr lang="en-GB" b="1" i="1" dirty="0"/>
              <a:t> </a:t>
            </a:r>
            <a:r>
              <a:rPr lang="en-GB" b="1" i="1" dirty="0" err="1"/>
              <a:t>Auctoris</a:t>
            </a:r>
            <a:r>
              <a:rPr lang="en-GB" b="1" i="1" dirty="0"/>
              <a:t> Epitome de </a:t>
            </a:r>
            <a:r>
              <a:rPr lang="en-GB" b="1" i="1" dirty="0" err="1"/>
              <a:t>Caesaribus</a:t>
            </a:r>
            <a:r>
              <a:rPr lang="en-GB" b="1" i="1" dirty="0"/>
              <a:t> </a:t>
            </a:r>
            <a:r>
              <a:rPr lang="en-GB" b="1" dirty="0"/>
              <a:t>5.1-5. </a:t>
            </a:r>
            <a:r>
              <a:rPr lang="en-GB" b="1" dirty="0" smtClean="0"/>
              <a:t>(c. late-fourth century AD)</a:t>
            </a:r>
            <a:endParaRPr lang="en-GB" dirty="0"/>
          </a:p>
        </p:txBody>
      </p:sp>
      <p:sp>
        <p:nvSpPr>
          <p:cNvPr id="4" name="Rectangle 3"/>
          <p:cNvSpPr/>
          <p:nvPr/>
        </p:nvSpPr>
        <p:spPr>
          <a:xfrm>
            <a:off x="179512" y="1527154"/>
            <a:ext cx="8784976" cy="1785104"/>
          </a:xfrm>
          <a:prstGeom prst="rect">
            <a:avLst/>
          </a:prstGeom>
        </p:spPr>
        <p:txBody>
          <a:bodyPr wrap="square">
            <a:spAutoFit/>
          </a:bodyPr>
          <a:lstStyle/>
          <a:p>
            <a:r>
              <a:rPr lang="en-GB" sz="2200" dirty="0" smtClean="0"/>
              <a:t>“Amid </a:t>
            </a:r>
            <a:r>
              <a:rPr lang="en-GB" sz="2200" dirty="0"/>
              <a:t>untroubled peace, the Golden Age springs to a second birth; at last kindly Themis, [Greek goddess of Justice] throwing off the gathered dust of her mourning, returns to the earth; blissful ages attend the youthful prince</a:t>
            </a:r>
            <a:r>
              <a:rPr lang="en-GB" sz="2200" dirty="0" smtClean="0"/>
              <a:t>…” </a:t>
            </a:r>
            <a:r>
              <a:rPr lang="en-GB" sz="2200" dirty="0"/>
              <a:t>- </a:t>
            </a:r>
            <a:r>
              <a:rPr lang="en-GB" sz="2200" b="1" dirty="0" err="1"/>
              <a:t>Calpurnius</a:t>
            </a:r>
            <a:r>
              <a:rPr lang="en-GB" sz="2200" b="1" dirty="0"/>
              <a:t> </a:t>
            </a:r>
            <a:r>
              <a:rPr lang="en-GB" sz="2200" b="1" dirty="0" err="1"/>
              <a:t>Siculus</a:t>
            </a:r>
            <a:r>
              <a:rPr lang="en-GB" sz="2200" b="1" dirty="0"/>
              <a:t> </a:t>
            </a:r>
            <a:r>
              <a:rPr lang="en-GB" sz="2200" b="1" i="1" dirty="0" err="1"/>
              <a:t>Ecologues</a:t>
            </a:r>
            <a:r>
              <a:rPr lang="en-GB" sz="2200" b="1" i="1" dirty="0"/>
              <a:t> </a:t>
            </a:r>
            <a:r>
              <a:rPr lang="en-GB" sz="2200" b="1" dirty="0"/>
              <a:t>1.42. </a:t>
            </a:r>
            <a:r>
              <a:rPr lang="en-GB" sz="2200" b="1" dirty="0" smtClean="0"/>
              <a:t>(Possibly contemporary to the reign of Nero?)</a:t>
            </a:r>
            <a:endParaRPr lang="en-GB" sz="2200" dirty="0"/>
          </a:p>
        </p:txBody>
      </p:sp>
    </p:spTree>
    <p:extLst>
      <p:ext uri="{BB962C8B-B14F-4D97-AF65-F5344CB8AC3E}">
        <p14:creationId xmlns:p14="http://schemas.microsoft.com/office/powerpoint/2010/main" val="4148422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Scholarly Interpretations</a:t>
            </a:r>
            <a:endParaRPr lang="en-GB" dirty="0"/>
          </a:p>
        </p:txBody>
      </p:sp>
      <p:sp>
        <p:nvSpPr>
          <p:cNvPr id="3" name="Content Placeholder 2"/>
          <p:cNvSpPr>
            <a:spLocks noGrp="1"/>
          </p:cNvSpPr>
          <p:nvPr>
            <p:ph sz="quarter" idx="1"/>
          </p:nvPr>
        </p:nvSpPr>
        <p:spPr>
          <a:xfrm>
            <a:off x="179512" y="1628800"/>
            <a:ext cx="8784976" cy="5112568"/>
          </a:xfrm>
        </p:spPr>
        <p:txBody>
          <a:bodyPr>
            <a:normAutofit/>
          </a:bodyPr>
          <a:lstStyle/>
          <a:p>
            <a:r>
              <a:rPr lang="en-GB" sz="2800" dirty="0"/>
              <a:t>The influence of Seneca and </a:t>
            </a:r>
            <a:r>
              <a:rPr lang="en-GB" sz="2800" dirty="0" err="1"/>
              <a:t>Burrus</a:t>
            </a:r>
            <a:r>
              <a:rPr lang="en-GB" sz="2800" dirty="0"/>
              <a:t> – Grant (1970). </a:t>
            </a:r>
          </a:p>
          <a:p>
            <a:endParaRPr lang="en-GB" sz="500" dirty="0"/>
          </a:p>
          <a:p>
            <a:r>
              <a:rPr lang="en-GB" sz="2800" dirty="0" smtClean="0"/>
              <a:t>In </a:t>
            </a:r>
            <a:r>
              <a:rPr lang="en-GB" sz="2800" dirty="0"/>
              <a:t>order to defend reputation of </a:t>
            </a:r>
            <a:r>
              <a:rPr lang="en-GB" sz="2800" dirty="0" err="1"/>
              <a:t>Thrasea</a:t>
            </a:r>
            <a:r>
              <a:rPr lang="en-GB" sz="2800" dirty="0"/>
              <a:t> </a:t>
            </a:r>
            <a:r>
              <a:rPr lang="en-GB" sz="2800" dirty="0" err="1"/>
              <a:t>Paetus</a:t>
            </a:r>
            <a:r>
              <a:rPr lang="en-GB" sz="2800" dirty="0"/>
              <a:t>, a Stoic philosopher came to prominence under Nero, though later openly opposed to him – Murray (1965). </a:t>
            </a:r>
          </a:p>
          <a:p>
            <a:endParaRPr lang="en-GB" sz="500" dirty="0"/>
          </a:p>
          <a:p>
            <a:r>
              <a:rPr lang="en-GB" sz="2800" dirty="0" smtClean="0"/>
              <a:t>Good </a:t>
            </a:r>
            <a:r>
              <a:rPr lang="en-GB" sz="2800" dirty="0"/>
              <a:t>fiscal management and policy in this era – </a:t>
            </a:r>
            <a:r>
              <a:rPr lang="en-GB" sz="2800" dirty="0" err="1"/>
              <a:t>Warmington</a:t>
            </a:r>
            <a:r>
              <a:rPr lang="en-GB" sz="2800" dirty="0"/>
              <a:t> (1969). </a:t>
            </a:r>
          </a:p>
          <a:p>
            <a:endParaRPr lang="en-GB" sz="500" dirty="0"/>
          </a:p>
          <a:p>
            <a:r>
              <a:rPr lang="en-GB" sz="2800" dirty="0" smtClean="0"/>
              <a:t>Possibly </a:t>
            </a:r>
            <a:r>
              <a:rPr lang="en-GB" sz="2800" dirty="0"/>
              <a:t>a reference to a </a:t>
            </a:r>
            <a:r>
              <a:rPr lang="en-GB" sz="2800" dirty="0" err="1"/>
              <a:t>quinquennale</a:t>
            </a:r>
            <a:r>
              <a:rPr lang="en-GB" sz="2800" dirty="0"/>
              <a:t> festival – Thornton (1973). </a:t>
            </a:r>
          </a:p>
          <a:p>
            <a:endParaRPr lang="en-GB" dirty="0"/>
          </a:p>
        </p:txBody>
      </p:sp>
    </p:spTree>
    <p:extLst>
      <p:ext uri="{BB962C8B-B14F-4D97-AF65-F5344CB8AC3E}">
        <p14:creationId xmlns:p14="http://schemas.microsoft.com/office/powerpoint/2010/main" val="4024168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Suetonius </a:t>
            </a:r>
            <a:r>
              <a:rPr lang="en-GB" b="1" i="1" dirty="0" smtClean="0"/>
              <a:t>Nero </a:t>
            </a:r>
            <a:r>
              <a:rPr lang="en-GB" b="1" dirty="0" smtClean="0"/>
              <a:t>10-11, 16</a:t>
            </a:r>
            <a:endParaRPr lang="en-GB" b="1" dirty="0"/>
          </a:p>
        </p:txBody>
      </p:sp>
      <p:sp>
        <p:nvSpPr>
          <p:cNvPr id="5" name="Content Placeholder 4"/>
          <p:cNvSpPr>
            <a:spLocks noGrp="1"/>
          </p:cNvSpPr>
          <p:nvPr>
            <p:ph sz="half" idx="1"/>
          </p:nvPr>
        </p:nvSpPr>
        <p:spPr>
          <a:xfrm>
            <a:off x="251520" y="1700808"/>
            <a:ext cx="4248472" cy="4680520"/>
          </a:xfrm>
        </p:spPr>
        <p:txBody>
          <a:bodyPr/>
          <a:lstStyle/>
          <a:p>
            <a:r>
              <a:rPr lang="en-GB" sz="2800" dirty="0"/>
              <a:t>Lowered or abolished some heavier taxes. </a:t>
            </a:r>
          </a:p>
          <a:p>
            <a:endParaRPr lang="en-GB" sz="1600" dirty="0"/>
          </a:p>
          <a:p>
            <a:r>
              <a:rPr lang="en-GB" sz="2800" dirty="0" smtClean="0"/>
              <a:t>Showed </a:t>
            </a:r>
            <a:r>
              <a:rPr lang="en-GB" sz="2800" dirty="0"/>
              <a:t>modesty. </a:t>
            </a:r>
          </a:p>
          <a:p>
            <a:endParaRPr lang="en-GB" sz="1600" dirty="0"/>
          </a:p>
          <a:p>
            <a:r>
              <a:rPr lang="en-GB" sz="2800" dirty="0" smtClean="0"/>
              <a:t>Put </a:t>
            </a:r>
            <a:r>
              <a:rPr lang="en-GB" sz="2800" dirty="0"/>
              <a:t>on a variety of popular entertainment. </a:t>
            </a:r>
          </a:p>
          <a:p>
            <a:endParaRPr lang="en-GB" sz="1600" dirty="0"/>
          </a:p>
          <a:p>
            <a:r>
              <a:rPr lang="en-GB" sz="2800" dirty="0" smtClean="0"/>
              <a:t>Suppressed </a:t>
            </a:r>
            <a:r>
              <a:rPr lang="en-GB" sz="2800" dirty="0"/>
              <a:t>abuses by public officials. </a:t>
            </a:r>
          </a:p>
          <a:p>
            <a:endParaRPr lang="en-GB" dirty="0"/>
          </a:p>
        </p:txBody>
      </p:sp>
      <p:sp>
        <p:nvSpPr>
          <p:cNvPr id="6" name="Content Placeholder 5"/>
          <p:cNvSpPr>
            <a:spLocks noGrp="1"/>
          </p:cNvSpPr>
          <p:nvPr>
            <p:ph sz="half" idx="2"/>
          </p:nvPr>
        </p:nvSpPr>
        <p:spPr>
          <a:xfrm>
            <a:off x="4800600" y="1484784"/>
            <a:ext cx="4038600" cy="5040560"/>
          </a:xfrm>
        </p:spPr>
        <p:txBody>
          <a:bodyPr>
            <a:normAutofit/>
          </a:bodyPr>
          <a:lstStyle/>
          <a:p>
            <a:pPr marL="0" indent="0">
              <a:buNone/>
            </a:pPr>
            <a:r>
              <a:rPr lang="en-GB" sz="2800" dirty="0" smtClean="0"/>
              <a:t>“As </a:t>
            </a:r>
            <a:r>
              <a:rPr lang="en-GB" sz="2800" dirty="0"/>
              <a:t>a further guarantee of his virtuous intentions, he promised to model his rule on the principles laid down by Augustus… Once when the senate passed a vote of thanks to him, he answered </a:t>
            </a:r>
            <a:r>
              <a:rPr lang="en-GB" sz="2800" dirty="0" smtClean="0"/>
              <a:t>‘Wait </a:t>
            </a:r>
            <a:r>
              <a:rPr lang="en-GB" sz="2800" dirty="0"/>
              <a:t>until I deserve them</a:t>
            </a:r>
            <a:r>
              <a:rPr lang="en-GB" sz="2800" dirty="0" smtClean="0"/>
              <a:t>!’…” </a:t>
            </a:r>
            <a:r>
              <a:rPr lang="en-GB" sz="2800" dirty="0"/>
              <a:t>(</a:t>
            </a:r>
            <a:r>
              <a:rPr lang="en-GB" sz="2800" b="1" dirty="0"/>
              <a:t>10</a:t>
            </a:r>
            <a:r>
              <a:rPr lang="en-GB" sz="2800" dirty="0"/>
              <a:t>) </a:t>
            </a:r>
          </a:p>
        </p:txBody>
      </p:sp>
    </p:spTree>
    <p:extLst>
      <p:ext uri="{BB962C8B-B14F-4D97-AF65-F5344CB8AC3E}">
        <p14:creationId xmlns:p14="http://schemas.microsoft.com/office/powerpoint/2010/main" val="2710518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Tacitus </a:t>
            </a:r>
            <a:r>
              <a:rPr lang="en-GB" b="1" i="1" dirty="0" smtClean="0"/>
              <a:t>Annals </a:t>
            </a:r>
            <a:r>
              <a:rPr lang="en-GB" b="1" dirty="0" smtClean="0"/>
              <a:t>13.4-5</a:t>
            </a:r>
            <a:endParaRPr lang="en-GB" b="1" dirty="0"/>
          </a:p>
        </p:txBody>
      </p:sp>
      <p:sp>
        <p:nvSpPr>
          <p:cNvPr id="4" name="Content Placeholder 3"/>
          <p:cNvSpPr>
            <a:spLocks noGrp="1"/>
          </p:cNvSpPr>
          <p:nvPr>
            <p:ph sz="half" idx="1"/>
          </p:nvPr>
        </p:nvSpPr>
        <p:spPr>
          <a:xfrm>
            <a:off x="301752" y="1556792"/>
            <a:ext cx="4198240" cy="4752528"/>
          </a:xfrm>
        </p:spPr>
        <p:txBody>
          <a:bodyPr/>
          <a:lstStyle/>
          <a:p>
            <a:r>
              <a:rPr lang="en-GB" sz="2800" dirty="0"/>
              <a:t>Renounces former unpopular policies. </a:t>
            </a:r>
          </a:p>
          <a:p>
            <a:endParaRPr lang="en-GB" sz="1200" dirty="0"/>
          </a:p>
          <a:p>
            <a:r>
              <a:rPr lang="en-GB" sz="2800" dirty="0" smtClean="0"/>
              <a:t>Nero </a:t>
            </a:r>
            <a:r>
              <a:rPr lang="en-GB" sz="2800" dirty="0"/>
              <a:t>promises not to intervene in all law-suits, or hear cases behind closed doors. </a:t>
            </a:r>
          </a:p>
          <a:p>
            <a:endParaRPr lang="en-GB" sz="1200" dirty="0"/>
          </a:p>
          <a:p>
            <a:r>
              <a:rPr lang="en-GB" sz="2800" dirty="0" smtClean="0"/>
              <a:t>Promises </a:t>
            </a:r>
            <a:r>
              <a:rPr lang="en-GB" sz="2800" dirty="0"/>
              <a:t>to keep personal and state affairs separate. </a:t>
            </a:r>
          </a:p>
          <a:p>
            <a:endParaRPr lang="en-GB" dirty="0"/>
          </a:p>
        </p:txBody>
      </p:sp>
      <p:sp>
        <p:nvSpPr>
          <p:cNvPr id="5" name="Content Placeholder 4"/>
          <p:cNvSpPr>
            <a:spLocks noGrp="1"/>
          </p:cNvSpPr>
          <p:nvPr>
            <p:ph sz="half" idx="2"/>
          </p:nvPr>
        </p:nvSpPr>
        <p:spPr>
          <a:xfrm>
            <a:off x="4800600" y="1484784"/>
            <a:ext cx="4163888" cy="4968552"/>
          </a:xfrm>
        </p:spPr>
        <p:txBody>
          <a:bodyPr>
            <a:normAutofit/>
          </a:bodyPr>
          <a:lstStyle/>
          <a:p>
            <a:pPr marL="0" indent="0">
              <a:buNone/>
            </a:pPr>
            <a:r>
              <a:rPr lang="en-GB" sz="2800" dirty="0" smtClean="0"/>
              <a:t>“Moreover</a:t>
            </a:r>
            <a:r>
              <a:rPr lang="en-GB" sz="2800" dirty="0"/>
              <a:t>, these promises were implemented. The senate decided many matters. They forbade advocates to receive fees or gifts. They excused </a:t>
            </a:r>
            <a:r>
              <a:rPr lang="en-GB" sz="2800" dirty="0" err="1"/>
              <a:t>quaestors</a:t>
            </a:r>
            <a:r>
              <a:rPr lang="en-GB" sz="2800" dirty="0"/>
              <a:t>-designate from the obligation to hold gladiatorial displays</a:t>
            </a:r>
            <a:r>
              <a:rPr lang="en-GB" sz="2800" dirty="0" smtClean="0"/>
              <a:t>.” </a:t>
            </a:r>
            <a:endParaRPr lang="en-GB" sz="2800" dirty="0"/>
          </a:p>
        </p:txBody>
      </p:sp>
    </p:spTree>
    <p:extLst>
      <p:ext uri="{BB962C8B-B14F-4D97-AF65-F5344CB8AC3E}">
        <p14:creationId xmlns:p14="http://schemas.microsoft.com/office/powerpoint/2010/main" val="1115050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Dio</a:t>
            </a:r>
            <a:r>
              <a:rPr lang="en-GB" b="1" dirty="0" smtClean="0"/>
              <a:t> Cassius 61.4</a:t>
            </a:r>
            <a:endParaRPr lang="en-GB" b="1" dirty="0"/>
          </a:p>
        </p:txBody>
      </p:sp>
      <p:sp>
        <p:nvSpPr>
          <p:cNvPr id="6" name="Content Placeholder 5"/>
          <p:cNvSpPr>
            <a:spLocks noGrp="1"/>
          </p:cNvSpPr>
          <p:nvPr>
            <p:ph sz="quarter" idx="1"/>
          </p:nvPr>
        </p:nvSpPr>
        <p:spPr>
          <a:xfrm>
            <a:off x="251520" y="1412776"/>
            <a:ext cx="8712968" cy="4998296"/>
          </a:xfrm>
        </p:spPr>
        <p:txBody>
          <a:bodyPr>
            <a:noAutofit/>
          </a:bodyPr>
          <a:lstStyle/>
          <a:p>
            <a:pPr marL="0" indent="0">
              <a:buNone/>
            </a:pPr>
            <a:r>
              <a:rPr lang="en-GB" sz="2400" dirty="0" smtClean="0"/>
              <a:t>“When </a:t>
            </a:r>
            <a:r>
              <a:rPr lang="en-GB" sz="2400" dirty="0"/>
              <a:t>they had accomplished this, they took the rule entirely into their own hands and administered affairs in the very best and fairest manner they could, with the result that they won the approval of everybody alike. As for Nero, he was not fond of business in any case, and was glad to live in idleness; indeed, it was for this reason that he had previously yielded the upper hand to his mother, and was now quite content to be indulging in pleasures while the government was carried on as well as before. His two advisers, then, </a:t>
            </a:r>
            <a:r>
              <a:rPr lang="en-GB" sz="2400" b="1" dirty="0"/>
              <a:t>after coming to a common understanding, made many changes in existing regulations, abolished some altogether, and enacted many new laws</a:t>
            </a:r>
            <a:r>
              <a:rPr lang="en-GB" sz="2400" dirty="0"/>
              <a:t>, meanwhile allowing Nero to indulge himself, in the expectation that when he had sated his desires without any great injury to the public interests at large</a:t>
            </a:r>
            <a:r>
              <a:rPr lang="en-GB" sz="2400" dirty="0" smtClean="0"/>
              <a:t>…” </a:t>
            </a:r>
            <a:endParaRPr lang="en-GB" sz="2400" dirty="0"/>
          </a:p>
        </p:txBody>
      </p:sp>
    </p:spTree>
    <p:extLst>
      <p:ext uri="{BB962C8B-B14F-4D97-AF65-F5344CB8AC3E}">
        <p14:creationId xmlns:p14="http://schemas.microsoft.com/office/powerpoint/2010/main" val="1099740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332656"/>
            <a:ext cx="8424936"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60715" y="5013176"/>
            <a:ext cx="8640960" cy="1200329"/>
          </a:xfrm>
          <a:prstGeom prst="rect">
            <a:avLst/>
          </a:prstGeom>
        </p:spPr>
        <p:txBody>
          <a:bodyPr wrap="square">
            <a:spAutoFit/>
          </a:bodyPr>
          <a:lstStyle/>
          <a:p>
            <a:r>
              <a:rPr lang="en-GB" b="1" i="1" dirty="0"/>
              <a:t>ex </a:t>
            </a:r>
            <a:r>
              <a:rPr lang="en-GB" b="1" i="1" dirty="0" err="1"/>
              <a:t>Senatus</a:t>
            </a:r>
            <a:r>
              <a:rPr lang="en-GB" b="1" i="1" dirty="0"/>
              <a:t> </a:t>
            </a:r>
            <a:r>
              <a:rPr lang="en-GB" b="1" i="1" dirty="0" err="1"/>
              <a:t>Consulto</a:t>
            </a:r>
            <a:r>
              <a:rPr lang="en-GB" b="1" i="1" dirty="0"/>
              <a:t> </a:t>
            </a:r>
            <a:r>
              <a:rPr lang="en-GB" b="1" dirty="0"/>
              <a:t>– </a:t>
            </a:r>
            <a:r>
              <a:rPr lang="en-GB" dirty="0"/>
              <a:t>a phrase traditionally regarded in these contexts as representing the minting of coins under the auspices of the Senate. </a:t>
            </a:r>
          </a:p>
          <a:p>
            <a:r>
              <a:rPr lang="en-GB" dirty="0"/>
              <a:t>Use of the formula EX SC on gold and silver coins. Previous to Nero, this formula only appeared on token or </a:t>
            </a:r>
            <a:r>
              <a:rPr lang="en-GB" i="1" dirty="0" err="1"/>
              <a:t>aes</a:t>
            </a:r>
            <a:r>
              <a:rPr lang="en-GB" i="1" dirty="0"/>
              <a:t> </a:t>
            </a:r>
            <a:r>
              <a:rPr lang="en-GB" dirty="0"/>
              <a:t>coinage. </a:t>
            </a:r>
          </a:p>
        </p:txBody>
      </p:sp>
      <p:sp>
        <p:nvSpPr>
          <p:cNvPr id="6" name="AutoShape 7"/>
          <p:cNvSpPr>
            <a:spLocks noChangeArrowheads="1"/>
          </p:cNvSpPr>
          <p:nvPr/>
        </p:nvSpPr>
        <p:spPr bwMode="auto">
          <a:xfrm rot="-2997615">
            <a:off x="5261655" y="1434282"/>
            <a:ext cx="2904627" cy="2867107"/>
          </a:xfrm>
          <a:custGeom>
            <a:avLst/>
            <a:gdLst>
              <a:gd name="G0" fmla="+- 1150 0 0"/>
              <a:gd name="G1" fmla="+- 21600 0 1150"/>
              <a:gd name="G2" fmla="+- 21600 0 1150"/>
              <a:gd name="G3" fmla="*/ G0 2929 10000"/>
              <a:gd name="G4" fmla="+- 21600 0 G3"/>
              <a:gd name="G5" fmla="+- 21600 0 G3"/>
              <a:gd name="T0" fmla="*/ 10800 w 21600"/>
              <a:gd name="T1" fmla="*/ 0 h 21600"/>
              <a:gd name="T2" fmla="*/ 3163 w 21600"/>
              <a:gd name="T3" fmla="*/ 3163 h 21600"/>
              <a:gd name="T4" fmla="*/ 0 w 21600"/>
              <a:gd name="T5" fmla="*/ 10800 h 21600"/>
              <a:gd name="T6" fmla="*/ 3163 w 21600"/>
              <a:gd name="T7" fmla="*/ 18437 h 21600"/>
              <a:gd name="T8" fmla="*/ 10800 w 21600"/>
              <a:gd name="T9" fmla="*/ 21600 h 21600"/>
              <a:gd name="T10" fmla="*/ 18437 w 21600"/>
              <a:gd name="T11" fmla="*/ 18437 h 21600"/>
              <a:gd name="T12" fmla="*/ 21600 w 21600"/>
              <a:gd name="T13" fmla="*/ 10800 h 21600"/>
              <a:gd name="T14" fmla="*/ 18437 w 21600"/>
              <a:gd name="T15" fmla="*/ 3163 h 21600"/>
              <a:gd name="T16" fmla="*/ 3163 w 21600"/>
              <a:gd name="T17" fmla="*/ 3163 h 21600"/>
              <a:gd name="T18" fmla="*/ 18437 w 21600"/>
              <a:gd name="T19" fmla="*/ 1843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50" y="10800"/>
                </a:moveTo>
                <a:cubicBezTo>
                  <a:pt x="1150" y="16130"/>
                  <a:pt x="5470" y="20450"/>
                  <a:pt x="10800" y="20450"/>
                </a:cubicBezTo>
                <a:cubicBezTo>
                  <a:pt x="16130" y="20450"/>
                  <a:pt x="20450" y="16130"/>
                  <a:pt x="20450" y="10800"/>
                </a:cubicBezTo>
                <a:cubicBezTo>
                  <a:pt x="20450" y="5470"/>
                  <a:pt x="16130" y="1150"/>
                  <a:pt x="10800" y="1150"/>
                </a:cubicBezTo>
                <a:cubicBezTo>
                  <a:pt x="5470" y="1150"/>
                  <a:pt x="1150" y="5470"/>
                  <a:pt x="1150" y="10800"/>
                </a:cubicBezTo>
                <a:close/>
              </a:path>
            </a:pathLst>
          </a:custGeom>
          <a:solidFill>
            <a:srgbClr val="FF0000"/>
          </a:solidFill>
          <a:ln w="9525">
            <a:solidFill>
              <a:schemeClr val="tx1"/>
            </a:solidFill>
            <a:round/>
            <a:headEnd/>
            <a:tailEnd/>
          </a:ln>
          <a:effectLst/>
        </p:spPr>
        <p:txBody>
          <a:bodyPr wrap="none" anchor="ctr"/>
          <a:lstStyle/>
          <a:p>
            <a:endParaRPr lang="en-GB"/>
          </a:p>
        </p:txBody>
      </p:sp>
    </p:spTree>
    <p:extLst>
      <p:ext uri="{BB962C8B-B14F-4D97-AF65-F5344CB8AC3E}">
        <p14:creationId xmlns:p14="http://schemas.microsoft.com/office/powerpoint/2010/main" val="4043897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611560" y="1988840"/>
            <a:ext cx="7992888" cy="316835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Significant</a:t>
            </a:r>
            <a:r>
              <a:rPr kumimoji="0" lang="en-GB" sz="6000" b="1" i="0" u="none" strike="noStrike" kern="1200" cap="none" spc="0" normalizeH="0" noProof="0" dirty="0" smtClean="0">
                <a:ln>
                  <a:noFill/>
                </a:ln>
                <a:solidFill>
                  <a:schemeClr val="tx1"/>
                </a:solidFill>
                <a:effectLst/>
                <a:uLnTx/>
                <a:uFillTx/>
                <a:latin typeface="+mn-lt"/>
                <a:ea typeface="+mn-ea"/>
                <a:cs typeface="+mn-cs"/>
              </a:rPr>
              <a:t> Events of the First-Half of Nero’s Reign</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5965719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Romano-Parthian Tensions AD 55-58</a:t>
            </a:r>
            <a:endParaRPr lang="en-GB" dirty="0"/>
          </a:p>
        </p:txBody>
      </p:sp>
      <p:sp>
        <p:nvSpPr>
          <p:cNvPr id="3" name="Content Placeholder 2"/>
          <p:cNvSpPr>
            <a:spLocks noGrp="1"/>
          </p:cNvSpPr>
          <p:nvPr>
            <p:ph sz="quarter" idx="1"/>
          </p:nvPr>
        </p:nvSpPr>
        <p:spPr>
          <a:xfrm>
            <a:off x="179512" y="1527048"/>
            <a:ext cx="3744416" cy="5142312"/>
          </a:xfrm>
        </p:spPr>
        <p:txBody>
          <a:bodyPr>
            <a:normAutofit fontScale="77500" lnSpcReduction="20000"/>
          </a:bodyPr>
          <a:lstStyle/>
          <a:p>
            <a:r>
              <a:rPr lang="en-GB" dirty="0"/>
              <a:t>Dispute over the dominance of Armenia flares up in AD 55 – Armenia a buffer state between the Roman Empire and Parthian Empire. </a:t>
            </a:r>
          </a:p>
          <a:p>
            <a:endParaRPr lang="en-GB" sz="200" dirty="0" smtClean="0"/>
          </a:p>
          <a:p>
            <a:r>
              <a:rPr lang="en-GB" dirty="0" smtClean="0"/>
              <a:t>King </a:t>
            </a:r>
            <a:r>
              <a:rPr lang="en-GB" dirty="0" err="1"/>
              <a:t>Vologeses</a:t>
            </a:r>
            <a:r>
              <a:rPr lang="en-GB" dirty="0"/>
              <a:t> of Parthia establishes his brother </a:t>
            </a:r>
            <a:r>
              <a:rPr lang="en-GB" dirty="0" err="1"/>
              <a:t>Tiridates</a:t>
            </a:r>
            <a:r>
              <a:rPr lang="en-GB" dirty="0"/>
              <a:t> to the throne of Armenia. </a:t>
            </a:r>
          </a:p>
          <a:p>
            <a:endParaRPr lang="en-GB" sz="200" dirty="0"/>
          </a:p>
          <a:p>
            <a:r>
              <a:rPr lang="en-GB" dirty="0" smtClean="0"/>
              <a:t>Antiochus </a:t>
            </a:r>
            <a:r>
              <a:rPr lang="en-GB" dirty="0" err="1"/>
              <a:t>Epiphanes</a:t>
            </a:r>
            <a:r>
              <a:rPr lang="en-GB" dirty="0"/>
              <a:t> IV of </a:t>
            </a:r>
            <a:r>
              <a:rPr lang="en-GB" dirty="0" err="1"/>
              <a:t>Commagene</a:t>
            </a:r>
            <a:r>
              <a:rPr lang="en-GB" dirty="0"/>
              <a:t> instructed to prepare an army to invade Parthia – other client kingdoms called upon for support – Lesser Armenia and </a:t>
            </a:r>
            <a:r>
              <a:rPr lang="en-GB" dirty="0" err="1"/>
              <a:t>Sophene</a:t>
            </a:r>
            <a:r>
              <a:rPr lang="en-GB" dirty="0"/>
              <a:t>. </a:t>
            </a:r>
          </a:p>
          <a:p>
            <a:pPr marL="0" indent="0">
              <a:buNone/>
            </a:pPr>
            <a:endParaRPr lang="en-GB" dirty="0"/>
          </a:p>
        </p:txBody>
      </p:sp>
      <p:sp>
        <p:nvSpPr>
          <p:cNvPr id="6" name="Content Placeholder 5"/>
          <p:cNvSpPr>
            <a:spLocks noGrp="1"/>
          </p:cNvSpPr>
          <p:nvPr>
            <p:ph sz="half" idx="4294967295"/>
          </p:nvPr>
        </p:nvSpPr>
        <p:spPr>
          <a:xfrm>
            <a:off x="3851921" y="1557339"/>
            <a:ext cx="5292080" cy="2447725"/>
          </a:xfrm>
        </p:spPr>
        <p:txBody>
          <a:bodyPr>
            <a:normAutofit fontScale="77500" lnSpcReduction="20000"/>
          </a:bodyPr>
          <a:lstStyle/>
          <a:p>
            <a:r>
              <a:rPr lang="en-GB" dirty="0" err="1" smtClean="0"/>
              <a:t>Gnaeus</a:t>
            </a:r>
            <a:r>
              <a:rPr lang="en-GB" dirty="0" smtClean="0"/>
              <a:t> </a:t>
            </a:r>
            <a:r>
              <a:rPr lang="en-GB" dirty="0" err="1"/>
              <a:t>Domitius</a:t>
            </a:r>
            <a:r>
              <a:rPr lang="en-GB" dirty="0"/>
              <a:t> </a:t>
            </a:r>
            <a:r>
              <a:rPr lang="en-GB" dirty="0" err="1"/>
              <a:t>Corbulo</a:t>
            </a:r>
            <a:r>
              <a:rPr lang="en-GB" dirty="0"/>
              <a:t> given overall command of securing Armenia. </a:t>
            </a:r>
          </a:p>
          <a:p>
            <a:endParaRPr lang="en-GB" sz="200" dirty="0" smtClean="0"/>
          </a:p>
          <a:p>
            <a:r>
              <a:rPr lang="en-GB" dirty="0" err="1" smtClean="0"/>
              <a:t>Vologeses</a:t>
            </a:r>
            <a:r>
              <a:rPr lang="en-GB" dirty="0" smtClean="0"/>
              <a:t> </a:t>
            </a:r>
            <a:r>
              <a:rPr lang="en-GB" dirty="0"/>
              <a:t>has to deal with one of his sons who had led a revolt in </a:t>
            </a:r>
            <a:r>
              <a:rPr lang="en-GB" dirty="0" err="1"/>
              <a:t>Hyrcania</a:t>
            </a:r>
            <a:r>
              <a:rPr lang="en-GB" dirty="0"/>
              <a:t> (northern Iran, bordering Caspian Sea). </a:t>
            </a:r>
          </a:p>
          <a:p>
            <a:endParaRPr lang="en-GB" sz="200" dirty="0"/>
          </a:p>
          <a:p>
            <a:r>
              <a:rPr lang="en-GB" dirty="0" err="1" smtClean="0"/>
              <a:t>Vologeses</a:t>
            </a:r>
            <a:r>
              <a:rPr lang="en-GB" dirty="0" smtClean="0"/>
              <a:t> </a:t>
            </a:r>
            <a:r>
              <a:rPr lang="en-GB" dirty="0"/>
              <a:t>decides to postpone the issue and hands over </a:t>
            </a:r>
            <a:r>
              <a:rPr lang="en-GB" dirty="0" smtClean="0"/>
              <a:t>hostages – </a:t>
            </a:r>
            <a:r>
              <a:rPr lang="en-GB" dirty="0" err="1" smtClean="0"/>
              <a:t>Tigranes</a:t>
            </a:r>
            <a:r>
              <a:rPr lang="en-GB" dirty="0" smtClean="0"/>
              <a:t> IV on the throne.</a:t>
            </a:r>
            <a:endParaRPr lang="en-GB" dirty="0"/>
          </a:p>
          <a:p>
            <a:pPr marL="0" indent="0">
              <a:buNone/>
            </a:pPr>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51921" y="3789040"/>
            <a:ext cx="5040560"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523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and Finances</a:t>
            </a:r>
            <a:endParaRPr lang="en-GB" dirty="0"/>
          </a:p>
        </p:txBody>
      </p:sp>
      <p:sp>
        <p:nvSpPr>
          <p:cNvPr id="3" name="Content Placeholder 2"/>
          <p:cNvSpPr>
            <a:spLocks noGrp="1"/>
          </p:cNvSpPr>
          <p:nvPr>
            <p:ph sz="quarter" idx="1"/>
          </p:nvPr>
        </p:nvSpPr>
        <p:spPr>
          <a:xfrm>
            <a:off x="301752" y="1527048"/>
            <a:ext cx="8662736" cy="5070304"/>
          </a:xfrm>
        </p:spPr>
        <p:txBody>
          <a:bodyPr>
            <a:normAutofit/>
          </a:bodyPr>
          <a:lstStyle/>
          <a:p>
            <a:r>
              <a:rPr lang="en-GB" dirty="0"/>
              <a:t>Two imperial prefects (pro-praetors) appointed to </a:t>
            </a:r>
            <a:r>
              <a:rPr lang="en-GB" dirty="0" err="1"/>
              <a:t>Aerarium</a:t>
            </a:r>
            <a:r>
              <a:rPr lang="en-GB" dirty="0"/>
              <a:t> instead of </a:t>
            </a:r>
            <a:r>
              <a:rPr lang="en-GB" dirty="0" err="1"/>
              <a:t>quaestors</a:t>
            </a:r>
            <a:r>
              <a:rPr lang="en-GB" dirty="0"/>
              <a:t> – Nero transfers 40 million sesterces of his own wealth to the treasury AD 56-57. </a:t>
            </a:r>
          </a:p>
          <a:p>
            <a:endParaRPr lang="en-GB" sz="500" dirty="0"/>
          </a:p>
          <a:p>
            <a:r>
              <a:rPr lang="en-GB" dirty="0" err="1" smtClean="0"/>
              <a:t>Faenius</a:t>
            </a:r>
            <a:r>
              <a:rPr lang="en-GB" dirty="0" smtClean="0"/>
              <a:t> </a:t>
            </a:r>
            <a:r>
              <a:rPr lang="en-GB" dirty="0"/>
              <a:t>Rufus appointed as </a:t>
            </a:r>
            <a:r>
              <a:rPr lang="en-GB" dirty="0" err="1"/>
              <a:t>Praefectus</a:t>
            </a:r>
            <a:r>
              <a:rPr lang="en-GB" dirty="0"/>
              <a:t> </a:t>
            </a:r>
            <a:r>
              <a:rPr lang="en-GB" dirty="0" err="1"/>
              <a:t>Annonae</a:t>
            </a:r>
            <a:r>
              <a:rPr lang="en-GB" dirty="0"/>
              <a:t>. </a:t>
            </a:r>
          </a:p>
          <a:p>
            <a:endParaRPr lang="en-GB" sz="500" dirty="0"/>
          </a:p>
          <a:p>
            <a:r>
              <a:rPr lang="en-GB" dirty="0" smtClean="0"/>
              <a:t>Gives </a:t>
            </a:r>
            <a:r>
              <a:rPr lang="en-GB" dirty="0"/>
              <a:t>400 sesterces each to the people of Rome (</a:t>
            </a:r>
            <a:r>
              <a:rPr lang="en-GB" i="1" dirty="0" err="1"/>
              <a:t>congaria</a:t>
            </a:r>
            <a:r>
              <a:rPr lang="en-GB" dirty="0"/>
              <a:t>). </a:t>
            </a:r>
          </a:p>
          <a:p>
            <a:endParaRPr lang="en-GB" sz="500" dirty="0"/>
          </a:p>
          <a:p>
            <a:r>
              <a:rPr lang="en-GB" dirty="0" smtClean="0"/>
              <a:t>Establishes </a:t>
            </a:r>
            <a:r>
              <a:rPr lang="en-GB" dirty="0"/>
              <a:t>colonies of veterans in Capua and </a:t>
            </a:r>
            <a:r>
              <a:rPr lang="en-GB" dirty="0" err="1"/>
              <a:t>Nuceria</a:t>
            </a:r>
            <a:r>
              <a:rPr lang="en-GB" dirty="0"/>
              <a:t> (AD 57), </a:t>
            </a:r>
            <a:r>
              <a:rPr lang="en-GB" dirty="0" err="1"/>
              <a:t>Puteoli</a:t>
            </a:r>
            <a:r>
              <a:rPr lang="en-GB" dirty="0"/>
              <a:t>, Tarentum and </a:t>
            </a:r>
            <a:r>
              <a:rPr lang="en-GB" dirty="0" err="1"/>
              <a:t>Antium</a:t>
            </a:r>
            <a:r>
              <a:rPr lang="en-GB" dirty="0"/>
              <a:t> in (AD 60), (</a:t>
            </a:r>
            <a:r>
              <a:rPr lang="en-GB" dirty="0" smtClean="0"/>
              <a:t>also Pompeii </a:t>
            </a:r>
            <a:r>
              <a:rPr lang="en-GB" dirty="0"/>
              <a:t>after an earthquake in AD </a:t>
            </a:r>
            <a:r>
              <a:rPr lang="en-GB" dirty="0" smtClean="0"/>
              <a:t>63). </a:t>
            </a:r>
            <a:endParaRPr lang="en-GB" dirty="0"/>
          </a:p>
          <a:p>
            <a:endParaRPr lang="en-GB" dirty="0"/>
          </a:p>
        </p:txBody>
      </p:sp>
    </p:spTree>
    <p:extLst>
      <p:ext uri="{BB962C8B-B14F-4D97-AF65-F5344CB8AC3E}">
        <p14:creationId xmlns:p14="http://schemas.microsoft.com/office/powerpoint/2010/main" val="14652813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Macellum</a:t>
            </a:r>
            <a:r>
              <a:rPr lang="en-GB" dirty="0" smtClean="0"/>
              <a:t> Magnum</a:t>
            </a:r>
            <a:endParaRPr lang="en-GB"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628800"/>
            <a:ext cx="8352928" cy="3062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51520" y="4735287"/>
            <a:ext cx="8640960" cy="1554272"/>
          </a:xfrm>
          <a:prstGeom prst="rect">
            <a:avLst/>
          </a:prstGeom>
        </p:spPr>
        <p:txBody>
          <a:bodyPr wrap="square">
            <a:spAutoFit/>
          </a:bodyPr>
          <a:lstStyle/>
          <a:p>
            <a:r>
              <a:rPr lang="en-GB" dirty="0"/>
              <a:t>Nero, AE </a:t>
            </a:r>
            <a:r>
              <a:rPr lang="en-GB" dirty="0" err="1"/>
              <a:t>dupondius</a:t>
            </a:r>
            <a:r>
              <a:rPr lang="en-GB" dirty="0"/>
              <a:t>, 63 AD. Rome.- (</a:t>
            </a:r>
            <a:r>
              <a:rPr lang="en-GB" dirty="0" err="1"/>
              <a:t>Obv</a:t>
            </a:r>
            <a:r>
              <a:rPr lang="en-GB" dirty="0"/>
              <a:t>) NERO CLAVD CAESAR AVG GER P M TR P IMP P </a:t>
            </a:r>
            <a:r>
              <a:rPr lang="en-GB" dirty="0" err="1"/>
              <a:t>P</a:t>
            </a:r>
            <a:r>
              <a:rPr lang="en-GB" dirty="0"/>
              <a:t>, radiate head left. (Rev) MAC AVG, II in ex, S-C across fields, frontal view of the domed </a:t>
            </a:r>
            <a:r>
              <a:rPr lang="en-GB" dirty="0" err="1"/>
              <a:t>Macellum</a:t>
            </a:r>
            <a:r>
              <a:rPr lang="en-GB" dirty="0"/>
              <a:t> Magnum, male figure in niche on left, holding sceptre. II in ex. - </a:t>
            </a:r>
            <a:r>
              <a:rPr lang="en-GB" b="1" dirty="0"/>
              <a:t>RIC 185; BMC 193. </a:t>
            </a:r>
            <a:endParaRPr lang="en-GB" b="1" dirty="0" smtClean="0"/>
          </a:p>
          <a:p>
            <a:endParaRPr lang="en-GB" sz="500" b="1" i="1" dirty="0"/>
          </a:p>
          <a:p>
            <a:r>
              <a:rPr lang="en-GB" b="1" i="1" dirty="0" err="1" smtClean="0"/>
              <a:t>Macellum</a:t>
            </a:r>
            <a:r>
              <a:rPr lang="en-GB" b="1" i="1" dirty="0" smtClean="0"/>
              <a:t> </a:t>
            </a:r>
            <a:r>
              <a:rPr lang="en-GB" b="1" i="1" dirty="0"/>
              <a:t>– </a:t>
            </a:r>
            <a:r>
              <a:rPr lang="en-GB" b="1" dirty="0"/>
              <a:t>provisions market – built on Caelian Hill </a:t>
            </a:r>
            <a:endParaRPr lang="en-GB" dirty="0"/>
          </a:p>
        </p:txBody>
      </p:sp>
    </p:spTree>
    <p:extLst>
      <p:ext uri="{BB962C8B-B14F-4D97-AF65-F5344CB8AC3E}">
        <p14:creationId xmlns:p14="http://schemas.microsoft.com/office/powerpoint/2010/main" val="3112129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Building Works</a:t>
            </a:r>
            <a:endParaRPr lang="en-GB" dirty="0"/>
          </a:p>
        </p:txBody>
      </p:sp>
      <p:sp>
        <p:nvSpPr>
          <p:cNvPr id="3" name="Content Placeholder 2"/>
          <p:cNvSpPr>
            <a:spLocks noGrp="1"/>
          </p:cNvSpPr>
          <p:nvPr>
            <p:ph sz="quarter" idx="1"/>
          </p:nvPr>
        </p:nvSpPr>
        <p:spPr>
          <a:xfrm>
            <a:off x="301752" y="1527048"/>
            <a:ext cx="8503920" cy="4926288"/>
          </a:xfrm>
        </p:spPr>
        <p:txBody>
          <a:bodyPr>
            <a:normAutofit/>
          </a:bodyPr>
          <a:lstStyle/>
          <a:p>
            <a:pPr marL="0" indent="0">
              <a:buNone/>
            </a:pPr>
            <a:r>
              <a:rPr lang="en-GB" dirty="0" smtClean="0"/>
              <a:t>“In </a:t>
            </a:r>
            <a:r>
              <a:rPr lang="en-GB" dirty="0"/>
              <a:t>the consulate of Nero, for the second time, and of Lucius </a:t>
            </a:r>
            <a:r>
              <a:rPr lang="en-GB" dirty="0" err="1"/>
              <a:t>Piso</a:t>
            </a:r>
            <a:r>
              <a:rPr lang="en-GB" dirty="0"/>
              <a:t> [AD 57] little occurred that deserves remembrance, unless the chronicler is pleased to fill his rolls with panegyrics of the foundations and the beams on which the Caesar reared his vast amphitheatre</a:t>
            </a:r>
            <a:r>
              <a:rPr lang="en-GB" dirty="0" smtClean="0"/>
              <a:t>.” </a:t>
            </a:r>
            <a:r>
              <a:rPr lang="en-GB" dirty="0"/>
              <a:t>– </a:t>
            </a:r>
            <a:r>
              <a:rPr lang="en-GB" b="1" dirty="0"/>
              <a:t>Tacitus </a:t>
            </a:r>
            <a:r>
              <a:rPr lang="en-GB" b="1" i="1" dirty="0"/>
              <a:t>Annals </a:t>
            </a:r>
            <a:r>
              <a:rPr lang="en-GB" b="1" dirty="0"/>
              <a:t>13.31.1. </a:t>
            </a:r>
            <a:endParaRPr lang="en-GB" dirty="0"/>
          </a:p>
          <a:p>
            <a:pPr marL="0" indent="0">
              <a:buNone/>
            </a:pPr>
            <a:endParaRPr lang="en-GB" sz="500" dirty="0"/>
          </a:p>
          <a:p>
            <a:pPr marL="0" indent="0">
              <a:buNone/>
            </a:pPr>
            <a:r>
              <a:rPr lang="en-GB" dirty="0" smtClean="0"/>
              <a:t>“…</a:t>
            </a:r>
            <a:r>
              <a:rPr lang="en-GB" dirty="0"/>
              <a:t>he instituted some quadrennial games, which he called </a:t>
            </a:r>
            <a:r>
              <a:rPr lang="en-GB" dirty="0" err="1"/>
              <a:t>Neronia</a:t>
            </a:r>
            <a:r>
              <a:rPr lang="en-GB" dirty="0"/>
              <a:t>. In honour of this event he also erected the gymnasium, and at its dedication made a free distribution of olive oil to the senators and knights [AD </a:t>
            </a:r>
            <a:r>
              <a:rPr lang="en-GB" dirty="0" smtClean="0"/>
              <a:t>61/2].” </a:t>
            </a:r>
            <a:r>
              <a:rPr lang="en-GB" dirty="0"/>
              <a:t>– </a:t>
            </a:r>
            <a:r>
              <a:rPr lang="en-GB" b="1" dirty="0" err="1"/>
              <a:t>Dio</a:t>
            </a:r>
            <a:r>
              <a:rPr lang="en-GB" b="1" dirty="0"/>
              <a:t> Cassius 61.21.1. </a:t>
            </a:r>
            <a:endParaRPr lang="en-GB" dirty="0"/>
          </a:p>
        </p:txBody>
      </p:sp>
    </p:spTree>
    <p:extLst>
      <p:ext uri="{BB962C8B-B14F-4D97-AF65-F5344CB8AC3E}">
        <p14:creationId xmlns:p14="http://schemas.microsoft.com/office/powerpoint/2010/main" val="4484242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251520" y="1527048"/>
            <a:ext cx="8712968" cy="5070304"/>
          </a:xfrm>
        </p:spPr>
        <p:txBody>
          <a:bodyPr>
            <a:normAutofit fontScale="92500" lnSpcReduction="10000"/>
          </a:bodyPr>
          <a:lstStyle/>
          <a:p>
            <a:r>
              <a:rPr lang="en-GB" dirty="0"/>
              <a:t>Grant, M</a:t>
            </a:r>
            <a:r>
              <a:rPr lang="en-GB" dirty="0" smtClean="0"/>
              <a:t>. (1970) </a:t>
            </a:r>
            <a:r>
              <a:rPr lang="en-GB" i="1" dirty="0"/>
              <a:t>Nero</a:t>
            </a:r>
            <a:r>
              <a:rPr lang="en-GB" dirty="0"/>
              <a:t>. </a:t>
            </a:r>
            <a:r>
              <a:rPr lang="en-GB" dirty="0" smtClean="0"/>
              <a:t>London. </a:t>
            </a:r>
            <a:endParaRPr lang="en-GB" dirty="0"/>
          </a:p>
          <a:p>
            <a:endParaRPr lang="en-GB" sz="900" dirty="0"/>
          </a:p>
          <a:p>
            <a:r>
              <a:rPr lang="en-GB" dirty="0" smtClean="0"/>
              <a:t>Murray</a:t>
            </a:r>
            <a:r>
              <a:rPr lang="en-GB" dirty="0"/>
              <a:t>, O. </a:t>
            </a:r>
            <a:r>
              <a:rPr lang="en-GB" dirty="0" smtClean="0"/>
              <a:t>(1965) ‘The “</a:t>
            </a:r>
            <a:r>
              <a:rPr lang="en-GB" dirty="0" err="1" smtClean="0"/>
              <a:t>Quinquennium</a:t>
            </a:r>
            <a:r>
              <a:rPr lang="en-GB" dirty="0" smtClean="0"/>
              <a:t> </a:t>
            </a:r>
            <a:r>
              <a:rPr lang="en-GB" dirty="0" err="1" smtClean="0"/>
              <a:t>Neronis</a:t>
            </a:r>
            <a:r>
              <a:rPr lang="en-GB" dirty="0" smtClean="0"/>
              <a:t>” </a:t>
            </a:r>
            <a:r>
              <a:rPr lang="en-GB" dirty="0"/>
              <a:t>and the </a:t>
            </a:r>
            <a:r>
              <a:rPr lang="en-GB" dirty="0" smtClean="0"/>
              <a:t>Stoics’, </a:t>
            </a:r>
            <a:r>
              <a:rPr lang="en-GB" i="1" dirty="0" err="1"/>
              <a:t>Historia</a:t>
            </a:r>
            <a:r>
              <a:rPr lang="en-GB" i="1" dirty="0"/>
              <a:t> </a:t>
            </a:r>
            <a:r>
              <a:rPr lang="en-GB" dirty="0"/>
              <a:t>14: 41-61. </a:t>
            </a:r>
          </a:p>
          <a:p>
            <a:endParaRPr lang="en-GB" sz="900" dirty="0"/>
          </a:p>
          <a:p>
            <a:r>
              <a:rPr lang="en-GB" dirty="0" smtClean="0"/>
              <a:t>Thornton</a:t>
            </a:r>
            <a:r>
              <a:rPr lang="en-GB" dirty="0"/>
              <a:t>, M. K. </a:t>
            </a:r>
            <a:r>
              <a:rPr lang="en-GB" dirty="0" smtClean="0"/>
              <a:t>(1973) ‘The </a:t>
            </a:r>
            <a:r>
              <a:rPr lang="en-GB" dirty="0"/>
              <a:t>Enigma of </a:t>
            </a:r>
            <a:r>
              <a:rPr lang="en-GB" dirty="0" smtClean="0"/>
              <a:t>Nero’s </a:t>
            </a:r>
            <a:r>
              <a:rPr lang="en-GB" dirty="0"/>
              <a:t>―</a:t>
            </a:r>
            <a:r>
              <a:rPr lang="en-GB" dirty="0" err="1" smtClean="0"/>
              <a:t>Quinquennium</a:t>
            </a:r>
            <a:r>
              <a:rPr lang="en-GB" dirty="0" smtClean="0"/>
              <a:t>: </a:t>
            </a:r>
            <a:r>
              <a:rPr lang="en-GB" dirty="0"/>
              <a:t>Reputation of the Emperor </a:t>
            </a:r>
            <a:r>
              <a:rPr lang="en-GB" dirty="0" smtClean="0"/>
              <a:t>Nero’, </a:t>
            </a:r>
            <a:r>
              <a:rPr lang="en-GB" i="1" dirty="0" err="1"/>
              <a:t>Historia</a:t>
            </a:r>
            <a:r>
              <a:rPr lang="en-GB" i="1" dirty="0"/>
              <a:t> </a:t>
            </a:r>
            <a:r>
              <a:rPr lang="en-GB" dirty="0"/>
              <a:t>22 (4): 570-582. </a:t>
            </a:r>
          </a:p>
          <a:p>
            <a:endParaRPr lang="en-GB" sz="900" dirty="0"/>
          </a:p>
          <a:p>
            <a:r>
              <a:rPr lang="en-GB" dirty="0" err="1" smtClean="0"/>
              <a:t>Warmington</a:t>
            </a:r>
            <a:r>
              <a:rPr lang="en-GB" dirty="0"/>
              <a:t>, B. H. </a:t>
            </a:r>
            <a:r>
              <a:rPr lang="en-GB" dirty="0" smtClean="0"/>
              <a:t>(1969) </a:t>
            </a:r>
            <a:r>
              <a:rPr lang="en-GB" i="1" dirty="0"/>
              <a:t>Nero: Reality and Legend</a:t>
            </a:r>
            <a:r>
              <a:rPr lang="en-GB" dirty="0"/>
              <a:t>. </a:t>
            </a:r>
            <a:r>
              <a:rPr lang="en-GB" dirty="0" smtClean="0"/>
              <a:t>London. </a:t>
            </a:r>
          </a:p>
          <a:p>
            <a:endParaRPr lang="en-GB" sz="900" dirty="0" smtClean="0"/>
          </a:p>
          <a:p>
            <a:r>
              <a:rPr lang="en-GB" dirty="0" smtClean="0"/>
              <a:t>Griffin</a:t>
            </a:r>
            <a:r>
              <a:rPr lang="en-GB" dirty="0"/>
              <a:t>, M.T. </a:t>
            </a:r>
            <a:r>
              <a:rPr lang="en-GB" dirty="0" smtClean="0"/>
              <a:t>(1987) </a:t>
            </a:r>
            <a:r>
              <a:rPr lang="en-GB" i="1" dirty="0"/>
              <a:t>Nero: the End of a </a:t>
            </a:r>
            <a:r>
              <a:rPr lang="en-GB" i="1" dirty="0" smtClean="0"/>
              <a:t>Dynasty</a:t>
            </a:r>
            <a:r>
              <a:rPr lang="en-GB" dirty="0"/>
              <a:t>.</a:t>
            </a:r>
            <a:r>
              <a:rPr lang="en-GB" dirty="0" smtClean="0"/>
              <a:t> London.</a:t>
            </a:r>
          </a:p>
          <a:p>
            <a:endParaRPr lang="en-GB" sz="900" dirty="0"/>
          </a:p>
          <a:p>
            <a:r>
              <a:rPr lang="en-GB" dirty="0" err="1"/>
              <a:t>Shotter</a:t>
            </a:r>
            <a:r>
              <a:rPr lang="en-GB" dirty="0"/>
              <a:t>, D. </a:t>
            </a:r>
            <a:r>
              <a:rPr lang="en-GB" dirty="0" smtClean="0"/>
              <a:t>(2008) </a:t>
            </a:r>
            <a:r>
              <a:rPr lang="en-GB" i="1" dirty="0"/>
              <a:t>Nero Caesar Augustus: Emperor of </a:t>
            </a:r>
            <a:r>
              <a:rPr lang="en-GB" i="1" dirty="0" smtClean="0"/>
              <a:t>Rome</a:t>
            </a:r>
            <a:r>
              <a:rPr lang="en-GB" dirty="0"/>
              <a:t>.</a:t>
            </a:r>
            <a:r>
              <a:rPr lang="en-GB" dirty="0" smtClean="0"/>
              <a:t> Edinburgh.</a:t>
            </a:r>
            <a:endParaRPr lang="en-GB" dirty="0"/>
          </a:p>
          <a:p>
            <a:endParaRPr lang="en-GB" dirty="0"/>
          </a:p>
        </p:txBody>
      </p:sp>
    </p:spTree>
    <p:extLst>
      <p:ext uri="{BB962C8B-B14F-4D97-AF65-F5344CB8AC3E}">
        <p14:creationId xmlns:p14="http://schemas.microsoft.com/office/powerpoint/2010/main" val="208724840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253</TotalTime>
  <Words>2743</Words>
  <Application>Microsoft Office PowerPoint</Application>
  <PresentationFormat>On-screen Show (4:3)</PresentationFormat>
  <Paragraphs>127</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Georgia</vt:lpstr>
      <vt:lpstr>Wingdings</vt:lpstr>
      <vt:lpstr>Wingdings 2</vt:lpstr>
      <vt:lpstr>Civic</vt:lpstr>
      <vt:lpstr>Literature and Culture in the Reign of Nero</vt:lpstr>
      <vt:lpstr>PowerPoint Presentation</vt:lpstr>
      <vt:lpstr>PowerPoint Presentation</vt:lpstr>
      <vt:lpstr>Honours and Benefactions</vt:lpstr>
      <vt:lpstr>Agrippina</vt:lpstr>
      <vt:lpstr>PowerPoint Presentation</vt:lpstr>
      <vt:lpstr>PowerPoint Presentation</vt:lpstr>
      <vt:lpstr>Loosening One’s Grip</vt:lpstr>
      <vt:lpstr>Rumours of Incest</vt:lpstr>
      <vt:lpstr>PowerPoint Presentation</vt:lpstr>
      <vt:lpstr>Murder of Britannicus (AD 55)</vt:lpstr>
      <vt:lpstr>Seneca and Burrus – Partners in Power?</vt:lpstr>
      <vt:lpstr>PowerPoint Presentation</vt:lpstr>
      <vt:lpstr>Murder of Agrippina (AD 59)</vt:lpstr>
      <vt:lpstr>PowerPoint Presentation</vt:lpstr>
      <vt:lpstr>PowerPoint Presentation</vt:lpstr>
      <vt:lpstr>Quinquennium</vt:lpstr>
      <vt:lpstr>Scholarly Interpretations</vt:lpstr>
      <vt:lpstr>Suetonius Nero 10-11, 16</vt:lpstr>
      <vt:lpstr>Tacitus Annals 13.4-5</vt:lpstr>
      <vt:lpstr>Dio Cassius 61.4</vt:lpstr>
      <vt:lpstr>PowerPoint Presentation</vt:lpstr>
      <vt:lpstr>PowerPoint Presentation</vt:lpstr>
      <vt:lpstr>Romano-Parthian Tensions AD 55-58</vt:lpstr>
      <vt:lpstr>Food and Finances</vt:lpstr>
      <vt:lpstr>Macellum Magnum</vt:lpstr>
      <vt:lpstr>Other Building Works</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96</cp:revision>
  <dcterms:created xsi:type="dcterms:W3CDTF">2013-10-23T17:07:17Z</dcterms:created>
  <dcterms:modified xsi:type="dcterms:W3CDTF">2018-02-11T21:23:37Z</dcterms:modified>
</cp:coreProperties>
</file>