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68" r:id="rId3"/>
    <p:sldId id="310" r:id="rId4"/>
    <p:sldId id="279" r:id="rId5"/>
    <p:sldId id="264" r:id="rId6"/>
    <p:sldId id="269" r:id="rId7"/>
    <p:sldId id="277" r:id="rId8"/>
    <p:sldId id="311" r:id="rId9"/>
    <p:sldId id="312" r:id="rId10"/>
    <p:sldId id="282" r:id="rId11"/>
    <p:sldId id="294" r:id="rId12"/>
    <p:sldId id="314" r:id="rId13"/>
    <p:sldId id="290" r:id="rId14"/>
    <p:sldId id="285" r:id="rId15"/>
    <p:sldId id="315" r:id="rId16"/>
    <p:sldId id="284" r:id="rId17"/>
    <p:sldId id="286" r:id="rId18"/>
    <p:sldId id="316" r:id="rId19"/>
    <p:sldId id="336" r:id="rId20"/>
    <p:sldId id="287" r:id="rId21"/>
    <p:sldId id="307" r:id="rId22"/>
    <p:sldId id="337" r:id="rId23"/>
    <p:sldId id="340" r:id="rId24"/>
    <p:sldId id="293" r:id="rId25"/>
    <p:sldId id="308" r:id="rId26"/>
    <p:sldId id="309" r:id="rId27"/>
    <p:sldId id="33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68"/>
    <p:restoredTop sz="86392"/>
  </p:normalViewPr>
  <p:slideViewPr>
    <p:cSldViewPr snapToGrid="0">
      <p:cViewPr varScale="1">
        <p:scale>
          <a:sx n="95" d="100"/>
          <a:sy n="95" d="100"/>
        </p:scale>
        <p:origin x="864" y="176"/>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B43C8D-6EE9-4432-ABB1-C34144A62990}" type="doc">
      <dgm:prSet loTypeId="urn:microsoft.com/office/officeart/2005/8/layout/vList2" loCatId="list" qsTypeId="urn:microsoft.com/office/officeart/2005/8/quickstyle/simple1" qsCatId="simple" csTypeId="urn:microsoft.com/office/officeart/2005/8/colors/accent4_2" csCatId="accent4" phldr="1"/>
      <dgm:spPr/>
      <dgm:t>
        <a:bodyPr/>
        <a:lstStyle/>
        <a:p>
          <a:endParaRPr lang="en-US"/>
        </a:p>
      </dgm:t>
    </dgm:pt>
    <dgm:pt modelId="{00342316-92E0-4D97-BFF0-926D9EECBED9}">
      <dgm:prSet/>
      <dgm:spPr/>
      <dgm:t>
        <a:bodyPr/>
        <a:lstStyle/>
        <a:p>
          <a:r>
            <a:rPr lang="en-GB" b="1" i="0" dirty="0"/>
            <a:t>findings suggest that the AI group consistently outperformed the Non-AI group in both Task 1 and Task 2 </a:t>
          </a:r>
          <a:endParaRPr lang="en-US" dirty="0"/>
        </a:p>
      </dgm:t>
    </dgm:pt>
    <dgm:pt modelId="{3800B355-4FF7-4607-902B-DB43982DE380}" type="parTrans" cxnId="{4E0CB528-CDB6-4A6F-B165-46B527F5D378}">
      <dgm:prSet/>
      <dgm:spPr/>
      <dgm:t>
        <a:bodyPr/>
        <a:lstStyle/>
        <a:p>
          <a:endParaRPr lang="en-US"/>
        </a:p>
      </dgm:t>
    </dgm:pt>
    <dgm:pt modelId="{59B49D4A-2B57-49B4-84BB-EDCDEA4C1DAE}" type="sibTrans" cxnId="{4E0CB528-CDB6-4A6F-B165-46B527F5D378}">
      <dgm:prSet/>
      <dgm:spPr/>
      <dgm:t>
        <a:bodyPr/>
        <a:lstStyle/>
        <a:p>
          <a:endParaRPr lang="en-US"/>
        </a:p>
      </dgm:t>
    </dgm:pt>
    <dgm:pt modelId="{B77AA793-5598-8A4E-85AF-F7C9060ABF6D}" type="pres">
      <dgm:prSet presAssocID="{D1B43C8D-6EE9-4432-ABB1-C34144A62990}" presName="linear" presStyleCnt="0">
        <dgm:presLayoutVars>
          <dgm:animLvl val="lvl"/>
          <dgm:resizeHandles val="exact"/>
        </dgm:presLayoutVars>
      </dgm:prSet>
      <dgm:spPr/>
    </dgm:pt>
    <dgm:pt modelId="{048A7435-9EAF-4341-8B07-98CDBB7D3C6D}" type="pres">
      <dgm:prSet presAssocID="{00342316-92E0-4D97-BFF0-926D9EECBED9}" presName="parentText" presStyleLbl="node1" presStyleIdx="0" presStyleCnt="1" custScaleX="97061" custScaleY="123027" custLinFactX="100000" custLinFactNeighborX="153924" custLinFactNeighborY="30046">
        <dgm:presLayoutVars>
          <dgm:chMax val="0"/>
          <dgm:bulletEnabled val="1"/>
        </dgm:presLayoutVars>
      </dgm:prSet>
      <dgm:spPr/>
    </dgm:pt>
  </dgm:ptLst>
  <dgm:cxnLst>
    <dgm:cxn modelId="{4E0CB528-CDB6-4A6F-B165-46B527F5D378}" srcId="{D1B43C8D-6EE9-4432-ABB1-C34144A62990}" destId="{00342316-92E0-4D97-BFF0-926D9EECBED9}" srcOrd="0" destOrd="0" parTransId="{3800B355-4FF7-4607-902B-DB43982DE380}" sibTransId="{59B49D4A-2B57-49B4-84BB-EDCDEA4C1DAE}"/>
    <dgm:cxn modelId="{573E017D-70FB-2C4A-991C-1637F23B2746}" type="presOf" srcId="{00342316-92E0-4D97-BFF0-926D9EECBED9}" destId="{048A7435-9EAF-4341-8B07-98CDBB7D3C6D}" srcOrd="0" destOrd="0" presId="urn:microsoft.com/office/officeart/2005/8/layout/vList2"/>
    <dgm:cxn modelId="{C159CCCC-E88E-1448-98A9-9C768D155A47}" type="presOf" srcId="{D1B43C8D-6EE9-4432-ABB1-C34144A62990}" destId="{B77AA793-5598-8A4E-85AF-F7C9060ABF6D}" srcOrd="0" destOrd="0" presId="urn:microsoft.com/office/officeart/2005/8/layout/vList2"/>
    <dgm:cxn modelId="{442F0D2C-3126-3C4E-AD81-87424012167D}" type="presParOf" srcId="{B77AA793-5598-8A4E-85AF-F7C9060ABF6D}" destId="{048A7435-9EAF-4341-8B07-98CDBB7D3C6D}"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8A7435-9EAF-4341-8B07-98CDBB7D3C6D}">
      <dsp:nvSpPr>
        <dsp:cNvPr id="0" name=""/>
        <dsp:cNvSpPr/>
      </dsp:nvSpPr>
      <dsp:spPr>
        <a:xfrm>
          <a:off x="114373" y="61633"/>
          <a:ext cx="3777221" cy="1756087"/>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i="0" kern="1200" dirty="0"/>
            <a:t>findings suggest that the AI group consistently outperformed the Non-AI group in both Task 1 and Task 2 </a:t>
          </a:r>
          <a:endParaRPr lang="en-US" sz="2000" kern="1200" dirty="0"/>
        </a:p>
      </dsp:txBody>
      <dsp:txXfrm>
        <a:off x="200098" y="147358"/>
        <a:ext cx="3605771" cy="158463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1-30T13:16:58.078"/>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0 52,'79'0,"-5"0,-21 0,0 0,0 0,24 0,-25 0,23 0,-36 0,12 0,-12 0,5 0,-14 0,5 0,-5 0,7 0,-7 0,5 0,-11 0,5 0,-7 0,0 0,5 0,-9 0,6 0,-7 0,9 0,-3 0,4 0,2 0,-5 0,4 0,-5 0,-1 0,-1 0,1 0,4 0,-3 0,4 0,2 0,-5 0,4 0,-11 0,4 0,0 0,2 0,2 0,-3 0,3 0,-1 0,-3 0,0 0,0 0,-3 0,11 0,-12 0,3 0,4 0,-8 0,10 0,0 0,-3 0,4 0,-5 0,1 0,-1 0,0 0,0 0,1 0,-1 0,0 0,1 0,-1 0,7 0,-6 0,1 0,-3 0,-5 0,11 0,-9 0,8 0,-5 0,2 0,-1 0,-1 0,0 0,-3 0,12 0,-18 0,14 0,-5 0,3 0,-3 0,4 0,-8 0,10 0,-1 0,-3 0,4 0,-5 0,7 0,-5 0,4 0,-5 0,5 0,-9 0,8 0,-6 0,-3 0,11 0,-7 0,0 0,8 0,-12 0,9 0,-5 0,0 0,7 0,1 0,0 0,5 0,-11 0,5 0,-7 0,1 0,-2 0,0 0,-1 0,0 0,5 0,-4 0,8 0,-6 0,10 0,-9 0,11 0,-5 0,7 0,-1 0,1 0,0 0,-1 0,1 0,-1 0,-5 0,-3 0,-5 0,-6 0,8 0,-7 0,9 0,-1 0,-2 0,-3 0,0 0,-4 0,4 0,5 0,-9 0,6 0,-3 0,2 0,8 0,-13 0,8 0,-4 0,3 0,-3 0,7 0,-10 0,17-5,-5 3,7-3,7 5,-6 0,6 0,-7 0,0 0,-1 0,1 0,-7 0,-1 0,-7 0,0 0,5 0,-9 0,7 0,-9 0,5 0,1 0,-1 0,1 0,1 0,-1 0,0 0,7 0,1 0,7 0,7 0,-6 0,14 0,-14 0,6 0,-7 0,-1 0,-5 0,2 0,-10 0,-1 0,-2 0,1-5,1 4,5-4,-5 5,7 0,1-6,7 5,-1-5,1 6,7 0,-6 0,14-6,-6 5,7-5,-7 6,-2 0,-8 0,1 0,-12 0,2 0,-7 0,3 0,8 0,-7 0,11 0,-11 0,11 0,-5 5,7-3,-7 8,-1-9,-7 4,-5 0,8-4,-2 8,-1-8,3 3,-3 1,-4-3,7 2,-9-4,5 0,5 0,-9 0,8 5,-4-3,-3 3,8-5,-5 0,-3 0,7 0,-1 0,0 0,4 0,1 0,1 0,0 0,-1 0,-7 0,1 0,-1 0,0 0,0 0,5 0,-3 0,2 0,-9 0,4 0,1 0,-4 0,11 0,-11 0,9 0,-5 0,-5 0,11 0,-5 0,6 0,-2 0,-10 0,4 0,6 0,-3 0,9 0,-5 0,-4 0,5 0,-7 0,0 0,1 0,-1 0,0 0,5 0,-4 0,4 0,2 0,-5 0,4 0,-5 0,-1 0,7 0,-6 0,6 0,-7 0,1 0,5 0,-4 0,11 0,-4 0,5 0,1 0,-1 0,1 0,0 0,7 0,-6 0,0 0,-3 0,-5 0,0 0,-1 0,-7 0,1 0,-1 0,0 0,1 0,-1 0,0 0,11 0,-8 0,8 0,-4 0,-5 0,5 0,-1 0,-4-5,5 3,-7-3,0 0,1 4,3-4,-2 5,3 0,-5 0,-5-5,8 4,-7-3,3 4,10 0,-12 0,14 0,-11 0,0 0,7 0,-5 0,4 0,1 0,1 0,7 0,-7 0,5 0,-5 0,1 0,-3 0,1 0,-5 0,11 0,-11-5,11 3,-11-3,11 5,-11 0,11 0,-11-5,4 4,-6-4,1 5,5 0,3-5,-1 3,-1-3,-7 5,0 0,0 0,2 0,5 0,3 0,5 0,0 0,-1 0,1 0,-7 0,-1 0,-7 0,0 0,1 0,-2 0,0 0,-1 0,6 0,-9 0,8 0,-8 0,5 0,1 5,-1-4,0 4,7-5,-5 5,4-4,-5 4,5-5,-4 0,5 0,-7 0,0 5,1-4,-1 4,5-5,-4 5,4-4,-5 4,0-5,5 5,-3-4,-3 3,0-4,-4 0,10 5,-10-4,15 3,-13-4,9 0,1 0,1 6,7-5,7 5,-6-1,14-4,-6 5,7-6,0 0,-7 5,5-3,-12 3,-1 0,-3-4,-11 4,4-5,-6 0,-5 0,8 0,-8 0,7 0,-4 0,0 0,0 0,5 0,-8 0,9 0,0 0,-7 0,11 0,-13 0,9 0,-2 0,-3 0,-1 0,0 0,2 0,9 0,-8 0,4 0,2 0,-6 0,12 0,-11 0,5 0,-7 0,1 0,3 0,-2 0,-3 0,0 0,-4 0,9 0,-8 0,12 0,-17 0,11 0,-3 0,-4 0,9 0,-5 0,3 0,2 0,-3 0,5 0,-4 0,5 0,-12-4,4 2,12-2,-7 4,13 0,-17 0,7 0,-5 0,-1 0,-2 0,-4 0,9-5,-2 4,3-3,-5 4,-5 0,13 0,-16 0,17 0,-15 0,6 0,-1-5,0 4,-1-4,0 5,0 0,0 0,0 0,1 0,5 0,-8 0,12 0,-12 0,3 0,4 0,-8 0,9 0,-6 0,0 0,3 0,-2 0,22-4,-17 3,10-4,-21 5,0-4,9 3,6-4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702B18-AC04-1C4C-A07D-6E25F0E31298}" type="datetimeFigureOut">
              <a:rPr lang="en-US" smtClean="0"/>
              <a:t>12/4/24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0A0E0E-7227-8D43-A8C3-50EF3214AAAD}" type="slidenum">
              <a:rPr lang="en-US" smtClean="0"/>
              <a:t>‹#›</a:t>
            </a:fld>
            <a:endParaRPr lang="en-US"/>
          </a:p>
        </p:txBody>
      </p:sp>
    </p:spTree>
    <p:extLst>
      <p:ext uri="{BB962C8B-B14F-4D97-AF65-F5344CB8AC3E}">
        <p14:creationId xmlns:p14="http://schemas.microsoft.com/office/powerpoint/2010/main" val="2619387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B0A0E0E-7227-8D43-A8C3-50EF3214AAAD}" type="slidenum">
              <a:rPr lang="en-US" smtClean="0"/>
              <a:t>1</a:t>
            </a:fld>
            <a:endParaRPr lang="en-US"/>
          </a:p>
        </p:txBody>
      </p:sp>
    </p:spTree>
    <p:extLst>
      <p:ext uri="{BB962C8B-B14F-4D97-AF65-F5344CB8AC3E}">
        <p14:creationId xmlns:p14="http://schemas.microsoft.com/office/powerpoint/2010/main" val="2451367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0F593-9BFF-8728-0290-FD39969B0A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AE1C8F-48DF-200B-4E64-630E034506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B2DC1F-A3FA-BD1B-804D-4A158E7089A0}"/>
              </a:ext>
            </a:extLst>
          </p:cNvPr>
          <p:cNvSpPr>
            <a:spLocks noGrp="1"/>
          </p:cNvSpPr>
          <p:nvPr>
            <p:ph type="body" idx="1"/>
          </p:nvPr>
        </p:nvSpPr>
        <p:spPr/>
        <p:txBody>
          <a:bodyPr/>
          <a:lstStyle/>
          <a:p>
            <a:pPr lvl="0"/>
            <a:r>
              <a:rPr lang="en-GB" dirty="0">
                <a:solidFill>
                  <a:srgbClr val="000000"/>
                </a:solidFill>
                <a:latin typeface="-webkit-standard"/>
              </a:rPr>
              <a:t>The rapid development of AI across a broad range of generative models, has left education with the small but daunting question of </a:t>
            </a:r>
          </a:p>
          <a:p>
            <a:pPr lvl="0"/>
            <a:r>
              <a:rPr lang="en-GB" dirty="0">
                <a:solidFill>
                  <a:srgbClr val="000000"/>
                </a:solidFill>
                <a:latin typeface="-webkit-standard"/>
              </a:rPr>
              <a:t>What do we do about AI? </a:t>
            </a:r>
          </a:p>
          <a:p>
            <a:pPr lvl="0"/>
            <a:r>
              <a:rPr lang="en-GB" dirty="0">
                <a:solidFill>
                  <a:srgbClr val="000000"/>
                </a:solidFill>
                <a:latin typeface="-webkit-standard"/>
              </a:rPr>
              <a:t>Now there are are many unknow unknowns, in this emerging area which is developing at a rapid  pace </a:t>
            </a:r>
          </a:p>
          <a:p>
            <a:pPr lvl="0"/>
            <a:r>
              <a:rPr lang="en-GB" dirty="0">
                <a:solidFill>
                  <a:srgbClr val="000000"/>
                </a:solidFill>
                <a:latin typeface="-webkit-standard"/>
              </a:rPr>
              <a:t>and we have yet to fully understand the implications, possibilities, and limitations of this technology.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000000"/>
                </a:solidFill>
                <a:latin typeface="-webkit-standard"/>
              </a:rPr>
              <a:t>The central issue is AIs adoption in education. How do we integrate it into education.</a:t>
            </a:r>
          </a:p>
          <a:p>
            <a:pPr lvl="0"/>
            <a:endParaRPr lang="en-GB" dirty="0">
              <a:solidFill>
                <a:srgbClr val="000000"/>
              </a:solidFill>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rgbClr val="000000"/>
              </a:solidFill>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rgbClr val="000000"/>
              </a:solidFill>
              <a:latin typeface="-webkit-standard"/>
            </a:endParaRPr>
          </a:p>
          <a:p>
            <a:pPr lvl="0"/>
            <a:endParaRPr lang="en-GB" kern="100" dirty="0">
              <a:solidFill>
                <a:srgbClr val="000000"/>
              </a:solidFill>
              <a:effectLst/>
              <a:latin typeface="-webkit-standard"/>
              <a:ea typeface="Aptos" panose="020B0004020202020204" pitchFamily="34" charset="0"/>
              <a:cs typeface="Times New Roman" panose="02020603050405020304" pitchFamily="18" charset="0"/>
            </a:endParaRPr>
          </a:p>
          <a:p>
            <a:pPr lvl="0"/>
            <a:endParaRPr lang="en-GB" kern="100" dirty="0">
              <a:solidFill>
                <a:srgbClr val="000000"/>
              </a:solidFill>
              <a:effectLst/>
              <a:latin typeface="-webkit-standard"/>
              <a:ea typeface="Aptos" panose="020B0004020202020204" pitchFamily="34" charset="0"/>
              <a:cs typeface="Times New Roman" panose="02020603050405020304" pitchFamily="18" charset="0"/>
            </a:endParaRPr>
          </a:p>
          <a:p>
            <a:pPr lvl="0"/>
            <a:endParaRPr lang="en-GB" kern="100" dirty="0">
              <a:solidFill>
                <a:srgbClr val="000000"/>
              </a:solidFill>
              <a:latin typeface="-webkit-standard"/>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000000"/>
              </a:solidFill>
              <a:effectLst/>
              <a:latin typeface="-webkit-standard"/>
            </a:endParaRPr>
          </a:p>
          <a:p>
            <a:pPr lvl="0"/>
            <a:endParaRPr lang="en-GB" dirty="0">
              <a:solidFill>
                <a:srgbClr val="000000"/>
              </a:solidFill>
              <a:latin typeface="-webkit-standard"/>
            </a:endParaRPr>
          </a:p>
          <a:p>
            <a:pPr lvl="0"/>
            <a:endParaRPr lang="en-GB" dirty="0">
              <a:solidFill>
                <a:srgbClr val="000000"/>
              </a:solidFill>
              <a:latin typeface="-webkit-standard"/>
            </a:endParaRPr>
          </a:p>
          <a:p>
            <a:endParaRPr lang="en-US" dirty="0"/>
          </a:p>
        </p:txBody>
      </p:sp>
      <p:sp>
        <p:nvSpPr>
          <p:cNvPr id="4" name="Slide Number Placeholder 3">
            <a:extLst>
              <a:ext uri="{FF2B5EF4-FFF2-40B4-BE49-F238E27FC236}">
                <a16:creationId xmlns:a16="http://schemas.microsoft.com/office/drawing/2014/main" id="{40F29FE3-3469-4A69-1C5B-1F97D50F1DC4}"/>
              </a:ext>
            </a:extLst>
          </p:cNvPr>
          <p:cNvSpPr>
            <a:spLocks noGrp="1"/>
          </p:cNvSpPr>
          <p:nvPr>
            <p:ph type="sldNum" sz="quarter" idx="5"/>
          </p:nvPr>
        </p:nvSpPr>
        <p:spPr/>
        <p:txBody>
          <a:bodyPr/>
          <a:lstStyle/>
          <a:p>
            <a:fld id="{EB0A0E0E-7227-8D43-A8C3-50EF3214AAAD}" type="slidenum">
              <a:rPr lang="en-US" smtClean="0"/>
              <a:t>2</a:t>
            </a:fld>
            <a:endParaRPr lang="en-US"/>
          </a:p>
        </p:txBody>
      </p:sp>
    </p:spTree>
    <p:extLst>
      <p:ext uri="{BB962C8B-B14F-4D97-AF65-F5344CB8AC3E}">
        <p14:creationId xmlns:p14="http://schemas.microsoft.com/office/powerpoint/2010/main" val="24417529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3387A-C87C-3A15-BD26-DCE4FA9B46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6DC251-17EE-DFF6-F5BF-FC0D90E3EA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6797C4-F289-1790-9ACA-A50B06D11C12}"/>
              </a:ext>
            </a:extLst>
          </p:cNvPr>
          <p:cNvSpPr>
            <a:spLocks noGrp="1"/>
          </p:cNvSpPr>
          <p:nvPr>
            <p:ph type="body" idx="1"/>
          </p:nvPr>
        </p:nvSpPr>
        <p:spPr/>
        <p:txBody>
          <a:bodyPr/>
          <a:lstStyle/>
          <a:p>
            <a:pPr lvl="0"/>
            <a:r>
              <a:rPr lang="en-GB" kern="100" dirty="0">
                <a:solidFill>
                  <a:srgbClr val="000000"/>
                </a:solidFill>
                <a:effectLst/>
                <a:latin typeface="-webkit-standard"/>
                <a:ea typeface="Aptos" panose="020B0004020202020204" pitchFamily="34" charset="0"/>
                <a:cs typeface="Times New Roman" panose="02020603050405020304" pitchFamily="18" charset="0"/>
              </a:rPr>
              <a:t>I intend to narrow this scope of my study to exploring the issue of ai adoption within art and design higher education, as I tech within the art, </a:t>
            </a:r>
          </a:p>
          <a:p>
            <a:pPr lvl="0"/>
            <a:endParaRPr lang="en-GB" kern="100" dirty="0">
              <a:solidFill>
                <a:srgbClr val="000000"/>
              </a:solidFill>
              <a:effectLst/>
              <a:latin typeface="-webkit-standard"/>
              <a:ea typeface="Aptos" panose="020B0004020202020204" pitchFamily="34" charset="0"/>
              <a:cs typeface="Times New Roman" panose="02020603050405020304" pitchFamily="18" charset="0"/>
            </a:endParaRPr>
          </a:p>
          <a:p>
            <a:pPr lvl="0"/>
            <a:r>
              <a:rPr lang="en-GB" kern="100" dirty="0">
                <a:solidFill>
                  <a:srgbClr val="000000"/>
                </a:solidFill>
                <a:effectLst/>
                <a:latin typeface="-webkit-standard"/>
                <a:ea typeface="Aptos" panose="020B0004020202020204" pitchFamily="34" charset="0"/>
                <a:cs typeface="Times New Roman" panose="02020603050405020304" pitchFamily="18" charset="0"/>
              </a:rPr>
              <a:t>And I have noticed that my own students are more and more using AI not only in essays and written elements but they are also using it for their creative works. </a:t>
            </a:r>
          </a:p>
          <a:p>
            <a:pPr lvl="0"/>
            <a:endParaRPr lang="en-GB" kern="100" dirty="0">
              <a:solidFill>
                <a:srgbClr val="000000"/>
              </a:solidFill>
              <a:effectLst/>
              <a:latin typeface="-webkit-standard"/>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Ais capabilities in art is growing,  please note all images in this presentation are created using AI, if you are unfamiliar with the capabilities in the visual capacity the images should provide an insight on the aesthetic possibilities of the technology, and its capabilities.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Now as creativity is the cornerstone of my discipline area, </a:t>
            </a:r>
            <a:r>
              <a:rPr lang="en-GB" kern="100" dirty="0">
                <a:solidFill>
                  <a:srgbClr val="000000"/>
                </a:solidFill>
                <a:effectLst/>
                <a:latin typeface="-webkit-standard"/>
                <a:ea typeface="Aptos" panose="020B0004020202020204" pitchFamily="34" charset="0"/>
                <a:cs typeface="Times New Roman" panose="02020603050405020304" pitchFamily="18" charset="0"/>
              </a:rPr>
              <a:t>when thinking of adopting ai I of course need to find a balance </a:t>
            </a:r>
            <a:r>
              <a:rPr lang="en-GB" kern="100" dirty="0" err="1">
                <a:solidFill>
                  <a:srgbClr val="000000"/>
                </a:solidFill>
                <a:effectLst/>
                <a:latin typeface="-webkit-standard"/>
                <a:ea typeface="Aptos" panose="020B0004020202020204" pitchFamily="34" charset="0"/>
                <a:cs typeface="Times New Roman" panose="02020603050405020304" pitchFamily="18" charset="0"/>
              </a:rPr>
              <a:t>beweteen</a:t>
            </a:r>
            <a:r>
              <a:rPr lang="en-GB" kern="100" dirty="0">
                <a:solidFill>
                  <a:srgbClr val="000000"/>
                </a:solidFill>
                <a:effectLst/>
                <a:latin typeface="-webkit-standard"/>
                <a:ea typeface="Aptos" panose="020B0004020202020204" pitchFamily="34" charset="0"/>
                <a:cs typeface="Times New Roman" panose="02020603050405020304" pitchFamily="18" charset="0"/>
              </a:rPr>
              <a:t> the technology and creativity.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rgbClr val="000000"/>
              </a:solidFill>
              <a:latin typeface="-webkit-standard"/>
            </a:endParaRPr>
          </a:p>
          <a:p>
            <a:pPr lvl="0"/>
            <a:r>
              <a:rPr lang="en-GB" kern="100" dirty="0">
                <a:solidFill>
                  <a:srgbClr val="000000"/>
                </a:solidFill>
                <a:effectLst/>
                <a:latin typeface="-webkit-standard"/>
                <a:ea typeface="Aptos" panose="020B0004020202020204" pitchFamily="34" charset="0"/>
                <a:cs typeface="Times New Roman" panose="02020603050405020304" pitchFamily="18" charset="0"/>
              </a:rPr>
              <a:t>But its not just art and design, I think all of us as lecturers within HE, its important for us to pay attention to AI and learn to work with it in our own discipline areas, to attempt to keep up with its developments before we are simply left behind. </a:t>
            </a:r>
          </a:p>
          <a:p>
            <a:pPr lvl="0"/>
            <a:endParaRPr lang="en-GB" kern="100" dirty="0">
              <a:solidFill>
                <a:srgbClr val="000000"/>
              </a:solidFill>
              <a:effectLst/>
              <a:latin typeface="-webkit-standard"/>
              <a:ea typeface="Aptos" panose="020B0004020202020204" pitchFamily="34" charset="0"/>
              <a:cs typeface="Times New Roman" panose="02020603050405020304" pitchFamily="18" charset="0"/>
            </a:endParaRPr>
          </a:p>
          <a:p>
            <a:pPr lvl="0"/>
            <a:endParaRPr lang="en-GB" kern="100" dirty="0">
              <a:solidFill>
                <a:srgbClr val="000000"/>
              </a:solidFill>
              <a:effectLst/>
              <a:latin typeface="-webkit-standard"/>
              <a:ea typeface="Aptos" panose="020B0004020202020204" pitchFamily="34" charset="0"/>
              <a:cs typeface="Times New Roman" panose="02020603050405020304" pitchFamily="18" charset="0"/>
            </a:endParaRPr>
          </a:p>
          <a:p>
            <a:pPr lvl="0"/>
            <a:endParaRPr lang="en-GB" kern="100" dirty="0">
              <a:solidFill>
                <a:srgbClr val="000000"/>
              </a:solidFill>
              <a:effectLst/>
              <a:latin typeface="-webkit-standard"/>
              <a:ea typeface="Aptos" panose="020B0004020202020204" pitchFamily="34" charset="0"/>
              <a:cs typeface="Times New Roman" panose="02020603050405020304" pitchFamily="18" charset="0"/>
            </a:endParaRPr>
          </a:p>
          <a:p>
            <a:pPr lvl="0"/>
            <a:endParaRPr lang="en-GB" kern="100" dirty="0">
              <a:solidFill>
                <a:srgbClr val="000000"/>
              </a:solidFill>
              <a:latin typeface="-webkit-standard"/>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000000"/>
              </a:solidFill>
              <a:effectLst/>
              <a:latin typeface="-webkit-standard"/>
            </a:endParaRPr>
          </a:p>
          <a:p>
            <a:pPr lvl="0"/>
            <a:endParaRPr lang="en-GB" dirty="0">
              <a:solidFill>
                <a:srgbClr val="000000"/>
              </a:solidFill>
              <a:latin typeface="-webkit-standard"/>
            </a:endParaRPr>
          </a:p>
          <a:p>
            <a:pPr lvl="0"/>
            <a:endParaRPr lang="en-GB" dirty="0">
              <a:solidFill>
                <a:srgbClr val="000000"/>
              </a:solidFill>
              <a:latin typeface="-webkit-standard"/>
            </a:endParaRPr>
          </a:p>
          <a:p>
            <a:endParaRPr lang="en-US" dirty="0"/>
          </a:p>
        </p:txBody>
      </p:sp>
      <p:sp>
        <p:nvSpPr>
          <p:cNvPr id="4" name="Slide Number Placeholder 3">
            <a:extLst>
              <a:ext uri="{FF2B5EF4-FFF2-40B4-BE49-F238E27FC236}">
                <a16:creationId xmlns:a16="http://schemas.microsoft.com/office/drawing/2014/main" id="{B4D9C7E7-D60F-38DE-19D3-ACA8A22E2BC5}"/>
              </a:ext>
            </a:extLst>
          </p:cNvPr>
          <p:cNvSpPr>
            <a:spLocks noGrp="1"/>
          </p:cNvSpPr>
          <p:nvPr>
            <p:ph type="sldNum" sz="quarter" idx="5"/>
          </p:nvPr>
        </p:nvSpPr>
        <p:spPr/>
        <p:txBody>
          <a:bodyPr/>
          <a:lstStyle/>
          <a:p>
            <a:fld id="{EB0A0E0E-7227-8D43-A8C3-50EF3214AAAD}" type="slidenum">
              <a:rPr lang="en-US" smtClean="0"/>
              <a:t>3</a:t>
            </a:fld>
            <a:endParaRPr lang="en-US"/>
          </a:p>
        </p:txBody>
      </p:sp>
    </p:spTree>
    <p:extLst>
      <p:ext uri="{BB962C8B-B14F-4D97-AF65-F5344CB8AC3E}">
        <p14:creationId xmlns:p14="http://schemas.microsoft.com/office/powerpoint/2010/main" val="978796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2E791-9667-1599-D598-4AD597F67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09926D-6DEF-0179-68A0-B4F3FB9F2E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E55842-211F-9D9D-1B2F-DCCC50002A6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Now for my investigation, Source materials were </a:t>
            </a:r>
            <a:r>
              <a:rPr lang="en-US" dirty="0"/>
              <a:t>obtained</a:t>
            </a:r>
            <a:r>
              <a:rPr lang="en-US" dirty="0">
                <a:effectLst/>
              </a:rPr>
              <a:t> from the </a:t>
            </a:r>
            <a:r>
              <a:rPr lang="en-US" b="1" dirty="0">
                <a:effectLst/>
              </a:rPr>
              <a:t>UWTSD library</a:t>
            </a:r>
            <a:r>
              <a:rPr lang="en-US" dirty="0">
                <a:effectLst/>
              </a:rPr>
              <a:t> system, using key search terms related to the research question.  </a:t>
            </a:r>
            <a:r>
              <a:rPr lang="en-US" dirty="0"/>
              <a:t>A</a:t>
            </a:r>
            <a:r>
              <a:rPr lang="en-US" dirty="0">
                <a:effectLst/>
              </a:rPr>
              <a:t> </a:t>
            </a:r>
            <a:r>
              <a:rPr lang="en-US" b="1" dirty="0">
                <a:effectLst/>
              </a:rPr>
              <a:t>snowball effect </a:t>
            </a:r>
            <a:r>
              <a:rPr lang="en-US" dirty="0">
                <a:effectLst/>
              </a:rPr>
              <a:t>was employed to identify relevant materials.  </a:t>
            </a:r>
            <a:r>
              <a:rPr lang="en-US" dirty="0"/>
              <a:t>Identified source materials predominantly </a:t>
            </a:r>
            <a:r>
              <a:rPr lang="en-US" dirty="0">
                <a:effectLst/>
              </a:rPr>
              <a:t>consist of academic </a:t>
            </a:r>
            <a:r>
              <a:rPr lang="en-US" b="1" dirty="0">
                <a:effectLst/>
              </a:rPr>
              <a:t>peer reviewed articles</a:t>
            </a:r>
            <a:r>
              <a:rPr lang="en-US" dirty="0">
                <a:effectLst/>
              </a:rPr>
              <a:t>, published in </a:t>
            </a:r>
            <a:r>
              <a:rPr lang="en-US" dirty="0"/>
              <a:t>established </a:t>
            </a:r>
            <a:r>
              <a:rPr lang="en-US" b="1" dirty="0">
                <a:effectLst/>
              </a:rPr>
              <a:t>journals</a:t>
            </a:r>
            <a:r>
              <a:rPr lang="en-US" dirty="0">
                <a:effectLst/>
              </a:rPr>
              <a:t>. </a:t>
            </a:r>
            <a:r>
              <a:rPr lang="en-US" b="0" i="0" u="none" strike="noStrike" dirty="0">
                <a:effectLst/>
              </a:rPr>
              <a:t>The chosen timeline for selected materials was </a:t>
            </a:r>
            <a:r>
              <a:rPr lang="en-US" b="0" i="0" u="none" strike="noStrike" dirty="0"/>
              <a:t>from </a:t>
            </a:r>
            <a:r>
              <a:rPr lang="en-US" b="1" dirty="0">
                <a:effectLst/>
              </a:rPr>
              <a:t>2023-2024</a:t>
            </a:r>
            <a:r>
              <a:rPr lang="en-US" dirty="0"/>
              <a:t>.  This narrow window of time was selected </a:t>
            </a:r>
            <a:r>
              <a:rPr lang="en-US" dirty="0">
                <a:effectLst/>
              </a:rPr>
              <a:t>in order to ensure the discussion was at the forefront of a fast-moving field. The nature of the reading </a:t>
            </a:r>
            <a:r>
              <a:rPr lang="en-US" dirty="0"/>
              <a:t>is that of </a:t>
            </a:r>
            <a:r>
              <a:rPr lang="en-US" b="1" dirty="0"/>
              <a:t>exploring </a:t>
            </a:r>
            <a:r>
              <a:rPr lang="en-US" b="1" dirty="0">
                <a:effectLst/>
              </a:rPr>
              <a:t>current discussions</a:t>
            </a:r>
            <a:r>
              <a:rPr lang="en-US" dirty="0">
                <a:effectLst/>
              </a:rPr>
              <a:t> that are taking place on AI, in relation to creativity, education, innovation </a:t>
            </a:r>
            <a:r>
              <a:rPr lang="en-US" dirty="0"/>
              <a:t>within the</a:t>
            </a:r>
            <a:r>
              <a:rPr lang="en-US" dirty="0">
                <a:effectLst/>
              </a:rPr>
              <a:t> field of art and design. The </a:t>
            </a:r>
            <a:r>
              <a:rPr lang="en-US" b="1" dirty="0"/>
              <a:t>CRAAP</a:t>
            </a:r>
            <a:r>
              <a:rPr lang="en-US" b="1" dirty="0">
                <a:effectLst/>
              </a:rPr>
              <a:t> test </a:t>
            </a:r>
            <a:r>
              <a:rPr lang="en-US" dirty="0">
                <a:effectLst/>
              </a:rPr>
              <a:t>was also </a:t>
            </a:r>
            <a:r>
              <a:rPr lang="en-US" dirty="0" err="1">
                <a:effectLst/>
              </a:rPr>
              <a:t>utilised</a:t>
            </a:r>
            <a:r>
              <a:rPr lang="en-US" dirty="0">
                <a:effectLst/>
              </a:rPr>
              <a:t> in the selection and evaluation of literature to gage its suitability for the study.</a:t>
            </a:r>
          </a:p>
          <a:p>
            <a:endParaRPr lang="en-US" dirty="0"/>
          </a:p>
          <a:p>
            <a:endParaRPr lang="en-US" dirty="0"/>
          </a:p>
          <a:p>
            <a:pPr lvl="0"/>
            <a:r>
              <a:rPr lang="en-GB" kern="100" dirty="0">
                <a:latin typeface="Arial" panose="020B0604020202020204" pitchFamily="34" charset="0"/>
                <a:ea typeface="Aptos" panose="020B0004020202020204" pitchFamily="34" charset="0"/>
                <a:cs typeface="Times New Roman" panose="02020603050405020304" pitchFamily="18" charset="0"/>
              </a:rPr>
              <a:t>Current</a:t>
            </a:r>
          </a:p>
          <a:p>
            <a:pPr lvl="0"/>
            <a:r>
              <a:rPr lang="en-GB" sz="1200" kern="100" dirty="0">
                <a:effectLst/>
                <a:latin typeface="Arial" panose="020B0604020202020204" pitchFamily="34" charset="0"/>
                <a:ea typeface="Aptos" panose="020B0004020202020204" pitchFamily="34" charset="0"/>
                <a:cs typeface="Times New Roman" panose="02020603050405020304" pitchFamily="18" charset="0"/>
              </a:rPr>
              <a:t>Relevant</a:t>
            </a:r>
          </a:p>
          <a:p>
            <a:pPr lvl="0"/>
            <a:r>
              <a:rPr lang="en-GB" kern="100" dirty="0">
                <a:latin typeface="Arial" panose="020B0604020202020204" pitchFamily="34" charset="0"/>
                <a:ea typeface="Aptos" panose="020B0004020202020204" pitchFamily="34" charset="0"/>
                <a:cs typeface="Times New Roman" panose="02020603050405020304" pitchFamily="18" charset="0"/>
              </a:rPr>
              <a:t>Authority</a:t>
            </a:r>
          </a:p>
          <a:p>
            <a:pPr lvl="0"/>
            <a:r>
              <a:rPr lang="en-GB" sz="1200" kern="100" dirty="0">
                <a:effectLst/>
                <a:latin typeface="Arial" panose="020B0604020202020204" pitchFamily="34" charset="0"/>
                <a:ea typeface="Aptos" panose="020B0004020202020204" pitchFamily="34" charset="0"/>
                <a:cs typeface="Times New Roman" panose="02020603050405020304" pitchFamily="18" charset="0"/>
              </a:rPr>
              <a:t>Accuracy </a:t>
            </a:r>
          </a:p>
          <a:p>
            <a:pPr lvl="0"/>
            <a:r>
              <a:rPr lang="en-GB" kern="100" dirty="0">
                <a:latin typeface="Arial" panose="020B0604020202020204" pitchFamily="34" charset="0"/>
                <a:ea typeface="Aptos" panose="020B0004020202020204" pitchFamily="34" charset="0"/>
                <a:cs typeface="Times New Roman" panose="02020603050405020304" pitchFamily="18" charset="0"/>
              </a:rPr>
              <a:t>Purpose </a:t>
            </a:r>
            <a:endParaRPr lang="en-GB" sz="1200" kern="100" dirty="0">
              <a:effectLst/>
              <a:latin typeface="Arial" panose="020B0604020202020204" pitchFamily="34" charset="0"/>
              <a:ea typeface="Aptos" panose="020B0004020202020204" pitchFamily="34" charset="0"/>
              <a:cs typeface="Times New Roman" panose="02020603050405020304" pitchFamily="18" charset="0"/>
            </a:endParaRPr>
          </a:p>
          <a:p>
            <a:endParaRPr lang="en-US" dirty="0"/>
          </a:p>
          <a:p>
            <a:endParaRPr lang="en-US" dirty="0"/>
          </a:p>
        </p:txBody>
      </p:sp>
      <p:sp>
        <p:nvSpPr>
          <p:cNvPr id="4" name="Slide Number Placeholder 3">
            <a:extLst>
              <a:ext uri="{FF2B5EF4-FFF2-40B4-BE49-F238E27FC236}">
                <a16:creationId xmlns:a16="http://schemas.microsoft.com/office/drawing/2014/main" id="{A30EFE20-F12E-89EC-B35B-FE2B96C0FD0D}"/>
              </a:ext>
            </a:extLst>
          </p:cNvPr>
          <p:cNvSpPr>
            <a:spLocks noGrp="1"/>
          </p:cNvSpPr>
          <p:nvPr>
            <p:ph type="sldNum" sz="quarter" idx="5"/>
          </p:nvPr>
        </p:nvSpPr>
        <p:spPr/>
        <p:txBody>
          <a:bodyPr/>
          <a:lstStyle/>
          <a:p>
            <a:fld id="{EB0A0E0E-7227-8D43-A8C3-50EF3214AAAD}" type="slidenum">
              <a:rPr lang="en-US" smtClean="0"/>
              <a:t>4</a:t>
            </a:fld>
            <a:endParaRPr lang="en-US"/>
          </a:p>
        </p:txBody>
      </p:sp>
    </p:spTree>
    <p:extLst>
      <p:ext uri="{BB962C8B-B14F-4D97-AF65-F5344CB8AC3E}">
        <p14:creationId xmlns:p14="http://schemas.microsoft.com/office/powerpoint/2010/main" val="2547343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kern="100" dirty="0">
                <a:solidFill>
                  <a:srgbClr val="000000"/>
                </a:solidFill>
                <a:effectLst/>
                <a:latin typeface="-webkit-standard"/>
                <a:ea typeface="Aptos" panose="020B0004020202020204" pitchFamily="34" charset="0"/>
                <a:cs typeface="Times New Roman" panose="02020603050405020304" pitchFamily="18" charset="0"/>
              </a:rPr>
              <a:t> My overall aim in this  literature review is to evaluate creativity and ai to what extent the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human creative process and AI creative process differ and how this can inform best practices for AI adoption in art and design.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00" dirty="0">
                <a:effectLst/>
                <a:latin typeface="Aptos" panose="020B0004020202020204" pitchFamily="34" charset="0"/>
                <a:ea typeface="Aptos" panose="020B0004020202020204" pitchFamily="34" charset="0"/>
                <a:cs typeface="Times New Roman" panose="02020603050405020304" pitchFamily="18" charset="0"/>
              </a:rPr>
              <a:t>also To Investigate how the current adoption of AI is </a:t>
            </a:r>
            <a:r>
              <a:rPr lang="en-GB" sz="1200" i="1" kern="100" dirty="0" err="1">
                <a:effectLst/>
                <a:latin typeface="Aptos" panose="020B0004020202020204" pitchFamily="34" charset="0"/>
                <a:ea typeface="Aptos" panose="020B0004020202020204" pitchFamily="34" charset="0"/>
                <a:cs typeface="Times New Roman" panose="02020603050405020304" pitchFamily="18" charset="0"/>
              </a:rPr>
              <a:t>percieved</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 by stakeholders, mainly </a:t>
            </a:r>
            <a:r>
              <a:rPr lang="en-GB" sz="1200" i="1" kern="100" dirty="0" err="1">
                <a:effectLst/>
                <a:latin typeface="Aptos" panose="020B0004020202020204" pitchFamily="34" charset="0"/>
                <a:ea typeface="Aptos" panose="020B0004020202020204" pitchFamily="34" charset="0"/>
                <a:cs typeface="Times New Roman" panose="02020603050405020304" pitchFamily="18" charset="0"/>
              </a:rPr>
              <a:t>lesturers</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 and students, and how they perceive this technology in relation to creativity and innovation. And </a:t>
            </a:r>
            <a:r>
              <a:rPr lang="en-GB" sz="1200" i="1" kern="100" dirty="0" err="1">
                <a:effectLst/>
                <a:latin typeface="Aptos" panose="020B0004020202020204" pitchFamily="34" charset="0"/>
                <a:ea typeface="Aptos" panose="020B0004020202020204" pitchFamily="34" charset="0"/>
                <a:cs typeface="Times New Roman" panose="02020603050405020304" pitchFamily="18" charset="0"/>
              </a:rPr>
              <a:t>finaly</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 to </a:t>
            </a:r>
            <a:r>
              <a:rPr lang="en-GB" i="1" kern="100" dirty="0">
                <a:latin typeface="Aptos" panose="020B0004020202020204" pitchFamily="34" charset="0"/>
                <a:ea typeface="Aptos" panose="020B0004020202020204" pitchFamily="34" charset="0"/>
                <a:cs typeface="Times New Roman" panose="02020603050405020304" pitchFamily="18" charset="0"/>
              </a:rPr>
              <a:t>Explore the wider perceptions, </a:t>
            </a:r>
            <a:r>
              <a:rPr lang="en-GB" i="1" kern="100" dirty="0" err="1">
                <a:latin typeface="Aptos" panose="020B0004020202020204" pitchFamily="34" charset="0"/>
                <a:ea typeface="Aptos" panose="020B0004020202020204" pitchFamily="34" charset="0"/>
                <a:cs typeface="Times New Roman" panose="02020603050405020304" pitchFamily="18" charset="0"/>
              </a:rPr>
              <a:t>belifs</a:t>
            </a:r>
            <a:r>
              <a:rPr lang="en-GB" i="1" kern="100" dirty="0">
                <a:latin typeface="Aptos" panose="020B0004020202020204" pitchFamily="34" charset="0"/>
                <a:ea typeface="Aptos" panose="020B0004020202020204" pitchFamily="34" charset="0"/>
                <a:cs typeface="Times New Roman" panose="02020603050405020304" pitchFamily="18" charset="0"/>
              </a:rPr>
              <a:t>, and </a:t>
            </a:r>
            <a:r>
              <a:rPr lang="en-GB" i="1" kern="100" dirty="0" err="1">
                <a:latin typeface="Aptos" panose="020B0004020202020204" pitchFamily="34" charset="0"/>
                <a:ea typeface="Aptos" panose="020B0004020202020204" pitchFamily="34" charset="0"/>
                <a:cs typeface="Times New Roman" panose="02020603050405020304" pitchFamily="18" charset="0"/>
              </a:rPr>
              <a:t>approacher</a:t>
            </a:r>
            <a:r>
              <a:rPr lang="en-GB" i="1" kern="100" dirty="0">
                <a:latin typeface="Aptos" panose="020B0004020202020204" pitchFamily="34" charset="0"/>
                <a:ea typeface="Aptos" panose="020B0004020202020204" pitchFamily="34" charset="0"/>
                <a:cs typeface="Times New Roman" panose="02020603050405020304" pitchFamily="18" charset="0"/>
              </a:rPr>
              <a:t> are shaping AIs </a:t>
            </a:r>
            <a:r>
              <a:rPr lang="en-GB" i="1" kern="100" dirty="0" err="1">
                <a:latin typeface="Aptos" panose="020B0004020202020204" pitchFamily="34" charset="0"/>
                <a:ea typeface="Aptos" panose="020B0004020202020204" pitchFamily="34" charset="0"/>
                <a:cs typeface="Times New Roman" panose="02020603050405020304" pitchFamily="18" charset="0"/>
              </a:rPr>
              <a:t>adobption,and</a:t>
            </a:r>
            <a:r>
              <a:rPr lang="en-GB" i="1" kern="100" dirty="0">
                <a:latin typeface="Aptos" panose="020B0004020202020204" pitchFamily="34" charset="0"/>
                <a:ea typeface="Aptos" panose="020B0004020202020204" pitchFamily="34" charset="0"/>
                <a:cs typeface="Times New Roman" panose="02020603050405020304" pitchFamily="18" charset="0"/>
              </a:rPr>
              <a:t> how these features are currently impacting its adoption in the classroom.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kern="100" dirty="0">
              <a:solidFill>
                <a:srgbClr val="000000"/>
              </a:solidFill>
              <a:effectLst/>
              <a:latin typeface="-webkit-standard"/>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kern="100" dirty="0">
              <a:solidFill>
                <a:srgbClr val="000000"/>
              </a:solidFill>
              <a:effectLst/>
              <a:latin typeface="-webkit-standard"/>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kern="100" dirty="0">
              <a:solidFill>
                <a:srgbClr val="000000"/>
              </a:solidFill>
              <a:effectLst/>
              <a:latin typeface="-webkit-standard"/>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kern="100" dirty="0">
              <a:solidFill>
                <a:srgbClr val="000000"/>
              </a:solidFill>
              <a:effectLst/>
              <a:latin typeface="-webkit-standard"/>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kern="100" dirty="0">
              <a:solidFill>
                <a:srgbClr val="000000"/>
              </a:solidFill>
              <a:effectLst/>
              <a:latin typeface="-webkit-standard"/>
              <a:ea typeface="Aptos" panose="020B000402020202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B0A0E0E-7227-8D43-A8C3-50EF3214AAAD}" type="slidenum">
              <a:rPr lang="en-US" smtClean="0"/>
              <a:t>5</a:t>
            </a:fld>
            <a:endParaRPr lang="en-US"/>
          </a:p>
        </p:txBody>
      </p:sp>
    </p:spTree>
    <p:extLst>
      <p:ext uri="{BB962C8B-B14F-4D97-AF65-F5344CB8AC3E}">
        <p14:creationId xmlns:p14="http://schemas.microsoft.com/office/powerpoint/2010/main" val="1536424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B768C-5C92-202C-3B08-08E4BD01F0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53DD17-31F5-6AD4-373A-C8F33DE777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48C6D4-BA59-6D3D-7044-1551C400210D}"/>
              </a:ext>
            </a:extLst>
          </p:cNvPr>
          <p:cNvSpPr>
            <a:spLocks noGrp="1"/>
          </p:cNvSpPr>
          <p:nvPr>
            <p:ph type="body" idx="1"/>
          </p:nvPr>
        </p:nvSpPr>
        <p:spPr/>
        <p:txBody>
          <a:bodyPr/>
          <a:lstStyle/>
          <a:p>
            <a:r>
              <a:rPr lang="en-GB" b="0" i="0" u="none" strike="noStrike" dirty="0">
                <a:solidFill>
                  <a:srgbClr val="000000"/>
                </a:solidFill>
                <a:effectLst/>
                <a:highlight>
                  <a:srgbClr val="FFFF00"/>
                </a:highlight>
                <a:latin typeface="-webkit-standard"/>
              </a:rPr>
              <a:t>a </a:t>
            </a:r>
            <a:r>
              <a:rPr lang="en-GB" b="0" i="0" u="none" strike="noStrike" dirty="0" err="1">
                <a:solidFill>
                  <a:srgbClr val="000000"/>
                </a:solidFill>
                <a:effectLst/>
                <a:highlight>
                  <a:srgbClr val="FFFF00"/>
                </a:highlight>
                <a:latin typeface="-webkit-standard"/>
              </a:rPr>
              <a:t>dominand</a:t>
            </a:r>
            <a:r>
              <a:rPr lang="en-GB" b="0" i="0" u="none" strike="noStrike" dirty="0">
                <a:solidFill>
                  <a:srgbClr val="000000"/>
                </a:solidFill>
                <a:effectLst/>
                <a:highlight>
                  <a:srgbClr val="FFFF00"/>
                </a:highlight>
                <a:latin typeface="-webkit-standard"/>
              </a:rPr>
              <a:t> debate in the literature is how we </a:t>
            </a:r>
            <a:r>
              <a:rPr lang="en-GB" b="0" i="0" u="none" strike="noStrike" dirty="0" err="1">
                <a:solidFill>
                  <a:srgbClr val="000000"/>
                </a:solidFill>
                <a:effectLst/>
                <a:highlight>
                  <a:srgbClr val="FFFF00"/>
                </a:highlight>
                <a:latin typeface="-webkit-standard"/>
              </a:rPr>
              <a:t>percieved</a:t>
            </a:r>
            <a:r>
              <a:rPr lang="en-GB" b="0" i="0" u="none" strike="noStrike" dirty="0">
                <a:solidFill>
                  <a:srgbClr val="000000"/>
                </a:solidFill>
                <a:effectLst/>
                <a:highlight>
                  <a:srgbClr val="FFFF00"/>
                </a:highlight>
                <a:latin typeface="-webkit-standard"/>
              </a:rPr>
              <a:t> ai and our relationship with ai, there are different </a:t>
            </a:r>
            <a:r>
              <a:rPr lang="en-GB" b="0" i="0" u="none" strike="noStrike" dirty="0" err="1">
                <a:solidFill>
                  <a:srgbClr val="000000"/>
                </a:solidFill>
                <a:effectLst/>
                <a:highlight>
                  <a:srgbClr val="FFFF00"/>
                </a:highlight>
                <a:latin typeface="-webkit-standard"/>
              </a:rPr>
              <a:t>perspecives</a:t>
            </a:r>
            <a:r>
              <a:rPr lang="en-GB" b="0" i="0" u="none" strike="noStrike" dirty="0">
                <a:solidFill>
                  <a:srgbClr val="000000"/>
                </a:solidFill>
                <a:effectLst/>
                <a:highlight>
                  <a:srgbClr val="FFFF00"/>
                </a:highlight>
                <a:latin typeface="-webkit-standard"/>
              </a:rPr>
              <a:t> emerging on how we define ais relationship with humans.  </a:t>
            </a:r>
          </a:p>
          <a:p>
            <a:endParaRPr lang="en-GB" b="0" i="0" u="none" strike="noStrike" dirty="0">
              <a:solidFill>
                <a:srgbClr val="000000"/>
              </a:solidFill>
              <a:effectLst/>
              <a:highlight>
                <a:srgbClr val="FFFF00"/>
              </a:highlight>
              <a:latin typeface="-webkit-standard"/>
            </a:endParaRPr>
          </a:p>
          <a:p>
            <a:r>
              <a:rPr lang="en-GB" b="0" i="0" u="none" strike="noStrike" dirty="0">
                <a:solidFill>
                  <a:srgbClr val="000000"/>
                </a:solidFill>
                <a:effectLst/>
                <a:highlight>
                  <a:srgbClr val="FFFF00"/>
                </a:highlight>
                <a:latin typeface="-webkit-standard"/>
              </a:rPr>
              <a:t>And this lack of a clear understanding of our relationship with ai is leading to a gap in how we simply integrate and adopt ai into education effectively.  </a:t>
            </a:r>
          </a:p>
          <a:p>
            <a:endParaRPr lang="en-GB" b="0" i="0" u="none" strike="noStrike" dirty="0">
              <a:solidFill>
                <a:srgbClr val="000000"/>
              </a:solidFill>
              <a:effectLst/>
              <a:highlight>
                <a:srgbClr val="FFFF00"/>
              </a:highlight>
              <a:latin typeface="-webkit-standard"/>
            </a:endParaRPr>
          </a:p>
          <a:p>
            <a:r>
              <a:rPr lang="en-GB" b="0" i="0" u="none" strike="noStrike" dirty="0">
                <a:solidFill>
                  <a:srgbClr val="000000"/>
                </a:solidFill>
                <a:effectLst/>
                <a:highlight>
                  <a:srgbClr val="FFFF00"/>
                </a:highlight>
                <a:latin typeface="-webkit-standard"/>
              </a:rPr>
              <a:t>I believe that we are not investigating the wider story of </a:t>
            </a:r>
            <a:r>
              <a:rPr lang="en-GB" b="0" i="0" u="none" strike="noStrike" dirty="0" err="1">
                <a:solidFill>
                  <a:srgbClr val="000000"/>
                </a:solidFill>
                <a:effectLst/>
                <a:highlight>
                  <a:srgbClr val="FFFF00"/>
                </a:highlight>
                <a:latin typeface="-webkit-standard"/>
              </a:rPr>
              <a:t>eduction</a:t>
            </a:r>
            <a:r>
              <a:rPr lang="en-GB" b="0" i="0" u="none" strike="noStrike" dirty="0">
                <a:solidFill>
                  <a:srgbClr val="000000"/>
                </a:solidFill>
                <a:effectLst/>
                <a:highlight>
                  <a:srgbClr val="FFFF00"/>
                </a:highlight>
                <a:latin typeface="-webkit-standard"/>
              </a:rPr>
              <a:t> we are not looking at how ai fits into established </a:t>
            </a:r>
            <a:r>
              <a:rPr lang="en-GB" b="0" i="0" u="none" strike="noStrike" dirty="0" err="1">
                <a:solidFill>
                  <a:srgbClr val="000000"/>
                </a:solidFill>
                <a:effectLst/>
                <a:highlight>
                  <a:srgbClr val="FFFF00"/>
                </a:highlight>
                <a:latin typeface="-webkit-standard"/>
              </a:rPr>
              <a:t>eductional</a:t>
            </a:r>
            <a:r>
              <a:rPr lang="en-GB" b="0" i="0" u="none" strike="noStrike" dirty="0">
                <a:solidFill>
                  <a:srgbClr val="000000"/>
                </a:solidFill>
                <a:effectLst/>
                <a:highlight>
                  <a:srgbClr val="FFFF00"/>
                </a:highlight>
                <a:latin typeface="-webkit-standard"/>
              </a:rPr>
              <a:t> approaches, and questioning how we should adapt for a future with ai.    </a:t>
            </a:r>
          </a:p>
          <a:p>
            <a:endParaRPr lang="en-GB" b="0" i="0" u="none" strike="noStrike" dirty="0">
              <a:solidFill>
                <a:srgbClr val="000000"/>
              </a:solidFill>
              <a:effectLst/>
              <a:highlight>
                <a:srgbClr val="FFFF00"/>
              </a:highlight>
              <a:latin typeface="-webkit-standard"/>
            </a:endParaRPr>
          </a:p>
          <a:p>
            <a:r>
              <a:rPr lang="en-US" sz="1200" dirty="0" err="1">
                <a:effectLst/>
                <a:latin typeface="+mn-lt"/>
                <a:ea typeface="+mn-ea"/>
                <a:cs typeface="+mn-cs"/>
              </a:rPr>
              <a:t>Thre</a:t>
            </a:r>
            <a:r>
              <a:rPr lang="en-US" sz="1200" dirty="0">
                <a:effectLst/>
                <a:latin typeface="+mn-lt"/>
                <a:ea typeface="+mn-ea"/>
                <a:cs typeface="+mn-cs"/>
              </a:rPr>
              <a:t> is little discussion on the foundations of current education and how it could and should change to support this paradigm shift.</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p>
        </p:txBody>
      </p:sp>
      <p:sp>
        <p:nvSpPr>
          <p:cNvPr id="4" name="Slide Number Placeholder 3">
            <a:extLst>
              <a:ext uri="{FF2B5EF4-FFF2-40B4-BE49-F238E27FC236}">
                <a16:creationId xmlns:a16="http://schemas.microsoft.com/office/drawing/2014/main" id="{0450C8DB-044E-988B-2825-8267C6C381B5}"/>
              </a:ext>
            </a:extLst>
          </p:cNvPr>
          <p:cNvSpPr>
            <a:spLocks noGrp="1"/>
          </p:cNvSpPr>
          <p:nvPr>
            <p:ph type="sldNum" sz="quarter" idx="5"/>
          </p:nvPr>
        </p:nvSpPr>
        <p:spPr/>
        <p:txBody>
          <a:bodyPr/>
          <a:lstStyle/>
          <a:p>
            <a:fld id="{EB0A0E0E-7227-8D43-A8C3-50EF3214AAAD}" type="slidenum">
              <a:rPr lang="en-US" smtClean="0"/>
              <a:t>6</a:t>
            </a:fld>
            <a:endParaRPr lang="en-US"/>
          </a:p>
        </p:txBody>
      </p:sp>
    </p:spTree>
    <p:extLst>
      <p:ext uri="{BB962C8B-B14F-4D97-AF65-F5344CB8AC3E}">
        <p14:creationId xmlns:p14="http://schemas.microsoft.com/office/powerpoint/2010/main" val="3331112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EF0E5-5BAF-27DD-B589-30EE6B9A2A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C7EC6A-C1DA-7611-77EF-217D2686DF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B92D88-6328-A06F-40A3-69EE13058DBC}"/>
              </a:ext>
            </a:extLst>
          </p:cNvPr>
          <p:cNvSpPr>
            <a:spLocks noGrp="1"/>
          </p:cNvSpPr>
          <p:nvPr>
            <p:ph type="body" idx="1"/>
          </p:nvPr>
        </p:nvSpPr>
        <p:spPr/>
        <p:txBody>
          <a:bodyPr/>
          <a:lstStyle/>
          <a:p>
            <a:r>
              <a:rPr lang="en-US" dirty="0"/>
              <a:t>So I’ve decided to explore </a:t>
            </a:r>
            <a:r>
              <a:rPr lang="en-GB" sz="1200" b="1" i="0" u="none" strike="noStrike" dirty="0">
                <a:solidFill>
                  <a:srgbClr val="000000"/>
                </a:solidFill>
                <a:effectLst/>
                <a:latin typeface="-webkit-standard"/>
              </a:rPr>
              <a:t>How (AI) is </a:t>
            </a:r>
            <a:r>
              <a:rPr lang="en-GB" sz="1200" b="1" dirty="0">
                <a:solidFill>
                  <a:srgbClr val="000000"/>
                </a:solidFill>
                <a:latin typeface="-webkit-standard"/>
              </a:rPr>
              <a:t>impacting</a:t>
            </a:r>
            <a:r>
              <a:rPr lang="en-GB" sz="1200" b="1" i="0" u="none" strike="noStrike" dirty="0">
                <a:solidFill>
                  <a:srgbClr val="000000"/>
                </a:solidFill>
                <a:effectLst/>
                <a:latin typeface="-webkit-standard"/>
              </a:rPr>
              <a:t> creativity in art and design as creativity is a </a:t>
            </a:r>
            <a:r>
              <a:rPr lang="en-GB" sz="1200" b="1" i="0" u="none" strike="noStrike" dirty="0" err="1">
                <a:solidFill>
                  <a:srgbClr val="000000"/>
                </a:solidFill>
                <a:effectLst/>
                <a:latin typeface="-webkit-standard"/>
              </a:rPr>
              <a:t>corberstone</a:t>
            </a:r>
            <a:r>
              <a:rPr lang="en-GB" sz="1200" b="1" i="0" u="none" strike="noStrike" dirty="0">
                <a:solidFill>
                  <a:srgbClr val="000000"/>
                </a:solidFill>
                <a:effectLst/>
                <a:latin typeface="-webkit-standard"/>
              </a:rPr>
              <a:t> of art and design </a:t>
            </a:r>
            <a:r>
              <a:rPr lang="en-GB" sz="1200" b="1" i="0" u="none" strike="noStrike" dirty="0" err="1">
                <a:solidFill>
                  <a:srgbClr val="000000"/>
                </a:solidFill>
                <a:effectLst/>
                <a:latin typeface="-webkit-standard"/>
              </a:rPr>
              <a:t>eduction</a:t>
            </a:r>
            <a:r>
              <a:rPr lang="en-GB" sz="1200" b="1" i="0" u="none" strike="noStrike" dirty="0">
                <a:solidFill>
                  <a:srgbClr val="000000"/>
                </a:solidFill>
                <a:effectLst/>
                <a:latin typeface="-webkit-standard"/>
              </a:rPr>
              <a:t>, and how lecturers' perceptions and teaching approaches shape its adoption?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To discover if we can find solutions and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strategis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for effective implementation.  </a:t>
            </a:r>
            <a:endParaRPr lang="en-US" dirty="0"/>
          </a:p>
          <a:p>
            <a:r>
              <a:rPr lang="en-US" dirty="0"/>
              <a:t> </a:t>
            </a:r>
          </a:p>
          <a:p>
            <a:r>
              <a:rPr lang="en-US" dirty="0"/>
              <a:t>I have broken this study down into this literature review.  Today however ill be focusing subchapter 2.  Which focuses on ai and creativity.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this chapter will enable a better understanding of creativity and I hope provide the foundational knowledge to be able to understand effective practices for adopting ai into a creative subject area.</a:t>
            </a:r>
            <a:endParaRPr lang="en-US" dirty="0"/>
          </a:p>
        </p:txBody>
      </p:sp>
      <p:sp>
        <p:nvSpPr>
          <p:cNvPr id="4" name="Slide Number Placeholder 3">
            <a:extLst>
              <a:ext uri="{FF2B5EF4-FFF2-40B4-BE49-F238E27FC236}">
                <a16:creationId xmlns:a16="http://schemas.microsoft.com/office/drawing/2014/main" id="{65E34C0D-7C9C-A287-D033-8623D6649305}"/>
              </a:ext>
            </a:extLst>
          </p:cNvPr>
          <p:cNvSpPr>
            <a:spLocks noGrp="1"/>
          </p:cNvSpPr>
          <p:nvPr>
            <p:ph type="sldNum" sz="quarter" idx="5"/>
          </p:nvPr>
        </p:nvSpPr>
        <p:spPr/>
        <p:txBody>
          <a:bodyPr/>
          <a:lstStyle/>
          <a:p>
            <a:fld id="{EB0A0E0E-7227-8D43-A8C3-50EF3214AAAD}" type="slidenum">
              <a:rPr lang="en-US" smtClean="0"/>
              <a:t>7</a:t>
            </a:fld>
            <a:endParaRPr lang="en-US"/>
          </a:p>
        </p:txBody>
      </p:sp>
    </p:spTree>
    <p:extLst>
      <p:ext uri="{BB962C8B-B14F-4D97-AF65-F5344CB8AC3E}">
        <p14:creationId xmlns:p14="http://schemas.microsoft.com/office/powerpoint/2010/main" val="13261381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lets dive in to this section.</a:t>
            </a:r>
          </a:p>
        </p:txBody>
      </p:sp>
      <p:sp>
        <p:nvSpPr>
          <p:cNvPr id="4" name="Slide Number Placeholder 3"/>
          <p:cNvSpPr>
            <a:spLocks noGrp="1"/>
          </p:cNvSpPr>
          <p:nvPr>
            <p:ph type="sldNum" sz="quarter" idx="5"/>
          </p:nvPr>
        </p:nvSpPr>
        <p:spPr/>
        <p:txBody>
          <a:bodyPr/>
          <a:lstStyle/>
          <a:p>
            <a:fld id="{EB0A0E0E-7227-8D43-A8C3-50EF3214AAAD}" type="slidenum">
              <a:rPr lang="en-US" smtClean="0"/>
              <a:t>8</a:t>
            </a:fld>
            <a:endParaRPr lang="en-US"/>
          </a:p>
        </p:txBody>
      </p:sp>
    </p:spTree>
    <p:extLst>
      <p:ext uri="{BB962C8B-B14F-4D97-AF65-F5344CB8AC3E}">
        <p14:creationId xmlns:p14="http://schemas.microsoft.com/office/powerpoint/2010/main" val="4177420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ABD4B-DBED-A2C5-1B9E-0EA769CD62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70CE5C-1D66-6C89-9CBF-421A3C05F8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18E878-FE55-7B23-F924-25D5AD84EC2A}"/>
              </a:ext>
            </a:extLst>
          </p:cNvPr>
          <p:cNvSpPr>
            <a:spLocks noGrp="1"/>
          </p:cNvSpPr>
          <p:nvPr>
            <p:ph type="body" idx="1"/>
          </p:nvPr>
        </p:nvSpPr>
        <p:spPr/>
        <p:txBody>
          <a:bodyPr/>
          <a:lstStyle/>
          <a:p>
            <a:r>
              <a:rPr lang="en-GB" b="0" i="0" u="none" strike="noStrike" dirty="0">
                <a:solidFill>
                  <a:srgbClr val="131314"/>
                </a:solidFill>
                <a:effectLst/>
                <a:latin typeface="Google Sans Text"/>
              </a:rPr>
              <a:t>I have explored a variety of </a:t>
            </a:r>
            <a:r>
              <a:rPr lang="en-GB" b="0" i="0" u="none" strike="noStrike" dirty="0" err="1">
                <a:solidFill>
                  <a:srgbClr val="131314"/>
                </a:solidFill>
                <a:effectLst/>
                <a:latin typeface="Google Sans Text"/>
              </a:rPr>
              <a:t>literatre</a:t>
            </a:r>
            <a:r>
              <a:rPr lang="en-GB" b="0" i="0" u="none" strike="noStrike" dirty="0">
                <a:solidFill>
                  <a:srgbClr val="131314"/>
                </a:solidFill>
                <a:effectLst/>
                <a:latin typeface="Google Sans Text"/>
              </a:rPr>
              <a:t> for this section including empirical studies, that have collected and analysed original data. Papers that have synthesize and </a:t>
            </a:r>
            <a:r>
              <a:rPr lang="en-GB" b="0" i="0" u="none" strike="noStrike" dirty="0" err="1">
                <a:solidFill>
                  <a:srgbClr val="131314"/>
                </a:solidFill>
                <a:effectLst/>
                <a:latin typeface="Google Sans Text"/>
              </a:rPr>
              <a:t>analyze</a:t>
            </a:r>
            <a:r>
              <a:rPr lang="en-GB" b="0" i="0" u="none" strike="noStrike" dirty="0">
                <a:solidFill>
                  <a:srgbClr val="131314"/>
                </a:solidFill>
                <a:effectLst/>
                <a:latin typeface="Google Sans Text"/>
              </a:rPr>
              <a:t> existing research to get a broader overview of the field. And </a:t>
            </a:r>
            <a:r>
              <a:rPr lang="en-GB" b="1" i="0" u="none" strike="noStrike" dirty="0">
                <a:solidFill>
                  <a:srgbClr val="131314"/>
                </a:solidFill>
                <a:effectLst/>
                <a:latin typeface="Google Sans Text"/>
              </a:rPr>
              <a:t>Conceptual Papers:</a:t>
            </a:r>
            <a:r>
              <a:rPr lang="en-GB" b="0" i="0" u="none" strike="noStrike" dirty="0">
                <a:solidFill>
                  <a:srgbClr val="131314"/>
                </a:solidFill>
                <a:effectLst/>
                <a:latin typeface="Google Sans Text"/>
              </a:rPr>
              <a:t> that offer  theoretical frameworks for understanding the evolving relationship between AI humans and creativity.</a:t>
            </a:r>
          </a:p>
          <a:p>
            <a:endParaRPr lang="en-GB" b="0" i="0" u="none" strike="noStrike" dirty="0">
              <a:solidFill>
                <a:srgbClr val="131314"/>
              </a:solidFill>
              <a:effectLst/>
              <a:latin typeface="Google Sans Text"/>
            </a:endParaRPr>
          </a:p>
          <a:p>
            <a:r>
              <a:rPr lang="en-GB" b="0" i="0" u="none" strike="noStrike" dirty="0">
                <a:solidFill>
                  <a:srgbClr val="131314"/>
                </a:solidFill>
                <a:effectLst/>
                <a:latin typeface="Google Sans Text"/>
              </a:rPr>
              <a:t>The diverse sources in the area highlight the broad ongoing discussions about the topic, and reflect an evolving understanding of ai, ai human relations, and its relation to creativity</a:t>
            </a:r>
            <a:endParaRPr lang="en-GB" b="1" i="0" u="none" strike="noStrike" dirty="0">
              <a:solidFill>
                <a:srgbClr val="131314"/>
              </a:solidFill>
              <a:effectLst/>
              <a:latin typeface="Google Sans Text"/>
            </a:endParaRPr>
          </a:p>
        </p:txBody>
      </p:sp>
      <p:sp>
        <p:nvSpPr>
          <p:cNvPr id="4" name="Slide Number Placeholder 3">
            <a:extLst>
              <a:ext uri="{FF2B5EF4-FFF2-40B4-BE49-F238E27FC236}">
                <a16:creationId xmlns:a16="http://schemas.microsoft.com/office/drawing/2014/main" id="{68441D95-5D70-7E6E-0C59-CB73985C0D1F}"/>
              </a:ext>
            </a:extLst>
          </p:cNvPr>
          <p:cNvSpPr>
            <a:spLocks noGrp="1"/>
          </p:cNvSpPr>
          <p:nvPr>
            <p:ph type="sldNum" sz="quarter" idx="5"/>
          </p:nvPr>
        </p:nvSpPr>
        <p:spPr/>
        <p:txBody>
          <a:bodyPr/>
          <a:lstStyle/>
          <a:p>
            <a:fld id="{EB0A0E0E-7227-8D43-A8C3-50EF3214AAAD}" type="slidenum">
              <a:rPr lang="en-US" smtClean="0"/>
              <a:t>9</a:t>
            </a:fld>
            <a:endParaRPr lang="en-US"/>
          </a:p>
        </p:txBody>
      </p:sp>
    </p:spTree>
    <p:extLst>
      <p:ext uri="{BB962C8B-B14F-4D97-AF65-F5344CB8AC3E}">
        <p14:creationId xmlns:p14="http://schemas.microsoft.com/office/powerpoint/2010/main" val="3837562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 started with looking at how AI in being used in the classroom there are empirical studies out there exploring this area.  This study by </a:t>
            </a:r>
            <a:r>
              <a:rPr lang="en-GB" sz="1200" dirty="0" err="1">
                <a:effectLst/>
                <a:latin typeface="Aptos" panose="020B0004020202020204" pitchFamily="34" charset="0"/>
                <a:ea typeface="DengXian" panose="02010600030101010101" pitchFamily="2" charset="-122"/>
                <a:cs typeface="Times New Roman" panose="02020603050405020304" pitchFamily="18" charset="0"/>
              </a:rPr>
              <a:t>Chandrasekera</a:t>
            </a:r>
            <a:r>
              <a:rPr lang="en-US" dirty="0"/>
              <a:t> for example used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chemeClr val="tx1"/>
                </a:solidFill>
                <a:effectLst/>
                <a:latin typeface="+mn-lt"/>
              </a:rPr>
              <a:t>two</a:t>
            </a:r>
            <a:r>
              <a:rPr lang="en-GB" b="0" i="0" u="none" strike="noStrike" dirty="0">
                <a:solidFill>
                  <a:srgbClr val="131314"/>
                </a:solidFill>
                <a:effectLst/>
                <a:latin typeface="Google Sans Text"/>
              </a:rPr>
              <a:t> groups of 20 students to asses how using AI might affect creative performance.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131314"/>
              </a:solidFill>
              <a:effectLst/>
              <a:latin typeface="Google Sans Tex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131314"/>
                </a:solidFill>
                <a:effectLst/>
                <a:latin typeface="Google Sans Text"/>
              </a:rPr>
              <a:t>The study collected and </a:t>
            </a:r>
            <a:r>
              <a:rPr lang="en-GB" b="0" i="0" u="none" strike="noStrike" dirty="0" err="1">
                <a:solidFill>
                  <a:srgbClr val="131314"/>
                </a:solidFill>
                <a:effectLst/>
                <a:latin typeface="Google Sans Text"/>
              </a:rPr>
              <a:t>alalysed</a:t>
            </a:r>
            <a:r>
              <a:rPr lang="en-GB" b="0" i="0" u="none" strike="noStrike" dirty="0">
                <a:solidFill>
                  <a:srgbClr val="131314"/>
                </a:solidFill>
                <a:effectLst/>
                <a:latin typeface="Google Sans Text"/>
              </a:rPr>
              <a:t> data form two design tasks, that the students worked on. In the first task, only the experimental group had access to AI </a:t>
            </a:r>
            <a:r>
              <a:rPr lang="en-GB" b="0" i="0" u="none" strike="noStrike" dirty="0" err="1">
                <a:solidFill>
                  <a:srgbClr val="131314"/>
                </a:solidFill>
                <a:effectLst/>
                <a:latin typeface="Google Sans Text"/>
              </a:rPr>
              <a:t>toosl</a:t>
            </a:r>
            <a:r>
              <a:rPr lang="en-GB" b="0" i="0" u="none" strike="noStrike" dirty="0">
                <a:solidFill>
                  <a:srgbClr val="131314"/>
                </a:solidFill>
                <a:effectLst/>
                <a:latin typeface="Google Sans Text"/>
              </a:rPr>
              <a:t>. In the second task, neither group used AI. </a:t>
            </a:r>
            <a:endParaRPr lang="en-US" dirty="0"/>
          </a:p>
          <a:p>
            <a:endParaRPr lang="en-GB" b="0" i="0" u="none" strike="noStrike" dirty="0">
              <a:solidFill>
                <a:srgbClr val="131314"/>
              </a:solidFill>
              <a:effectLst/>
              <a:latin typeface="Google Sans Text"/>
            </a:endParaRPr>
          </a:p>
          <a:p>
            <a:endParaRPr lang="en-GB" b="0" i="0" u="none" strike="noStrike" dirty="0">
              <a:solidFill>
                <a:srgbClr val="131314"/>
              </a:solidFill>
              <a:effectLst/>
              <a:latin typeface="Google Sans Text"/>
            </a:endParaRPr>
          </a:p>
        </p:txBody>
      </p:sp>
      <p:sp>
        <p:nvSpPr>
          <p:cNvPr id="4" name="Slide Number Placeholder 3"/>
          <p:cNvSpPr>
            <a:spLocks noGrp="1"/>
          </p:cNvSpPr>
          <p:nvPr>
            <p:ph type="sldNum" sz="quarter" idx="5"/>
          </p:nvPr>
        </p:nvSpPr>
        <p:spPr/>
        <p:txBody>
          <a:bodyPr/>
          <a:lstStyle/>
          <a:p>
            <a:fld id="{EB0A0E0E-7227-8D43-A8C3-50EF3214AAAD}" type="slidenum">
              <a:rPr lang="en-US" smtClean="0"/>
              <a:t>10</a:t>
            </a:fld>
            <a:endParaRPr lang="en-US"/>
          </a:p>
        </p:txBody>
      </p:sp>
    </p:spTree>
    <p:extLst>
      <p:ext uri="{BB962C8B-B14F-4D97-AF65-F5344CB8AC3E}">
        <p14:creationId xmlns:p14="http://schemas.microsoft.com/office/powerpoint/2010/main" val="22752338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F9BEA-4AE7-882E-77DA-709F9B5AB3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09AA84-782C-28F5-58B1-67F5980CBF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8C99F3-6F72-4118-14B3-D62352BC2C4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And the Findings. Arrived at the conclusion students who used AI scored higher in creativity in both tasks, claiming a positive </a:t>
            </a:r>
            <a:r>
              <a:rPr lang="en-US" dirty="0" err="1"/>
              <a:t>conection</a:t>
            </a:r>
            <a:r>
              <a:rPr lang="en-US" dirty="0"/>
              <a:t> with ai and its impact on creative thinking and problem solving. </a:t>
            </a:r>
          </a:p>
          <a:p>
            <a:endParaRPr lang="en-US" dirty="0"/>
          </a:p>
          <a:p>
            <a:r>
              <a:rPr lang="en-US" dirty="0"/>
              <a:t>However, the study also talks of balance, when integrating ai otherwise it can have the </a:t>
            </a:r>
            <a:r>
              <a:rPr lang="en-US" dirty="0" err="1"/>
              <a:t>oposit</a:t>
            </a:r>
            <a:r>
              <a:rPr lang="en-US" dirty="0"/>
              <a:t> affect on creativity and can hinder creative thinking, if there is over reliance on ai </a:t>
            </a:r>
          </a:p>
          <a:p>
            <a:endParaRPr lang="en-US" dirty="0"/>
          </a:p>
        </p:txBody>
      </p:sp>
      <p:sp>
        <p:nvSpPr>
          <p:cNvPr id="4" name="Slide Number Placeholder 3">
            <a:extLst>
              <a:ext uri="{FF2B5EF4-FFF2-40B4-BE49-F238E27FC236}">
                <a16:creationId xmlns:a16="http://schemas.microsoft.com/office/drawing/2014/main" id="{4BA5DB22-B4C1-11C7-D82B-83486068B44A}"/>
              </a:ext>
            </a:extLst>
          </p:cNvPr>
          <p:cNvSpPr>
            <a:spLocks noGrp="1"/>
          </p:cNvSpPr>
          <p:nvPr>
            <p:ph type="sldNum" sz="quarter" idx="5"/>
          </p:nvPr>
        </p:nvSpPr>
        <p:spPr/>
        <p:txBody>
          <a:bodyPr/>
          <a:lstStyle/>
          <a:p>
            <a:fld id="{EB0A0E0E-7227-8D43-A8C3-50EF3214AAAD}" type="slidenum">
              <a:rPr lang="en-US" smtClean="0"/>
              <a:t>11</a:t>
            </a:fld>
            <a:endParaRPr lang="en-US"/>
          </a:p>
        </p:txBody>
      </p:sp>
    </p:spTree>
    <p:extLst>
      <p:ext uri="{BB962C8B-B14F-4D97-AF65-F5344CB8AC3E}">
        <p14:creationId xmlns:p14="http://schemas.microsoft.com/office/powerpoint/2010/main" val="46910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EDDCC-3662-D556-1249-DCBB8FD403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CE97A7-3D9A-44AE-7A05-498C93F83F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A362F1-56D1-D475-4FF2-A553A0332079}"/>
              </a:ext>
            </a:extLst>
          </p:cNvPr>
          <p:cNvSpPr>
            <a:spLocks noGrp="1"/>
          </p:cNvSpPr>
          <p:nvPr>
            <p:ph type="body" idx="1"/>
          </p:nvPr>
        </p:nvSpPr>
        <p:spPr/>
        <p:txBody>
          <a:bodyPr/>
          <a:lstStyle/>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u="none" strike="noStrike" dirty="0">
                <a:solidFill>
                  <a:srgbClr val="131314"/>
                </a:solidFill>
                <a:effectLst/>
                <a:latin typeface="Google Sans Text"/>
              </a:rPr>
              <a:t>This particular study although insightful on the effects of ai and creativity, does not provide details on how the ai tools were adopted and specifically used by the students,  which could provide more insight on AI and students creative process.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u="none" strike="noStrike" dirty="0">
              <a:solidFill>
                <a:srgbClr val="131314"/>
              </a:solidFill>
              <a:effectLst/>
              <a:latin typeface="Google Sans Tex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u="none" strike="noStrike" dirty="0">
                <a:solidFill>
                  <a:srgbClr val="131314"/>
                </a:solidFill>
                <a:effectLst/>
                <a:latin typeface="Google Sans Text"/>
              </a:rPr>
              <a:t>Also study is unclear of the demographics of </a:t>
            </a:r>
            <a:r>
              <a:rPr lang="en-GB" b="1" i="0" u="none" strike="noStrike" dirty="0" err="1">
                <a:solidFill>
                  <a:srgbClr val="131314"/>
                </a:solidFill>
                <a:effectLst/>
                <a:latin typeface="Google Sans Text"/>
              </a:rPr>
              <a:t>students,it</a:t>
            </a:r>
            <a:r>
              <a:rPr lang="en-GB" b="1" i="0" u="none" strike="noStrike" dirty="0">
                <a:solidFill>
                  <a:srgbClr val="131314"/>
                </a:solidFill>
                <a:effectLst/>
                <a:latin typeface="Google Sans Text"/>
              </a:rPr>
              <a:t>  </a:t>
            </a:r>
            <a:r>
              <a:rPr lang="en-GB" b="0" i="0" u="none" strike="noStrike" dirty="0">
                <a:solidFill>
                  <a:srgbClr val="131314"/>
                </a:solidFill>
                <a:effectLst/>
                <a:latin typeface="Google Sans Text"/>
              </a:rPr>
              <a:t>mentions that the 40 student participants were recruited from "early design studios". This phrasing could suggest design program, typically found in higher education settings.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131314"/>
              </a:solidFill>
              <a:effectLst/>
              <a:latin typeface="Google Sans Tex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131314"/>
                </a:solidFill>
                <a:effectLst/>
                <a:latin typeface="Google Sans Text"/>
              </a:rPr>
              <a:t>But there is a transparency issue with this study, it does not offer direct insight into the adoption of ai in he, and its vague in parts.</a:t>
            </a:r>
            <a:endParaRPr lang="en-US" dirty="0"/>
          </a:p>
          <a:p>
            <a:endParaRPr lang="en-US" dirty="0"/>
          </a:p>
          <a:p>
            <a:endParaRPr lang="en-GB" b="0" i="0" u="none" strike="noStrike" dirty="0">
              <a:solidFill>
                <a:srgbClr val="131314"/>
              </a:solidFill>
              <a:effectLst/>
              <a:latin typeface="Google Sans Text"/>
            </a:endParaRPr>
          </a:p>
          <a:p>
            <a:endParaRPr lang="en-GB" b="0" i="0" u="none" strike="noStrike" dirty="0">
              <a:solidFill>
                <a:srgbClr val="131314"/>
              </a:solidFill>
              <a:effectLst/>
              <a:latin typeface="Google Sans Text"/>
            </a:endParaRPr>
          </a:p>
          <a:p>
            <a:r>
              <a:rPr lang="en-GB" b="0" i="0" u="none" strike="noStrike" dirty="0">
                <a:solidFill>
                  <a:srgbClr val="131314"/>
                </a:solidFill>
                <a:effectLst/>
                <a:latin typeface="Google Sans Text"/>
              </a:rPr>
              <a:t>as measured by the Creative Product Semantic Scale (CPSS). </a:t>
            </a:r>
            <a:endParaRPr lang="en-US" dirty="0"/>
          </a:p>
        </p:txBody>
      </p:sp>
      <p:sp>
        <p:nvSpPr>
          <p:cNvPr id="4" name="Slide Number Placeholder 3">
            <a:extLst>
              <a:ext uri="{FF2B5EF4-FFF2-40B4-BE49-F238E27FC236}">
                <a16:creationId xmlns:a16="http://schemas.microsoft.com/office/drawing/2014/main" id="{4BFFA132-58D6-FBF5-11DD-12A55652FD6A}"/>
              </a:ext>
            </a:extLst>
          </p:cNvPr>
          <p:cNvSpPr>
            <a:spLocks noGrp="1"/>
          </p:cNvSpPr>
          <p:nvPr>
            <p:ph type="sldNum" sz="quarter" idx="5"/>
          </p:nvPr>
        </p:nvSpPr>
        <p:spPr/>
        <p:txBody>
          <a:bodyPr/>
          <a:lstStyle/>
          <a:p>
            <a:fld id="{EB0A0E0E-7227-8D43-A8C3-50EF3214AAAD}" type="slidenum">
              <a:rPr lang="en-US" smtClean="0"/>
              <a:t>12</a:t>
            </a:fld>
            <a:endParaRPr lang="en-US"/>
          </a:p>
        </p:txBody>
      </p:sp>
    </p:spTree>
    <p:extLst>
      <p:ext uri="{BB962C8B-B14F-4D97-AF65-F5344CB8AC3E}">
        <p14:creationId xmlns:p14="http://schemas.microsoft.com/office/powerpoint/2010/main" val="2707859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u="none" strike="noStrike" dirty="0">
              <a:solidFill>
                <a:srgbClr val="131314"/>
              </a:solidFill>
              <a:effectLst/>
              <a:latin typeface="Google Sans Tex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131314"/>
              </a:solidFill>
              <a:effectLst/>
              <a:latin typeface="Google Sans Tex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rgbClr val="131314"/>
                </a:solidFill>
                <a:effectLst/>
                <a:latin typeface="Google Sans Text"/>
              </a:rPr>
              <a:t>THIS HAS LED ME TO EXPLORE FURTHER STUDIES IN THIS AREA.</a:t>
            </a:r>
          </a:p>
          <a:p>
            <a:r>
              <a:rPr lang="en-US" dirty="0" err="1"/>
              <a:t>Omrans</a:t>
            </a:r>
            <a:r>
              <a:rPr lang="en-US" dirty="0"/>
              <a:t> </a:t>
            </a:r>
            <a:r>
              <a:rPr lang="en-US" dirty="0" err="1"/>
              <a:t>reaerach</a:t>
            </a:r>
            <a:r>
              <a:rPr lang="en-US" dirty="0"/>
              <a:t> paper is more precise this study states that it involves university students across a range of creative subject areas, and interestingly it does echoes some of the findings of </a:t>
            </a:r>
            <a:r>
              <a:rPr lang="en-GB" sz="1200" dirty="0" err="1">
                <a:effectLst/>
                <a:latin typeface="Aptos" panose="020B0004020202020204" pitchFamily="34" charset="0"/>
                <a:ea typeface="DengXian" panose="02010600030101010101" pitchFamily="2" charset="-122"/>
                <a:cs typeface="Times New Roman" panose="02020603050405020304" pitchFamily="18" charset="0"/>
              </a:rPr>
              <a:t>Chandrasekera</a:t>
            </a:r>
            <a:r>
              <a:rPr lang="en-GB" sz="1200" dirty="0">
                <a:effectLst/>
                <a:latin typeface="Aptos" panose="020B0004020202020204" pitchFamily="34" charset="0"/>
                <a:ea typeface="DengXian" panose="02010600030101010101" pitchFamily="2" charset="-122"/>
                <a:cs typeface="Times New Roman" panose="02020603050405020304" pitchFamily="18" charset="0"/>
              </a:rPr>
              <a:t> study.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dirty="0">
              <a:solidFill>
                <a:srgbClr val="131314"/>
              </a:solidFill>
              <a:effectLst/>
              <a:latin typeface="Google Sans Text"/>
            </a:endParaRPr>
          </a:p>
          <a:p>
            <a:endParaRPr lang="en-US" dirty="0"/>
          </a:p>
        </p:txBody>
      </p:sp>
      <p:sp>
        <p:nvSpPr>
          <p:cNvPr id="4" name="Slide Number Placeholder 3"/>
          <p:cNvSpPr>
            <a:spLocks noGrp="1"/>
          </p:cNvSpPr>
          <p:nvPr>
            <p:ph type="sldNum" sz="quarter" idx="5"/>
          </p:nvPr>
        </p:nvSpPr>
        <p:spPr/>
        <p:txBody>
          <a:bodyPr/>
          <a:lstStyle/>
          <a:p>
            <a:fld id="{EB0A0E0E-7227-8D43-A8C3-50EF3214AAAD}" type="slidenum">
              <a:rPr lang="en-US" smtClean="0"/>
              <a:t>13</a:t>
            </a:fld>
            <a:endParaRPr lang="en-US"/>
          </a:p>
        </p:txBody>
      </p:sp>
    </p:spTree>
    <p:extLst>
      <p:ext uri="{BB962C8B-B14F-4D97-AF65-F5344CB8AC3E}">
        <p14:creationId xmlns:p14="http://schemas.microsoft.com/office/powerpoint/2010/main" val="32749918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 what I have found is that there is agreement on AIs potential to </a:t>
            </a:r>
            <a:r>
              <a:rPr lang="en-GB" dirty="0" err="1">
                <a:effectLst/>
              </a:rPr>
              <a:t>encance</a:t>
            </a:r>
            <a:r>
              <a:rPr lang="en-GB" dirty="0">
                <a:effectLst/>
              </a:rPr>
              <a:t> creativity being able to assist with idea generation, exploration, and its ability to produce high quality work in a faster timeframe.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a:p>
            <a:r>
              <a:rPr lang="en-GB" dirty="0">
                <a:effectLst/>
              </a:rPr>
              <a:t>but interestingly there is a difference in perceptions  of the relationship between ai and humans.</a:t>
            </a:r>
          </a:p>
          <a:p>
            <a:endParaRPr lang="en-GB" dirty="0">
              <a:effectLst/>
            </a:endParaRPr>
          </a:p>
          <a:p>
            <a:r>
              <a:rPr lang="en-GB" dirty="0">
                <a:effectLst/>
              </a:rPr>
              <a:t> its being </a:t>
            </a:r>
            <a:r>
              <a:rPr lang="en-GB" dirty="0" err="1">
                <a:effectLst/>
              </a:rPr>
              <a:t>percieved</a:t>
            </a:r>
            <a:r>
              <a:rPr lang="en-GB" dirty="0">
                <a:effectLst/>
              </a:rPr>
              <a:t> as a collaborative process and ai is being termed as a a co-</a:t>
            </a:r>
            <a:r>
              <a:rPr lang="en-GB" dirty="0" err="1">
                <a:effectLst/>
              </a:rPr>
              <a:t>cretor</a:t>
            </a:r>
            <a:r>
              <a:rPr lang="en-GB" dirty="0">
                <a:effectLst/>
              </a:rPr>
              <a:t>,  or ai is being perceived as a tool. </a:t>
            </a:r>
            <a:endParaRPr lang="en-US" dirty="0"/>
          </a:p>
        </p:txBody>
      </p:sp>
      <p:sp>
        <p:nvSpPr>
          <p:cNvPr id="4" name="Slide Number Placeholder 3"/>
          <p:cNvSpPr>
            <a:spLocks noGrp="1"/>
          </p:cNvSpPr>
          <p:nvPr>
            <p:ph type="sldNum" sz="quarter" idx="5"/>
          </p:nvPr>
        </p:nvSpPr>
        <p:spPr/>
        <p:txBody>
          <a:bodyPr/>
          <a:lstStyle/>
          <a:p>
            <a:fld id="{EB0A0E0E-7227-8D43-A8C3-50EF3214AAAD}" type="slidenum">
              <a:rPr lang="en-US" smtClean="0"/>
              <a:t>14</a:t>
            </a:fld>
            <a:endParaRPr lang="en-US"/>
          </a:p>
        </p:txBody>
      </p:sp>
    </p:spTree>
    <p:extLst>
      <p:ext uri="{BB962C8B-B14F-4D97-AF65-F5344CB8AC3E}">
        <p14:creationId xmlns:p14="http://schemas.microsoft.com/office/powerpoint/2010/main" val="20811488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0FD68-EC5E-8C40-E355-6BBBA2CC51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DF3E82-E59D-682C-B984-37A9158B35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8727BD-6D49-F852-8B52-9255BE5D0499}"/>
              </a:ext>
            </a:extLst>
          </p:cNvPr>
          <p:cNvSpPr>
            <a:spLocks noGrp="1"/>
          </p:cNvSpPr>
          <p:nvPr>
            <p:ph type="body" idx="1"/>
          </p:nvPr>
        </p:nvSpPr>
        <p:spPr/>
        <p:txBody>
          <a:bodyPr/>
          <a:lstStyle/>
          <a:p>
            <a:endParaRPr lang="en-GB" dirty="0">
              <a:effectLst/>
            </a:endParaRPr>
          </a:p>
          <a:p>
            <a:r>
              <a:rPr lang="en-GB" dirty="0">
                <a:effectLst/>
              </a:rPr>
              <a:t>How we perceive the relationship with ai and humans whether a co-creative collaboration, or a mere tools, is significant because this </a:t>
            </a:r>
            <a:r>
              <a:rPr lang="en-GB" dirty="0" err="1">
                <a:effectLst/>
              </a:rPr>
              <a:t>percieved</a:t>
            </a:r>
            <a:r>
              <a:rPr lang="en-GB" dirty="0">
                <a:effectLst/>
              </a:rPr>
              <a:t> relationship is the </a:t>
            </a:r>
            <a:r>
              <a:rPr lang="en-GB" dirty="0" err="1">
                <a:effectLst/>
              </a:rPr>
              <a:t>foundatinal</a:t>
            </a:r>
            <a:r>
              <a:rPr lang="en-GB" dirty="0">
                <a:effectLst/>
              </a:rPr>
              <a:t> element for how we define ai. How we define this relationship, will form our understanding of what ai is, and ultimately how we implement and  adopt it within </a:t>
            </a:r>
            <a:r>
              <a:rPr lang="en-GB" dirty="0" err="1">
                <a:effectLst/>
              </a:rPr>
              <a:t>eductation</a:t>
            </a:r>
            <a:r>
              <a:rPr lang="en-GB" dirty="0">
                <a:effectLst/>
              </a:rPr>
              <a:t>..  </a:t>
            </a:r>
          </a:p>
          <a:p>
            <a:endParaRPr lang="en-GB" dirty="0">
              <a:effectLst/>
            </a:endParaRPr>
          </a:p>
          <a:p>
            <a:r>
              <a:rPr lang="en-GB" dirty="0">
                <a:effectLst/>
              </a:rPr>
              <a:t>The ongoing discussions and lack of agreement on how we are framing this relationship presents </a:t>
            </a:r>
            <a:r>
              <a:rPr lang="en-GB" dirty="0" err="1">
                <a:effectLst/>
              </a:rPr>
              <a:t>weekness</a:t>
            </a:r>
            <a:r>
              <a:rPr lang="en-GB" dirty="0">
                <a:effectLst/>
              </a:rPr>
              <a:t> across the field, and  could be a factor in the uncertainty of how to effectively </a:t>
            </a:r>
            <a:r>
              <a:rPr lang="en-GB" dirty="0" err="1">
                <a:effectLst/>
              </a:rPr>
              <a:t>adopta</a:t>
            </a:r>
            <a:r>
              <a:rPr lang="en-GB" dirty="0">
                <a:effectLst/>
              </a:rPr>
              <a:t> and integrate ai.   </a:t>
            </a:r>
            <a:endParaRPr lang="en-US" dirty="0"/>
          </a:p>
        </p:txBody>
      </p:sp>
      <p:sp>
        <p:nvSpPr>
          <p:cNvPr id="4" name="Slide Number Placeholder 3">
            <a:extLst>
              <a:ext uri="{FF2B5EF4-FFF2-40B4-BE49-F238E27FC236}">
                <a16:creationId xmlns:a16="http://schemas.microsoft.com/office/drawing/2014/main" id="{C521E1F8-7561-71B4-72C6-DF662423E0B4}"/>
              </a:ext>
            </a:extLst>
          </p:cNvPr>
          <p:cNvSpPr>
            <a:spLocks noGrp="1"/>
          </p:cNvSpPr>
          <p:nvPr>
            <p:ph type="sldNum" sz="quarter" idx="5"/>
          </p:nvPr>
        </p:nvSpPr>
        <p:spPr/>
        <p:txBody>
          <a:bodyPr/>
          <a:lstStyle/>
          <a:p>
            <a:fld id="{EB0A0E0E-7227-8D43-A8C3-50EF3214AAAD}" type="slidenum">
              <a:rPr lang="en-US" smtClean="0"/>
              <a:t>15</a:t>
            </a:fld>
            <a:endParaRPr lang="en-US"/>
          </a:p>
        </p:txBody>
      </p:sp>
    </p:spTree>
    <p:extLst>
      <p:ext uri="{BB962C8B-B14F-4D97-AF65-F5344CB8AC3E}">
        <p14:creationId xmlns:p14="http://schemas.microsoft.com/office/powerpoint/2010/main" val="1799700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ffectLst/>
              </a:rPr>
              <a:t>This focus on ai </a:t>
            </a:r>
            <a:r>
              <a:rPr lang="en-US" b="1" dirty="0" err="1">
                <a:effectLst/>
              </a:rPr>
              <a:t>himan</a:t>
            </a:r>
            <a:r>
              <a:rPr lang="en-US" b="1" dirty="0">
                <a:effectLst/>
              </a:rPr>
              <a:t> relations, is also </a:t>
            </a:r>
            <a:r>
              <a:rPr lang="en-US" b="1" dirty="0" err="1">
                <a:effectLst/>
              </a:rPr>
              <a:t>apparen</a:t>
            </a:r>
            <a:r>
              <a:rPr lang="en-US" b="1" dirty="0">
                <a:effectLst/>
              </a:rPr>
              <a:t> in the wider creative </a:t>
            </a:r>
            <a:r>
              <a:rPr lang="en-US" b="1" dirty="0" err="1">
                <a:effectLst/>
              </a:rPr>
              <a:t>inductries</a:t>
            </a:r>
            <a:r>
              <a:rPr lang="en-US" b="1" dirty="0">
                <a:effectLst/>
              </a:rPr>
              <a:t>.  Its important to look at the creative </a:t>
            </a:r>
            <a:r>
              <a:rPr lang="en-US" b="1" dirty="0" err="1">
                <a:effectLst/>
              </a:rPr>
              <a:t>inductries</a:t>
            </a:r>
            <a:r>
              <a:rPr lang="en-US" b="1" dirty="0">
                <a:effectLst/>
              </a:rPr>
              <a:t>, as HE feeds these sectors, so its essential to see if the </a:t>
            </a:r>
            <a:r>
              <a:rPr lang="en-US" b="1" dirty="0" err="1">
                <a:effectLst/>
              </a:rPr>
              <a:t>profesinal</a:t>
            </a:r>
            <a:r>
              <a:rPr lang="en-US" b="1" dirty="0">
                <a:effectLst/>
              </a:rPr>
              <a:t> and </a:t>
            </a:r>
            <a:r>
              <a:rPr lang="en-US" b="1" dirty="0" err="1">
                <a:effectLst/>
              </a:rPr>
              <a:t>eductinal</a:t>
            </a:r>
            <a:r>
              <a:rPr lang="en-US" b="1" dirty="0">
                <a:effectLst/>
              </a:rPr>
              <a:t> sector are aligning on their perceptions of ai. </a:t>
            </a:r>
            <a:endParaRPr lang="en-US" dirty="0">
              <a:effectLst/>
            </a:endParaRPr>
          </a:p>
          <a:p>
            <a:endParaRPr lang="en-US" dirty="0"/>
          </a:p>
          <a:p>
            <a:r>
              <a:rPr lang="en-US" dirty="0"/>
              <a:t>Garcias paper paints a picture that ai will have profound implications, ranging from what should be considered art, the role of the artists, and how we view the nature of creativity.  </a:t>
            </a:r>
          </a:p>
          <a:p>
            <a:endParaRPr lang="en-US" dirty="0"/>
          </a:p>
          <a:p>
            <a:r>
              <a:rPr lang="en-US" dirty="0"/>
              <a:t>Terms such as </a:t>
            </a:r>
            <a:r>
              <a:rPr lang="en-GB" b="1" dirty="0">
                <a:solidFill>
                  <a:srgbClr val="1F1F1F"/>
                </a:solidFill>
                <a:latin typeface="Google Sans Text"/>
              </a:rPr>
              <a:t>h</a:t>
            </a:r>
            <a:r>
              <a:rPr lang="en-GB" b="1" i="0" u="none" strike="noStrike" dirty="0">
                <a:solidFill>
                  <a:srgbClr val="1F1F1F"/>
                </a:solidFill>
                <a:effectLst/>
                <a:latin typeface="Google Sans Text"/>
              </a:rPr>
              <a:t>uman-AI collaboration and co-creativity are apparent in the literature here and it outlines a process whereby artists are collaborating with ai to develop their creative visions. Arguing that the practice that is emerging </a:t>
            </a:r>
            <a:r>
              <a:rPr lang="en-GB" i="0" u="none" strike="noStrike" dirty="0">
                <a:solidFill>
                  <a:srgbClr val="1F1F1F"/>
                </a:solidFill>
                <a:effectLst/>
                <a:latin typeface="Google Sans Text"/>
              </a:rPr>
              <a:t>neither ai or humans could accomplish alone</a:t>
            </a:r>
          </a:p>
          <a:p>
            <a:endParaRPr lang="en-GB" b="1" i="0" u="none" strike="noStrike" dirty="0">
              <a:solidFill>
                <a:srgbClr val="1F1F1F"/>
              </a:solidFill>
              <a:effectLst/>
              <a:latin typeface="Google Sans Text"/>
            </a:endParaRPr>
          </a:p>
          <a:p>
            <a:r>
              <a:rPr lang="en-GB" b="1" i="0" u="none" strike="noStrike" dirty="0">
                <a:solidFill>
                  <a:srgbClr val="1F1F1F"/>
                </a:solidFill>
                <a:effectLst/>
                <a:latin typeface="Google Sans Text"/>
              </a:rPr>
              <a:t>This paper in particular discusses the nature of this partnership in relation to ‘artificial creativity’.     </a:t>
            </a:r>
          </a:p>
          <a:p>
            <a:endParaRPr lang="en-GB" b="1" i="0" u="none" strike="noStrike" dirty="0">
              <a:solidFill>
                <a:srgbClr val="1F1F1F"/>
              </a:solidFill>
              <a:effectLst/>
              <a:latin typeface="Google Sans Text"/>
            </a:endParaRPr>
          </a:p>
          <a:p>
            <a:r>
              <a:rPr lang="en-GB" b="1" i="0" u="none" strike="noStrike" dirty="0">
                <a:solidFill>
                  <a:srgbClr val="1F1F1F"/>
                </a:solidFill>
                <a:effectLst/>
                <a:latin typeface="Google Sans Text"/>
              </a:rPr>
              <a:t>But again like the other studies how we implement or </a:t>
            </a:r>
            <a:r>
              <a:rPr lang="en-GB" b="1" i="0" u="none" strike="noStrike" dirty="0" err="1">
                <a:solidFill>
                  <a:srgbClr val="1F1F1F"/>
                </a:solidFill>
                <a:effectLst/>
                <a:latin typeface="Google Sans Text"/>
              </a:rPr>
              <a:t>adop</a:t>
            </a:r>
            <a:r>
              <a:rPr lang="en-GB" b="1" i="0" u="none" strike="noStrike" dirty="0">
                <a:solidFill>
                  <a:srgbClr val="1F1F1F"/>
                </a:solidFill>
                <a:effectLst/>
                <a:latin typeface="Google Sans Text"/>
              </a:rPr>
              <a:t> ai is still unclear.</a:t>
            </a:r>
          </a:p>
        </p:txBody>
      </p:sp>
      <p:sp>
        <p:nvSpPr>
          <p:cNvPr id="4" name="Slide Number Placeholder 3"/>
          <p:cNvSpPr>
            <a:spLocks noGrp="1"/>
          </p:cNvSpPr>
          <p:nvPr>
            <p:ph type="sldNum" sz="quarter" idx="5"/>
          </p:nvPr>
        </p:nvSpPr>
        <p:spPr/>
        <p:txBody>
          <a:bodyPr/>
          <a:lstStyle/>
          <a:p>
            <a:fld id="{EB0A0E0E-7227-8D43-A8C3-50EF3214AAAD}" type="slidenum">
              <a:rPr lang="en-US" smtClean="0"/>
              <a:t>16</a:t>
            </a:fld>
            <a:endParaRPr lang="en-US"/>
          </a:p>
        </p:txBody>
      </p:sp>
    </p:spTree>
    <p:extLst>
      <p:ext uri="{BB962C8B-B14F-4D97-AF65-F5344CB8AC3E}">
        <p14:creationId xmlns:p14="http://schemas.microsoft.com/office/powerpoint/2010/main" val="3392945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u="none" strike="noStrike" dirty="0">
                <a:solidFill>
                  <a:srgbClr val="000000"/>
                </a:solidFill>
                <a:effectLst/>
                <a:latin typeface="-webkit-standard"/>
              </a:rPr>
              <a:t>What is apparent </a:t>
            </a:r>
            <a:r>
              <a:rPr lang="en-US" b="0" i="0" u="none" strike="noStrike" dirty="0" err="1">
                <a:solidFill>
                  <a:srgbClr val="000000"/>
                </a:solidFill>
                <a:effectLst/>
                <a:latin typeface="-webkit-standard"/>
              </a:rPr>
              <a:t>accros</a:t>
            </a:r>
            <a:r>
              <a:rPr lang="en-US" b="0" i="0" u="none" strike="noStrike" dirty="0">
                <a:solidFill>
                  <a:srgbClr val="000000"/>
                </a:solidFill>
                <a:effectLst/>
                <a:latin typeface="-webkit-standard"/>
              </a:rPr>
              <a:t> the literature is the </a:t>
            </a:r>
            <a:r>
              <a:rPr lang="en-GB" b="0" i="0" u="none" strike="noStrike" dirty="0">
                <a:solidFill>
                  <a:srgbClr val="000000"/>
                </a:solidFill>
                <a:effectLst/>
                <a:latin typeface="-webkit-standard"/>
              </a:rPr>
              <a:t>prefix </a:t>
            </a:r>
            <a:r>
              <a:rPr lang="en-GB" b="1" i="0" u="none" strike="noStrike" dirty="0">
                <a:solidFill>
                  <a:srgbClr val="000000"/>
                </a:solidFill>
                <a:effectLst/>
              </a:rPr>
              <a:t>"co-’ alluding to a notion of togetherness, </a:t>
            </a:r>
            <a:r>
              <a:rPr lang="en-US" dirty="0"/>
              <a:t>co creativity, is a term that is frequent seen in the literature, but this is not the only term to emerge . The notion of co-creativity’, ‘co-creation, ‘co-intelligence’,  is a common appearance in the language of the literature explored.  </a:t>
            </a:r>
          </a:p>
          <a:p>
            <a:endParaRPr lang="en-US" dirty="0"/>
          </a:p>
        </p:txBody>
      </p:sp>
      <p:sp>
        <p:nvSpPr>
          <p:cNvPr id="4" name="Slide Number Placeholder 3"/>
          <p:cNvSpPr>
            <a:spLocks noGrp="1"/>
          </p:cNvSpPr>
          <p:nvPr>
            <p:ph type="sldNum" sz="quarter" idx="5"/>
          </p:nvPr>
        </p:nvSpPr>
        <p:spPr/>
        <p:txBody>
          <a:bodyPr/>
          <a:lstStyle/>
          <a:p>
            <a:fld id="{EB0A0E0E-7227-8D43-A8C3-50EF3214AAAD}" type="slidenum">
              <a:rPr lang="en-US" smtClean="0"/>
              <a:t>17</a:t>
            </a:fld>
            <a:endParaRPr lang="en-US"/>
          </a:p>
        </p:txBody>
      </p:sp>
    </p:spTree>
    <p:extLst>
      <p:ext uri="{BB962C8B-B14F-4D97-AF65-F5344CB8AC3E}">
        <p14:creationId xmlns:p14="http://schemas.microsoft.com/office/powerpoint/2010/main" val="21667085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ADCDA-A03A-D554-CA03-E099632A4E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58963C-1218-E24B-A144-F43AC14317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8E20CC-2562-2288-1BC2-4F2F3A9BA23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some studies are taking this notion of togetherness further with terms like hybrid intelligence emerging, which looks to intertwine human ai relations even further.  </a:t>
            </a:r>
          </a:p>
          <a:p>
            <a:endParaRPr lang="en-US" dirty="0">
              <a:effectLst/>
            </a:endParaRPr>
          </a:p>
          <a:p>
            <a:r>
              <a:rPr lang="en-US" dirty="0">
                <a:effectLst/>
              </a:rPr>
              <a:t>Liu paper in relation to hybrid intelligence accepted that there is a difference between ai and </a:t>
            </a:r>
            <a:r>
              <a:rPr lang="en-US" dirty="0" err="1">
                <a:effectLst/>
              </a:rPr>
              <a:t>humab</a:t>
            </a:r>
            <a:r>
              <a:rPr lang="en-US" dirty="0">
                <a:effectLst/>
              </a:rPr>
              <a:t> capabilities, currently this distinction being made is that ai </a:t>
            </a:r>
            <a:r>
              <a:rPr lang="en-GB" sz="1200" dirty="0">
                <a:effectLst/>
                <a:latin typeface="Aptos" panose="020B0004020202020204" pitchFamily="34" charset="0"/>
                <a:ea typeface="Aptos" panose="020B0004020202020204" pitchFamily="34" charset="0"/>
                <a:cs typeface="Times New Roman" panose="02020603050405020304" pitchFamily="18" charset="0"/>
              </a:rPr>
              <a:t>has more advantages than humans in solving complex purely intellectual problems, while humans have more advantages in understanding feeling emotions, and ethics.  </a:t>
            </a:r>
          </a:p>
          <a:p>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dirty="0">
                <a:effectLst/>
                <a:latin typeface="Aptos" panose="020B0004020202020204" pitchFamily="34" charset="0"/>
                <a:ea typeface="Aptos" panose="020B0004020202020204" pitchFamily="34" charset="0"/>
                <a:cs typeface="Times New Roman" panose="02020603050405020304" pitchFamily="18" charset="0"/>
              </a:rPr>
              <a:t>However, there are still calls for a more nuanced understanding of the ai human relationship and how we can combine ai and human advantages or fuse them to develop better human computer collaboration and integration.  </a:t>
            </a:r>
            <a:endParaRPr lang="en-US" dirty="0"/>
          </a:p>
        </p:txBody>
      </p:sp>
      <p:sp>
        <p:nvSpPr>
          <p:cNvPr id="4" name="Slide Number Placeholder 3">
            <a:extLst>
              <a:ext uri="{FF2B5EF4-FFF2-40B4-BE49-F238E27FC236}">
                <a16:creationId xmlns:a16="http://schemas.microsoft.com/office/drawing/2014/main" id="{2D5A7D3B-8B94-68B6-CD7A-064EAC2E607A}"/>
              </a:ext>
            </a:extLst>
          </p:cNvPr>
          <p:cNvSpPr>
            <a:spLocks noGrp="1"/>
          </p:cNvSpPr>
          <p:nvPr>
            <p:ph type="sldNum" sz="quarter" idx="5"/>
          </p:nvPr>
        </p:nvSpPr>
        <p:spPr/>
        <p:txBody>
          <a:bodyPr/>
          <a:lstStyle/>
          <a:p>
            <a:fld id="{EB0A0E0E-7227-8D43-A8C3-50EF3214AAAD}" type="slidenum">
              <a:rPr lang="en-US" smtClean="0"/>
              <a:t>18</a:t>
            </a:fld>
            <a:endParaRPr lang="en-US"/>
          </a:p>
        </p:txBody>
      </p:sp>
    </p:spTree>
    <p:extLst>
      <p:ext uri="{BB962C8B-B14F-4D97-AF65-F5344CB8AC3E}">
        <p14:creationId xmlns:p14="http://schemas.microsoft.com/office/powerpoint/2010/main" val="33844440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54FA8-B304-9395-304B-D47536308E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560068-2910-D151-97B3-A8551B8204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09A34E-7BD0-B98B-C1E7-09EBD8E991DB}"/>
              </a:ext>
            </a:extLst>
          </p:cNvPr>
          <p:cNvSpPr>
            <a:spLocks noGrp="1"/>
          </p:cNvSpPr>
          <p:nvPr>
            <p:ph type="body" idx="1"/>
          </p:nvPr>
        </p:nvSpPr>
        <p:spPr/>
        <p:txBody>
          <a:bodyPr/>
          <a:lstStyle/>
          <a:p>
            <a:r>
              <a:rPr lang="en-US" dirty="0"/>
              <a:t>AS a result, </a:t>
            </a:r>
            <a:r>
              <a:rPr lang="en-GB" sz="1200" dirty="0">
                <a:effectLst/>
                <a:latin typeface="Aptos" panose="020B0004020202020204" pitchFamily="34" charset="0"/>
                <a:ea typeface="Aptos" panose="020B0004020202020204" pitchFamily="34" charset="0"/>
                <a:cs typeface="Times New Roman" panose="02020603050405020304" pitchFamily="18" charset="0"/>
              </a:rPr>
              <a:t>these types of studies whereby there is a desire for a direct comparisons between the workings of AI and human creativity are emerging. Grassini study attempts to measured ai and human creativity directly. Using a particular test, and definition of creativity to asses ai and human performance.   </a:t>
            </a:r>
          </a:p>
          <a:p>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dirty="0">
                <a:effectLst/>
                <a:latin typeface="Aptos" panose="020B0004020202020204" pitchFamily="34" charset="0"/>
                <a:ea typeface="Aptos" panose="020B0004020202020204" pitchFamily="34" charset="0"/>
                <a:cs typeface="Times New Roman" panose="02020603050405020304" pitchFamily="18" charset="0"/>
              </a:rPr>
              <a:t>Within this field of study however, there is disagreement on the definition of creativity and the types of tests that </a:t>
            </a:r>
            <a:r>
              <a:rPr lang="en-GB" sz="1200" dirty="0" err="1">
                <a:effectLst/>
                <a:latin typeface="Aptos" panose="020B0004020202020204" pitchFamily="34" charset="0"/>
                <a:ea typeface="Aptos" panose="020B0004020202020204" pitchFamily="34" charset="0"/>
                <a:cs typeface="Times New Roman" panose="02020603050405020304" pitchFamily="18" charset="0"/>
              </a:rPr>
              <a:t>sgould</a:t>
            </a:r>
            <a:r>
              <a:rPr lang="en-GB" sz="1200" dirty="0">
                <a:effectLst/>
                <a:latin typeface="Aptos" panose="020B0004020202020204" pitchFamily="34" charset="0"/>
                <a:ea typeface="Aptos" panose="020B0004020202020204" pitchFamily="34" charset="0"/>
                <a:cs typeface="Times New Roman" panose="02020603050405020304" pitchFamily="18" charset="0"/>
              </a:rPr>
              <a:t> be used.  </a:t>
            </a:r>
            <a:endParaRPr lang="en-US" dirty="0"/>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Slide Number Placeholder 3">
            <a:extLst>
              <a:ext uri="{FF2B5EF4-FFF2-40B4-BE49-F238E27FC236}">
                <a16:creationId xmlns:a16="http://schemas.microsoft.com/office/drawing/2014/main" id="{E690BEBC-570E-5708-26A9-056D6549EAB2}"/>
              </a:ext>
            </a:extLst>
          </p:cNvPr>
          <p:cNvSpPr>
            <a:spLocks noGrp="1"/>
          </p:cNvSpPr>
          <p:nvPr>
            <p:ph type="sldNum" sz="quarter" idx="5"/>
          </p:nvPr>
        </p:nvSpPr>
        <p:spPr/>
        <p:txBody>
          <a:bodyPr/>
          <a:lstStyle/>
          <a:p>
            <a:fld id="{EB0A0E0E-7227-8D43-A8C3-50EF3214AAAD}" type="slidenum">
              <a:rPr lang="en-US" smtClean="0"/>
              <a:t>19</a:t>
            </a:fld>
            <a:endParaRPr lang="en-US"/>
          </a:p>
        </p:txBody>
      </p:sp>
    </p:spTree>
    <p:extLst>
      <p:ext uri="{BB962C8B-B14F-4D97-AF65-F5344CB8AC3E}">
        <p14:creationId xmlns:p14="http://schemas.microsoft.com/office/powerpoint/2010/main" val="632029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these types of studies that directly attempting to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comapare</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the human and ai should be accepted with some caution, due to the data which the ai is trained off of, there is a real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reisk</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that the training data of the ai could include the answers to creative tests being used.</a:t>
            </a: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For my own study I am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cautios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of following this type of investigative pattern a quantitative study does not offer the nuanced understanding of such a complex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foield</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and a qualitative study may offer more insight.</a:t>
            </a:r>
          </a:p>
          <a:p>
            <a:endParaRPr lang="en-US" dirty="0"/>
          </a:p>
        </p:txBody>
      </p:sp>
      <p:sp>
        <p:nvSpPr>
          <p:cNvPr id="4" name="Slide Number Placeholder 3"/>
          <p:cNvSpPr>
            <a:spLocks noGrp="1"/>
          </p:cNvSpPr>
          <p:nvPr>
            <p:ph type="sldNum" sz="quarter" idx="5"/>
          </p:nvPr>
        </p:nvSpPr>
        <p:spPr/>
        <p:txBody>
          <a:bodyPr/>
          <a:lstStyle/>
          <a:p>
            <a:fld id="{EB0A0E0E-7227-8D43-A8C3-50EF3214AAAD}" type="slidenum">
              <a:rPr lang="en-US" smtClean="0"/>
              <a:t>20</a:t>
            </a:fld>
            <a:endParaRPr lang="en-US"/>
          </a:p>
        </p:txBody>
      </p:sp>
    </p:spTree>
    <p:extLst>
      <p:ext uri="{BB962C8B-B14F-4D97-AF65-F5344CB8AC3E}">
        <p14:creationId xmlns:p14="http://schemas.microsoft.com/office/powerpoint/2010/main" val="3653701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DE70F-3DE6-D222-F709-F20F7BEBD1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52E8A8-46E0-7367-6F06-6DE0A6B4A8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DFC8FD-95D5-5BE6-F649-CB5DE32BFED7}"/>
              </a:ext>
            </a:extLst>
          </p:cNvPr>
          <p:cNvSpPr>
            <a:spLocks noGrp="1"/>
          </p:cNvSpPr>
          <p:nvPr>
            <p:ph type="body" idx="1"/>
          </p:nvPr>
        </p:nvSpPr>
        <p:spPr/>
        <p:txBody>
          <a:bodyPr/>
          <a:lstStyle/>
          <a:p>
            <a:r>
              <a:rPr lang="en-GB" b="1" i="0" u="none" strike="noStrike" dirty="0">
                <a:solidFill>
                  <a:srgbClr val="131314"/>
                </a:solidFill>
                <a:effectLst/>
                <a:latin typeface="Google Sans Text"/>
              </a:rPr>
              <a:t>So to recap here are the areas of agreement </a:t>
            </a:r>
            <a:r>
              <a:rPr lang="en-GB" b="1" i="0" u="none" strike="noStrike" dirty="0" err="1">
                <a:solidFill>
                  <a:srgbClr val="131314"/>
                </a:solidFill>
                <a:effectLst/>
                <a:latin typeface="Google Sans Text"/>
              </a:rPr>
              <a:t>accros</a:t>
            </a:r>
            <a:r>
              <a:rPr lang="en-GB" b="1" i="0" u="none" strike="noStrike" dirty="0">
                <a:solidFill>
                  <a:srgbClr val="131314"/>
                </a:solidFill>
                <a:effectLst/>
                <a:latin typeface="Google Sans Text"/>
              </a:rPr>
              <a:t> the literature, there is a need for a balance between ai and humans, a better understanding of our relationship with ai, that ai is seen to have many </a:t>
            </a:r>
            <a:r>
              <a:rPr lang="en-GB" b="1" i="0" u="none" strike="noStrike" dirty="0" err="1">
                <a:solidFill>
                  <a:srgbClr val="131314"/>
                </a:solidFill>
                <a:effectLst/>
                <a:latin typeface="Google Sans Text"/>
              </a:rPr>
              <a:t>possitive</a:t>
            </a:r>
            <a:r>
              <a:rPr lang="en-GB" b="1" i="0" u="none" strike="noStrike" dirty="0">
                <a:solidFill>
                  <a:srgbClr val="131314"/>
                </a:solidFill>
                <a:effectLst/>
                <a:latin typeface="Google Sans Text"/>
              </a:rPr>
              <a:t> outcomes in relation to creativity, but there is also a difference between ai and humans , ultimately a partnership between ai and human </a:t>
            </a:r>
            <a:r>
              <a:rPr lang="en-GB" b="1" i="0" u="none" strike="noStrike" dirty="0" err="1">
                <a:solidFill>
                  <a:srgbClr val="131314"/>
                </a:solidFill>
                <a:effectLst/>
                <a:latin typeface="Google Sans Text"/>
              </a:rPr>
              <a:t>wil</a:t>
            </a:r>
            <a:r>
              <a:rPr lang="en-GB" b="1" i="0" u="none" strike="noStrike" dirty="0">
                <a:solidFill>
                  <a:srgbClr val="131314"/>
                </a:solidFill>
                <a:effectLst/>
                <a:latin typeface="Google Sans Text"/>
              </a:rPr>
              <a:t> get the best out of both worlds.</a:t>
            </a:r>
          </a:p>
          <a:p>
            <a:endParaRPr lang="en-GB" b="1" i="0" u="none" strike="noStrike" dirty="0">
              <a:solidFill>
                <a:srgbClr val="131314"/>
              </a:solidFill>
              <a:effectLst/>
              <a:latin typeface="Google Sans Text"/>
            </a:endParaRPr>
          </a:p>
        </p:txBody>
      </p:sp>
      <p:sp>
        <p:nvSpPr>
          <p:cNvPr id="4" name="Slide Number Placeholder 3">
            <a:extLst>
              <a:ext uri="{FF2B5EF4-FFF2-40B4-BE49-F238E27FC236}">
                <a16:creationId xmlns:a16="http://schemas.microsoft.com/office/drawing/2014/main" id="{19DE7CD1-8393-9564-94E3-FE81FB1A7C15}"/>
              </a:ext>
            </a:extLst>
          </p:cNvPr>
          <p:cNvSpPr>
            <a:spLocks noGrp="1"/>
          </p:cNvSpPr>
          <p:nvPr>
            <p:ph type="sldNum" sz="quarter" idx="5"/>
          </p:nvPr>
        </p:nvSpPr>
        <p:spPr/>
        <p:txBody>
          <a:bodyPr/>
          <a:lstStyle/>
          <a:p>
            <a:fld id="{EB0A0E0E-7227-8D43-A8C3-50EF3214AAAD}" type="slidenum">
              <a:rPr lang="en-US" smtClean="0"/>
              <a:t>21</a:t>
            </a:fld>
            <a:endParaRPr lang="en-US"/>
          </a:p>
        </p:txBody>
      </p:sp>
    </p:spTree>
    <p:extLst>
      <p:ext uri="{BB962C8B-B14F-4D97-AF65-F5344CB8AC3E}">
        <p14:creationId xmlns:p14="http://schemas.microsoft.com/office/powerpoint/2010/main" val="16939547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D1F24-76DA-5DC4-A380-4F6D1F3A7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32CF3E-D84C-18BA-6E0A-FE1B2F361C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BD14F3-3A7E-599D-4C88-98F5A45324E5}"/>
              </a:ext>
            </a:extLst>
          </p:cNvPr>
          <p:cNvSpPr>
            <a:spLocks noGrp="1"/>
          </p:cNvSpPr>
          <p:nvPr>
            <p:ph type="body" idx="1"/>
          </p:nvPr>
        </p:nvSpPr>
        <p:spPr/>
        <p:txBody>
          <a:bodyPr/>
          <a:lstStyle/>
          <a:p>
            <a:endParaRPr lang="en-GB" b="1" i="0" u="none" strike="noStrike" dirty="0">
              <a:solidFill>
                <a:srgbClr val="131314"/>
              </a:solidFill>
              <a:effectLst/>
              <a:latin typeface="Google Sans Text"/>
            </a:endParaRPr>
          </a:p>
          <a:p>
            <a:r>
              <a:rPr lang="en-GB" b="1" i="0" u="none" strike="noStrike" dirty="0">
                <a:solidFill>
                  <a:srgbClr val="131314"/>
                </a:solidFill>
                <a:effectLst/>
                <a:latin typeface="Google Sans Text"/>
              </a:rPr>
              <a:t>But there are also disagreements on how we define the ai human relationship, is it a co creative partnership, or is it more one sided and ai is merely a tool.  </a:t>
            </a:r>
            <a:r>
              <a:rPr lang="en-GB" b="1" i="0" u="none" strike="noStrike" dirty="0" err="1">
                <a:solidFill>
                  <a:srgbClr val="131314"/>
                </a:solidFill>
                <a:effectLst/>
                <a:latin typeface="Google Sans Text"/>
              </a:rPr>
              <a:t>Therre</a:t>
            </a:r>
            <a:r>
              <a:rPr lang="en-GB" b="1" i="0" u="none" strike="noStrike" dirty="0">
                <a:solidFill>
                  <a:srgbClr val="131314"/>
                </a:solidFill>
                <a:effectLst/>
                <a:latin typeface="Google Sans Text"/>
              </a:rPr>
              <a:t> is also disagreements on how we define creativity, and also how we measure it.</a:t>
            </a:r>
          </a:p>
          <a:p>
            <a:endParaRPr lang="en-GB" b="1" i="0" u="none" strike="noStrike" dirty="0">
              <a:solidFill>
                <a:srgbClr val="131314"/>
              </a:solidFill>
              <a:effectLst/>
              <a:latin typeface="Google Sans Text"/>
            </a:endParaRPr>
          </a:p>
          <a:p>
            <a:r>
              <a:rPr lang="en-GB" b="1" i="0" u="none" strike="noStrike" dirty="0">
                <a:solidFill>
                  <a:srgbClr val="131314"/>
                </a:solidFill>
                <a:effectLst/>
                <a:latin typeface="Google Sans Text"/>
              </a:rPr>
              <a:t>However, all of the </a:t>
            </a:r>
            <a:r>
              <a:rPr lang="en-GB" b="1" i="0" u="none" strike="noStrike" dirty="0" err="1">
                <a:solidFill>
                  <a:srgbClr val="131314"/>
                </a:solidFill>
                <a:effectLst/>
                <a:latin typeface="Google Sans Text"/>
              </a:rPr>
              <a:t>literaryure</a:t>
            </a:r>
            <a:r>
              <a:rPr lang="en-GB" b="1" i="0" u="none" strike="noStrike" dirty="0">
                <a:solidFill>
                  <a:srgbClr val="131314"/>
                </a:solidFill>
                <a:effectLst/>
                <a:latin typeface="Google Sans Text"/>
              </a:rPr>
              <a:t> </a:t>
            </a:r>
            <a:r>
              <a:rPr lang="en-GB" b="1" i="0" u="none" strike="noStrike" dirty="0" err="1">
                <a:solidFill>
                  <a:srgbClr val="131314"/>
                </a:solidFill>
                <a:effectLst/>
                <a:latin typeface="Google Sans Text"/>
              </a:rPr>
              <a:t>ive</a:t>
            </a:r>
            <a:r>
              <a:rPr lang="en-GB" b="1" i="0" u="none" strike="noStrike" dirty="0">
                <a:solidFill>
                  <a:srgbClr val="131314"/>
                </a:solidFill>
                <a:effectLst/>
                <a:latin typeface="Google Sans Text"/>
              </a:rPr>
              <a:t> explored is vague on how </a:t>
            </a:r>
            <a:r>
              <a:rPr lang="en-GB" b="1" i="0" u="none" strike="noStrike" dirty="0" err="1">
                <a:solidFill>
                  <a:srgbClr val="131314"/>
                </a:solidFill>
                <a:effectLst/>
                <a:latin typeface="Google Sans Text"/>
              </a:rPr>
              <a:t>exatly</a:t>
            </a:r>
            <a:r>
              <a:rPr lang="en-GB" b="1" i="0" u="none" strike="noStrike" dirty="0">
                <a:solidFill>
                  <a:srgbClr val="131314"/>
                </a:solidFill>
                <a:effectLst/>
                <a:latin typeface="Google Sans Text"/>
              </a:rPr>
              <a:t> we adopt ai and </a:t>
            </a:r>
            <a:r>
              <a:rPr lang="en-GB" b="1" i="0" u="none" strike="noStrike" dirty="0" err="1">
                <a:solidFill>
                  <a:srgbClr val="131314"/>
                </a:solidFill>
                <a:effectLst/>
                <a:latin typeface="Google Sans Text"/>
              </a:rPr>
              <a:t>fster</a:t>
            </a:r>
            <a:r>
              <a:rPr lang="en-GB" b="1" i="0" u="none" strike="noStrike" dirty="0">
                <a:solidFill>
                  <a:srgbClr val="131314"/>
                </a:solidFill>
                <a:effectLst/>
                <a:latin typeface="Google Sans Text"/>
              </a:rPr>
              <a:t> a successful </a:t>
            </a:r>
            <a:r>
              <a:rPr lang="en-GB" b="1" i="0" u="none" strike="noStrike" dirty="0" err="1">
                <a:solidFill>
                  <a:srgbClr val="131314"/>
                </a:solidFill>
                <a:effectLst/>
                <a:latin typeface="Google Sans Text"/>
              </a:rPr>
              <a:t>collabrative</a:t>
            </a:r>
            <a:r>
              <a:rPr lang="en-GB" b="1" i="0" u="none" strike="noStrike" dirty="0">
                <a:solidFill>
                  <a:srgbClr val="131314"/>
                </a:solidFill>
                <a:effectLst/>
                <a:latin typeface="Google Sans Text"/>
              </a:rPr>
              <a:t> relationship. </a:t>
            </a:r>
          </a:p>
          <a:p>
            <a:endParaRPr lang="en-GB" b="1" i="0" u="none" strike="noStrike" dirty="0">
              <a:solidFill>
                <a:srgbClr val="131314"/>
              </a:solidFill>
              <a:effectLst/>
              <a:latin typeface="Google Sans Text"/>
            </a:endParaRPr>
          </a:p>
          <a:p>
            <a:r>
              <a:rPr lang="en-GB" b="1" i="0" u="none" strike="noStrike" dirty="0">
                <a:solidFill>
                  <a:srgbClr val="131314"/>
                </a:solidFill>
                <a:effectLst/>
                <a:latin typeface="Google Sans Text"/>
              </a:rPr>
              <a:t>My main take away from the literature is that this is still an evolving field of understanding developing.</a:t>
            </a:r>
          </a:p>
        </p:txBody>
      </p:sp>
      <p:sp>
        <p:nvSpPr>
          <p:cNvPr id="4" name="Slide Number Placeholder 3">
            <a:extLst>
              <a:ext uri="{FF2B5EF4-FFF2-40B4-BE49-F238E27FC236}">
                <a16:creationId xmlns:a16="http://schemas.microsoft.com/office/drawing/2014/main" id="{F5980B62-76F4-DBD6-4BF1-4CB986D9C70F}"/>
              </a:ext>
            </a:extLst>
          </p:cNvPr>
          <p:cNvSpPr>
            <a:spLocks noGrp="1"/>
          </p:cNvSpPr>
          <p:nvPr>
            <p:ph type="sldNum" sz="quarter" idx="5"/>
          </p:nvPr>
        </p:nvSpPr>
        <p:spPr/>
        <p:txBody>
          <a:bodyPr/>
          <a:lstStyle/>
          <a:p>
            <a:fld id="{EB0A0E0E-7227-8D43-A8C3-50EF3214AAAD}" type="slidenum">
              <a:rPr lang="en-US" smtClean="0"/>
              <a:t>22</a:t>
            </a:fld>
            <a:endParaRPr lang="en-US"/>
          </a:p>
        </p:txBody>
      </p:sp>
    </p:spTree>
    <p:extLst>
      <p:ext uri="{BB962C8B-B14F-4D97-AF65-F5344CB8AC3E}">
        <p14:creationId xmlns:p14="http://schemas.microsoft.com/office/powerpoint/2010/main" val="31459153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230E8-6A5E-D04A-BBCC-FD1FA3BAF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206C95-CA12-7079-08ED-351F76CCE1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8AD5F6-FF01-9DE5-F00F-BEEDF44DE865}"/>
              </a:ext>
            </a:extLst>
          </p:cNvPr>
          <p:cNvSpPr>
            <a:spLocks noGrp="1"/>
          </p:cNvSpPr>
          <p:nvPr>
            <p:ph type="body" idx="1"/>
          </p:nvPr>
        </p:nvSpPr>
        <p:spPr/>
        <p:txBody>
          <a:bodyPr/>
          <a:lstStyle/>
          <a:p>
            <a:endParaRPr lang="en-US" sz="1200" dirty="0">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rPr>
              <a:t>So in </a:t>
            </a:r>
            <a:r>
              <a:rPr lang="en-US" sz="1200" dirty="0" err="1">
                <a:effectLst/>
                <a:latin typeface="+mn-lt"/>
                <a:ea typeface="+mn-ea"/>
                <a:cs typeface="+mn-cs"/>
              </a:rPr>
              <a:t>unchrated</a:t>
            </a:r>
            <a:r>
              <a:rPr lang="en-US" sz="1200" dirty="0">
                <a:effectLst/>
                <a:latin typeface="+mn-lt"/>
                <a:ea typeface="+mn-ea"/>
                <a:cs typeface="+mn-cs"/>
              </a:rPr>
              <a:t> waters I propose that a hauntological position could offer new insight on the topic. </a:t>
            </a:r>
            <a:r>
              <a:rPr lang="en-GB" sz="1200" b="0" i="0" u="none" strike="noStrike" dirty="0">
                <a:solidFill>
                  <a:srgbClr val="000000"/>
                </a:solidFill>
                <a:effectLst/>
                <a:latin typeface="-webkit-standard"/>
              </a:rPr>
              <a:t>"My position is rooted in an ontology shaped by an understanding of educational practices, encompassing past traditions and future expectations, and exploring how these intertwine in present adoption practices."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200" dirty="0">
              <a:effectLst/>
              <a:latin typeface="+mn-lt"/>
              <a:ea typeface="+mn-ea"/>
              <a:cs typeface="+mn-cs"/>
            </a:endParaRPr>
          </a:p>
          <a:p>
            <a:endParaRPr lang="en-US" sz="1200" dirty="0">
              <a:effectLst/>
              <a:latin typeface="+mn-lt"/>
              <a:ea typeface="+mn-ea"/>
              <a:cs typeface="+mn-cs"/>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p>
        </p:txBody>
      </p:sp>
      <p:sp>
        <p:nvSpPr>
          <p:cNvPr id="4" name="Slide Number Placeholder 3">
            <a:extLst>
              <a:ext uri="{FF2B5EF4-FFF2-40B4-BE49-F238E27FC236}">
                <a16:creationId xmlns:a16="http://schemas.microsoft.com/office/drawing/2014/main" id="{1CAE6AF4-A5F0-EE66-FF43-277AE126D393}"/>
              </a:ext>
            </a:extLst>
          </p:cNvPr>
          <p:cNvSpPr>
            <a:spLocks noGrp="1"/>
          </p:cNvSpPr>
          <p:nvPr>
            <p:ph type="sldNum" sz="quarter" idx="5"/>
          </p:nvPr>
        </p:nvSpPr>
        <p:spPr/>
        <p:txBody>
          <a:bodyPr/>
          <a:lstStyle/>
          <a:p>
            <a:fld id="{EB0A0E0E-7227-8D43-A8C3-50EF3214AAAD}" type="slidenum">
              <a:rPr lang="en-US" smtClean="0"/>
              <a:t>23</a:t>
            </a:fld>
            <a:endParaRPr lang="en-US"/>
          </a:p>
        </p:txBody>
      </p:sp>
    </p:spTree>
    <p:extLst>
      <p:ext uri="{BB962C8B-B14F-4D97-AF65-F5344CB8AC3E}">
        <p14:creationId xmlns:p14="http://schemas.microsoft.com/office/powerpoint/2010/main" val="982772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E2FC1-2977-662E-524E-80CFA2CF46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E1E810-1CD0-54FD-3044-4043E7A85A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31CE99-371A-08F5-E726-E77EC5F99FED}"/>
              </a:ext>
            </a:extLst>
          </p:cNvPr>
          <p:cNvSpPr>
            <a:spLocks noGrp="1"/>
          </p:cNvSpPr>
          <p:nvPr>
            <p:ph type="body" idx="1"/>
          </p:nvPr>
        </p:nvSpPr>
        <p:spPr/>
        <p:txBody>
          <a:bodyPr/>
          <a:lstStyle/>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rPr>
              <a:t>I </a:t>
            </a:r>
            <a:r>
              <a:rPr lang="en-US" sz="1200" dirty="0" err="1">
                <a:effectLst/>
                <a:latin typeface="+mn-lt"/>
                <a:ea typeface="+mn-ea"/>
                <a:cs typeface="+mn-cs"/>
              </a:rPr>
              <a:t>belive</a:t>
            </a:r>
            <a:r>
              <a:rPr lang="en-US" sz="1200" dirty="0">
                <a:effectLst/>
                <a:latin typeface="+mn-lt"/>
                <a:ea typeface="+mn-ea"/>
                <a:cs typeface="+mn-cs"/>
              </a:rPr>
              <a:t> the </a:t>
            </a:r>
            <a:r>
              <a:rPr lang="en-GB" sz="1800" dirty="0">
                <a:effectLst/>
                <a:latin typeface="Calibri" panose="020F0502020204030204" pitchFamily="34" charset="0"/>
                <a:ea typeface="+mn-ea"/>
                <a:cs typeface="Times New Roman" panose="02020603050405020304" pitchFamily="18" charset="0"/>
              </a:rPr>
              <a:t>adoption</a:t>
            </a:r>
            <a:r>
              <a:rPr lang="en-GB" sz="1800" dirty="0">
                <a:effectLst/>
                <a:latin typeface="Calibri" panose="020F0502020204030204" pitchFamily="34" charset="0"/>
                <a:ea typeface="Calibri" panose="020F0502020204030204" pitchFamily="34" charset="0"/>
                <a:cs typeface="Times New Roman" panose="02020603050405020304" pitchFamily="18" charset="0"/>
              </a:rPr>
              <a:t> of AI in art and design education is shaped not only by present-day technological advances but also by the lingering influence of past teaching approaches and perceived expectations of the futures. This temporal lens will allows me to examine how echoes from lecturers’ past practice, and future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aspirations,are</a:t>
            </a:r>
            <a:r>
              <a:rPr lang="en-GB" sz="1800" dirty="0">
                <a:effectLst/>
                <a:latin typeface="Calibri" panose="020F0502020204030204" pitchFamily="34" charset="0"/>
                <a:ea typeface="Calibri" panose="020F0502020204030204" pitchFamily="34" charset="0"/>
                <a:cs typeface="Times New Roman" panose="02020603050405020304" pitchFamily="18" charset="0"/>
              </a:rPr>
              <a:t> informing and  underpin their attitudes toward AI and ultimately how it is being adopted now for creative expression.</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p>
        </p:txBody>
      </p:sp>
      <p:sp>
        <p:nvSpPr>
          <p:cNvPr id="4" name="Slide Number Placeholder 3">
            <a:extLst>
              <a:ext uri="{FF2B5EF4-FFF2-40B4-BE49-F238E27FC236}">
                <a16:creationId xmlns:a16="http://schemas.microsoft.com/office/drawing/2014/main" id="{3AED6D5C-0F30-2DD0-93A0-E6BB098350D5}"/>
              </a:ext>
            </a:extLst>
          </p:cNvPr>
          <p:cNvSpPr>
            <a:spLocks noGrp="1"/>
          </p:cNvSpPr>
          <p:nvPr>
            <p:ph type="sldNum" sz="quarter" idx="5"/>
          </p:nvPr>
        </p:nvSpPr>
        <p:spPr/>
        <p:txBody>
          <a:bodyPr/>
          <a:lstStyle/>
          <a:p>
            <a:fld id="{EB0A0E0E-7227-8D43-A8C3-50EF3214AAAD}" type="slidenum">
              <a:rPr lang="en-US" smtClean="0"/>
              <a:t>24</a:t>
            </a:fld>
            <a:endParaRPr lang="en-US"/>
          </a:p>
        </p:txBody>
      </p:sp>
    </p:spTree>
    <p:extLst>
      <p:ext uri="{BB962C8B-B14F-4D97-AF65-F5344CB8AC3E}">
        <p14:creationId xmlns:p14="http://schemas.microsoft.com/office/powerpoint/2010/main" val="33192757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going forward my next chapter will </a:t>
            </a:r>
            <a:r>
              <a:rPr lang="en-US" dirty="0" err="1"/>
              <a:t>deek</a:t>
            </a:r>
            <a:r>
              <a:rPr lang="en-US" dirty="0"/>
              <a:t> to explore stakeholders perceptions to get a more </a:t>
            </a:r>
            <a:r>
              <a:rPr lang="en-US" dirty="0" err="1"/>
              <a:t>i</a:t>
            </a:r>
            <a:r>
              <a:rPr lang="en-US" dirty="0"/>
              <a:t>-depth understanding of ai in </a:t>
            </a:r>
            <a:r>
              <a:rPr lang="en-US" dirty="0" err="1"/>
              <a:t>eductation</a:t>
            </a:r>
            <a:r>
              <a:rPr lang="en-US" dirty="0"/>
              <a:t>, how its </a:t>
            </a:r>
            <a:r>
              <a:rPr lang="en-US" dirty="0" err="1"/>
              <a:t>bercieved</a:t>
            </a:r>
            <a:r>
              <a:rPr lang="en-US" dirty="0"/>
              <a:t>, and how it sits within the traditional approaches and future expectations of the educational landscape.</a:t>
            </a:r>
          </a:p>
        </p:txBody>
      </p:sp>
      <p:sp>
        <p:nvSpPr>
          <p:cNvPr id="4" name="Slide Number Placeholder 3"/>
          <p:cNvSpPr>
            <a:spLocks noGrp="1"/>
          </p:cNvSpPr>
          <p:nvPr>
            <p:ph type="sldNum" sz="quarter" idx="5"/>
          </p:nvPr>
        </p:nvSpPr>
        <p:spPr/>
        <p:txBody>
          <a:bodyPr/>
          <a:lstStyle/>
          <a:p>
            <a:fld id="{EB0A0E0E-7227-8D43-A8C3-50EF3214AAAD}" type="slidenum">
              <a:rPr lang="en-US" smtClean="0"/>
              <a:t>25</a:t>
            </a:fld>
            <a:endParaRPr lang="en-US"/>
          </a:p>
        </p:txBody>
      </p:sp>
    </p:spTree>
    <p:extLst>
      <p:ext uri="{BB962C8B-B14F-4D97-AF65-F5344CB8AC3E}">
        <p14:creationId xmlns:p14="http://schemas.microsoft.com/office/powerpoint/2010/main" val="21215394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that’s it thank you for listening.</a:t>
            </a:r>
          </a:p>
        </p:txBody>
      </p:sp>
      <p:sp>
        <p:nvSpPr>
          <p:cNvPr id="4" name="Slide Number Placeholder 3"/>
          <p:cNvSpPr>
            <a:spLocks noGrp="1"/>
          </p:cNvSpPr>
          <p:nvPr>
            <p:ph type="sldNum" sz="quarter" idx="5"/>
          </p:nvPr>
        </p:nvSpPr>
        <p:spPr/>
        <p:txBody>
          <a:bodyPr/>
          <a:lstStyle/>
          <a:p>
            <a:fld id="{EB0A0E0E-7227-8D43-A8C3-50EF3214AAAD}" type="slidenum">
              <a:rPr lang="en-US" smtClean="0"/>
              <a:t>26</a:t>
            </a:fld>
            <a:endParaRPr lang="en-US"/>
          </a:p>
        </p:txBody>
      </p:sp>
    </p:spTree>
    <p:extLst>
      <p:ext uri="{BB962C8B-B14F-4D97-AF65-F5344CB8AC3E}">
        <p14:creationId xmlns:p14="http://schemas.microsoft.com/office/powerpoint/2010/main" val="29742919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11962-D1B2-77DC-A75A-C8C6076FF3D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7E6C5B4-870B-9046-08BF-4DE92E8E81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FDB7197-E710-1F7C-EEC1-E6561231387F}"/>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5" name="Footer Placeholder 4">
            <a:extLst>
              <a:ext uri="{FF2B5EF4-FFF2-40B4-BE49-F238E27FC236}">
                <a16:creationId xmlns:a16="http://schemas.microsoft.com/office/drawing/2014/main" id="{A85B1520-4542-40B5-AE86-7260832B0D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0EBF44-2F6E-0458-67BF-4BC5834B998D}"/>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3001936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589EE-4E26-BCC3-001F-8F37E81F49B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414B89A-FC0E-927E-5651-B0166AB0461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BA40FA-2EFC-12A5-5C21-1234253C2B34}"/>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5" name="Footer Placeholder 4">
            <a:extLst>
              <a:ext uri="{FF2B5EF4-FFF2-40B4-BE49-F238E27FC236}">
                <a16:creationId xmlns:a16="http://schemas.microsoft.com/office/drawing/2014/main" id="{93DAD0C7-56C1-48F9-4BFC-62FA8DDF04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94CC21-765C-C333-56E4-84A23D8804E0}"/>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2018205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731D2-F1F9-9420-76C3-56DE8C73633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A1561CE-79C4-8A7E-8B57-A9C19B3C7AE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B5099F0-6FF4-7F9C-EA81-9AC8467717D9}"/>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5" name="Footer Placeholder 4">
            <a:extLst>
              <a:ext uri="{FF2B5EF4-FFF2-40B4-BE49-F238E27FC236}">
                <a16:creationId xmlns:a16="http://schemas.microsoft.com/office/drawing/2014/main" id="{6600DEC9-8319-E694-AAA6-7A2EB1F58D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3A2A82-2588-95ED-2DE1-DF3E10A1FC80}"/>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1353043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8B36B-F06B-E255-2368-F0604FA40D7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E60EA49-9247-D621-6C5C-2AEB311D764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4CE577C-145D-A1B4-AA6D-764F47E0117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50B0DF9-2246-1DB7-F992-70211A7219ED}"/>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6" name="Footer Placeholder 5">
            <a:extLst>
              <a:ext uri="{FF2B5EF4-FFF2-40B4-BE49-F238E27FC236}">
                <a16:creationId xmlns:a16="http://schemas.microsoft.com/office/drawing/2014/main" id="{97E8B9C4-CE0F-4E76-8A9D-40D6CB0224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77D196-3147-14FE-89C1-DAE2F747D8EE}"/>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3896275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AC940-FE1D-764A-A45B-9A101115500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26699FD-E24C-6A0A-92AE-910C1765D7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4E6836D-85E9-F0F6-96F2-AD6F9822F34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51749F7-2FCD-E336-456A-A7E6779161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353293F-497F-0D79-916A-46A77BAF83E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114BA4E-C888-2592-FC96-B6202648F716}"/>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8" name="Footer Placeholder 7">
            <a:extLst>
              <a:ext uri="{FF2B5EF4-FFF2-40B4-BE49-F238E27FC236}">
                <a16:creationId xmlns:a16="http://schemas.microsoft.com/office/drawing/2014/main" id="{3E4CE386-0F86-23A0-BDB9-37A2991A3B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11E28CB-6238-C9D4-8656-BF2C1537719C}"/>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3365363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1B13A-BCB8-EF45-9AD1-6146199BD3A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C8E83B1-FEEF-2230-4411-723378FA2134}"/>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4" name="Footer Placeholder 3">
            <a:extLst>
              <a:ext uri="{FF2B5EF4-FFF2-40B4-BE49-F238E27FC236}">
                <a16:creationId xmlns:a16="http://schemas.microsoft.com/office/drawing/2014/main" id="{155B0221-DA80-A2C3-80A3-3E4DBDD0043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CEDD22C-9586-08AE-1DB5-ED59B8A33DC6}"/>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3455548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9177AF-4D79-2628-D64C-BC225F105E7C}"/>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3" name="Footer Placeholder 2">
            <a:extLst>
              <a:ext uri="{FF2B5EF4-FFF2-40B4-BE49-F238E27FC236}">
                <a16:creationId xmlns:a16="http://schemas.microsoft.com/office/drawing/2014/main" id="{87F59AE0-4B6C-DB91-7733-B49B353AEA4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2FE44F2-70D6-E598-17C8-5505AC453923}"/>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3164891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8E3E2-69B8-6C96-2B10-2884F760F2F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FBB5C2C-7F97-9BBD-FF27-3359F992A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55D5752-1F29-E5D5-D767-BF578934B7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5FBE02-18F7-1B64-8B73-12B53F1C1B82}"/>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6" name="Footer Placeholder 5">
            <a:extLst>
              <a:ext uri="{FF2B5EF4-FFF2-40B4-BE49-F238E27FC236}">
                <a16:creationId xmlns:a16="http://schemas.microsoft.com/office/drawing/2014/main" id="{B8C5F583-F2DC-D5D0-DD69-307BBB7FCF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07E35A-4059-E739-ECFD-3E654A29E876}"/>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752035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C3B92-C88F-0597-A8EE-DC16B43935A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D60D7BE-D68E-4EB4-552E-81D7374442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E6A3CEF-33A1-56A3-9F42-B545DE0351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486FCAD-06AB-52D6-56B4-F792C0A2EBA3}"/>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6" name="Footer Placeholder 5">
            <a:extLst>
              <a:ext uri="{FF2B5EF4-FFF2-40B4-BE49-F238E27FC236}">
                <a16:creationId xmlns:a16="http://schemas.microsoft.com/office/drawing/2014/main" id="{F604D921-256A-F68B-1F9F-26A363AEE2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04B56B6-EF9B-E161-32D9-49D16F9FF56C}"/>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1919191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6DAB9-52C2-E998-445E-37A455EB3C5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7DBD5E7-4DBE-094D-209D-F03F22D2B45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F12E82-0E1A-DBD2-A391-A82CAF78638E}"/>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5" name="Footer Placeholder 4">
            <a:extLst>
              <a:ext uri="{FF2B5EF4-FFF2-40B4-BE49-F238E27FC236}">
                <a16:creationId xmlns:a16="http://schemas.microsoft.com/office/drawing/2014/main" id="{ED258DFF-F0E1-0F7A-F773-50DC08E681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45588C-554D-2E00-60C3-878A2EDC437D}"/>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2459705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9B066F4-3175-7E8E-BB11-A48ECD80834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9F4F2E5-0E33-3B48-7BF7-962E7A1BE4A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9E8FAB3-1DDE-2BC8-AB76-CF6353A6C1A6}"/>
              </a:ext>
            </a:extLst>
          </p:cNvPr>
          <p:cNvSpPr>
            <a:spLocks noGrp="1"/>
          </p:cNvSpPr>
          <p:nvPr>
            <p:ph type="dt" sz="half" idx="10"/>
          </p:nvPr>
        </p:nvSpPr>
        <p:spPr/>
        <p:txBody>
          <a:bodyPr/>
          <a:lstStyle/>
          <a:p>
            <a:fld id="{FC4BF2D2-34FA-A44B-937F-F1D6FC2B01DB}" type="datetimeFigureOut">
              <a:rPr lang="en-US" smtClean="0"/>
              <a:t>12/4/24</a:t>
            </a:fld>
            <a:endParaRPr lang="en-US"/>
          </a:p>
        </p:txBody>
      </p:sp>
      <p:sp>
        <p:nvSpPr>
          <p:cNvPr id="5" name="Footer Placeholder 4">
            <a:extLst>
              <a:ext uri="{FF2B5EF4-FFF2-40B4-BE49-F238E27FC236}">
                <a16:creationId xmlns:a16="http://schemas.microsoft.com/office/drawing/2014/main" id="{D5FE7A4A-B181-E5D4-31EA-9A87CA8DB3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03AFE6-5550-3534-5FB5-AC40E30B7DFE}"/>
              </a:ext>
            </a:extLst>
          </p:cNvPr>
          <p:cNvSpPr>
            <a:spLocks noGrp="1"/>
          </p:cNvSpPr>
          <p:nvPr>
            <p:ph type="sldNum" sz="quarter" idx="12"/>
          </p:nvPr>
        </p:nvSpPr>
        <p:spPr/>
        <p:txBody>
          <a:bodyPr/>
          <a:lstStyle/>
          <a:p>
            <a:fld id="{0CD24435-71EC-D144-A9C7-CC29880E8B33}" type="slidenum">
              <a:rPr lang="en-US" smtClean="0"/>
              <a:t>‹#›</a:t>
            </a:fld>
            <a:endParaRPr lang="en-US"/>
          </a:p>
        </p:txBody>
      </p:sp>
    </p:spTree>
    <p:extLst>
      <p:ext uri="{BB962C8B-B14F-4D97-AF65-F5344CB8AC3E}">
        <p14:creationId xmlns:p14="http://schemas.microsoft.com/office/powerpoint/2010/main" val="3670887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6191A2-72DA-5977-ADBE-3970251B27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14E3DC-655D-9897-9889-7BC0F29F0C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2C653DE-887E-CE0D-ACB3-AD9E5C5346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C4BF2D2-34FA-A44B-937F-F1D6FC2B01DB}" type="datetimeFigureOut">
              <a:rPr lang="en-US" smtClean="0"/>
              <a:t>12/4/24</a:t>
            </a:fld>
            <a:endParaRPr lang="en-US"/>
          </a:p>
        </p:txBody>
      </p:sp>
      <p:sp>
        <p:nvSpPr>
          <p:cNvPr id="5" name="Footer Placeholder 4">
            <a:extLst>
              <a:ext uri="{FF2B5EF4-FFF2-40B4-BE49-F238E27FC236}">
                <a16:creationId xmlns:a16="http://schemas.microsoft.com/office/drawing/2014/main" id="{D77C08B8-D347-C2DA-45E9-EA6AA06D3F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0ACE062-66CA-A9F1-27CC-8EA5C1B12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CD24435-71EC-D144-A9C7-CC29880E8B33}" type="slidenum">
              <a:rPr lang="en-US" smtClean="0"/>
              <a:t>‹#›</a:t>
            </a:fld>
            <a:endParaRPr lang="en-US"/>
          </a:p>
        </p:txBody>
      </p:sp>
    </p:spTree>
    <p:extLst>
      <p:ext uri="{BB962C8B-B14F-4D97-AF65-F5344CB8AC3E}">
        <p14:creationId xmlns:p14="http://schemas.microsoft.com/office/powerpoint/2010/main" val="36796754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customXml" Target="../ink/ink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1.png"/><Relationship Id="rId7" Type="http://schemas.openxmlformats.org/officeDocument/2006/relationships/diagramColors" Target="../diagrams/colors1.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doi.org/10.1177/14780771241254637" TargetMode="External"/><Relationship Id="rId2" Type="http://schemas.openxmlformats.org/officeDocument/2006/relationships/hyperlink" Target="https://doi.org/10.1177/13548565231187730" TargetMode="External"/><Relationship Id="rId1" Type="http://schemas.openxmlformats.org/officeDocument/2006/relationships/slideLayout" Target="../slideLayouts/slideLayout7.xml"/><Relationship Id="rId6" Type="http://schemas.openxmlformats.org/officeDocument/2006/relationships/hyperlink" Target="https://creator.nightcafe.studio/" TargetMode="External"/><Relationship Id="rId5" Type="http://schemas.openxmlformats.org/officeDocument/2006/relationships/hyperlink" Target="https://doi.org/10.3390/app14114662" TargetMode="External"/><Relationship Id="rId4" Type="http://schemas.openxmlformats.org/officeDocument/2006/relationships/hyperlink" Target="https://doi.org/10.3389/fpsyg.2024.136995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547E6B0-154B-2EE8-6B3F-2F7198E044DB}"/>
              </a:ext>
            </a:extLst>
          </p:cNvPr>
          <p:cNvPicPr>
            <a:picLocks noChangeAspect="1"/>
          </p:cNvPicPr>
          <p:nvPr/>
        </p:nvPicPr>
        <p:blipFill>
          <a:blip r:embed="rId3">
            <a:alphaModFix amt="50000"/>
          </a:blip>
          <a:srcRect t="21775" b="21975"/>
          <a:stretch/>
        </p:blipFill>
        <p:spPr>
          <a:xfrm>
            <a:off x="0" y="-1978740"/>
            <a:ext cx="12191980" cy="6857999"/>
          </a:xfrm>
          <a:prstGeom prst="rect">
            <a:avLst/>
          </a:prstGeom>
        </p:spPr>
      </p:pic>
      <p:sp>
        <p:nvSpPr>
          <p:cNvPr id="2" name="Title 1">
            <a:extLst>
              <a:ext uri="{FF2B5EF4-FFF2-40B4-BE49-F238E27FC236}">
                <a16:creationId xmlns:a16="http://schemas.microsoft.com/office/drawing/2014/main" id="{054D3FD8-15C3-53C4-0557-E6BBAF8C9892}"/>
              </a:ext>
            </a:extLst>
          </p:cNvPr>
          <p:cNvSpPr>
            <a:spLocks noGrp="1"/>
          </p:cNvSpPr>
          <p:nvPr>
            <p:ph type="ctrTitle"/>
          </p:nvPr>
        </p:nvSpPr>
        <p:spPr>
          <a:xfrm>
            <a:off x="353868" y="1325880"/>
            <a:ext cx="11484243" cy="2900518"/>
          </a:xfrm>
        </p:spPr>
        <p:txBody>
          <a:bodyPr vert="horz" lIns="91440" tIns="45720" rIns="91440" bIns="45720" rtlCol="0" anchor="b">
            <a:normAutofit/>
          </a:bodyPr>
          <a:lstStyle/>
          <a:p>
            <a:r>
              <a:rPr lang="en-US" sz="3000" b="1" i="0" u="none" strike="noStrike" dirty="0">
                <a:solidFill>
                  <a:srgbClr val="FFFFFF"/>
                </a:solidFill>
                <a:effectLst/>
              </a:rPr>
              <a:t>How is artificial intelligence (AI) </a:t>
            </a:r>
            <a:r>
              <a:rPr lang="en-US" sz="3000" b="1" dirty="0">
                <a:solidFill>
                  <a:srgbClr val="FFFFFF"/>
                </a:solidFill>
              </a:rPr>
              <a:t>impacting</a:t>
            </a:r>
            <a:r>
              <a:rPr lang="en-US" sz="3000" b="1" i="0" u="none" strike="noStrike" dirty="0">
                <a:solidFill>
                  <a:srgbClr val="FFFFFF"/>
                </a:solidFill>
                <a:effectLst/>
              </a:rPr>
              <a:t> creativity in art and design education at one higher education institution in Wales, </a:t>
            </a:r>
            <a:br>
              <a:rPr lang="en-US" sz="3000" b="1" i="0" u="none" strike="noStrike" dirty="0">
                <a:solidFill>
                  <a:srgbClr val="FFFFFF"/>
                </a:solidFill>
                <a:effectLst/>
              </a:rPr>
            </a:br>
            <a:r>
              <a:rPr lang="en-US" sz="3000" b="1" i="0" u="none" strike="noStrike" dirty="0">
                <a:solidFill>
                  <a:srgbClr val="FFFFFF"/>
                </a:solidFill>
                <a:effectLst/>
              </a:rPr>
              <a:t>and </a:t>
            </a:r>
            <a:br>
              <a:rPr lang="en-US" sz="3000" b="1" i="0" u="none" strike="noStrike" dirty="0">
                <a:solidFill>
                  <a:srgbClr val="FFFFFF"/>
                </a:solidFill>
                <a:effectLst/>
              </a:rPr>
            </a:br>
            <a:r>
              <a:rPr lang="en-US" sz="3000" b="1" i="0" u="none" strike="noStrike" dirty="0">
                <a:solidFill>
                  <a:srgbClr val="FFFFFF"/>
                </a:solidFill>
                <a:effectLst/>
              </a:rPr>
              <a:t>how do lecturers' perceptions and teaching approaches shape its </a:t>
            </a:r>
            <a:r>
              <a:rPr lang="en-US" sz="3000" b="1" dirty="0">
                <a:solidFill>
                  <a:srgbClr val="FFFFFF"/>
                </a:solidFill>
              </a:rPr>
              <a:t>potential</a:t>
            </a:r>
            <a:r>
              <a:rPr lang="en-US" sz="3000" b="1" i="0" u="none" strike="noStrike" dirty="0">
                <a:solidFill>
                  <a:srgbClr val="FFFFFF"/>
                </a:solidFill>
                <a:effectLst/>
              </a:rPr>
              <a:t> adoption?</a:t>
            </a:r>
            <a:endParaRPr lang="en-US" sz="3000" dirty="0">
              <a:solidFill>
                <a:srgbClr val="FFFFFF"/>
              </a:solidFill>
            </a:endParaRPr>
          </a:p>
        </p:txBody>
      </p:sp>
      <p:sp>
        <p:nvSpPr>
          <p:cNvPr id="3" name="Subtitle 2">
            <a:extLst>
              <a:ext uri="{FF2B5EF4-FFF2-40B4-BE49-F238E27FC236}">
                <a16:creationId xmlns:a16="http://schemas.microsoft.com/office/drawing/2014/main" id="{5AD9465D-A188-655C-7AEE-56C8B10FDFA7}"/>
              </a:ext>
            </a:extLst>
          </p:cNvPr>
          <p:cNvSpPr>
            <a:spLocks noGrp="1"/>
          </p:cNvSpPr>
          <p:nvPr>
            <p:ph type="subTitle" idx="1"/>
          </p:nvPr>
        </p:nvSpPr>
        <p:spPr>
          <a:xfrm>
            <a:off x="1517789" y="5115379"/>
            <a:ext cx="9156400" cy="1506499"/>
          </a:xfrm>
        </p:spPr>
        <p:txBody>
          <a:bodyPr vert="horz" lIns="91440" tIns="45720" rIns="91440" bIns="45720" rtlCol="0">
            <a:normAutofit/>
          </a:bodyPr>
          <a:lstStyle/>
          <a:p>
            <a:r>
              <a:rPr lang="en-US" sz="1700" dirty="0">
                <a:solidFill>
                  <a:srgbClr val="FFFFFF"/>
                </a:solidFill>
                <a:effectLst/>
              </a:rPr>
              <a:t>Kylie Boon</a:t>
            </a:r>
          </a:p>
          <a:p>
            <a:r>
              <a:rPr lang="en-US" sz="1700" dirty="0">
                <a:solidFill>
                  <a:srgbClr val="FFFFFF"/>
                </a:solidFill>
                <a:effectLst/>
              </a:rPr>
              <a:t>Module: </a:t>
            </a:r>
            <a:r>
              <a:rPr lang="en-US" sz="1700" b="1" dirty="0">
                <a:solidFill>
                  <a:srgbClr val="FFFFFF"/>
                </a:solidFill>
                <a:effectLst/>
              </a:rPr>
              <a:t>ECDE7016</a:t>
            </a:r>
            <a:r>
              <a:rPr lang="en-US" sz="1700" dirty="0">
                <a:solidFill>
                  <a:srgbClr val="FFFFFF"/>
                </a:solidFill>
                <a:effectLst/>
              </a:rPr>
              <a:t> </a:t>
            </a:r>
          </a:p>
          <a:p>
            <a:r>
              <a:rPr lang="en-US" sz="1700" dirty="0">
                <a:solidFill>
                  <a:srgbClr val="FFFFFF"/>
                </a:solidFill>
                <a:effectLst/>
              </a:rPr>
              <a:t>Assessment Component 1</a:t>
            </a:r>
            <a:r>
              <a:rPr lang="en-US" sz="1700" dirty="0">
                <a:solidFill>
                  <a:srgbClr val="FFFFFF"/>
                </a:solidFill>
              </a:rPr>
              <a:t>: </a:t>
            </a:r>
            <a:r>
              <a:rPr lang="en-US" sz="1700" dirty="0">
                <a:solidFill>
                  <a:srgbClr val="FFFFFF"/>
                </a:solidFill>
                <a:effectLst/>
              </a:rPr>
              <a:t>Presentation</a:t>
            </a:r>
          </a:p>
          <a:p>
            <a:br>
              <a:rPr lang="en-US" sz="800" dirty="0">
                <a:solidFill>
                  <a:srgbClr val="FFFFFF"/>
                </a:solidFill>
                <a:effectLst/>
              </a:rPr>
            </a:br>
            <a:endParaRPr lang="en-US" sz="800" dirty="0">
              <a:solidFill>
                <a:srgbClr val="FFFFFF"/>
              </a:solidFill>
            </a:endParaRPr>
          </a:p>
        </p:txBody>
      </p:sp>
    </p:spTree>
    <p:extLst>
      <p:ext uri="{BB962C8B-B14F-4D97-AF65-F5344CB8AC3E}">
        <p14:creationId xmlns:p14="http://schemas.microsoft.com/office/powerpoint/2010/main" val="256819045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A58F8-8502-6D94-8DB0-503B64DB580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9C677B1-E0B3-3115-9CCF-95F487FE5382}"/>
              </a:ext>
            </a:extLst>
          </p:cNvPr>
          <p:cNvSpPr txBox="1"/>
          <p:nvPr/>
        </p:nvSpPr>
        <p:spPr>
          <a:xfrm>
            <a:off x="721338" y="1336020"/>
            <a:ext cx="6440170" cy="4832092"/>
          </a:xfrm>
          <a:prstGeom prst="rect">
            <a:avLst/>
          </a:prstGeom>
          <a:noFill/>
        </p:spPr>
        <p:txBody>
          <a:bodyPr wrap="square" rtlCol="0">
            <a:spAutoFit/>
          </a:bodyPr>
          <a:lstStyle/>
          <a:p>
            <a:pPr lvl="0"/>
            <a:endParaRPr lang="en-GB" sz="2800" b="1" kern="100" dirty="0">
              <a:latin typeface="Arial" panose="020B0604020202020204" pitchFamily="34" charset="0"/>
              <a:ea typeface="Aptos" panose="020B0004020202020204" pitchFamily="34" charset="0"/>
              <a:cs typeface="Times New Roman" panose="02020603050405020304" pitchFamily="18" charset="0"/>
            </a:endParaRPr>
          </a:p>
          <a:p>
            <a:r>
              <a:rPr lang="en-US" sz="2800" b="1" dirty="0"/>
              <a:t> Introduction</a:t>
            </a:r>
          </a:p>
          <a:p>
            <a:endParaRPr lang="en-GB" b="1" dirty="0">
              <a:latin typeface="Calibri" panose="020F0502020204030204" pitchFamily="34" charset="0"/>
              <a:ea typeface="Calibri" panose="020F0502020204030204" pitchFamily="34" charset="0"/>
              <a:cs typeface="Times New Roman" panose="02020603050405020304" pitchFamily="18" charset="0"/>
            </a:endParaRPr>
          </a:p>
          <a:p>
            <a:r>
              <a:rPr lang="en-GB" b="1" i="1" dirty="0">
                <a:latin typeface="Calibri" panose="020F0502020204030204" pitchFamily="34" charset="0"/>
                <a:ea typeface="Calibri" panose="020F0502020204030204" pitchFamily="34" charset="0"/>
                <a:cs typeface="Times New Roman" panose="02020603050405020304" pitchFamily="18" charset="0"/>
              </a:rPr>
              <a:t>This study:</a:t>
            </a:r>
            <a:r>
              <a:rPr lang="en-GB" b="1" i="1"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b="1" i="1"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r>
              <a:rPr lang="en-GB" dirty="0">
                <a:solidFill>
                  <a:srgbClr val="000000"/>
                </a:solidFill>
                <a:effectLst/>
                <a:latin typeface="-webkit-standard"/>
                <a:ea typeface="Calibri" panose="020F0502020204030204" pitchFamily="34" charset="0"/>
                <a:cs typeface="Times New Roman" panose="02020603050405020304" pitchFamily="18" charset="0"/>
              </a:rPr>
              <a:t>Se</a:t>
            </a:r>
            <a:r>
              <a:rPr lang="en-GB" sz="1800" dirty="0">
                <a:solidFill>
                  <a:srgbClr val="000000"/>
                </a:solidFill>
                <a:latin typeface="-webkit-standard"/>
                <a:ea typeface="Calibri" panose="020F0502020204030204" pitchFamily="34" charset="0"/>
                <a:cs typeface="Times New Roman" panose="02020603050405020304" pitchFamily="18" charset="0"/>
              </a:rPr>
              <a:t>eks to</a:t>
            </a:r>
            <a:r>
              <a:rPr lang="en-GB" b="0" u="none" strike="noStrike" dirty="0">
                <a:solidFill>
                  <a:srgbClr val="000000"/>
                </a:solidFill>
                <a:effectLst/>
                <a:latin typeface="-webkit-standard"/>
              </a:rPr>
              <a:t> explore how </a:t>
            </a:r>
            <a:r>
              <a:rPr lang="en-GB" b="1" u="none" strike="noStrike" dirty="0">
                <a:solidFill>
                  <a:srgbClr val="000000"/>
                </a:solidFill>
                <a:effectLst/>
                <a:latin typeface="-webkit-standard"/>
              </a:rPr>
              <a:t>artificial intelligence (AI) </a:t>
            </a:r>
            <a:r>
              <a:rPr lang="en-GB" b="0" u="none" strike="noStrike" dirty="0">
                <a:solidFill>
                  <a:srgbClr val="000000"/>
                </a:solidFill>
                <a:effectLst/>
                <a:latin typeface="-webkit-standard"/>
              </a:rPr>
              <a:t>is impacting </a:t>
            </a:r>
            <a:r>
              <a:rPr lang="en-GB" b="1" u="none" strike="noStrike" dirty="0">
                <a:solidFill>
                  <a:srgbClr val="000000"/>
                </a:solidFill>
                <a:effectLst/>
                <a:latin typeface="-webkit-standard"/>
              </a:rPr>
              <a:t>creativity</a:t>
            </a:r>
            <a:r>
              <a:rPr lang="en-GB" b="0" u="none" strike="noStrike" dirty="0">
                <a:solidFill>
                  <a:srgbClr val="000000"/>
                </a:solidFill>
                <a:effectLst/>
                <a:latin typeface="-webkit-standard"/>
              </a:rPr>
              <a:t> in </a:t>
            </a:r>
            <a:r>
              <a:rPr lang="en-GB" b="1" u="none" strike="noStrike" dirty="0">
                <a:solidFill>
                  <a:srgbClr val="000000"/>
                </a:solidFill>
                <a:effectLst/>
                <a:latin typeface="-webkit-standard"/>
              </a:rPr>
              <a:t>art and design education</a:t>
            </a:r>
            <a:r>
              <a:rPr lang="en-GB" b="0" u="none" strike="noStrike" dirty="0">
                <a:solidFill>
                  <a:srgbClr val="000000"/>
                </a:solidFill>
                <a:effectLst/>
                <a:latin typeface="-webkit-standard"/>
              </a:rPr>
              <a:t> at a higher education institution in Wales</a:t>
            </a:r>
          </a:p>
          <a:p>
            <a:endParaRPr lang="en-GB" dirty="0">
              <a:solidFill>
                <a:srgbClr val="000000"/>
              </a:solidFill>
              <a:latin typeface="-webkit-standard"/>
            </a:endParaRPr>
          </a:p>
          <a:p>
            <a:r>
              <a:rPr lang="en-GB" b="1" i="1" dirty="0">
                <a:solidFill>
                  <a:srgbClr val="000000"/>
                </a:solidFill>
                <a:latin typeface="-webkit-standard"/>
              </a:rPr>
              <a:t>a</a:t>
            </a:r>
            <a:r>
              <a:rPr lang="en-GB" b="1" i="1" u="none" strike="noStrike" dirty="0">
                <a:solidFill>
                  <a:srgbClr val="000000"/>
                </a:solidFill>
                <a:effectLst/>
                <a:latin typeface="-webkit-standard"/>
              </a:rPr>
              <a:t>nd</a:t>
            </a:r>
          </a:p>
          <a:p>
            <a:endParaRPr lang="en-GB" dirty="0">
              <a:solidFill>
                <a:srgbClr val="000000"/>
              </a:solidFill>
              <a:latin typeface="-webkit-standard"/>
            </a:endParaRPr>
          </a:p>
          <a:p>
            <a:r>
              <a:rPr lang="en-GB" b="0" u="none" strike="noStrike" dirty="0">
                <a:solidFill>
                  <a:srgbClr val="000000"/>
                </a:solidFill>
                <a:effectLst/>
                <a:latin typeface="-webkit-standard"/>
              </a:rPr>
              <a:t>how lecturers' </a:t>
            </a:r>
            <a:r>
              <a:rPr lang="en-GB" b="1" u="none" strike="noStrike" dirty="0">
                <a:solidFill>
                  <a:srgbClr val="000000"/>
                </a:solidFill>
                <a:effectLst/>
                <a:latin typeface="-webkit-standard"/>
              </a:rPr>
              <a:t>perceptions</a:t>
            </a:r>
            <a:r>
              <a:rPr lang="en-GB" b="0" u="none" strike="noStrike" dirty="0">
                <a:solidFill>
                  <a:srgbClr val="000000"/>
                </a:solidFill>
                <a:effectLst/>
                <a:latin typeface="-webkit-standard"/>
              </a:rPr>
              <a:t> and teaching </a:t>
            </a:r>
            <a:r>
              <a:rPr lang="en-GB" b="1" u="none" strike="noStrike" dirty="0">
                <a:solidFill>
                  <a:srgbClr val="000000"/>
                </a:solidFill>
                <a:effectLst/>
                <a:latin typeface="-webkit-standard"/>
              </a:rPr>
              <a:t>approaches</a:t>
            </a:r>
            <a:r>
              <a:rPr lang="en-GB" b="0" u="none" strike="noStrike" dirty="0">
                <a:solidFill>
                  <a:srgbClr val="000000"/>
                </a:solidFill>
                <a:effectLst/>
                <a:latin typeface="-webkit-standard"/>
              </a:rPr>
              <a:t> are affecting its potential </a:t>
            </a:r>
            <a:r>
              <a:rPr lang="en-GB" b="1" u="none" strike="noStrike" dirty="0">
                <a:solidFill>
                  <a:srgbClr val="000000"/>
                </a:solidFill>
                <a:effectLst/>
                <a:latin typeface="-webkit-standard"/>
              </a:rPr>
              <a:t>adoption</a:t>
            </a:r>
            <a:r>
              <a:rPr lang="en-GB" b="0" u="none" strike="noStrike" dirty="0">
                <a:solidFill>
                  <a:srgbClr val="000000"/>
                </a:solidFill>
                <a:effectLst/>
                <a:latin typeface="-webkit-standard"/>
              </a:rPr>
              <a:t>.</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GB" kern="100" dirty="0">
              <a:latin typeface="Arial" panose="020B0604020202020204" pitchFamily="34" charset="0"/>
              <a:ea typeface="Aptos" panose="020B0004020202020204" pitchFamily="34" charset="0"/>
              <a:cs typeface="Times New Roman" panose="02020603050405020304" pitchFamily="18" charset="0"/>
            </a:endParaRPr>
          </a:p>
          <a:p>
            <a:pPr lvl="0"/>
            <a:endParaRPr lang="en-GB" dirty="0">
              <a:solidFill>
                <a:srgbClr val="000000"/>
              </a:solidFill>
              <a:latin typeface="-webkit-standard"/>
            </a:endParaRPr>
          </a:p>
        </p:txBody>
      </p:sp>
      <p:pic>
        <p:nvPicPr>
          <p:cNvPr id="3" name="Picture 2">
            <a:extLst>
              <a:ext uri="{FF2B5EF4-FFF2-40B4-BE49-F238E27FC236}">
                <a16:creationId xmlns:a16="http://schemas.microsoft.com/office/drawing/2014/main" id="{EFBBBFC4-BD94-BB40-5C26-C78CE7858E0E}"/>
              </a:ext>
            </a:extLst>
          </p:cNvPr>
          <p:cNvPicPr>
            <a:picLocks noChangeAspect="1"/>
          </p:cNvPicPr>
          <p:nvPr/>
        </p:nvPicPr>
        <p:blipFill>
          <a:blip r:embed="rId3"/>
          <a:stretch>
            <a:fillRect/>
          </a:stretch>
        </p:blipFill>
        <p:spPr>
          <a:xfrm>
            <a:off x="7701242" y="1336020"/>
            <a:ext cx="4185958" cy="4185958"/>
          </a:xfrm>
          <a:prstGeom prst="rect">
            <a:avLst/>
          </a:prstGeom>
        </p:spPr>
      </p:pic>
    </p:spTree>
    <p:extLst>
      <p:ext uri="{BB962C8B-B14F-4D97-AF65-F5344CB8AC3E}">
        <p14:creationId xmlns:p14="http://schemas.microsoft.com/office/powerpoint/2010/main" val="1500909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DD58-4CCA-1B3C-7F04-38641AC6E2F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BBA544DA-6C67-3482-8AFD-B15761C8F50D}"/>
              </a:ext>
            </a:extLst>
          </p:cNvPr>
          <p:cNvSpPr txBox="1"/>
          <p:nvPr/>
        </p:nvSpPr>
        <p:spPr>
          <a:xfrm>
            <a:off x="5034258" y="315931"/>
            <a:ext cx="6440170" cy="5539978"/>
          </a:xfrm>
          <a:prstGeom prst="rect">
            <a:avLst/>
          </a:prstGeom>
          <a:noFill/>
        </p:spPr>
        <p:txBody>
          <a:bodyPr wrap="square" rtlCol="0">
            <a:spAutoFit/>
          </a:bodyPr>
          <a:lstStyle/>
          <a:p>
            <a:pPr lvl="0"/>
            <a:endParaRPr lang="en-GB" sz="2800" b="1" kern="100" dirty="0">
              <a:latin typeface="Arial" panose="020B0604020202020204" pitchFamily="34" charset="0"/>
              <a:ea typeface="Aptos" panose="020B000402020202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800" b="1" dirty="0">
                <a:effectLst/>
                <a:latin typeface="Calibri" panose="020F0502020204030204" pitchFamily="34" charset="0"/>
                <a:ea typeface="Calibri" panose="020F0502020204030204" pitchFamily="34" charset="0"/>
                <a:cs typeface="Times New Roman" panose="02020603050405020304" pitchFamily="18" charset="0"/>
              </a:rPr>
              <a:t>Why:</a:t>
            </a:r>
            <a:endParaRPr lang="en-GB" sz="2800" b="1" dirty="0">
              <a:latin typeface="Calibri" panose="020F0502020204030204" pitchFamily="34" charset="0"/>
              <a:ea typeface="Calibri" panose="020F0502020204030204" pitchFamily="34" charset="0"/>
              <a:cs typeface="Times New Roman" panose="02020603050405020304" pitchFamily="18" charset="0"/>
            </a:endParaRPr>
          </a:p>
          <a:p>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The </a:t>
            </a:r>
            <a:r>
              <a:rPr lang="en-GB" dirty="0">
                <a:latin typeface="Calibri" panose="020F0502020204030204" pitchFamily="34" charset="0"/>
                <a:ea typeface="Calibri" panose="020F0502020204030204" pitchFamily="34" charset="0"/>
                <a:cs typeface="Times New Roman" panose="02020603050405020304" pitchFamily="18" charset="0"/>
              </a:rPr>
              <a:t>adoption </a:t>
            </a:r>
            <a:r>
              <a:rPr lang="en-GB" sz="1800" dirty="0">
                <a:effectLst/>
                <a:latin typeface="Calibri" panose="020F0502020204030204" pitchFamily="34" charset="0"/>
                <a:ea typeface="Calibri" panose="020F0502020204030204" pitchFamily="34" charset="0"/>
                <a:cs typeface="Times New Roman" panose="02020603050405020304" pitchFamily="18" charset="0"/>
              </a:rPr>
              <a:t>of AI in </a:t>
            </a:r>
            <a:r>
              <a:rPr lang="en-GB" dirty="0">
                <a:latin typeface="Calibri" panose="020F0502020204030204" pitchFamily="34" charset="0"/>
                <a:ea typeface="Calibri" panose="020F0502020204030204" pitchFamily="34" charset="0"/>
                <a:cs typeface="Times New Roman" panose="02020603050405020304" pitchFamily="18" charset="0"/>
              </a:rPr>
              <a:t>art and design</a:t>
            </a:r>
            <a:r>
              <a:rPr lang="en-GB" sz="1800" dirty="0">
                <a:effectLst/>
                <a:latin typeface="Calibri" panose="020F0502020204030204" pitchFamily="34" charset="0"/>
                <a:ea typeface="Calibri" panose="020F0502020204030204" pitchFamily="34" charset="0"/>
                <a:cs typeface="Times New Roman" panose="02020603050405020304" pitchFamily="18" charset="0"/>
              </a:rPr>
              <a:t> education </a:t>
            </a:r>
            <a:r>
              <a:rPr lang="en-GB" dirty="0">
                <a:latin typeface="Calibri" panose="020F0502020204030204" pitchFamily="34" charset="0"/>
                <a:ea typeface="Calibri" panose="020F0502020204030204" pitchFamily="34" charset="0"/>
                <a:cs typeface="Times New Roman" panose="02020603050405020304" pitchFamily="18" charset="0"/>
              </a:rPr>
              <a:t>poses</a:t>
            </a:r>
            <a:r>
              <a:rPr lang="en-GB" sz="1800" dirty="0">
                <a:effectLst/>
                <a:latin typeface="Calibri" panose="020F0502020204030204" pitchFamily="34" charset="0"/>
                <a:ea typeface="Calibri" panose="020F0502020204030204" pitchFamily="34" charset="0"/>
                <a:cs typeface="Times New Roman" panose="02020603050405020304" pitchFamily="18" charset="0"/>
              </a:rPr>
              <a:t> both opportunities and challenges. </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alibri" panose="020F0502020204030204" pitchFamily="34" charset="0"/>
                <a:ea typeface="Calibri" panose="020F0502020204030204" pitchFamily="34" charset="0"/>
                <a:cs typeface="Times New Roman" panose="02020603050405020304" pitchFamily="18" charset="0"/>
              </a:rPr>
              <a:t>H</a:t>
            </a:r>
            <a:r>
              <a:rPr lang="en-GB" sz="1800" dirty="0">
                <a:effectLst/>
                <a:latin typeface="Calibri" panose="020F0502020204030204" pitchFamily="34" charset="0"/>
                <a:ea typeface="Calibri" panose="020F0502020204030204" pitchFamily="34" charset="0"/>
                <a:cs typeface="Times New Roman" panose="02020603050405020304" pitchFamily="18" charset="0"/>
              </a:rPr>
              <a:t>ow higher education (HE) institutions </a:t>
            </a:r>
            <a:r>
              <a:rPr lang="en-GB" dirty="0">
                <a:latin typeface="Calibri" panose="020F0502020204030204" pitchFamily="34" charset="0"/>
                <a:ea typeface="Calibri" panose="020F0502020204030204" pitchFamily="34" charset="0"/>
                <a:cs typeface="Times New Roman" panose="02020603050405020304" pitchFamily="18" charset="0"/>
              </a:rPr>
              <a:t>adopt</a:t>
            </a:r>
            <a:r>
              <a:rPr lang="en-GB" sz="1800" dirty="0">
                <a:effectLst/>
                <a:latin typeface="Calibri" panose="020F0502020204030204" pitchFamily="34" charset="0"/>
                <a:ea typeface="Calibri" panose="020F0502020204030204" pitchFamily="34" charset="0"/>
                <a:cs typeface="Times New Roman" panose="02020603050405020304" pitchFamily="18" charset="0"/>
              </a:rPr>
              <a:t> AI effectively still requires </a:t>
            </a:r>
            <a:r>
              <a:rPr lang="en-GB" b="0" i="0" u="none" strike="noStrike" dirty="0">
                <a:solidFill>
                  <a:srgbClr val="131314"/>
                </a:solidFill>
                <a:effectLst/>
                <a:latin typeface="Google Sans Text"/>
              </a:rPr>
              <a:t>careful consideration. </a:t>
            </a:r>
          </a:p>
          <a:p>
            <a:endParaRPr lang="en-GB" dirty="0">
              <a:solidFill>
                <a:srgbClr val="131314"/>
              </a:solidFill>
              <a:latin typeface="Google Sans Text"/>
              <a:cs typeface="Times New Roman" panose="02020603050405020304" pitchFamily="18" charset="0"/>
            </a:endParaRPr>
          </a:p>
          <a:p>
            <a:r>
              <a:rPr lang="en-GB" dirty="0">
                <a:solidFill>
                  <a:srgbClr val="131314"/>
                </a:solidFill>
                <a:effectLst/>
                <a:latin typeface="Calibri" panose="020F0502020204030204" pitchFamily="34" charset="0"/>
                <a:cs typeface="Times New Roman" panose="02020603050405020304" pitchFamily="18" charset="0"/>
              </a:rPr>
              <a:t>The proposed</a:t>
            </a:r>
            <a:r>
              <a:rPr lang="en-GB" sz="1800" dirty="0">
                <a:effectLst/>
                <a:latin typeface="Calibri" panose="020F0502020204030204" pitchFamily="34" charset="0"/>
                <a:ea typeface="Calibri" panose="020F0502020204030204" pitchFamily="34" charset="0"/>
                <a:cs typeface="Times New Roman" panose="02020603050405020304" pitchFamily="18" charset="0"/>
              </a:rPr>
              <a:t> research is essential for revealing potential barriers to, or facilitators of AI adoption, in art and design education.  </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Taking a unique approach of considering the issue within a temporal framework, this research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aims to better understand the evolving story of education in a new chapter of AI.</a:t>
            </a:r>
            <a:endParaRPr lang="en-GB" sz="1800" b="1" kern="100" dirty="0">
              <a:effectLst/>
              <a:latin typeface="Arial" panose="020B0604020202020204" pitchFamily="34" charset="0"/>
              <a:ea typeface="Aptos" panose="020B0004020202020204" pitchFamily="34" charset="0"/>
              <a:cs typeface="Times New Roman" panose="02020603050405020304" pitchFamily="18" charset="0"/>
            </a:endParaRPr>
          </a:p>
          <a:p>
            <a:pPr lvl="0"/>
            <a:endParaRPr lang="en-GB" kern="100" dirty="0">
              <a:latin typeface="Arial" panose="020B0604020202020204" pitchFamily="34" charset="0"/>
              <a:ea typeface="Aptos" panose="020B0004020202020204" pitchFamily="34" charset="0"/>
              <a:cs typeface="Times New Roman" panose="02020603050405020304" pitchFamily="18" charset="0"/>
            </a:endParaRPr>
          </a:p>
          <a:p>
            <a:pPr lvl="0"/>
            <a:endParaRPr lang="en-GB" dirty="0">
              <a:solidFill>
                <a:srgbClr val="000000"/>
              </a:solidFill>
              <a:latin typeface="-webkit-standard"/>
            </a:endParaRPr>
          </a:p>
        </p:txBody>
      </p:sp>
      <p:pic>
        <p:nvPicPr>
          <p:cNvPr id="3" name="Picture 2">
            <a:extLst>
              <a:ext uri="{FF2B5EF4-FFF2-40B4-BE49-F238E27FC236}">
                <a16:creationId xmlns:a16="http://schemas.microsoft.com/office/drawing/2014/main" id="{43C4759A-4E4B-69AC-B1D1-086C1A14BD0A}"/>
              </a:ext>
            </a:extLst>
          </p:cNvPr>
          <p:cNvPicPr>
            <a:picLocks noChangeAspect="1"/>
          </p:cNvPicPr>
          <p:nvPr/>
        </p:nvPicPr>
        <p:blipFill>
          <a:blip r:embed="rId3"/>
          <a:stretch>
            <a:fillRect/>
          </a:stretch>
        </p:blipFill>
        <p:spPr>
          <a:xfrm>
            <a:off x="447002" y="1196776"/>
            <a:ext cx="4185958" cy="4185958"/>
          </a:xfrm>
          <a:prstGeom prst="rect">
            <a:avLst/>
          </a:prstGeom>
        </p:spPr>
      </p:pic>
    </p:spTree>
    <p:extLst>
      <p:ext uri="{BB962C8B-B14F-4D97-AF65-F5344CB8AC3E}">
        <p14:creationId xmlns:p14="http://schemas.microsoft.com/office/powerpoint/2010/main" val="259406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DE8E12E-F4A6-7334-5FD1-0A1D0191088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9337072-6F77-AE7F-A2DE-250397315520}"/>
              </a:ext>
            </a:extLst>
          </p:cNvPr>
          <p:cNvPicPr>
            <a:picLocks noChangeAspect="1"/>
          </p:cNvPicPr>
          <p:nvPr/>
        </p:nvPicPr>
        <p:blipFill>
          <a:blip r:embed="rId3"/>
          <a:srcRect l="6661" r="4429"/>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2" name="TextBox 1">
            <a:extLst>
              <a:ext uri="{FF2B5EF4-FFF2-40B4-BE49-F238E27FC236}">
                <a16:creationId xmlns:a16="http://schemas.microsoft.com/office/drawing/2014/main" id="{371AF869-F092-4354-3222-10234D13DA38}"/>
              </a:ext>
            </a:extLst>
          </p:cNvPr>
          <p:cNvSpPr txBox="1"/>
          <p:nvPr/>
        </p:nvSpPr>
        <p:spPr>
          <a:xfrm>
            <a:off x="6417735" y="774916"/>
            <a:ext cx="5267988" cy="5592546"/>
          </a:xfrm>
          <a:prstGeom prst="rect">
            <a:avLst/>
          </a:prstGeom>
        </p:spPr>
        <p:txBody>
          <a:bodyPr vert="horz" lIns="91440" tIns="45720" rIns="91440" bIns="45720" rtlCol="0">
            <a:normAutofit/>
          </a:bodyPr>
          <a:lstStyle/>
          <a:p>
            <a:pPr lvl="0">
              <a:lnSpc>
                <a:spcPct val="90000"/>
              </a:lnSpc>
            </a:pPr>
            <a:r>
              <a:rPr lang="en-US" sz="2800" b="1" dirty="0">
                <a:effectLst/>
              </a:rPr>
              <a:t>Identifying the Literature </a:t>
            </a:r>
          </a:p>
          <a:p>
            <a:pPr lvl="0" indent="-228600">
              <a:lnSpc>
                <a:spcPct val="90000"/>
              </a:lnSpc>
              <a:buFont typeface="Arial" panose="020B0604020202020204" pitchFamily="34" charset="0"/>
              <a:buChar char="•"/>
            </a:pPr>
            <a:endParaRPr lang="en-US" sz="1500" dirty="0">
              <a:effectLst/>
            </a:endParaRPr>
          </a:p>
          <a:p>
            <a:pPr lvl="0" indent="-228600">
              <a:lnSpc>
                <a:spcPct val="90000"/>
              </a:lnSpc>
              <a:buFont typeface="Arial" panose="020B0604020202020204" pitchFamily="34" charset="0"/>
              <a:buChar char="•"/>
            </a:pPr>
            <a:endParaRPr lang="en-US" sz="1500" dirty="0"/>
          </a:p>
          <a:p>
            <a:pPr marL="285750" lvl="0" indent="-285750">
              <a:lnSpc>
                <a:spcPct val="90000"/>
              </a:lnSpc>
              <a:buFont typeface="Arial" panose="020B0604020202020204" pitchFamily="34" charset="0"/>
              <a:buChar char="•"/>
            </a:pPr>
            <a:r>
              <a:rPr lang="en-US" dirty="0">
                <a:effectLst/>
              </a:rPr>
              <a:t>UWTSD library</a:t>
            </a:r>
            <a:r>
              <a:rPr lang="en-US" dirty="0"/>
              <a:t>.</a:t>
            </a:r>
          </a:p>
          <a:p>
            <a:pPr lvl="0">
              <a:lnSpc>
                <a:spcPct val="90000"/>
              </a:lnSpc>
            </a:pPr>
            <a:endParaRPr lang="en-US" dirty="0"/>
          </a:p>
          <a:p>
            <a:pPr marL="285750" lvl="0" indent="-285750">
              <a:lnSpc>
                <a:spcPct val="90000"/>
              </a:lnSpc>
              <a:buFont typeface="Arial" panose="020B0604020202020204" pitchFamily="34" charset="0"/>
              <a:buChar char="•"/>
            </a:pPr>
            <a:r>
              <a:rPr lang="en-US" dirty="0">
                <a:effectLst/>
              </a:rPr>
              <a:t> </a:t>
            </a:r>
            <a:r>
              <a:rPr lang="en-US" dirty="0"/>
              <a:t>S</a:t>
            </a:r>
            <a:r>
              <a:rPr lang="en-US" dirty="0">
                <a:effectLst/>
              </a:rPr>
              <a:t>earch terms related to the research question. </a:t>
            </a:r>
          </a:p>
          <a:p>
            <a:pPr lvl="0">
              <a:lnSpc>
                <a:spcPct val="90000"/>
              </a:lnSpc>
            </a:pPr>
            <a:r>
              <a:rPr lang="en-US" dirty="0">
                <a:effectLst/>
              </a:rPr>
              <a:t> </a:t>
            </a:r>
          </a:p>
          <a:p>
            <a:pPr marL="285750" lvl="0" indent="-285750">
              <a:lnSpc>
                <a:spcPct val="90000"/>
              </a:lnSpc>
              <a:buFont typeface="Arial" panose="020B0604020202020204" pitchFamily="34" charset="0"/>
              <a:buChar char="•"/>
            </a:pPr>
            <a:r>
              <a:rPr lang="en-US" dirty="0"/>
              <a:t>S</a:t>
            </a:r>
            <a:r>
              <a:rPr lang="en-US" dirty="0">
                <a:effectLst/>
              </a:rPr>
              <a:t>nowball effect.</a:t>
            </a:r>
          </a:p>
          <a:p>
            <a:pPr lvl="0">
              <a:lnSpc>
                <a:spcPct val="90000"/>
              </a:lnSpc>
            </a:pPr>
            <a:endParaRPr lang="en-US" dirty="0">
              <a:effectLst/>
            </a:endParaRPr>
          </a:p>
          <a:p>
            <a:pPr marL="285750" lvl="0" indent="-285750">
              <a:lnSpc>
                <a:spcPct val="90000"/>
              </a:lnSpc>
              <a:buFont typeface="Arial" panose="020B0604020202020204" pitchFamily="34" charset="0"/>
              <a:buChar char="•"/>
            </a:pPr>
            <a:r>
              <a:rPr lang="en-US" dirty="0"/>
              <a:t>P</a:t>
            </a:r>
            <a:r>
              <a:rPr lang="en-US" dirty="0">
                <a:effectLst/>
              </a:rPr>
              <a:t>eer reviewed articles</a:t>
            </a:r>
            <a:r>
              <a:rPr lang="en-US" dirty="0"/>
              <a:t>.</a:t>
            </a:r>
          </a:p>
          <a:p>
            <a:pPr lvl="0">
              <a:lnSpc>
                <a:spcPct val="90000"/>
              </a:lnSpc>
            </a:pPr>
            <a:endParaRPr lang="en-US" dirty="0"/>
          </a:p>
          <a:p>
            <a:pPr marL="285750" lvl="0" indent="-285750">
              <a:lnSpc>
                <a:spcPct val="90000"/>
              </a:lnSpc>
              <a:buFont typeface="Arial" panose="020B0604020202020204" pitchFamily="34" charset="0"/>
              <a:buChar char="•"/>
            </a:pPr>
            <a:r>
              <a:rPr lang="en-US" dirty="0"/>
              <a:t>M</a:t>
            </a:r>
            <a:r>
              <a:rPr lang="en-US" i="0" u="none" strike="noStrike" dirty="0">
                <a:effectLst/>
              </a:rPr>
              <a:t>aterials selected from </a:t>
            </a:r>
            <a:r>
              <a:rPr lang="en-US" dirty="0">
                <a:effectLst/>
              </a:rPr>
              <a:t>2023-2024</a:t>
            </a:r>
            <a:r>
              <a:rPr lang="en-US" dirty="0"/>
              <a:t>. </a:t>
            </a:r>
          </a:p>
          <a:p>
            <a:pPr lvl="0">
              <a:lnSpc>
                <a:spcPct val="90000"/>
              </a:lnSpc>
            </a:pPr>
            <a:endParaRPr lang="en-US" dirty="0"/>
          </a:p>
          <a:p>
            <a:pPr marL="285750" lvl="0" indent="-285750">
              <a:lnSpc>
                <a:spcPct val="90000"/>
              </a:lnSpc>
              <a:buFont typeface="Arial" panose="020B0604020202020204" pitchFamily="34" charset="0"/>
              <a:buChar char="•"/>
            </a:pPr>
            <a:r>
              <a:rPr lang="en-US" dirty="0">
                <a:effectLst/>
              </a:rPr>
              <a:t>Focused on current discussions on AI, in relation to creativity, education, and innovation </a:t>
            </a:r>
            <a:r>
              <a:rPr lang="en-US" dirty="0"/>
              <a:t>within the</a:t>
            </a:r>
            <a:r>
              <a:rPr lang="en-US" dirty="0">
                <a:effectLst/>
              </a:rPr>
              <a:t> field of art and design. </a:t>
            </a:r>
          </a:p>
          <a:p>
            <a:pPr lvl="0">
              <a:lnSpc>
                <a:spcPct val="90000"/>
              </a:lnSpc>
            </a:pPr>
            <a:endParaRPr lang="en-US" dirty="0">
              <a:effectLst/>
            </a:endParaRPr>
          </a:p>
          <a:p>
            <a:pPr marL="285750" lvl="0" indent="-285750">
              <a:lnSpc>
                <a:spcPct val="90000"/>
              </a:lnSpc>
              <a:buFont typeface="Arial" panose="020B0604020202020204" pitchFamily="34" charset="0"/>
              <a:buChar char="•"/>
            </a:pPr>
            <a:r>
              <a:rPr lang="en-US" dirty="0"/>
              <a:t>Implemented CRAAP</a:t>
            </a:r>
            <a:r>
              <a:rPr lang="en-US" dirty="0">
                <a:effectLst/>
              </a:rPr>
              <a:t> test to evaluate literature suitability.</a:t>
            </a:r>
          </a:p>
          <a:p>
            <a:pPr lvl="0" indent="-228600">
              <a:lnSpc>
                <a:spcPct val="90000"/>
              </a:lnSpc>
              <a:buFont typeface="Arial" panose="020B0604020202020204" pitchFamily="34" charset="0"/>
              <a:buChar char="•"/>
            </a:pPr>
            <a:endParaRPr lang="en-US" sz="1500" dirty="0"/>
          </a:p>
          <a:p>
            <a:pPr indent="-228600">
              <a:lnSpc>
                <a:spcPct val="90000"/>
              </a:lnSpc>
              <a:spcAft>
                <a:spcPts val="1200"/>
              </a:spcAft>
              <a:buFont typeface="Arial" panose="020B0604020202020204" pitchFamily="34" charset="0"/>
              <a:buChar char="•"/>
            </a:pPr>
            <a:endParaRPr lang="en-US" sz="1500" b="0" i="0" u="none" strike="noStrike" dirty="0">
              <a:effectLst/>
            </a:endParaRPr>
          </a:p>
          <a:p>
            <a:pPr lvl="0" indent="-228600">
              <a:lnSpc>
                <a:spcPct val="90000"/>
              </a:lnSpc>
              <a:buFont typeface="Arial" panose="020B0604020202020204" pitchFamily="34" charset="0"/>
              <a:buChar char="•"/>
            </a:pPr>
            <a:endParaRPr lang="en-US" sz="1500" dirty="0">
              <a:effectLst/>
            </a:endParaRPr>
          </a:p>
        </p:txBody>
      </p:sp>
    </p:spTree>
    <p:extLst>
      <p:ext uri="{BB962C8B-B14F-4D97-AF65-F5344CB8AC3E}">
        <p14:creationId xmlns:p14="http://schemas.microsoft.com/office/powerpoint/2010/main" val="428329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74977B-92A5-7DA6-3CE4-9FFB11445A27}"/>
              </a:ext>
            </a:extLst>
          </p:cNvPr>
          <p:cNvSpPr txBox="1"/>
          <p:nvPr/>
        </p:nvSpPr>
        <p:spPr>
          <a:xfrm>
            <a:off x="4173177" y="1194911"/>
            <a:ext cx="7284141" cy="5663089"/>
          </a:xfrm>
          <a:prstGeom prst="rect">
            <a:avLst/>
          </a:prstGeom>
          <a:noFill/>
        </p:spPr>
        <p:txBody>
          <a:bodyPr wrap="square" rtlCol="0">
            <a:spAutoFit/>
          </a:bodyPr>
          <a:lstStyle/>
          <a:p>
            <a:endParaRPr lang="en-GB" sz="2800" b="1" kern="100" dirty="0">
              <a:solidFill>
                <a:srgbClr val="000000"/>
              </a:solidFill>
              <a:latin typeface="-webkit-standard"/>
              <a:ea typeface="Aptos" panose="020B0004020202020204" pitchFamily="34" charset="0"/>
              <a:cs typeface="Times New Roman" panose="02020603050405020304" pitchFamily="18" charset="0"/>
            </a:endParaRPr>
          </a:p>
          <a:p>
            <a:r>
              <a:rPr lang="en-GB" sz="2800" b="1" kern="100" dirty="0">
                <a:solidFill>
                  <a:srgbClr val="000000"/>
                </a:solidFill>
                <a:latin typeface="-webkit-standard"/>
                <a:ea typeface="Aptos" panose="020B0004020202020204" pitchFamily="34" charset="0"/>
                <a:cs typeface="Times New Roman" panose="02020603050405020304" pitchFamily="18" charset="0"/>
              </a:rPr>
              <a:t>Aims</a:t>
            </a:r>
          </a:p>
          <a:p>
            <a:endParaRPr lang="en-GB" kern="100" dirty="0">
              <a:solidFill>
                <a:srgbClr val="000000"/>
              </a:solidFill>
              <a:latin typeface="-webkit-standard"/>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r>
              <a:rPr lang="en-GB" dirty="0">
                <a:solidFill>
                  <a:srgbClr val="000000"/>
                </a:solidFill>
                <a:latin typeface="-webkit-standard"/>
              </a:rPr>
              <a:t>Evaluate</a:t>
            </a:r>
            <a:r>
              <a:rPr lang="en-GB" i="0" u="none" strike="noStrike" dirty="0">
                <a:solidFill>
                  <a:srgbClr val="000000"/>
                </a:solidFill>
                <a:effectLst/>
                <a:latin typeface="-webkit-standard"/>
              </a:rPr>
              <a:t> and compare human and AI creative processes to inform best practices for </a:t>
            </a:r>
            <a:r>
              <a:rPr lang="en-GB" dirty="0">
                <a:solidFill>
                  <a:srgbClr val="000000"/>
                </a:solidFill>
                <a:latin typeface="-webkit-standard"/>
              </a:rPr>
              <a:t>adopting</a:t>
            </a:r>
            <a:r>
              <a:rPr lang="en-GB" i="0" u="none" strike="noStrike" dirty="0">
                <a:solidFill>
                  <a:srgbClr val="000000"/>
                </a:solidFill>
                <a:effectLst/>
                <a:latin typeface="-webkit-standard"/>
              </a:rPr>
              <a:t> AI into art and design education.</a:t>
            </a:r>
          </a:p>
          <a:p>
            <a:pPr marL="285750" indent="-285750">
              <a:buFont typeface="Arial" panose="020B0604020202020204" pitchFamily="34" charset="0"/>
              <a:buChar char="•"/>
            </a:pPr>
            <a:endParaRPr lang="en-GB" sz="1800" i="1"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r>
              <a:rPr lang="en-GB" dirty="0">
                <a:solidFill>
                  <a:srgbClr val="000000"/>
                </a:solidFill>
                <a:latin typeface="-webkit-standard"/>
              </a:rPr>
              <a:t>Investigate</a:t>
            </a:r>
            <a:r>
              <a:rPr lang="en-GB" i="0" u="none" strike="noStrike" dirty="0">
                <a:solidFill>
                  <a:srgbClr val="000000"/>
                </a:solidFill>
                <a:effectLst/>
                <a:latin typeface="-webkit-standard"/>
              </a:rPr>
              <a:t> how AI adoption in higher education is perceived by stakeholders, focusing on its impact on creativity and innovation.</a:t>
            </a:r>
          </a:p>
          <a:p>
            <a:endParaRPr lang="en-GB" sz="1800" i="1"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r>
              <a:rPr lang="en-GB" dirty="0">
                <a:solidFill>
                  <a:srgbClr val="000000"/>
                </a:solidFill>
                <a:latin typeface="-webkit-standard"/>
              </a:rPr>
              <a:t>Explore</a:t>
            </a:r>
            <a:r>
              <a:rPr lang="en-GB" i="0" u="none" strike="noStrike" dirty="0">
                <a:solidFill>
                  <a:srgbClr val="000000"/>
                </a:solidFill>
                <a:effectLst/>
                <a:latin typeface="-webkit-standard"/>
              </a:rPr>
              <a:t> how lecturers’ perceptions, beliefs, and pedagogical approaches influence AI adoption in art and design education, including its current applications.</a:t>
            </a:r>
          </a:p>
          <a:p>
            <a:pPr marL="285750" indent="-285750">
              <a:buFont typeface="Arial" panose="020B0604020202020204" pitchFamily="34" charset="0"/>
              <a:buChar char="•"/>
            </a:pPr>
            <a:endParaRPr lang="en-GB" sz="1800" b="1" kern="100" dirty="0">
              <a:solidFill>
                <a:srgbClr val="000000"/>
              </a:solidFill>
              <a:latin typeface="-webkit-standard"/>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endParaRPr lang="en-GB" b="1" i="1" kern="100" dirty="0">
              <a:solidFill>
                <a:srgbClr val="000000"/>
              </a:solidFill>
              <a:effectLst/>
              <a:latin typeface="-webkit-standard"/>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endParaRPr lang="en-GB" sz="1800" b="1" i="1"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i="1"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 name="Picture 3">
            <a:extLst>
              <a:ext uri="{FF2B5EF4-FFF2-40B4-BE49-F238E27FC236}">
                <a16:creationId xmlns:a16="http://schemas.microsoft.com/office/drawing/2014/main" id="{6E6D2976-7AF0-D5F6-6AC4-D0B2B8C56E69}"/>
              </a:ext>
            </a:extLst>
          </p:cNvPr>
          <p:cNvPicPr>
            <a:picLocks noChangeAspect="1"/>
          </p:cNvPicPr>
          <p:nvPr/>
        </p:nvPicPr>
        <p:blipFill>
          <a:blip r:embed="rId3"/>
          <a:stretch>
            <a:fillRect/>
          </a:stretch>
        </p:blipFill>
        <p:spPr>
          <a:xfrm>
            <a:off x="533979" y="1236408"/>
            <a:ext cx="3215640" cy="4134394"/>
          </a:xfrm>
          <a:prstGeom prst="rect">
            <a:avLst/>
          </a:prstGeom>
        </p:spPr>
      </p:pic>
    </p:spTree>
    <p:extLst>
      <p:ext uri="{BB962C8B-B14F-4D97-AF65-F5344CB8AC3E}">
        <p14:creationId xmlns:p14="http://schemas.microsoft.com/office/powerpoint/2010/main" val="200933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ADCD9-7055-ABD3-A830-9D6D8EB9F2A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D51A5E5-C244-DD18-6B0F-D619B8DCF081}"/>
              </a:ext>
            </a:extLst>
          </p:cNvPr>
          <p:cNvSpPr txBox="1"/>
          <p:nvPr/>
        </p:nvSpPr>
        <p:spPr>
          <a:xfrm>
            <a:off x="3917941" y="966669"/>
            <a:ext cx="7283459" cy="5232202"/>
          </a:xfrm>
          <a:prstGeom prst="rect">
            <a:avLst/>
          </a:prstGeom>
          <a:noFill/>
        </p:spPr>
        <p:txBody>
          <a:bodyPr wrap="square" rtlCol="0">
            <a:spAutoFit/>
          </a:bodyPr>
          <a:lstStyle/>
          <a:p>
            <a:pPr lvl="0"/>
            <a:endParaRPr lang="en-GB" sz="1800" dirty="0">
              <a:solidFill>
                <a:srgbClr val="000000"/>
              </a:solidFill>
              <a:latin typeface="-webkit-standard"/>
              <a:ea typeface="Calibri" panose="020F0502020204030204" pitchFamily="34" charset="0"/>
              <a:cs typeface="Times New Roman" panose="02020603050405020304" pitchFamily="18" charset="0"/>
            </a:endParaRPr>
          </a:p>
          <a:p>
            <a:pPr lvl="0"/>
            <a:endParaRPr lang="en-GB" dirty="0">
              <a:solidFill>
                <a:srgbClr val="000000"/>
              </a:solidFill>
              <a:effectLst/>
              <a:latin typeface="-webkit-standard"/>
              <a:ea typeface="Calibri" panose="020F0502020204030204" pitchFamily="34" charset="0"/>
              <a:cs typeface="Times New Roman" panose="02020603050405020304" pitchFamily="18" charset="0"/>
            </a:endParaRPr>
          </a:p>
          <a:p>
            <a:r>
              <a:rPr lang="en-GB" sz="2800" b="1" kern="100" dirty="0">
                <a:solidFill>
                  <a:srgbClr val="000000"/>
                </a:solidFill>
                <a:latin typeface="-webkit-standard"/>
                <a:ea typeface="Aptos" panose="020B0004020202020204" pitchFamily="34" charset="0"/>
                <a:cs typeface="Times New Roman" panose="02020603050405020304" pitchFamily="18" charset="0"/>
              </a:rPr>
              <a:t>Gap in the Literature</a:t>
            </a:r>
          </a:p>
          <a:p>
            <a:endParaRPr lang="en-GB" kern="100" dirty="0">
              <a:latin typeface="Arial" panose="020B0604020202020204" pitchFamily="34" charset="0"/>
              <a:ea typeface="Aptos" panose="020B0004020202020204" pitchFamily="34" charset="0"/>
              <a:cs typeface="Times New Roman" panose="02020603050405020304" pitchFamily="18" charset="0"/>
            </a:endParaRPr>
          </a:p>
          <a:p>
            <a:endParaRPr lang="en-GB" sz="1800" dirty="0">
              <a:solidFill>
                <a:srgbClr val="000000"/>
              </a:solidFill>
              <a:effectLst/>
              <a:latin typeface="-webkit-standard"/>
              <a:ea typeface="Calibri" panose="020F0502020204030204" pitchFamily="34" charset="0"/>
              <a:cs typeface="Times New Roman" panose="02020603050405020304" pitchFamily="18" charset="0"/>
            </a:endParaRPr>
          </a:p>
          <a:p>
            <a:pPr algn="l"/>
            <a:r>
              <a:rPr lang="en-GB" b="0" i="0" u="none" strike="noStrike" dirty="0">
                <a:solidFill>
                  <a:srgbClr val="000000"/>
                </a:solidFill>
                <a:effectLst/>
              </a:rPr>
              <a:t>It is widely acknowledged that AI adoption and integration into education is necessary. </a:t>
            </a:r>
          </a:p>
          <a:p>
            <a:pPr algn="l"/>
            <a:endParaRPr lang="en-GB" dirty="0">
              <a:solidFill>
                <a:srgbClr val="000000"/>
              </a:solidFill>
            </a:endParaRPr>
          </a:p>
          <a:p>
            <a:pPr algn="l"/>
            <a:r>
              <a:rPr lang="en-GB" b="0" i="0" u="none" strike="noStrike" dirty="0">
                <a:solidFill>
                  <a:srgbClr val="000000"/>
                </a:solidFill>
                <a:effectLst/>
              </a:rPr>
              <a:t>However, the question of how to adopt and  implement AI effectively remains unclear:</a:t>
            </a:r>
          </a:p>
          <a:p>
            <a:pPr algn="l"/>
            <a:endParaRPr lang="en-GB" dirty="0">
              <a:solidFill>
                <a:srgbClr val="000000"/>
              </a:solidFill>
            </a:endParaRPr>
          </a:p>
          <a:p>
            <a:pPr marL="285750" indent="-285750" algn="l">
              <a:buFont typeface="Arial" panose="020B0604020202020204" pitchFamily="34" charset="0"/>
              <a:buChar char="•"/>
            </a:pPr>
            <a:r>
              <a:rPr lang="en-GB" dirty="0">
                <a:solidFill>
                  <a:srgbClr val="000000"/>
                </a:solidFill>
              </a:rPr>
              <a:t>An absence of</a:t>
            </a:r>
            <a:r>
              <a:rPr lang="en-GB" b="0" i="0" u="none" strike="noStrike" dirty="0">
                <a:solidFill>
                  <a:srgbClr val="000000"/>
                </a:solidFill>
                <a:effectLst/>
              </a:rPr>
              <a:t> emphasis on how AI integrates into the narrative of education.</a:t>
            </a:r>
          </a:p>
          <a:p>
            <a:pPr marL="285750" indent="-285750" algn="l">
              <a:buFont typeface="Arial" panose="020B0604020202020204" pitchFamily="34" charset="0"/>
              <a:buChar char="•"/>
            </a:pPr>
            <a:endParaRPr lang="en-GB" dirty="0">
              <a:solidFill>
                <a:srgbClr val="000000"/>
              </a:solidFill>
            </a:endParaRPr>
          </a:p>
          <a:p>
            <a:pPr marL="285750" indent="-285750">
              <a:buFont typeface="Arial" panose="020B0604020202020204" pitchFamily="34" charset="0"/>
              <a:buChar char="•"/>
            </a:pPr>
            <a:r>
              <a:rPr lang="en-GB" dirty="0">
                <a:solidFill>
                  <a:srgbClr val="000000"/>
                </a:solidFill>
              </a:rPr>
              <a:t>Insufficient </a:t>
            </a:r>
            <a:r>
              <a:rPr lang="en-GB" b="0" i="0" u="none" strike="noStrike" dirty="0">
                <a:solidFill>
                  <a:srgbClr val="000000"/>
                </a:solidFill>
                <a:effectLst/>
              </a:rPr>
              <a:t>questioning of the foundations of education and understanding the current paradigm shift.  </a:t>
            </a:r>
          </a:p>
          <a:p>
            <a:pPr algn="l"/>
            <a:endParaRPr lang="en-GB" dirty="0">
              <a:solidFill>
                <a:srgbClr val="000000"/>
              </a:solidFill>
            </a:endParaRPr>
          </a:p>
          <a:p>
            <a:endParaRPr lang="en-GB"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CE1A4FF9-BBE1-E43C-5118-DE939436B8BD}"/>
              </a:ext>
            </a:extLst>
          </p:cNvPr>
          <p:cNvPicPr>
            <a:picLocks noChangeAspect="1"/>
          </p:cNvPicPr>
          <p:nvPr/>
        </p:nvPicPr>
        <p:blipFill>
          <a:blip r:embed="rId3"/>
          <a:stretch>
            <a:fillRect/>
          </a:stretch>
        </p:blipFill>
        <p:spPr>
          <a:xfrm>
            <a:off x="431800" y="1801158"/>
            <a:ext cx="3251200" cy="3251200"/>
          </a:xfrm>
          <a:prstGeom prst="rect">
            <a:avLst/>
          </a:prstGeom>
        </p:spPr>
      </p:pic>
    </p:spTree>
    <p:extLst>
      <p:ext uri="{BB962C8B-B14F-4D97-AF65-F5344CB8AC3E}">
        <p14:creationId xmlns:p14="http://schemas.microsoft.com/office/powerpoint/2010/main" val="1900178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6AC1A-C846-02CB-27C8-5601C5BD83E9}"/>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48FFE14-19ED-A937-E8A7-1C018EEDC785}"/>
              </a:ext>
            </a:extLst>
          </p:cNvPr>
          <p:cNvSpPr txBox="1"/>
          <p:nvPr/>
        </p:nvSpPr>
        <p:spPr>
          <a:xfrm>
            <a:off x="130716" y="0"/>
            <a:ext cx="12061284" cy="2185214"/>
          </a:xfrm>
          <a:prstGeom prst="rect">
            <a:avLst/>
          </a:prstGeom>
          <a:noFill/>
        </p:spPr>
        <p:txBody>
          <a:bodyPr wrap="square" rtlCol="0">
            <a:spAutoFit/>
          </a:bodyPr>
          <a:lstStyle/>
          <a:p>
            <a:pPr lvl="0"/>
            <a:endParaRPr lang="en-GB" kern="100" dirty="0">
              <a:latin typeface="Arial" panose="020B0604020202020204" pitchFamily="34" charset="0"/>
              <a:ea typeface="Aptos" panose="020B0004020202020204" pitchFamily="34" charset="0"/>
              <a:cs typeface="Times New Roman" panose="02020603050405020304" pitchFamily="18" charset="0"/>
            </a:endParaRPr>
          </a:p>
          <a:p>
            <a:pPr lvl="0"/>
            <a:endParaRPr lang="en-GB" kern="100" dirty="0">
              <a:latin typeface="Arial" panose="020B0604020202020204" pitchFamily="34" charset="0"/>
              <a:ea typeface="Aptos" panose="020B0004020202020204" pitchFamily="34" charset="0"/>
              <a:cs typeface="Times New Roman" panose="02020603050405020304" pitchFamily="18" charset="0"/>
            </a:endParaRPr>
          </a:p>
          <a:p>
            <a:r>
              <a:rPr lang="en-GB" sz="2800" b="1" kern="100" dirty="0">
                <a:effectLst/>
                <a:latin typeface="Aptos" panose="020B0004020202020204" pitchFamily="34" charset="0"/>
                <a:ea typeface="Aptos" panose="020B0004020202020204" pitchFamily="34" charset="0"/>
                <a:cs typeface="Times New Roman" panose="02020603050405020304" pitchFamily="18" charset="0"/>
              </a:rPr>
              <a:t>Research Question</a:t>
            </a:r>
          </a:p>
          <a:p>
            <a:endParaRPr lang="en-GB" i="1" kern="100" dirty="0">
              <a:latin typeface="Aptos" panose="020B0004020202020204" pitchFamily="34" charset="0"/>
              <a:ea typeface="Aptos" panose="020B0004020202020204" pitchFamily="34" charset="0"/>
              <a:cs typeface="Times New Roman" panose="02020603050405020304" pitchFamily="18" charset="0"/>
            </a:endParaRPr>
          </a:p>
          <a:p>
            <a:pPr algn="ctr"/>
            <a:r>
              <a:rPr lang="en-GB" sz="1800" b="1" i="0" u="none" strike="noStrike" dirty="0">
                <a:solidFill>
                  <a:srgbClr val="000000"/>
                </a:solidFill>
                <a:effectLst/>
                <a:latin typeface="-webkit-standard"/>
              </a:rPr>
              <a:t>How is artificial intelligence (AI) </a:t>
            </a:r>
            <a:r>
              <a:rPr lang="en-GB" sz="1800" b="1" dirty="0">
                <a:solidFill>
                  <a:srgbClr val="000000"/>
                </a:solidFill>
                <a:latin typeface="-webkit-standard"/>
              </a:rPr>
              <a:t>impacting</a:t>
            </a:r>
            <a:r>
              <a:rPr lang="en-GB" sz="1800" b="1" i="0" u="none" strike="noStrike" dirty="0">
                <a:solidFill>
                  <a:srgbClr val="000000"/>
                </a:solidFill>
                <a:effectLst/>
                <a:latin typeface="-webkit-standard"/>
              </a:rPr>
              <a:t> creativity in art and design education at one higher education institution in Wales</a:t>
            </a:r>
          </a:p>
          <a:p>
            <a:pPr algn="ctr"/>
            <a:r>
              <a:rPr lang="en-GB" sz="1800" b="1" i="0" u="none" strike="noStrike" dirty="0">
                <a:solidFill>
                  <a:srgbClr val="000000"/>
                </a:solidFill>
                <a:effectLst/>
                <a:latin typeface="-webkit-standard"/>
              </a:rPr>
              <a:t>and </a:t>
            </a:r>
          </a:p>
          <a:p>
            <a:pPr algn="ctr"/>
            <a:r>
              <a:rPr lang="en-GB" sz="1800" b="1" i="0" u="none" strike="noStrike" dirty="0">
                <a:solidFill>
                  <a:srgbClr val="000000"/>
                </a:solidFill>
                <a:effectLst/>
                <a:latin typeface="-webkit-standard"/>
              </a:rPr>
              <a:t>how do lecturers' perceptions and teaching approaches shape its potential adoption?</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Rounded Rectangle 6">
            <a:extLst>
              <a:ext uri="{FF2B5EF4-FFF2-40B4-BE49-F238E27FC236}">
                <a16:creationId xmlns:a16="http://schemas.microsoft.com/office/drawing/2014/main" id="{8879EED8-FE2F-3C4F-78AF-7C12BF652009}"/>
              </a:ext>
            </a:extLst>
          </p:cNvPr>
          <p:cNvSpPr/>
          <p:nvPr/>
        </p:nvSpPr>
        <p:spPr>
          <a:xfrm>
            <a:off x="480447" y="2603715"/>
            <a:ext cx="7826645" cy="3843580"/>
          </a:xfrm>
          <a:prstGeom prst="roundRect">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en-US"/>
          </a:p>
        </p:txBody>
      </p:sp>
      <p:sp>
        <p:nvSpPr>
          <p:cNvPr id="3" name="TextBox 2">
            <a:extLst>
              <a:ext uri="{FF2B5EF4-FFF2-40B4-BE49-F238E27FC236}">
                <a16:creationId xmlns:a16="http://schemas.microsoft.com/office/drawing/2014/main" id="{0FCF84B3-450E-C2E3-968F-5E2570F8573E}"/>
              </a:ext>
            </a:extLst>
          </p:cNvPr>
          <p:cNvSpPr txBox="1"/>
          <p:nvPr/>
        </p:nvSpPr>
        <p:spPr>
          <a:xfrm>
            <a:off x="874572" y="2927163"/>
            <a:ext cx="7153548" cy="3693319"/>
          </a:xfrm>
          <a:prstGeom prst="rect">
            <a:avLst/>
          </a:prstGeom>
          <a:noFill/>
        </p:spPr>
        <p:txBody>
          <a:bodyPr wrap="square" rtlCol="0">
            <a:spAutoFit/>
          </a:bodyPr>
          <a:lstStyle/>
          <a:p>
            <a:r>
              <a:rPr lang="en-US" b="1" dirty="0">
                <a:solidFill>
                  <a:schemeClr val="bg1"/>
                </a:solidFill>
              </a:rPr>
              <a:t>Literature Review Overview</a:t>
            </a:r>
          </a:p>
          <a:p>
            <a:endParaRPr lang="en-US" dirty="0">
              <a:solidFill>
                <a:schemeClr val="bg1"/>
              </a:solidFill>
            </a:endParaRPr>
          </a:p>
          <a:p>
            <a:r>
              <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Introduction</a:t>
            </a:r>
            <a:r>
              <a:rPr lang="en-GB" dirty="0">
                <a:solidFill>
                  <a:schemeClr val="bg1"/>
                </a:solidFill>
                <a:effectLst/>
              </a:rPr>
              <a:t> (500)</a:t>
            </a:r>
          </a:p>
          <a:p>
            <a:endParaRPr lang="en-US" dirty="0">
              <a:solidFill>
                <a:schemeClr val="bg1"/>
              </a:solidFill>
              <a:effectLst/>
            </a:endParaRPr>
          </a:p>
          <a:p>
            <a:pPr marL="742950" lvl="1" indent="-285750">
              <a:buFont typeface="Arial" panose="020B0604020202020204" pitchFamily="34" charset="0"/>
              <a:buChar char="•"/>
            </a:pPr>
            <a:r>
              <a:rPr lang="en-GB" b="1" dirty="0">
                <a:solidFill>
                  <a:schemeClr val="bg1"/>
                </a:solidFill>
                <a:latin typeface="Calibri Light" panose="020F0302020204030204" pitchFamily="34" charset="0"/>
                <a:cs typeface="Times New Roman" panose="02020603050405020304" pitchFamily="18" charset="0"/>
              </a:rPr>
              <a:t>AI in Art and Design Education and its Current Use (1000)</a:t>
            </a:r>
          </a:p>
          <a:p>
            <a:pPr marL="742950" lvl="1" indent="-285750">
              <a:buFont typeface="Arial" panose="020B0604020202020204" pitchFamily="34" charset="0"/>
              <a:buChar char="•"/>
            </a:pPr>
            <a:r>
              <a:rPr lang="en-GB" b="1" dirty="0">
                <a:solidFill>
                  <a:schemeClr val="bg1"/>
                </a:solidFill>
                <a:latin typeface="Calibri Light" panose="020F0302020204030204" pitchFamily="34" charset="0"/>
                <a:ea typeface="Aptos" panose="020B0004020202020204" pitchFamily="34" charset="0"/>
                <a:cs typeface="Times New Roman" panose="02020603050405020304" pitchFamily="18" charset="0"/>
              </a:rPr>
              <a:t>AI and Creativity: Exploring Integration and Collaboration (1500)</a:t>
            </a:r>
          </a:p>
          <a:p>
            <a:pPr marL="742950" lvl="1" indent="-285750">
              <a:buFont typeface="Arial" panose="020B0604020202020204" pitchFamily="34" charset="0"/>
              <a:buChar char="•"/>
            </a:pPr>
            <a:r>
              <a:rPr lang="en-GB" b="1" dirty="0">
                <a:solidFill>
                  <a:schemeClr val="bg1"/>
                </a:solidFill>
                <a:latin typeface="Calibri Light" panose="020F0302020204030204" pitchFamily="34" charset="0"/>
                <a:ea typeface="Aptos" panose="020B0004020202020204" pitchFamily="34" charset="0"/>
                <a:cs typeface="Times New Roman" panose="02020603050405020304" pitchFamily="18" charset="0"/>
              </a:rPr>
              <a:t>Stakeholders Perspectives: Established Practices, Present Adoption and Future Directions (2000)</a:t>
            </a:r>
          </a:p>
          <a:p>
            <a:pPr marL="742950" lvl="1" indent="-285750">
              <a:buFont typeface="Arial" panose="020B0604020202020204" pitchFamily="34" charset="0"/>
              <a:buChar char="•"/>
            </a:pPr>
            <a:r>
              <a:rPr lang="en-GB" b="1" dirty="0">
                <a:solidFill>
                  <a:schemeClr val="bg1"/>
                </a:solidFill>
                <a:latin typeface="Calibri Light" panose="020F0302020204030204" pitchFamily="34" charset="0"/>
                <a:ea typeface="Aptos" panose="020B0004020202020204" pitchFamily="34" charset="0"/>
                <a:cs typeface="Times New Roman" panose="02020603050405020304" pitchFamily="18" charset="0"/>
              </a:rPr>
              <a:t>Emerging Discussions on AI Integration and Adoption (1000)</a:t>
            </a:r>
          </a:p>
          <a:p>
            <a:endParaRPr lang="en-GB" dirty="0">
              <a:solidFill>
                <a:schemeClr val="bg1"/>
              </a:solidFill>
              <a:latin typeface="Calibri" panose="020F0502020204030204" pitchFamily="34" charset="0"/>
              <a:ea typeface="Aptos" panose="020B0004020202020204" pitchFamily="34" charset="0"/>
              <a:cs typeface="Times New Roman" panose="02020603050405020304" pitchFamily="18" charset="0"/>
            </a:endParaRPr>
          </a:p>
          <a:p>
            <a:r>
              <a:rPr lang="en-GB" dirty="0">
                <a:solidFill>
                  <a:schemeClr val="bg1"/>
                </a:solidFill>
                <a:latin typeface="Calibri" panose="020F0502020204030204" pitchFamily="34" charset="0"/>
                <a:ea typeface="Aptos" panose="020B0004020202020204" pitchFamily="34" charset="0"/>
                <a:cs typeface="Times New Roman" panose="02020603050405020304" pitchFamily="18" charset="0"/>
              </a:rPr>
              <a:t>Conclusion (500)</a:t>
            </a:r>
            <a:endParaRPr lang="en-GB" sz="18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1800"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r>
              <a:rPr lang="en-US" dirty="0"/>
              <a:t> </a:t>
            </a:r>
          </a:p>
        </p:txBody>
      </p:sp>
      <p:pic>
        <p:nvPicPr>
          <p:cNvPr id="5" name="Picture 4">
            <a:extLst>
              <a:ext uri="{FF2B5EF4-FFF2-40B4-BE49-F238E27FC236}">
                <a16:creationId xmlns:a16="http://schemas.microsoft.com/office/drawing/2014/main" id="{C01C6B58-D878-F0F9-ED14-DC4E63BF3C0E}"/>
              </a:ext>
            </a:extLst>
          </p:cNvPr>
          <p:cNvPicPr>
            <a:picLocks noChangeAspect="1"/>
          </p:cNvPicPr>
          <p:nvPr/>
        </p:nvPicPr>
        <p:blipFill>
          <a:blip r:embed="rId3"/>
          <a:stretch>
            <a:fillRect/>
          </a:stretch>
        </p:blipFill>
        <p:spPr>
          <a:xfrm>
            <a:off x="8701217" y="2843939"/>
            <a:ext cx="2782789" cy="3363132"/>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74DAEB74-2D5B-3938-FE85-27AA4906121D}"/>
                  </a:ext>
                </a:extLst>
              </p14:cNvPr>
              <p14:cNvContentPartPr/>
              <p14:nvPr/>
            </p14:nvContentPartPr>
            <p14:xfrm>
              <a:off x="1765689" y="4487649"/>
              <a:ext cx="5377680" cy="40680"/>
            </p14:xfrm>
          </p:contentPart>
        </mc:Choice>
        <mc:Fallback xmlns="">
          <p:pic>
            <p:nvPicPr>
              <p:cNvPr id="9" name="Ink 8">
                <a:extLst>
                  <a:ext uri="{FF2B5EF4-FFF2-40B4-BE49-F238E27FC236}">
                    <a16:creationId xmlns:a16="http://schemas.microsoft.com/office/drawing/2014/main" id="{74DAEB74-2D5B-3938-FE85-27AA4906121D}"/>
                  </a:ext>
                </a:extLst>
              </p:cNvPr>
              <p:cNvPicPr/>
              <p:nvPr/>
            </p:nvPicPr>
            <p:blipFill>
              <a:blip r:embed="rId5"/>
              <a:stretch>
                <a:fillRect/>
              </a:stretch>
            </p:blipFill>
            <p:spPr>
              <a:xfrm>
                <a:off x="1693689" y="4344009"/>
                <a:ext cx="5521320" cy="328320"/>
              </a:xfrm>
              <a:prstGeom prst="rect">
                <a:avLst/>
              </a:prstGeom>
            </p:spPr>
          </p:pic>
        </mc:Fallback>
      </mc:AlternateContent>
    </p:spTree>
    <p:extLst>
      <p:ext uri="{BB962C8B-B14F-4D97-AF65-F5344CB8AC3E}">
        <p14:creationId xmlns:p14="http://schemas.microsoft.com/office/powerpoint/2010/main" val="3244647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drawProgress</p:attrName>
                                        </p:attrNameLst>
                                      </p:cBhvr>
                                      <p:tavLst>
                                        <p:tav tm="0">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watercolor of a cathedral with Notre Dame de Paris in the background&#10;&#10;Description automatically generated">
            <a:extLst>
              <a:ext uri="{FF2B5EF4-FFF2-40B4-BE49-F238E27FC236}">
                <a16:creationId xmlns:a16="http://schemas.microsoft.com/office/drawing/2014/main" id="{DFE2A996-27B9-E699-3F71-5EFB7D3AB2A0}"/>
              </a:ext>
            </a:extLst>
          </p:cNvPr>
          <p:cNvPicPr>
            <a:picLocks noChangeAspect="1"/>
          </p:cNvPicPr>
          <p:nvPr/>
        </p:nvPicPr>
        <p:blipFill>
          <a:blip r:embed="rId3">
            <a:alphaModFix amt="32000"/>
          </a:blip>
          <a:srcRect t="25254" r="-1" b="2380"/>
          <a:stretch/>
        </p:blipFill>
        <p:spPr>
          <a:xfrm>
            <a:off x="20" y="10"/>
            <a:ext cx="12188930" cy="6857990"/>
          </a:xfrm>
          <a:prstGeom prst="rect">
            <a:avLst/>
          </a:prstGeom>
          <a:effectLst>
            <a:outerShdw blurRad="50800" dist="50800" dir="5400000" algn="ctr" rotWithShape="0">
              <a:srgbClr val="000000"/>
            </a:outerShdw>
          </a:effectLst>
        </p:spPr>
      </p:pic>
      <p:sp>
        <p:nvSpPr>
          <p:cNvPr id="2" name="Title 1">
            <a:extLst>
              <a:ext uri="{FF2B5EF4-FFF2-40B4-BE49-F238E27FC236}">
                <a16:creationId xmlns:a16="http://schemas.microsoft.com/office/drawing/2014/main" id="{4C610AF3-E85E-F9E4-F668-ADF48EED9769}"/>
              </a:ext>
            </a:extLst>
          </p:cNvPr>
          <p:cNvSpPr>
            <a:spLocks noGrp="1"/>
          </p:cNvSpPr>
          <p:nvPr>
            <p:ph type="ctrTitle"/>
          </p:nvPr>
        </p:nvSpPr>
        <p:spPr>
          <a:xfrm>
            <a:off x="1524000" y="1122363"/>
            <a:ext cx="9144000" cy="3063240"/>
          </a:xfrm>
        </p:spPr>
        <p:txBody>
          <a:bodyPr>
            <a:normAutofit/>
          </a:bodyPr>
          <a:lstStyle/>
          <a:p>
            <a:r>
              <a:rPr lang="en-GB" sz="6600" b="1" dirty="0">
                <a:solidFill>
                  <a:schemeClr val="bg1"/>
                </a:solidFill>
                <a:latin typeface="Calibri Light" panose="020F0302020204030204" pitchFamily="34" charset="0"/>
                <a:ea typeface="Aptos" panose="020B0004020202020204" pitchFamily="34" charset="0"/>
                <a:cs typeface="Times New Roman" panose="02020603050405020304" pitchFamily="18" charset="0"/>
              </a:rPr>
              <a:t>AI and Creativity: Exploring Integration and Collaboration</a:t>
            </a:r>
            <a:endParaRPr lang="en-US" sz="6600" dirty="0">
              <a:solidFill>
                <a:schemeClr val="bg1"/>
              </a:solidFill>
            </a:endParaRPr>
          </a:p>
        </p:txBody>
      </p:sp>
      <p:sp>
        <p:nvSpPr>
          <p:cNvPr id="11"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15FC1CD1-7AB8-2384-6D08-80EAED8F1862}"/>
              </a:ext>
            </a:extLst>
          </p:cNvPr>
          <p:cNvSpPr txBox="1">
            <a:spLocks/>
          </p:cNvSpPr>
          <p:nvPr/>
        </p:nvSpPr>
        <p:spPr>
          <a:xfrm>
            <a:off x="1757699" y="4569931"/>
            <a:ext cx="8676601" cy="50043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solidFill>
                  <a:schemeClr val="bg1"/>
                </a:solidFill>
              </a:rPr>
              <a:t>(Subchapter 2)</a:t>
            </a:r>
          </a:p>
        </p:txBody>
      </p:sp>
    </p:spTree>
    <p:extLst>
      <p:ext uri="{BB962C8B-B14F-4D97-AF65-F5344CB8AC3E}">
        <p14:creationId xmlns:p14="http://schemas.microsoft.com/office/powerpoint/2010/main" val="4143890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89A6354-9E77-635D-FF61-53A21D9B071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C59FBD1-7DE5-2FDD-991D-75A2AB2B7E26}"/>
              </a:ext>
            </a:extLst>
          </p:cNvPr>
          <p:cNvPicPr>
            <a:picLocks noChangeAspect="1"/>
          </p:cNvPicPr>
          <p:nvPr/>
        </p:nvPicPr>
        <p:blipFill>
          <a:blip r:embed="rId3"/>
          <a:srcRect l="11091"/>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2" name="TextBox 1">
            <a:extLst>
              <a:ext uri="{FF2B5EF4-FFF2-40B4-BE49-F238E27FC236}">
                <a16:creationId xmlns:a16="http://schemas.microsoft.com/office/drawing/2014/main" id="{B67DC352-EF7D-B7E5-E9B2-4EA94A810386}"/>
              </a:ext>
            </a:extLst>
          </p:cNvPr>
          <p:cNvSpPr txBox="1"/>
          <p:nvPr/>
        </p:nvSpPr>
        <p:spPr>
          <a:xfrm>
            <a:off x="6448731" y="526943"/>
            <a:ext cx="5267988" cy="6555783"/>
          </a:xfrm>
          <a:prstGeom prst="rect">
            <a:avLst/>
          </a:prstGeom>
        </p:spPr>
        <p:txBody>
          <a:bodyPr vert="horz" lIns="91440" tIns="45720" rIns="91440" bIns="45720" rtlCol="0">
            <a:normAutofit/>
          </a:bodyPr>
          <a:lstStyle/>
          <a:p>
            <a:pPr>
              <a:lnSpc>
                <a:spcPct val="90000"/>
              </a:lnSpc>
              <a:spcAft>
                <a:spcPts val="600"/>
              </a:spcAft>
            </a:pPr>
            <a:endParaRPr lang="en-US" dirty="0"/>
          </a:p>
          <a:p>
            <a:pPr>
              <a:lnSpc>
                <a:spcPct val="90000"/>
              </a:lnSpc>
              <a:spcAft>
                <a:spcPts val="600"/>
              </a:spcAft>
            </a:pPr>
            <a:r>
              <a:rPr lang="en-US" sz="1900" b="1" dirty="0"/>
              <a:t>Key Discussions and Themes in the Literature</a:t>
            </a:r>
          </a:p>
          <a:p>
            <a:pPr>
              <a:lnSpc>
                <a:spcPct val="90000"/>
              </a:lnSpc>
              <a:spcAft>
                <a:spcPts val="600"/>
              </a:spcAft>
            </a:pPr>
            <a:endParaRPr lang="en-US" sz="2800" b="1" dirty="0"/>
          </a:p>
          <a:p>
            <a:pPr marL="285750" indent="-228600">
              <a:lnSpc>
                <a:spcPct val="150000"/>
              </a:lnSpc>
              <a:spcAft>
                <a:spcPts val="600"/>
              </a:spcAft>
              <a:buFont typeface="Arial" panose="020B0604020202020204" pitchFamily="34" charset="0"/>
              <a:buChar char="•"/>
            </a:pPr>
            <a:r>
              <a:rPr lang="en-US" i="0" u="none" strike="noStrike" dirty="0">
                <a:effectLst/>
              </a:rPr>
              <a:t>Human and AI creativity.</a:t>
            </a:r>
          </a:p>
          <a:p>
            <a:pPr marL="285750" indent="-228600">
              <a:lnSpc>
                <a:spcPct val="150000"/>
              </a:lnSpc>
              <a:spcAft>
                <a:spcPts val="600"/>
              </a:spcAft>
              <a:buFont typeface="Arial" panose="020B0604020202020204" pitchFamily="34" charset="0"/>
              <a:buChar char="•"/>
            </a:pPr>
            <a:r>
              <a:rPr lang="en-US" dirty="0"/>
              <a:t>Defining</a:t>
            </a:r>
            <a:r>
              <a:rPr lang="en-US" i="0" u="none" strike="noStrike" dirty="0">
                <a:effectLst/>
              </a:rPr>
              <a:t> and evaluating creativity. </a:t>
            </a:r>
          </a:p>
          <a:p>
            <a:pPr marL="285750" indent="-228600">
              <a:lnSpc>
                <a:spcPct val="150000"/>
              </a:lnSpc>
              <a:spcAft>
                <a:spcPts val="600"/>
              </a:spcAft>
              <a:buFont typeface="Arial" panose="020B0604020202020204" pitchFamily="34" charset="0"/>
              <a:buChar char="•"/>
            </a:pPr>
            <a:r>
              <a:rPr lang="en-US" i="0" u="none" strike="noStrike" dirty="0">
                <a:effectLst/>
              </a:rPr>
              <a:t>The ability of AI to enhance or undermine creativity.</a:t>
            </a:r>
          </a:p>
          <a:p>
            <a:pPr marL="285750" indent="-228600">
              <a:lnSpc>
                <a:spcPct val="150000"/>
              </a:lnSpc>
              <a:spcAft>
                <a:spcPts val="600"/>
              </a:spcAft>
              <a:buFont typeface="Arial" panose="020B0604020202020204" pitchFamily="34" charset="0"/>
              <a:buChar char="•"/>
            </a:pPr>
            <a:r>
              <a:rPr lang="en-US" dirty="0"/>
              <a:t>AI human relationships: h</a:t>
            </a:r>
            <a:r>
              <a:rPr lang="en-US" i="0" u="none" strike="noStrike" dirty="0">
                <a:effectLst/>
              </a:rPr>
              <a:t>uman-AI collaboration, co-creativity, </a:t>
            </a:r>
            <a:r>
              <a:rPr lang="en-US" dirty="0"/>
              <a:t>co-creation, co-intelligence, hybrid intelligence.</a:t>
            </a:r>
          </a:p>
          <a:p>
            <a:pPr indent="-228600">
              <a:lnSpc>
                <a:spcPct val="90000"/>
              </a:lnSpc>
              <a:spcAft>
                <a:spcPts val="600"/>
              </a:spcAft>
              <a:buFont typeface="Arial" panose="020B0604020202020204" pitchFamily="34" charset="0"/>
              <a:buChar char="•"/>
            </a:pPr>
            <a:endParaRPr lang="en-US" sz="1100" b="1" i="0" u="none" strike="noStrike" dirty="0">
              <a:effectLst/>
            </a:endParaRPr>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endParaRPr lang="en-US" sz="1100" dirty="0">
              <a:effectLst/>
            </a:endParaRPr>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r>
              <a:rPr lang="en-US" sz="1100" dirty="0"/>
              <a:t>  </a:t>
            </a:r>
          </a:p>
          <a:p>
            <a:pPr indent="-228600">
              <a:lnSpc>
                <a:spcPct val="90000"/>
              </a:lnSpc>
              <a:spcAft>
                <a:spcPts val="600"/>
              </a:spcAft>
              <a:buFont typeface="Arial" panose="020B0604020202020204" pitchFamily="34" charset="0"/>
              <a:buChar char="•"/>
            </a:pPr>
            <a:endParaRPr lang="en-US" sz="1100" dirty="0"/>
          </a:p>
        </p:txBody>
      </p:sp>
    </p:spTree>
    <p:extLst>
      <p:ext uri="{BB962C8B-B14F-4D97-AF65-F5344CB8AC3E}">
        <p14:creationId xmlns:p14="http://schemas.microsoft.com/office/powerpoint/2010/main" val="1648321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8286C8-B31E-5B80-8BA5-02A3A8641E86}"/>
              </a:ext>
            </a:extLst>
          </p:cNvPr>
          <p:cNvSpPr txBox="1"/>
          <p:nvPr/>
        </p:nvSpPr>
        <p:spPr>
          <a:xfrm>
            <a:off x="573437" y="588936"/>
            <a:ext cx="5389349" cy="5588027"/>
          </a:xfrm>
          <a:prstGeom prst="rect">
            <a:avLst/>
          </a:prstGeom>
        </p:spPr>
        <p:txBody>
          <a:bodyPr vert="horz" lIns="91440" tIns="45720" rIns="91440" bIns="45720" rtlCol="0">
            <a:normAutofit fontScale="92500" lnSpcReduction="10000"/>
          </a:bodyPr>
          <a:lstStyle/>
          <a:p>
            <a:pPr>
              <a:lnSpc>
                <a:spcPct val="90000"/>
              </a:lnSpc>
              <a:spcAft>
                <a:spcPts val="600"/>
              </a:spcAft>
            </a:pPr>
            <a:r>
              <a:rPr lang="en-US" sz="2800" b="1" dirty="0"/>
              <a:t>AI</a:t>
            </a:r>
            <a:r>
              <a:rPr lang="en-US" sz="2800" b="1" i="0" u="none" strike="noStrike" dirty="0">
                <a:effectLst/>
              </a:rPr>
              <a:t> in Art and </a:t>
            </a:r>
            <a:r>
              <a:rPr lang="en-US" sz="2800" b="1" dirty="0"/>
              <a:t>D</a:t>
            </a:r>
            <a:r>
              <a:rPr lang="en-US" sz="2800" b="1" i="0" u="none" strike="noStrike" dirty="0">
                <a:effectLst/>
              </a:rPr>
              <a:t>esign </a:t>
            </a:r>
            <a:r>
              <a:rPr lang="en-US" sz="2800" b="1" dirty="0"/>
              <a:t>E</a:t>
            </a:r>
            <a:r>
              <a:rPr lang="en-US" sz="2800" b="1" i="0" u="none" strike="noStrike" dirty="0">
                <a:effectLst/>
              </a:rPr>
              <a:t>ducation </a:t>
            </a:r>
            <a:r>
              <a:rPr lang="en-US" b="0" i="0" u="none" strike="noStrike" dirty="0">
                <a:effectLst/>
              </a:rPr>
              <a:t> </a:t>
            </a:r>
          </a:p>
          <a:p>
            <a:pPr>
              <a:lnSpc>
                <a:spcPct val="90000"/>
              </a:lnSpc>
              <a:spcAft>
                <a:spcPts val="600"/>
              </a:spcAft>
            </a:pPr>
            <a:endParaRPr lang="en-US" dirty="0"/>
          </a:p>
          <a:p>
            <a:pPr>
              <a:lnSpc>
                <a:spcPct val="90000"/>
              </a:lnSpc>
              <a:spcAft>
                <a:spcPts val="600"/>
              </a:spcAft>
            </a:pPr>
            <a:r>
              <a:rPr lang="en-GB" sz="1800" dirty="0">
                <a:effectLst/>
                <a:latin typeface="Aptos" panose="020B0004020202020204" pitchFamily="34" charset="0"/>
                <a:ea typeface="DengXian" panose="02010600030101010101" pitchFamily="2" charset="-122"/>
                <a:cs typeface="Times New Roman" panose="02020603050405020304" pitchFamily="18" charset="0"/>
              </a:rPr>
              <a:t> </a:t>
            </a:r>
            <a:endParaRPr lang="en-US" dirty="0"/>
          </a:p>
          <a:p>
            <a:pPr marL="342900" indent="-285750">
              <a:lnSpc>
                <a:spcPct val="90000"/>
              </a:lnSpc>
              <a:spcAft>
                <a:spcPts val="600"/>
              </a:spcAft>
              <a:buFont typeface="Arial" panose="020B0604020202020204" pitchFamily="34" charset="0"/>
              <a:buChar char="•"/>
            </a:pPr>
            <a:r>
              <a:rPr lang="en-US" dirty="0"/>
              <a:t>E</a:t>
            </a:r>
            <a:r>
              <a:rPr lang="en-US" b="0" i="0" u="none" strike="noStrike" dirty="0">
                <a:effectLst/>
              </a:rPr>
              <a:t>xamines the </a:t>
            </a:r>
            <a:r>
              <a:rPr lang="en-US" b="1" i="0" u="none" strike="noStrike" dirty="0">
                <a:effectLst/>
              </a:rPr>
              <a:t>impact of generative AI on design students' creative processes </a:t>
            </a:r>
            <a:r>
              <a:rPr lang="en-US" b="0" i="0" u="none" strike="noStrike" dirty="0">
                <a:effectLst/>
              </a:rPr>
              <a:t>and students' capacity for processing information.</a:t>
            </a:r>
          </a:p>
          <a:p>
            <a:pPr marL="57150">
              <a:lnSpc>
                <a:spcPct val="90000"/>
              </a:lnSpc>
              <a:spcAft>
                <a:spcPts val="600"/>
              </a:spcAft>
            </a:pPr>
            <a:endParaRPr lang="en-US" b="0" i="0" u="none" strike="noStrike" dirty="0">
              <a:effectLst/>
            </a:endParaRPr>
          </a:p>
          <a:p>
            <a:pPr marL="342900" indent="-285750">
              <a:lnSpc>
                <a:spcPct val="90000"/>
              </a:lnSpc>
              <a:spcAft>
                <a:spcPts val="600"/>
              </a:spcAft>
              <a:buFont typeface="Arial" panose="020B0604020202020204" pitchFamily="34" charset="0"/>
              <a:buChar char="•"/>
            </a:pPr>
            <a:r>
              <a:rPr lang="en-US" b="1" dirty="0"/>
              <a:t>Q</a:t>
            </a:r>
            <a:r>
              <a:rPr lang="en-US" b="1" i="0" u="none" strike="noStrike" dirty="0">
                <a:effectLst/>
              </a:rPr>
              <a:t>uasi-experimental study with 40 design students</a:t>
            </a:r>
            <a:r>
              <a:rPr lang="en-US" b="0" i="0" u="none" strike="noStrike" dirty="0">
                <a:effectLst/>
              </a:rPr>
              <a:t>, divided into two groups. To complete two design task. </a:t>
            </a:r>
          </a:p>
          <a:p>
            <a:pPr>
              <a:lnSpc>
                <a:spcPct val="90000"/>
              </a:lnSpc>
              <a:spcAft>
                <a:spcPts val="600"/>
              </a:spcAft>
            </a:pPr>
            <a:endParaRPr lang="en-US" dirty="0"/>
          </a:p>
          <a:p>
            <a:pPr>
              <a:lnSpc>
                <a:spcPct val="90000"/>
              </a:lnSpc>
              <a:spcAft>
                <a:spcPts val="600"/>
              </a:spcAft>
            </a:pPr>
            <a:r>
              <a:rPr lang="en-US" i="1" dirty="0"/>
              <a:t>Design Task 1:</a:t>
            </a:r>
          </a:p>
          <a:p>
            <a:pPr marL="57150">
              <a:lnSpc>
                <a:spcPct val="90000"/>
              </a:lnSpc>
              <a:spcAft>
                <a:spcPts val="600"/>
              </a:spcAft>
            </a:pPr>
            <a:r>
              <a:rPr lang="en-US" i="1" dirty="0"/>
              <a:t>Group 1- A</a:t>
            </a:r>
            <a:r>
              <a:rPr lang="en-US" b="0" i="1" u="none" strike="noStrike" dirty="0">
                <a:effectLst/>
              </a:rPr>
              <a:t>ccess to text-to-image AI tool.</a:t>
            </a:r>
          </a:p>
          <a:p>
            <a:pPr marL="57150">
              <a:lnSpc>
                <a:spcPct val="90000"/>
              </a:lnSpc>
              <a:spcAft>
                <a:spcPts val="600"/>
              </a:spcAft>
            </a:pPr>
            <a:r>
              <a:rPr lang="en-US" i="1" dirty="0"/>
              <a:t>Group 2 – No AI access.</a:t>
            </a:r>
          </a:p>
          <a:p>
            <a:pPr>
              <a:lnSpc>
                <a:spcPct val="90000"/>
              </a:lnSpc>
              <a:spcAft>
                <a:spcPts val="600"/>
              </a:spcAft>
            </a:pPr>
            <a:endParaRPr lang="en-US" i="1" dirty="0"/>
          </a:p>
          <a:p>
            <a:pPr>
              <a:lnSpc>
                <a:spcPct val="90000"/>
              </a:lnSpc>
              <a:spcAft>
                <a:spcPts val="600"/>
              </a:spcAft>
            </a:pPr>
            <a:r>
              <a:rPr lang="en-US" i="1" dirty="0"/>
              <a:t>Design Task 2:</a:t>
            </a:r>
          </a:p>
          <a:p>
            <a:pPr marL="57150">
              <a:lnSpc>
                <a:spcPct val="90000"/>
              </a:lnSpc>
              <a:spcAft>
                <a:spcPts val="600"/>
              </a:spcAft>
            </a:pPr>
            <a:r>
              <a:rPr lang="en-US" i="1" dirty="0"/>
              <a:t>Group 1- No AI access.</a:t>
            </a:r>
          </a:p>
          <a:p>
            <a:pPr marL="57150">
              <a:lnSpc>
                <a:spcPct val="90000"/>
              </a:lnSpc>
              <a:spcAft>
                <a:spcPts val="600"/>
              </a:spcAft>
            </a:pPr>
            <a:r>
              <a:rPr lang="en-US" i="1" dirty="0"/>
              <a:t>Group 2 – No AI access.</a:t>
            </a:r>
          </a:p>
          <a:p>
            <a:pPr marL="57150">
              <a:lnSpc>
                <a:spcPct val="90000"/>
              </a:lnSpc>
              <a:spcAft>
                <a:spcPts val="600"/>
              </a:spcAft>
            </a:pPr>
            <a:endParaRPr lang="en-US" i="1" dirty="0"/>
          </a:p>
          <a:p>
            <a:pPr marL="57150">
              <a:lnSpc>
                <a:spcPct val="90000"/>
              </a:lnSpc>
              <a:spcAft>
                <a:spcPts val="600"/>
              </a:spcAft>
            </a:pPr>
            <a:r>
              <a:rPr lang="en-GB" dirty="0">
                <a:latin typeface="Aptos" panose="020B0004020202020204" pitchFamily="34" charset="0"/>
                <a:ea typeface="DengXian" panose="02010600030101010101" pitchFamily="2" charset="-122"/>
                <a:cs typeface="Times New Roman" panose="02020603050405020304" pitchFamily="18" charset="0"/>
              </a:rPr>
              <a:t>(</a:t>
            </a:r>
            <a:r>
              <a:rPr lang="en-GB" sz="1800" dirty="0" err="1">
                <a:effectLst/>
                <a:latin typeface="Aptos" panose="020B0004020202020204" pitchFamily="34" charset="0"/>
                <a:ea typeface="DengXian" panose="02010600030101010101" pitchFamily="2" charset="-122"/>
                <a:cs typeface="Times New Roman" panose="02020603050405020304" pitchFamily="18" charset="0"/>
              </a:rPr>
              <a:t>Chandrasekera</a:t>
            </a:r>
            <a:r>
              <a:rPr lang="en-GB" sz="1800" dirty="0">
                <a:effectLst/>
                <a:latin typeface="Aptos" panose="020B0004020202020204" pitchFamily="34" charset="0"/>
                <a:ea typeface="DengXian" panose="02010600030101010101" pitchFamily="2" charset="-122"/>
                <a:cs typeface="Times New Roman" panose="02020603050405020304" pitchFamily="18" charset="0"/>
              </a:rPr>
              <a:t>, Hosseini, and Perera, 2024)</a:t>
            </a:r>
          </a:p>
          <a:p>
            <a:pPr marL="57150">
              <a:lnSpc>
                <a:spcPct val="90000"/>
              </a:lnSpc>
              <a:spcAft>
                <a:spcPts val="600"/>
              </a:spcAft>
            </a:pPr>
            <a:endParaRPr lang="en-US" i="1" dirty="0"/>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endParaRPr lang="en-US" sz="1100" b="1" i="0" u="none" strike="noStrike" dirty="0">
              <a:effectLst/>
            </a:endParaRPr>
          </a:p>
          <a:p>
            <a:pPr indent="-228600">
              <a:lnSpc>
                <a:spcPct val="90000"/>
              </a:lnSpc>
              <a:spcAft>
                <a:spcPts val="600"/>
              </a:spcAft>
              <a:buFont typeface="Arial" panose="020B0604020202020204" pitchFamily="34" charset="0"/>
              <a:buChar char="•"/>
            </a:pPr>
            <a:endParaRPr lang="en-US" sz="1100" dirty="0"/>
          </a:p>
          <a:p>
            <a:pPr indent="-228600">
              <a:lnSpc>
                <a:spcPct val="90000"/>
              </a:lnSpc>
              <a:spcAft>
                <a:spcPts val="600"/>
              </a:spcAft>
              <a:buFont typeface="Arial" panose="020B0604020202020204" pitchFamily="34" charset="0"/>
              <a:buChar char="•"/>
            </a:pPr>
            <a:endParaRPr lang="en-US" sz="1100" b="1" dirty="0"/>
          </a:p>
          <a:p>
            <a:pPr indent="-228600">
              <a:lnSpc>
                <a:spcPct val="90000"/>
              </a:lnSpc>
              <a:spcAft>
                <a:spcPts val="600"/>
              </a:spcAft>
              <a:buFont typeface="Arial" panose="020B0604020202020204" pitchFamily="34" charset="0"/>
              <a:buChar char="•"/>
            </a:pPr>
            <a:endParaRPr lang="en-US" sz="1100" b="1" dirty="0"/>
          </a:p>
          <a:p>
            <a:pPr indent="-228600">
              <a:lnSpc>
                <a:spcPct val="90000"/>
              </a:lnSpc>
              <a:spcAft>
                <a:spcPts val="600"/>
              </a:spcAft>
              <a:buFont typeface="Arial" panose="020B0604020202020204" pitchFamily="34" charset="0"/>
              <a:buChar char="•"/>
            </a:pPr>
            <a:endParaRPr lang="en-US" sz="1100" dirty="0"/>
          </a:p>
        </p:txBody>
      </p:sp>
      <p:pic>
        <p:nvPicPr>
          <p:cNvPr id="2" name="Picture 1">
            <a:extLst>
              <a:ext uri="{FF2B5EF4-FFF2-40B4-BE49-F238E27FC236}">
                <a16:creationId xmlns:a16="http://schemas.microsoft.com/office/drawing/2014/main" id="{26A574FE-CF1B-811B-70D6-E07580423F38}"/>
              </a:ext>
            </a:extLst>
          </p:cNvPr>
          <p:cNvPicPr>
            <a:picLocks noChangeAspect="1"/>
          </p:cNvPicPr>
          <p:nvPr/>
        </p:nvPicPr>
        <p:blipFill>
          <a:blip r:embed="rId3"/>
          <a:srcRect r="13054"/>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596216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CDF72A-04D8-28C6-D974-16BB1CDDE6C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C0524FD-16FF-BA24-AD8E-3FE43D10CC21}"/>
              </a:ext>
            </a:extLst>
          </p:cNvPr>
          <p:cNvSpPr txBox="1"/>
          <p:nvPr/>
        </p:nvSpPr>
        <p:spPr>
          <a:xfrm>
            <a:off x="835866" y="537355"/>
            <a:ext cx="6652388" cy="5386090"/>
          </a:xfrm>
          <a:prstGeom prst="rect">
            <a:avLst/>
          </a:prstGeom>
          <a:noFill/>
        </p:spPr>
        <p:txBody>
          <a:bodyPr wrap="square" rtlCol="0">
            <a:spAutoFit/>
          </a:bodyPr>
          <a:lstStyle/>
          <a:p>
            <a:r>
              <a:rPr lang="en-GB" sz="2800" b="1" i="0" u="none" strike="noStrike" dirty="0">
                <a:solidFill>
                  <a:srgbClr val="131314"/>
                </a:solidFill>
                <a:effectLst/>
                <a:latin typeface="Google Sans Text"/>
              </a:rPr>
              <a:t>Findings</a:t>
            </a:r>
          </a:p>
          <a:p>
            <a:endParaRPr lang="en-GB" sz="2800" b="1" i="0" u="none" strike="noStrike" dirty="0">
              <a:solidFill>
                <a:srgbClr val="131314"/>
              </a:solidFill>
              <a:effectLst/>
              <a:latin typeface="Google Sans Text"/>
            </a:endParaRPr>
          </a:p>
          <a:p>
            <a:pPr marL="285750" indent="-285750">
              <a:buFont typeface="Arial" panose="020B0604020202020204" pitchFamily="34" charset="0"/>
              <a:buChar char="•"/>
            </a:pPr>
            <a:r>
              <a:rPr lang="en-GB" b="1" i="0" u="none" strike="noStrike" dirty="0">
                <a:solidFill>
                  <a:srgbClr val="131314"/>
                </a:solidFill>
                <a:effectLst/>
                <a:latin typeface="Google Sans Text"/>
              </a:rPr>
              <a:t>Students who used AI tools scored higher on creativity assessments </a:t>
            </a:r>
            <a:r>
              <a:rPr lang="en-GB" b="0" i="0" u="none" strike="noStrike" dirty="0">
                <a:solidFill>
                  <a:srgbClr val="131314"/>
                </a:solidFill>
                <a:effectLst/>
                <a:latin typeface="Google Sans Text"/>
              </a:rPr>
              <a:t>than those without. </a:t>
            </a:r>
          </a:p>
          <a:p>
            <a:endParaRPr lang="en-GB" b="0" i="0" u="none" strike="noStrike" dirty="0">
              <a:solidFill>
                <a:srgbClr val="131314"/>
              </a:solidFill>
              <a:effectLst/>
              <a:latin typeface="Google Sans Text"/>
            </a:endParaRPr>
          </a:p>
          <a:p>
            <a:pPr marL="285750" indent="-285750">
              <a:buFont typeface="Arial" panose="020B0604020202020204" pitchFamily="34" charset="0"/>
              <a:buChar char="•"/>
            </a:pPr>
            <a:r>
              <a:rPr lang="en-GB" b="0" i="0" u="none" strike="noStrike" dirty="0">
                <a:solidFill>
                  <a:srgbClr val="131314"/>
                </a:solidFill>
                <a:effectLst/>
                <a:latin typeface="Google Sans Text"/>
              </a:rPr>
              <a:t>AI tools helped students generate more design solutions.  Concludes AI can act as a </a:t>
            </a:r>
            <a:r>
              <a:rPr lang="en-GB" b="1" i="0" u="none" strike="noStrike" dirty="0">
                <a:solidFill>
                  <a:srgbClr val="131314"/>
                </a:solidFill>
                <a:effectLst/>
                <a:latin typeface="Google Sans Text"/>
              </a:rPr>
              <a:t>catalyst for creative thinking</a:t>
            </a:r>
            <a:r>
              <a:rPr lang="en-GB" dirty="0">
                <a:solidFill>
                  <a:srgbClr val="131314"/>
                </a:solidFill>
                <a:latin typeface="Google Sans Text"/>
              </a:rPr>
              <a:t>.</a:t>
            </a:r>
          </a:p>
          <a:p>
            <a:endParaRPr lang="en-GB" dirty="0">
              <a:solidFill>
                <a:srgbClr val="131314"/>
              </a:solidFill>
              <a:latin typeface="Google Sans Text"/>
            </a:endParaRPr>
          </a:p>
          <a:p>
            <a:pPr marL="285750" indent="-285750">
              <a:buFont typeface="Arial" panose="020B0604020202020204" pitchFamily="34" charset="0"/>
              <a:buChar char="•"/>
            </a:pPr>
            <a:r>
              <a:rPr lang="en-GB" dirty="0">
                <a:solidFill>
                  <a:srgbClr val="131314"/>
                </a:solidFill>
                <a:latin typeface="Google Sans Text"/>
              </a:rPr>
              <a:t>H</a:t>
            </a:r>
            <a:r>
              <a:rPr lang="en-GB" b="0" i="0" u="none" strike="noStrike" dirty="0">
                <a:solidFill>
                  <a:srgbClr val="131314"/>
                </a:solidFill>
                <a:effectLst/>
                <a:latin typeface="Google Sans Text"/>
              </a:rPr>
              <a:t>ighlights the need for a </a:t>
            </a:r>
            <a:r>
              <a:rPr lang="en-GB" b="1" i="0" u="none" strike="noStrike" dirty="0">
                <a:solidFill>
                  <a:srgbClr val="131314"/>
                </a:solidFill>
                <a:effectLst/>
                <a:latin typeface="Google Sans Text"/>
              </a:rPr>
              <a:t>balanced approach to AI integration</a:t>
            </a:r>
            <a:r>
              <a:rPr lang="en-GB" b="0" i="0" u="none" strike="noStrike" dirty="0">
                <a:solidFill>
                  <a:srgbClr val="131314"/>
                </a:solidFill>
                <a:effectLst/>
                <a:latin typeface="Google Sans Text"/>
              </a:rPr>
              <a:t>, recognising that over-reliance on AI tools could potentially hinder the development of essential creative skills</a:t>
            </a:r>
            <a:r>
              <a:rPr lang="en-GB" b="1" i="0" u="none" strike="noStrike" dirty="0">
                <a:solidFill>
                  <a:srgbClr val="1F1F1F"/>
                </a:solidFill>
                <a:effectLst/>
                <a:latin typeface="Google Sans Text"/>
              </a:rPr>
              <a:t>.</a:t>
            </a:r>
            <a:endParaRPr lang="en-GB" b="1" dirty="0">
              <a:solidFill>
                <a:srgbClr val="1F1F1F"/>
              </a:solidFill>
              <a:latin typeface="Google Sans Text"/>
            </a:endParaRPr>
          </a:p>
          <a:p>
            <a:endParaRPr lang="en-GB" b="1" dirty="0">
              <a:solidFill>
                <a:srgbClr val="1F1F1F"/>
              </a:solidFill>
              <a:latin typeface="Google Sans Text"/>
            </a:endParaRPr>
          </a:p>
          <a:p>
            <a:endParaRPr lang="en-GB" b="1" i="0" u="none" strike="noStrike" dirty="0">
              <a:solidFill>
                <a:srgbClr val="1F1F1F"/>
              </a:solidFill>
              <a:effectLst/>
              <a:latin typeface="Google Sans Text"/>
            </a:endParaRPr>
          </a:p>
          <a:p>
            <a:endParaRPr lang="en-GB" b="1" i="0" u="none" strike="noStrike" dirty="0">
              <a:solidFill>
                <a:srgbClr val="1F1F1F"/>
              </a:solidFill>
              <a:effectLst/>
              <a:latin typeface="Google Sans Text"/>
            </a:endParaRPr>
          </a:p>
          <a:p>
            <a:endParaRPr lang="en-GB" dirty="0">
              <a:solidFill>
                <a:srgbClr val="131314"/>
              </a:solidFill>
              <a:latin typeface="Google Sans Text"/>
            </a:endParaRPr>
          </a:p>
          <a:p>
            <a:endParaRPr lang="en-GB" b="1" dirty="0">
              <a:solidFill>
                <a:srgbClr val="1F1F1F"/>
              </a:solidFill>
              <a:latin typeface="Google Sans Text"/>
            </a:endParaRPr>
          </a:p>
          <a:p>
            <a:endParaRPr lang="en-GB" b="1" dirty="0">
              <a:solidFill>
                <a:srgbClr val="1F1F1F"/>
              </a:solidFill>
              <a:latin typeface="Google Sans Text"/>
            </a:endParaRPr>
          </a:p>
          <a:p>
            <a:endParaRPr lang="en-GB" dirty="0">
              <a:solidFill>
                <a:srgbClr val="131314"/>
              </a:solidFill>
              <a:latin typeface="Google Sans Text"/>
            </a:endParaRPr>
          </a:p>
        </p:txBody>
      </p:sp>
      <p:pic>
        <p:nvPicPr>
          <p:cNvPr id="2" name="Picture 1">
            <a:extLst>
              <a:ext uri="{FF2B5EF4-FFF2-40B4-BE49-F238E27FC236}">
                <a16:creationId xmlns:a16="http://schemas.microsoft.com/office/drawing/2014/main" id="{A386726F-4A18-DDD7-A2C5-33528324B6EB}"/>
              </a:ext>
            </a:extLst>
          </p:cNvPr>
          <p:cNvPicPr>
            <a:picLocks noChangeAspect="1"/>
          </p:cNvPicPr>
          <p:nvPr/>
        </p:nvPicPr>
        <p:blipFill>
          <a:blip r:embed="rId3"/>
          <a:stretch>
            <a:fillRect/>
          </a:stretch>
        </p:blipFill>
        <p:spPr>
          <a:xfrm>
            <a:off x="8502903" y="1104743"/>
            <a:ext cx="2853231" cy="2853231"/>
          </a:xfrm>
          <a:prstGeom prst="rect">
            <a:avLst/>
          </a:prstGeom>
        </p:spPr>
      </p:pic>
      <p:graphicFrame>
        <p:nvGraphicFramePr>
          <p:cNvPr id="7" name="TextBox 1">
            <a:extLst>
              <a:ext uri="{FF2B5EF4-FFF2-40B4-BE49-F238E27FC236}">
                <a16:creationId xmlns:a16="http://schemas.microsoft.com/office/drawing/2014/main" id="{57D19D99-7773-B9E8-617D-A1616517EFC0}"/>
              </a:ext>
            </a:extLst>
          </p:cNvPr>
          <p:cNvGraphicFramePr/>
          <p:nvPr>
            <p:extLst>
              <p:ext uri="{D42A27DB-BD31-4B8C-83A1-F6EECF244321}">
                <p14:modId xmlns:p14="http://schemas.microsoft.com/office/powerpoint/2010/main" val="3327142701"/>
              </p:ext>
            </p:extLst>
          </p:nvPr>
        </p:nvGraphicFramePr>
        <p:xfrm>
          <a:off x="757475" y="4365481"/>
          <a:ext cx="3891595" cy="18177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8" name="Group 7">
            <a:extLst>
              <a:ext uri="{FF2B5EF4-FFF2-40B4-BE49-F238E27FC236}">
                <a16:creationId xmlns:a16="http://schemas.microsoft.com/office/drawing/2014/main" id="{69F0AB0B-9440-E364-62B2-339E411D8621}"/>
              </a:ext>
            </a:extLst>
          </p:cNvPr>
          <p:cNvGrpSpPr/>
          <p:nvPr/>
        </p:nvGrpSpPr>
        <p:grpSpPr>
          <a:xfrm>
            <a:off x="4727460" y="4365481"/>
            <a:ext cx="4864775" cy="1817721"/>
            <a:chOff x="0" y="1755023"/>
            <a:chExt cx="3742667" cy="1544400"/>
          </a:xfrm>
        </p:grpSpPr>
        <p:sp>
          <p:nvSpPr>
            <p:cNvPr id="9" name="Rounded Rectangle 8">
              <a:extLst>
                <a:ext uri="{FF2B5EF4-FFF2-40B4-BE49-F238E27FC236}">
                  <a16:creationId xmlns:a16="http://schemas.microsoft.com/office/drawing/2014/main" id="{5E824990-B50C-8C07-A09E-38F7FE7F11A1}"/>
                </a:ext>
              </a:extLst>
            </p:cNvPr>
            <p:cNvSpPr/>
            <p:nvPr/>
          </p:nvSpPr>
          <p:spPr>
            <a:xfrm>
              <a:off x="0" y="1755023"/>
              <a:ext cx="3742667" cy="1544400"/>
            </a:xfrm>
            <a:prstGeom prst="roundRect">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en-US"/>
            </a:p>
          </p:txBody>
        </p:sp>
        <p:sp>
          <p:nvSpPr>
            <p:cNvPr id="10" name="Rounded Rectangle 4">
              <a:extLst>
                <a:ext uri="{FF2B5EF4-FFF2-40B4-BE49-F238E27FC236}">
                  <a16:creationId xmlns:a16="http://schemas.microsoft.com/office/drawing/2014/main" id="{13F20F33-CE28-BF35-AC50-CC7C2FEEA8CA}"/>
                </a:ext>
              </a:extLst>
            </p:cNvPr>
            <p:cNvSpPr txBox="1"/>
            <p:nvPr/>
          </p:nvSpPr>
          <p:spPr>
            <a:xfrm>
              <a:off x="75391" y="1830414"/>
              <a:ext cx="3591885" cy="139361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600" b="1" i="0" dirty="0">
                  <a:solidFill>
                    <a:schemeClr val="bg1"/>
                  </a:solidFill>
                  <a:effectLst/>
                  <a:latin typeface="Google Sans Text"/>
                </a:rPr>
                <a:t>while AI tools provide an initial boost in creative output, their long-term impact on learning and creativity may be more nuanced… cautions against over-reliance on digital tools for cognitive tasks, advocating for a balanced approach that fosters deep learning and understanding. p13</a:t>
              </a:r>
              <a:endParaRPr lang="en-US" sz="1600" kern="1200" dirty="0">
                <a:solidFill>
                  <a:schemeClr val="bg1"/>
                </a:solidFill>
              </a:endParaRPr>
            </a:p>
          </p:txBody>
        </p:sp>
      </p:grpSp>
      <p:sp>
        <p:nvSpPr>
          <p:cNvPr id="4" name="TextBox 3">
            <a:extLst>
              <a:ext uri="{FF2B5EF4-FFF2-40B4-BE49-F238E27FC236}">
                <a16:creationId xmlns:a16="http://schemas.microsoft.com/office/drawing/2014/main" id="{C8C7B27D-8874-1CFC-A686-1B30D5FCF24A}"/>
              </a:ext>
            </a:extLst>
          </p:cNvPr>
          <p:cNvSpPr txBox="1"/>
          <p:nvPr/>
        </p:nvSpPr>
        <p:spPr>
          <a:xfrm>
            <a:off x="814671" y="6183202"/>
            <a:ext cx="3777202" cy="523220"/>
          </a:xfrm>
          <a:prstGeom prst="rect">
            <a:avLst/>
          </a:prstGeom>
          <a:noFill/>
        </p:spPr>
        <p:txBody>
          <a:bodyPr wrap="square" rtlCol="0">
            <a:spAutoFit/>
          </a:bodyPr>
          <a:lstStyle/>
          <a:p>
            <a:r>
              <a:rPr lang="en-GB" sz="1000" dirty="0">
                <a:latin typeface="Aptos" panose="020B0004020202020204" pitchFamily="34" charset="0"/>
                <a:ea typeface="DengXian" panose="02010600030101010101" pitchFamily="2" charset="-122"/>
                <a:cs typeface="Times New Roman" panose="02020603050405020304" pitchFamily="18" charset="0"/>
              </a:rPr>
              <a:t>(</a:t>
            </a:r>
            <a:r>
              <a:rPr lang="en-GB" sz="1000" dirty="0" err="1">
                <a:effectLst/>
                <a:latin typeface="Aptos" panose="020B0004020202020204" pitchFamily="34" charset="0"/>
                <a:ea typeface="DengXian" panose="02010600030101010101" pitchFamily="2" charset="-122"/>
                <a:cs typeface="Times New Roman" panose="02020603050405020304" pitchFamily="18" charset="0"/>
              </a:rPr>
              <a:t>Chandrasekera</a:t>
            </a:r>
            <a:r>
              <a:rPr lang="en-GB" sz="1000" dirty="0">
                <a:effectLst/>
                <a:latin typeface="Aptos" panose="020B0004020202020204" pitchFamily="34" charset="0"/>
                <a:ea typeface="DengXian" panose="02010600030101010101" pitchFamily="2" charset="-122"/>
                <a:cs typeface="Times New Roman" panose="02020603050405020304" pitchFamily="18" charset="0"/>
              </a:rPr>
              <a:t>, Hosseini, and Perera, 2024, p. 11)</a:t>
            </a:r>
          </a:p>
          <a:p>
            <a:endParaRPr lang="en-US" dirty="0"/>
          </a:p>
        </p:txBody>
      </p:sp>
      <p:sp>
        <p:nvSpPr>
          <p:cNvPr id="5" name="TextBox 4">
            <a:extLst>
              <a:ext uri="{FF2B5EF4-FFF2-40B4-BE49-F238E27FC236}">
                <a16:creationId xmlns:a16="http://schemas.microsoft.com/office/drawing/2014/main" id="{29178C47-3444-2D82-A04E-2706FEFF7D1D}"/>
              </a:ext>
            </a:extLst>
          </p:cNvPr>
          <p:cNvSpPr txBox="1"/>
          <p:nvPr/>
        </p:nvSpPr>
        <p:spPr>
          <a:xfrm>
            <a:off x="4809758" y="6211774"/>
            <a:ext cx="3777202" cy="523220"/>
          </a:xfrm>
          <a:prstGeom prst="rect">
            <a:avLst/>
          </a:prstGeom>
          <a:noFill/>
        </p:spPr>
        <p:txBody>
          <a:bodyPr wrap="square" rtlCol="0">
            <a:spAutoFit/>
          </a:bodyPr>
          <a:lstStyle/>
          <a:p>
            <a:r>
              <a:rPr lang="en-GB" sz="1000" dirty="0">
                <a:latin typeface="Aptos" panose="020B0004020202020204" pitchFamily="34" charset="0"/>
                <a:ea typeface="DengXian" panose="02010600030101010101" pitchFamily="2" charset="-122"/>
                <a:cs typeface="Times New Roman" panose="02020603050405020304" pitchFamily="18" charset="0"/>
              </a:rPr>
              <a:t>(</a:t>
            </a:r>
            <a:r>
              <a:rPr lang="en-GB" sz="1000" dirty="0" err="1">
                <a:effectLst/>
                <a:latin typeface="Aptos" panose="020B0004020202020204" pitchFamily="34" charset="0"/>
                <a:ea typeface="DengXian" panose="02010600030101010101" pitchFamily="2" charset="-122"/>
                <a:cs typeface="Times New Roman" panose="02020603050405020304" pitchFamily="18" charset="0"/>
              </a:rPr>
              <a:t>Chandrasekera</a:t>
            </a:r>
            <a:r>
              <a:rPr lang="en-GB" sz="1000" dirty="0">
                <a:effectLst/>
                <a:latin typeface="Aptos" panose="020B0004020202020204" pitchFamily="34" charset="0"/>
                <a:ea typeface="DengXian" panose="02010600030101010101" pitchFamily="2" charset="-122"/>
                <a:cs typeface="Times New Roman" panose="02020603050405020304" pitchFamily="18" charset="0"/>
              </a:rPr>
              <a:t>, Hosseini, and Perera, 2024, p. 13)</a:t>
            </a:r>
          </a:p>
          <a:p>
            <a:endParaRPr lang="en-US" dirty="0"/>
          </a:p>
        </p:txBody>
      </p:sp>
    </p:spTree>
    <p:extLst>
      <p:ext uri="{BB962C8B-B14F-4D97-AF65-F5344CB8AC3E}">
        <p14:creationId xmlns:p14="http://schemas.microsoft.com/office/powerpoint/2010/main" val="2849292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1C630-176C-A713-479A-65D0DACADDD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E4B0A37-C01F-93BA-714A-88E344A96C89}"/>
              </a:ext>
            </a:extLst>
          </p:cNvPr>
          <p:cNvSpPr txBox="1"/>
          <p:nvPr/>
        </p:nvSpPr>
        <p:spPr>
          <a:xfrm>
            <a:off x="4144290" y="1374700"/>
            <a:ext cx="6652388" cy="4555093"/>
          </a:xfrm>
          <a:prstGeom prst="rect">
            <a:avLst/>
          </a:prstGeom>
          <a:noFill/>
        </p:spPr>
        <p:txBody>
          <a:bodyPr wrap="square" rtlCol="0">
            <a:spAutoFit/>
          </a:bodyPr>
          <a:lstStyle/>
          <a:p>
            <a:endParaRPr lang="en-GB" b="1" dirty="0">
              <a:solidFill>
                <a:srgbClr val="1F1F1F"/>
              </a:solidFill>
              <a:latin typeface="Google Sans Text"/>
            </a:endParaRPr>
          </a:p>
          <a:p>
            <a:r>
              <a:rPr lang="en-GB" sz="2800" b="1" i="0" u="none" strike="noStrike" dirty="0">
                <a:solidFill>
                  <a:srgbClr val="131314"/>
                </a:solidFill>
                <a:effectLst/>
                <a:latin typeface="Google Sans Text"/>
              </a:rPr>
              <a:t>Critique</a:t>
            </a:r>
          </a:p>
          <a:p>
            <a:endParaRPr lang="en-GB" sz="2800" b="1" i="0" u="none" strike="noStrike" dirty="0">
              <a:solidFill>
                <a:srgbClr val="131314"/>
              </a:solidFill>
              <a:effectLst/>
              <a:latin typeface="Google Sans Text"/>
            </a:endParaRPr>
          </a:p>
          <a:p>
            <a:pPr marL="285750" indent="-285750">
              <a:buFont typeface="Arial" panose="020B0604020202020204" pitchFamily="34" charset="0"/>
              <a:buChar char="•"/>
            </a:pPr>
            <a:r>
              <a:rPr lang="en-GB" b="1" dirty="0">
                <a:solidFill>
                  <a:srgbClr val="131314"/>
                </a:solidFill>
                <a:latin typeface="Google Sans Text"/>
              </a:rPr>
              <a:t>D</a:t>
            </a:r>
            <a:r>
              <a:rPr lang="en-GB" b="1" i="0" u="none" strike="noStrike" dirty="0">
                <a:solidFill>
                  <a:srgbClr val="131314"/>
                </a:solidFill>
                <a:effectLst/>
                <a:latin typeface="Google Sans Text"/>
              </a:rPr>
              <a:t>oes not provide a detailed analysis of how students interacted with the text-to-image AI tool</a:t>
            </a:r>
            <a:r>
              <a:rPr lang="en-GB" b="0" i="0" u="none" strike="noStrike" dirty="0">
                <a:solidFill>
                  <a:srgbClr val="131314"/>
                </a:solidFill>
                <a:effectLst/>
                <a:latin typeface="Google Sans Text"/>
              </a:rPr>
              <a:t>. Transparency on the ways in which students used the tool, could have contributed to understanding the connection between AI interactions and outcomes further.  </a:t>
            </a:r>
          </a:p>
          <a:p>
            <a:endParaRPr lang="en-GB" b="0" i="0" u="none" strike="noStrike" dirty="0">
              <a:solidFill>
                <a:srgbClr val="131314"/>
              </a:solidFill>
              <a:effectLst/>
              <a:latin typeface="Google Sans Text"/>
            </a:endParaRPr>
          </a:p>
          <a:p>
            <a:pPr marL="285750" indent="-285750">
              <a:buFont typeface="Arial" panose="020B0604020202020204" pitchFamily="34" charset="0"/>
              <a:buChar char="•"/>
            </a:pPr>
            <a:r>
              <a:rPr lang="en-GB" b="1" dirty="0">
                <a:solidFill>
                  <a:srgbClr val="131314"/>
                </a:solidFill>
                <a:latin typeface="Google Sans Text"/>
              </a:rPr>
              <a:t>Vague details </a:t>
            </a:r>
            <a:r>
              <a:rPr lang="en-GB" dirty="0">
                <a:solidFill>
                  <a:srgbClr val="131314"/>
                </a:solidFill>
                <a:latin typeface="Google Sans Text"/>
              </a:rPr>
              <a:t>on participants and their background.</a:t>
            </a:r>
            <a:endParaRPr lang="en-GB" b="0" i="0" u="none" strike="noStrike" dirty="0">
              <a:solidFill>
                <a:srgbClr val="131314"/>
              </a:solidFill>
              <a:effectLst/>
              <a:latin typeface="Google Sans Text"/>
            </a:endParaRPr>
          </a:p>
          <a:p>
            <a:endParaRPr lang="en-GB" b="1" i="0" u="none" strike="noStrike" dirty="0">
              <a:solidFill>
                <a:srgbClr val="1F1F1F"/>
              </a:solidFill>
              <a:effectLst/>
              <a:latin typeface="Google Sans Text"/>
            </a:endParaRPr>
          </a:p>
          <a:p>
            <a:endParaRPr lang="en-GB" b="1" i="0" u="none" strike="noStrike" dirty="0">
              <a:solidFill>
                <a:srgbClr val="1F1F1F"/>
              </a:solidFill>
              <a:effectLst/>
              <a:latin typeface="Google Sans Text"/>
            </a:endParaRPr>
          </a:p>
          <a:p>
            <a:endParaRPr lang="en-GB" dirty="0">
              <a:solidFill>
                <a:srgbClr val="131314"/>
              </a:solidFill>
              <a:latin typeface="Google Sans Text"/>
            </a:endParaRPr>
          </a:p>
          <a:p>
            <a:endParaRPr lang="en-GB" b="1" dirty="0">
              <a:solidFill>
                <a:srgbClr val="1F1F1F"/>
              </a:solidFill>
              <a:latin typeface="Google Sans Text"/>
            </a:endParaRPr>
          </a:p>
          <a:p>
            <a:endParaRPr lang="en-GB" b="1" dirty="0">
              <a:solidFill>
                <a:srgbClr val="1F1F1F"/>
              </a:solidFill>
              <a:latin typeface="Google Sans Text"/>
            </a:endParaRPr>
          </a:p>
          <a:p>
            <a:endParaRPr lang="en-GB" dirty="0">
              <a:solidFill>
                <a:srgbClr val="131314"/>
              </a:solidFill>
              <a:latin typeface="Google Sans Text"/>
            </a:endParaRPr>
          </a:p>
        </p:txBody>
      </p:sp>
      <p:pic>
        <p:nvPicPr>
          <p:cNvPr id="2" name="Picture 1">
            <a:extLst>
              <a:ext uri="{FF2B5EF4-FFF2-40B4-BE49-F238E27FC236}">
                <a16:creationId xmlns:a16="http://schemas.microsoft.com/office/drawing/2014/main" id="{6AA8D090-3BD9-BD30-D0E2-EC03633835AB}"/>
              </a:ext>
            </a:extLst>
          </p:cNvPr>
          <p:cNvPicPr>
            <a:picLocks noChangeAspect="1"/>
          </p:cNvPicPr>
          <p:nvPr/>
        </p:nvPicPr>
        <p:blipFill>
          <a:blip r:embed="rId3"/>
          <a:stretch>
            <a:fillRect/>
          </a:stretch>
        </p:blipFill>
        <p:spPr>
          <a:xfrm>
            <a:off x="667209" y="2259492"/>
            <a:ext cx="2034216" cy="2034216"/>
          </a:xfrm>
          <a:prstGeom prst="rect">
            <a:avLst/>
          </a:prstGeom>
        </p:spPr>
      </p:pic>
    </p:spTree>
    <p:extLst>
      <p:ext uri="{BB962C8B-B14F-4D97-AF65-F5344CB8AC3E}">
        <p14:creationId xmlns:p14="http://schemas.microsoft.com/office/powerpoint/2010/main" val="640040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873E675-CDAA-3E5C-1F82-06120E88135F}"/>
              </a:ext>
            </a:extLst>
          </p:cNvPr>
          <p:cNvPicPr>
            <a:picLocks noChangeAspect="1"/>
          </p:cNvPicPr>
          <p:nvPr/>
        </p:nvPicPr>
        <p:blipFill>
          <a:blip r:embed="rId3"/>
          <a:srcRect l="9058" r="12054"/>
          <a:stretch/>
        </p:blipFill>
        <p:spPr>
          <a:xfrm>
            <a:off x="-1" y="-2"/>
            <a:ext cx="5410198" cy="6858002"/>
          </a:xfrm>
          <a:prstGeom prst="rect">
            <a:avLst/>
          </a:prstGeom>
        </p:spPr>
      </p:pic>
      <p:sp useBgFill="1">
        <p:nvSpPr>
          <p:cNvPr id="10" name="Rectangle 9">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4BB5774-AA19-818C-B0C4-605C3B074A71}"/>
              </a:ext>
            </a:extLst>
          </p:cNvPr>
          <p:cNvSpPr txBox="1"/>
          <p:nvPr/>
        </p:nvSpPr>
        <p:spPr>
          <a:xfrm>
            <a:off x="6096000" y="1905000"/>
            <a:ext cx="5247340" cy="4511040"/>
          </a:xfrm>
          <a:prstGeom prst="rect">
            <a:avLst/>
          </a:prstGeom>
        </p:spPr>
        <p:txBody>
          <a:bodyPr vert="horz" lIns="91440" tIns="45720" rIns="91440" bIns="45720" rtlCol="0" anchor="ctr">
            <a:normAutofit fontScale="92500" lnSpcReduction="20000"/>
          </a:bodyPr>
          <a:lstStyle/>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endParaRPr lang="en-US" sz="2000" b="1" dirty="0"/>
          </a:p>
          <a:p>
            <a:pPr>
              <a:lnSpc>
                <a:spcPct val="90000"/>
              </a:lnSpc>
              <a:spcAft>
                <a:spcPts val="600"/>
              </a:spcAft>
            </a:pPr>
            <a:endParaRPr lang="en-US" sz="2000" b="1" u="sng" dirty="0"/>
          </a:p>
          <a:p>
            <a:pPr marL="285750" indent="-228600">
              <a:lnSpc>
                <a:spcPct val="90000"/>
              </a:lnSpc>
              <a:spcAft>
                <a:spcPts val="600"/>
              </a:spcAft>
              <a:buFont typeface="Arial" panose="020B0604020202020204" pitchFamily="34" charset="0"/>
              <a:buChar char="•"/>
            </a:pPr>
            <a:r>
              <a:rPr lang="en-US" sz="1900" dirty="0"/>
              <a:t>Study e</a:t>
            </a:r>
            <a:r>
              <a:rPr lang="en-US" sz="1900" dirty="0">
                <a:effectLst/>
              </a:rPr>
              <a:t>xamines the integration of AI into design education, focusing on three case studies within a creative technology curriculum at </a:t>
            </a:r>
            <a:r>
              <a:rPr lang="en-US" sz="1900" dirty="0" err="1">
                <a:effectLst/>
              </a:rPr>
              <a:t>Universiti</a:t>
            </a:r>
            <a:r>
              <a:rPr lang="en-US" sz="1900" dirty="0">
                <a:effectLst/>
              </a:rPr>
              <a:t> Malaysia Kelantan.</a:t>
            </a:r>
          </a:p>
          <a:p>
            <a:pPr marL="57150">
              <a:lnSpc>
                <a:spcPct val="90000"/>
              </a:lnSpc>
              <a:spcAft>
                <a:spcPts val="600"/>
              </a:spcAft>
            </a:pPr>
            <a:endParaRPr lang="en-US" sz="1900" dirty="0">
              <a:effectLst/>
            </a:endParaRPr>
          </a:p>
          <a:p>
            <a:pPr marL="285750" indent="-228600">
              <a:lnSpc>
                <a:spcPct val="90000"/>
              </a:lnSpc>
              <a:spcAft>
                <a:spcPts val="600"/>
              </a:spcAft>
              <a:buFont typeface="Arial" panose="020B0604020202020204" pitchFamily="34" charset="0"/>
              <a:buChar char="•"/>
            </a:pPr>
            <a:r>
              <a:rPr lang="en-GB" sz="1900" dirty="0">
                <a:ea typeface="Aptos" panose="020B0004020202020204" pitchFamily="34" charset="0"/>
                <a:cs typeface="Times New Roman" panose="02020603050405020304" pitchFamily="18" charset="0"/>
              </a:rPr>
              <a:t>S</a:t>
            </a:r>
            <a:r>
              <a:rPr lang="en-GB" sz="1900" dirty="0">
                <a:effectLst/>
                <a:ea typeface="Aptos" panose="020B0004020202020204" pitchFamily="34" charset="0"/>
                <a:cs typeface="Times New Roman" panose="02020603050405020304" pitchFamily="18" charset="0"/>
              </a:rPr>
              <a:t>tudents between the ages of 20 and 23.</a:t>
            </a:r>
          </a:p>
          <a:p>
            <a:pPr marL="57150">
              <a:lnSpc>
                <a:spcPct val="90000"/>
              </a:lnSpc>
              <a:spcAft>
                <a:spcPts val="600"/>
              </a:spcAft>
            </a:pPr>
            <a:endParaRPr lang="en-GB" sz="1900" dirty="0">
              <a:effectLst/>
              <a:ea typeface="Aptos" panose="020B0004020202020204" pitchFamily="34" charset="0"/>
              <a:cs typeface="Times New Roman" panose="02020603050405020304" pitchFamily="18" charset="0"/>
            </a:endParaRPr>
          </a:p>
          <a:p>
            <a:pPr marL="285750" indent="-228600">
              <a:lnSpc>
                <a:spcPct val="90000"/>
              </a:lnSpc>
              <a:spcAft>
                <a:spcPts val="600"/>
              </a:spcAft>
              <a:buFont typeface="Arial" panose="020B0604020202020204" pitchFamily="34" charset="0"/>
              <a:buChar char="•"/>
            </a:pPr>
            <a:r>
              <a:rPr lang="en-GB" sz="1900" kern="100" dirty="0">
                <a:effectLst/>
                <a:ea typeface="Aptos" panose="020B0004020202020204" pitchFamily="34" charset="0"/>
                <a:cs typeface="Times New Roman" panose="02020603050405020304" pitchFamily="18" charset="0"/>
              </a:rPr>
              <a:t>Discipline areas include Production Design, Mixed Media</a:t>
            </a:r>
            <a:r>
              <a:rPr lang="en-GB" sz="1900" kern="100" dirty="0">
                <a:ea typeface="Aptos" panose="020B0004020202020204" pitchFamily="34" charset="0"/>
                <a:cs typeface="Times New Roman" panose="02020603050405020304" pitchFamily="18" charset="0"/>
              </a:rPr>
              <a:t> Fine Arts, </a:t>
            </a:r>
            <a:r>
              <a:rPr lang="en-GB" sz="1900" kern="100" dirty="0">
                <a:effectLst/>
                <a:ea typeface="Aptos" panose="020B0004020202020204" pitchFamily="34" charset="0"/>
                <a:cs typeface="Times New Roman" panose="02020603050405020304" pitchFamily="18" charset="0"/>
              </a:rPr>
              <a:t>Computer and Arts.</a:t>
            </a:r>
          </a:p>
          <a:p>
            <a:pPr marL="57150">
              <a:lnSpc>
                <a:spcPct val="90000"/>
              </a:lnSpc>
              <a:spcAft>
                <a:spcPts val="600"/>
              </a:spcAft>
            </a:pPr>
            <a:endParaRPr lang="en-GB" sz="1900" kern="100" dirty="0">
              <a:effectLst/>
              <a:ea typeface="Aptos" panose="020B0004020202020204" pitchFamily="34" charset="0"/>
              <a:cs typeface="Times New Roman" panose="02020603050405020304" pitchFamily="18" charset="0"/>
            </a:endParaRPr>
          </a:p>
          <a:p>
            <a:pPr marL="285750" indent="-228600">
              <a:lnSpc>
                <a:spcPct val="90000"/>
              </a:lnSpc>
              <a:spcAft>
                <a:spcPts val="600"/>
              </a:spcAft>
              <a:buFont typeface="Arial" panose="020B0604020202020204" pitchFamily="34" charset="0"/>
              <a:buChar char="•"/>
            </a:pPr>
            <a:r>
              <a:rPr lang="en-GB" sz="1900" dirty="0">
                <a:ea typeface="Aptos" panose="020B0004020202020204" pitchFamily="34" charset="0"/>
                <a:cs typeface="Times New Roman" panose="02020603050405020304" pitchFamily="18" charset="0"/>
              </a:rPr>
              <a:t>D</a:t>
            </a:r>
            <a:r>
              <a:rPr lang="en-GB" sz="1900" dirty="0">
                <a:effectLst/>
                <a:ea typeface="Aptos" panose="020B0004020202020204" pitchFamily="34" charset="0"/>
                <a:cs typeface="Times New Roman" panose="02020603050405020304" pitchFamily="18" charset="0"/>
              </a:rPr>
              <a:t>ata collection, involved observations, student and educator interviews, and analysis of student outputs. </a:t>
            </a:r>
          </a:p>
          <a:p>
            <a:pPr marL="285750" indent="-228600">
              <a:lnSpc>
                <a:spcPct val="90000"/>
              </a:lnSpc>
              <a:spcAft>
                <a:spcPts val="600"/>
              </a:spcAft>
              <a:buFont typeface="Arial" panose="020B0604020202020204" pitchFamily="34" charset="0"/>
              <a:buChar char="•"/>
            </a:pPr>
            <a:endParaRPr lang="en-GB" sz="1900" dirty="0">
              <a:cs typeface="Times New Roman" panose="02020603050405020304" pitchFamily="18" charset="0"/>
            </a:endParaRPr>
          </a:p>
          <a:p>
            <a:pPr marL="57150">
              <a:lnSpc>
                <a:spcPct val="90000"/>
              </a:lnSpc>
              <a:spcAft>
                <a:spcPts val="600"/>
              </a:spcAft>
            </a:pPr>
            <a:r>
              <a:rPr lang="en-GB" sz="2000" dirty="0">
                <a:effectLst/>
                <a:ea typeface="DengXian" panose="02010600030101010101" pitchFamily="2" charset="-122"/>
                <a:cs typeface="Times New Roman" panose="02020603050405020304" pitchFamily="18" charset="0"/>
              </a:rPr>
              <a:t>(</a:t>
            </a:r>
            <a:r>
              <a:rPr lang="en-GB" sz="2000" dirty="0" err="1">
                <a:effectLst/>
                <a:ea typeface="DengXian" panose="02010600030101010101" pitchFamily="2" charset="-122"/>
                <a:cs typeface="Times New Roman" panose="02020603050405020304" pitchFamily="18" charset="0"/>
              </a:rPr>
              <a:t>Omran</a:t>
            </a:r>
            <a:r>
              <a:rPr lang="en-GB" sz="2000" dirty="0">
                <a:effectLst/>
                <a:ea typeface="DengXian" panose="02010600030101010101" pitchFamily="2" charset="-122"/>
                <a:cs typeface="Times New Roman" panose="02020603050405020304" pitchFamily="18" charset="0"/>
              </a:rPr>
              <a:t> </a:t>
            </a:r>
            <a:r>
              <a:rPr lang="en-GB" sz="2000" dirty="0" err="1">
                <a:effectLst/>
                <a:ea typeface="DengXian" panose="02010600030101010101" pitchFamily="2" charset="-122"/>
                <a:cs typeface="Times New Roman" panose="02020603050405020304" pitchFamily="18" charset="0"/>
              </a:rPr>
              <a:t>Zailuddin</a:t>
            </a:r>
            <a:r>
              <a:rPr lang="en-GB" sz="2000" dirty="0">
                <a:effectLst/>
                <a:ea typeface="DengXian" panose="02010600030101010101" pitchFamily="2" charset="-122"/>
                <a:cs typeface="Times New Roman" panose="02020603050405020304" pitchFamily="18" charset="0"/>
              </a:rPr>
              <a:t>, </a:t>
            </a:r>
            <a:r>
              <a:rPr lang="en-GB" sz="2000" i="1" dirty="0">
                <a:effectLst/>
                <a:ea typeface="DengXian" panose="02010600030101010101" pitchFamily="2" charset="-122"/>
                <a:cs typeface="Times New Roman" panose="02020603050405020304" pitchFamily="18" charset="0"/>
              </a:rPr>
              <a:t>et al.</a:t>
            </a:r>
            <a:r>
              <a:rPr lang="en-GB" sz="2000" dirty="0">
                <a:effectLst/>
                <a:ea typeface="DengXian" panose="02010600030101010101" pitchFamily="2" charset="-122"/>
                <a:cs typeface="Times New Roman" panose="02020603050405020304" pitchFamily="18" charset="0"/>
              </a:rPr>
              <a:t> 2024) </a:t>
            </a:r>
          </a:p>
          <a:p>
            <a:pPr marL="57150">
              <a:lnSpc>
                <a:spcPct val="90000"/>
              </a:lnSpc>
              <a:spcAft>
                <a:spcPts val="600"/>
              </a:spcAft>
            </a:pPr>
            <a:endParaRPr lang="en-US" sz="1900" dirty="0">
              <a:effectLst/>
            </a:endParaRPr>
          </a:p>
          <a:p>
            <a:pPr indent="-228600">
              <a:lnSpc>
                <a:spcPct val="90000"/>
              </a:lnSpc>
              <a:spcAft>
                <a:spcPts val="600"/>
              </a:spcAft>
              <a:buFont typeface="Arial" panose="020B0604020202020204" pitchFamily="34" charset="0"/>
              <a:buChar char="•"/>
            </a:pPr>
            <a:endParaRPr lang="en-US" sz="2000" b="1" i="0" u="none" strike="noStrike" dirty="0">
              <a:effectLst/>
            </a:endParaRPr>
          </a:p>
        </p:txBody>
      </p:sp>
    </p:spTree>
    <p:extLst>
      <p:ext uri="{BB962C8B-B14F-4D97-AF65-F5344CB8AC3E}">
        <p14:creationId xmlns:p14="http://schemas.microsoft.com/office/powerpoint/2010/main" val="2612250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EE8793-FD59-5A6A-9EDF-AEE67E802476}"/>
              </a:ext>
            </a:extLst>
          </p:cNvPr>
          <p:cNvPicPr>
            <a:picLocks noChangeAspect="1"/>
          </p:cNvPicPr>
          <p:nvPr/>
        </p:nvPicPr>
        <p:blipFill>
          <a:blip r:embed="rId3"/>
          <a:srcRect l="5535" r="5555"/>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2" name="TextBox 1">
            <a:extLst>
              <a:ext uri="{FF2B5EF4-FFF2-40B4-BE49-F238E27FC236}">
                <a16:creationId xmlns:a16="http://schemas.microsoft.com/office/drawing/2014/main" id="{7E8CEE71-0EFA-A795-170C-43326832BFB1}"/>
              </a:ext>
            </a:extLst>
          </p:cNvPr>
          <p:cNvSpPr txBox="1"/>
          <p:nvPr/>
        </p:nvSpPr>
        <p:spPr>
          <a:xfrm>
            <a:off x="6402236" y="907684"/>
            <a:ext cx="5360978" cy="6059837"/>
          </a:xfrm>
          <a:prstGeom prst="rect">
            <a:avLst/>
          </a:prstGeom>
        </p:spPr>
        <p:txBody>
          <a:bodyPr vert="horz" lIns="91440" tIns="45720" rIns="91440" bIns="45720" rtlCol="0">
            <a:normAutofit/>
          </a:bodyPr>
          <a:lstStyle/>
          <a:p>
            <a:pPr>
              <a:lnSpc>
                <a:spcPct val="90000"/>
              </a:lnSpc>
              <a:spcAft>
                <a:spcPts val="600"/>
              </a:spcAft>
            </a:pPr>
            <a:r>
              <a:rPr lang="en-US" sz="2800" b="1" dirty="0"/>
              <a:t>Agreements and Disagreements</a:t>
            </a:r>
          </a:p>
          <a:p>
            <a:pPr indent="-228600">
              <a:lnSpc>
                <a:spcPct val="90000"/>
              </a:lnSpc>
              <a:spcAft>
                <a:spcPts val="600"/>
              </a:spcAft>
              <a:buFont typeface="Arial" panose="020B0604020202020204" pitchFamily="34" charset="0"/>
              <a:buChar char="•"/>
            </a:pPr>
            <a:endParaRPr lang="en-US" b="1" u="sng" dirty="0">
              <a:effectLst/>
            </a:endParaRPr>
          </a:p>
          <a:p>
            <a:pPr marL="57150">
              <a:lnSpc>
                <a:spcPct val="90000"/>
              </a:lnSpc>
              <a:spcAft>
                <a:spcPts val="600"/>
              </a:spcAft>
            </a:pPr>
            <a:r>
              <a:rPr lang="en-US" b="1" i="0" u="none" strike="noStrike" dirty="0">
                <a:effectLst/>
              </a:rPr>
              <a:t>Agree: </a:t>
            </a:r>
            <a:r>
              <a:rPr lang="en-US" i="0" u="none" strike="noStrike" dirty="0">
                <a:effectLst/>
              </a:rPr>
              <a:t>Acknowledgment of the </a:t>
            </a:r>
            <a:r>
              <a:rPr lang="en-US" b="1" i="0" u="none" strike="noStrike" dirty="0">
                <a:effectLst/>
              </a:rPr>
              <a:t>potential of AI to enhance creativity </a:t>
            </a:r>
            <a:r>
              <a:rPr lang="en-US" i="0" u="none" strike="noStrike" dirty="0">
                <a:effectLst/>
              </a:rPr>
              <a:t>and efficiency in design education. </a:t>
            </a:r>
          </a:p>
          <a:p>
            <a:pPr marL="285750" indent="-228600">
              <a:lnSpc>
                <a:spcPct val="90000"/>
              </a:lnSpc>
              <a:spcAft>
                <a:spcPts val="600"/>
              </a:spcAft>
              <a:buFont typeface="Arial" panose="020B0604020202020204" pitchFamily="34" charset="0"/>
              <a:buChar char="•"/>
            </a:pPr>
            <a:endParaRPr lang="en-US" dirty="0"/>
          </a:p>
          <a:p>
            <a:pPr marL="57150">
              <a:lnSpc>
                <a:spcPct val="90000"/>
              </a:lnSpc>
              <a:spcAft>
                <a:spcPts val="600"/>
              </a:spcAft>
            </a:pPr>
            <a:r>
              <a:rPr lang="en-US" b="1" i="0" u="none" strike="noStrike" dirty="0">
                <a:effectLst/>
              </a:rPr>
              <a:t>Disagree: </a:t>
            </a:r>
            <a:r>
              <a:rPr lang="en-US" i="0" u="none" strike="noStrike" dirty="0">
                <a:effectLst/>
              </a:rPr>
              <a:t>Perception and definition on AI and AI human relationship. </a:t>
            </a:r>
          </a:p>
          <a:p>
            <a:pPr marL="57150">
              <a:lnSpc>
                <a:spcPct val="90000"/>
              </a:lnSpc>
              <a:spcAft>
                <a:spcPts val="600"/>
              </a:spcAft>
            </a:pPr>
            <a:endParaRPr lang="en-US" i="0" u="none" strike="noStrike" dirty="0">
              <a:effectLst/>
            </a:endParaRPr>
          </a:p>
          <a:p>
            <a:pPr marL="342900" indent="-285750">
              <a:lnSpc>
                <a:spcPct val="90000"/>
              </a:lnSpc>
              <a:spcAft>
                <a:spcPts val="600"/>
              </a:spcAft>
              <a:buFont typeface="Arial" panose="020B0604020202020204" pitchFamily="34" charset="0"/>
              <a:buChar char="•"/>
            </a:pPr>
            <a:r>
              <a:rPr lang="en-US" i="0" u="none" strike="noStrike" dirty="0">
                <a:effectLst/>
              </a:rPr>
              <a:t>AI considered a </a:t>
            </a:r>
            <a:r>
              <a:rPr lang="en-US" b="1" i="0" u="none" strike="noStrike" dirty="0">
                <a:effectLst/>
              </a:rPr>
              <a:t>co-creator </a:t>
            </a:r>
            <a:r>
              <a:rPr lang="en-US" i="0" u="none" strike="noStrike" dirty="0">
                <a:effectLst/>
              </a:rPr>
              <a:t>in the design process.</a:t>
            </a:r>
          </a:p>
          <a:p>
            <a:pPr marL="342900" indent="-285750">
              <a:lnSpc>
                <a:spcPct val="90000"/>
              </a:lnSpc>
              <a:spcAft>
                <a:spcPts val="600"/>
              </a:spcAft>
              <a:buFont typeface="Arial" panose="020B0604020202020204" pitchFamily="34" charset="0"/>
              <a:buChar char="•"/>
            </a:pPr>
            <a:r>
              <a:rPr lang="en-US" i="0" u="none" strike="noStrike" dirty="0">
                <a:effectLst/>
              </a:rPr>
              <a:t>AI considered a </a:t>
            </a:r>
            <a:r>
              <a:rPr lang="en-US" b="1" i="0" u="none" strike="noStrike" dirty="0">
                <a:effectLst/>
              </a:rPr>
              <a:t>tool</a:t>
            </a:r>
            <a:r>
              <a:rPr lang="en-US" i="0" u="none" strike="noStrike" dirty="0">
                <a:effectLst/>
              </a:rPr>
              <a:t> emphasising the superior value of human mentorship in this creative process.   </a:t>
            </a:r>
          </a:p>
          <a:p>
            <a:pPr>
              <a:lnSpc>
                <a:spcPct val="90000"/>
              </a:lnSpc>
              <a:spcAft>
                <a:spcPts val="600"/>
              </a:spcAft>
            </a:pPr>
            <a:endParaRPr lang="en-US" dirty="0"/>
          </a:p>
          <a:p>
            <a:pPr>
              <a:lnSpc>
                <a:spcPct val="90000"/>
              </a:lnSpc>
              <a:spcAft>
                <a:spcPts val="600"/>
              </a:spcAft>
            </a:pPr>
            <a:endParaRPr lang="en-US" sz="1100" dirty="0">
              <a:effectLst/>
            </a:endParaRPr>
          </a:p>
          <a:p>
            <a:pPr indent="-228600">
              <a:lnSpc>
                <a:spcPct val="90000"/>
              </a:lnSpc>
              <a:spcAft>
                <a:spcPts val="600"/>
              </a:spcAft>
              <a:buFont typeface="Arial" panose="020B0604020202020204" pitchFamily="34" charset="0"/>
              <a:buChar char="•"/>
            </a:pPr>
            <a:endParaRPr lang="en-US" sz="1100" dirty="0"/>
          </a:p>
        </p:txBody>
      </p:sp>
    </p:spTree>
    <p:extLst>
      <p:ext uri="{BB962C8B-B14F-4D97-AF65-F5344CB8AC3E}">
        <p14:creationId xmlns:p14="http://schemas.microsoft.com/office/powerpoint/2010/main" val="2275921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7BE6739-E749-57BE-E96C-D7F5CFB2F343}"/>
            </a:ext>
          </a:extLst>
        </p:cNvPr>
        <p:cNvGrpSpPr/>
        <p:nvPr/>
      </p:nvGrpSpPr>
      <p:grpSpPr>
        <a:xfrm>
          <a:off x="0" y="0"/>
          <a:ext cx="0" cy="0"/>
          <a:chOff x="0" y="0"/>
          <a:chExt cx="0" cy="0"/>
        </a:xfrm>
      </p:grpSpPr>
      <p:sp useBgFill="1">
        <p:nvSpPr>
          <p:cNvPr id="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6C4C27A-9749-E2F7-8A4E-233F3A6C818A}"/>
              </a:ext>
            </a:extLst>
          </p:cNvPr>
          <p:cNvSpPr txBox="1"/>
          <p:nvPr/>
        </p:nvSpPr>
        <p:spPr>
          <a:xfrm>
            <a:off x="761800" y="777240"/>
            <a:ext cx="5334200" cy="5462839"/>
          </a:xfrm>
          <a:prstGeom prst="rect">
            <a:avLst/>
          </a:prstGeom>
        </p:spPr>
        <p:txBody>
          <a:bodyPr vert="horz" lIns="91440" tIns="45720" rIns="91440" bIns="45720" rtlCol="0" anchor="ctr">
            <a:normAutofit/>
          </a:bodyPr>
          <a:lstStyle/>
          <a:p>
            <a:pPr>
              <a:lnSpc>
                <a:spcPct val="90000"/>
              </a:lnSpc>
              <a:spcAft>
                <a:spcPts val="600"/>
              </a:spcAft>
            </a:pPr>
            <a:endParaRPr lang="en-US" sz="1700" dirty="0"/>
          </a:p>
          <a:p>
            <a:pPr>
              <a:lnSpc>
                <a:spcPct val="90000"/>
              </a:lnSpc>
              <a:spcAft>
                <a:spcPts val="600"/>
              </a:spcAft>
            </a:pPr>
            <a:r>
              <a:rPr lang="en-US" sz="2800" b="1" dirty="0">
                <a:effectLst/>
              </a:rPr>
              <a:t>What this means for my study?</a:t>
            </a:r>
          </a:p>
          <a:p>
            <a:pPr indent="-228600">
              <a:lnSpc>
                <a:spcPct val="90000"/>
              </a:lnSpc>
              <a:spcAft>
                <a:spcPts val="600"/>
              </a:spcAft>
              <a:buFont typeface="Arial" panose="020B0604020202020204" pitchFamily="34" charset="0"/>
              <a:buChar char="•"/>
            </a:pPr>
            <a:endParaRPr lang="en-US" b="1" dirty="0">
              <a:effectLst/>
            </a:endParaRPr>
          </a:p>
          <a:p>
            <a:pPr>
              <a:lnSpc>
                <a:spcPct val="90000"/>
              </a:lnSpc>
              <a:spcAft>
                <a:spcPts val="600"/>
              </a:spcAft>
            </a:pPr>
            <a:r>
              <a:rPr lang="en-US" dirty="0"/>
              <a:t>W</a:t>
            </a:r>
            <a:r>
              <a:rPr lang="en-US" dirty="0">
                <a:effectLst/>
              </a:rPr>
              <a:t>hile it is perceived AI tools can enhance creativity, and efficiency, in design education</a:t>
            </a:r>
            <a:r>
              <a:rPr lang="en-US" dirty="0"/>
              <a:t>.  I</a:t>
            </a:r>
            <a:r>
              <a:rPr lang="en-US" dirty="0">
                <a:effectLst/>
              </a:rPr>
              <a:t>mportant questions about the </a:t>
            </a:r>
            <a:r>
              <a:rPr lang="en-US" b="1" dirty="0">
                <a:effectLst/>
              </a:rPr>
              <a:t>balance</a:t>
            </a:r>
            <a:r>
              <a:rPr lang="en-US" dirty="0">
                <a:effectLst/>
              </a:rPr>
              <a:t> between technology and human approaches</a:t>
            </a:r>
            <a:r>
              <a:rPr lang="en-US" dirty="0"/>
              <a:t> is raised.  </a:t>
            </a:r>
          </a:p>
          <a:p>
            <a:pPr>
              <a:lnSpc>
                <a:spcPct val="90000"/>
              </a:lnSpc>
              <a:spcAft>
                <a:spcPts val="600"/>
              </a:spcAft>
            </a:pPr>
            <a:endParaRPr lang="en-US" b="1" dirty="0"/>
          </a:p>
          <a:p>
            <a:pPr>
              <a:lnSpc>
                <a:spcPct val="90000"/>
              </a:lnSpc>
              <a:spcAft>
                <a:spcPts val="600"/>
              </a:spcAft>
            </a:pPr>
            <a:r>
              <a:rPr lang="en-US" dirty="0"/>
              <a:t>How the </a:t>
            </a:r>
            <a:r>
              <a:rPr lang="en-US" b="1" dirty="0"/>
              <a:t>human AI relationship is perceived, </a:t>
            </a:r>
            <a:r>
              <a:rPr lang="en-US" dirty="0"/>
              <a:t>is fundamental to our understandings.</a:t>
            </a:r>
            <a:endParaRPr lang="en-US" dirty="0">
              <a:effectLst/>
            </a:endParaRP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dirty="0">
                <a:effectLst/>
              </a:rPr>
              <a:t>The perception of this relationship will shape </a:t>
            </a:r>
            <a:r>
              <a:rPr lang="en-US" dirty="0"/>
              <a:t>AIs definition, and impact on thinkings about AIs implementation and how it is adopted into education. </a:t>
            </a:r>
            <a:endParaRPr lang="en-US" sz="1700" dirty="0"/>
          </a:p>
        </p:txBody>
      </p:sp>
      <p:pic>
        <p:nvPicPr>
          <p:cNvPr id="3" name="Picture 2">
            <a:extLst>
              <a:ext uri="{FF2B5EF4-FFF2-40B4-BE49-F238E27FC236}">
                <a16:creationId xmlns:a16="http://schemas.microsoft.com/office/drawing/2014/main" id="{C8C6F302-8F81-9D77-7665-C3D28F130311}"/>
              </a:ext>
            </a:extLst>
          </p:cNvPr>
          <p:cNvPicPr>
            <a:picLocks noChangeAspect="1"/>
          </p:cNvPicPr>
          <p:nvPr/>
        </p:nvPicPr>
        <p:blipFill>
          <a:blip r:embed="rId3"/>
          <a:srcRect l="11161" r="11180"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807240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E088CA7-CB3D-2458-2917-72DF05AC3E9A}"/>
              </a:ext>
            </a:extLst>
          </p:cNvPr>
          <p:cNvSpPr txBox="1"/>
          <p:nvPr/>
        </p:nvSpPr>
        <p:spPr>
          <a:xfrm>
            <a:off x="766287" y="584294"/>
            <a:ext cx="5710753" cy="5883618"/>
          </a:xfrm>
          <a:prstGeom prst="rect">
            <a:avLst/>
          </a:prstGeom>
        </p:spPr>
        <p:txBody>
          <a:bodyPr vert="horz" lIns="91440" tIns="45720" rIns="91440" bIns="45720" rtlCol="0" anchor="ctr">
            <a:normAutofit/>
          </a:bodyPr>
          <a:lstStyle/>
          <a:p>
            <a:pPr>
              <a:lnSpc>
                <a:spcPct val="90000"/>
              </a:lnSpc>
              <a:spcAft>
                <a:spcPts val="600"/>
              </a:spcAft>
            </a:pPr>
            <a:r>
              <a:rPr lang="en-US" sz="2800" b="1" dirty="0"/>
              <a:t>AI in Art and Design Professions</a:t>
            </a:r>
          </a:p>
          <a:p>
            <a:pPr>
              <a:lnSpc>
                <a:spcPct val="90000"/>
              </a:lnSpc>
              <a:spcAft>
                <a:spcPts val="600"/>
              </a:spcAft>
            </a:pPr>
            <a:endParaRPr lang="en-US" sz="2800" b="1" dirty="0"/>
          </a:p>
          <a:p>
            <a:pPr indent="-228600">
              <a:lnSpc>
                <a:spcPct val="90000"/>
              </a:lnSpc>
              <a:spcAft>
                <a:spcPts val="600"/>
              </a:spcAft>
              <a:buFont typeface="Arial" panose="020B0604020202020204" pitchFamily="34" charset="0"/>
              <a:buChar char="•"/>
            </a:pPr>
            <a:endParaRPr lang="en-US" dirty="0"/>
          </a:p>
          <a:p>
            <a:pPr marL="285750" indent="-228600">
              <a:lnSpc>
                <a:spcPct val="90000"/>
              </a:lnSpc>
              <a:spcAft>
                <a:spcPts val="600"/>
              </a:spcAft>
              <a:buFont typeface="Arial" panose="020B0604020202020204" pitchFamily="34" charset="0"/>
              <a:buChar char="•"/>
            </a:pPr>
            <a:r>
              <a:rPr lang="en-US" dirty="0">
                <a:effectLst/>
              </a:rPr>
              <a:t>The introduction of AI into artistic creation represents a </a:t>
            </a:r>
            <a:r>
              <a:rPr lang="en-US" b="1" dirty="0">
                <a:effectLst/>
              </a:rPr>
              <a:t>profound cultural shift, necessitating a revaluation </a:t>
            </a:r>
            <a:r>
              <a:rPr lang="en-US" dirty="0">
                <a:effectLst/>
              </a:rPr>
              <a:t>of art, the role of the artist, and the nature of creativity</a:t>
            </a:r>
            <a:r>
              <a:rPr lang="en-US" dirty="0"/>
              <a:t>. </a:t>
            </a:r>
            <a:endParaRPr lang="en-US" dirty="0">
              <a:effectLst/>
            </a:endParaRPr>
          </a:p>
          <a:p>
            <a:pPr marL="285750" indent="-228600">
              <a:lnSpc>
                <a:spcPct val="90000"/>
              </a:lnSpc>
              <a:spcAft>
                <a:spcPts val="600"/>
              </a:spcAft>
              <a:buFont typeface="Arial" panose="020B0604020202020204" pitchFamily="34" charset="0"/>
              <a:buChar char="•"/>
            </a:pPr>
            <a:endParaRPr lang="en-US" dirty="0"/>
          </a:p>
          <a:p>
            <a:pPr marL="285750" indent="-228600">
              <a:lnSpc>
                <a:spcPct val="90000"/>
              </a:lnSpc>
              <a:spcAft>
                <a:spcPts val="600"/>
              </a:spcAft>
              <a:buFont typeface="Arial" panose="020B0604020202020204" pitchFamily="34" charset="0"/>
              <a:buChar char="•"/>
            </a:pPr>
            <a:r>
              <a:rPr lang="en-US" i="0" u="none" strike="noStrike" dirty="0">
                <a:effectLst/>
              </a:rPr>
              <a:t>Terms like ‘</a:t>
            </a:r>
            <a:r>
              <a:rPr lang="en-US" b="1" dirty="0"/>
              <a:t>h</a:t>
            </a:r>
            <a:r>
              <a:rPr lang="en-US" b="1" i="0" u="none" strike="noStrike" dirty="0">
                <a:effectLst/>
              </a:rPr>
              <a:t>uman-AI collaboration’</a:t>
            </a:r>
            <a:r>
              <a:rPr lang="en-US" i="0" u="none" strike="noStrike" dirty="0">
                <a:effectLst/>
              </a:rPr>
              <a:t> and ‘</a:t>
            </a:r>
            <a:r>
              <a:rPr lang="en-US" b="1" i="0" u="none" strike="noStrike" dirty="0">
                <a:effectLst/>
              </a:rPr>
              <a:t>co-creativity’</a:t>
            </a:r>
            <a:r>
              <a:rPr lang="en-US" i="0" u="none" strike="noStrike" dirty="0">
                <a:effectLst/>
              </a:rPr>
              <a:t>, used to describe </a:t>
            </a:r>
            <a:r>
              <a:rPr lang="en-US" dirty="0"/>
              <a:t>how a</a:t>
            </a:r>
            <a:r>
              <a:rPr lang="en-US" i="0" u="none" strike="noStrike" dirty="0">
                <a:effectLst/>
              </a:rPr>
              <a:t>rtists are increasingly using AI as partners, merging their creative vision with AI. </a:t>
            </a:r>
          </a:p>
          <a:p>
            <a:pPr indent="-228600">
              <a:lnSpc>
                <a:spcPct val="90000"/>
              </a:lnSpc>
              <a:spcAft>
                <a:spcPts val="600"/>
              </a:spcAft>
              <a:buFont typeface="Arial" panose="020B0604020202020204" pitchFamily="34" charset="0"/>
              <a:buChar char="•"/>
            </a:pPr>
            <a:endParaRPr lang="en-US" b="1" dirty="0"/>
          </a:p>
          <a:p>
            <a:pPr marL="285750" indent="-228600">
              <a:lnSpc>
                <a:spcPct val="90000"/>
              </a:lnSpc>
              <a:spcAft>
                <a:spcPts val="600"/>
              </a:spcAft>
              <a:buFont typeface="Arial" panose="020B0604020202020204" pitchFamily="34" charset="0"/>
              <a:buChar char="•"/>
            </a:pPr>
            <a:r>
              <a:rPr lang="en-US" dirty="0"/>
              <a:t>D</a:t>
            </a:r>
            <a:r>
              <a:rPr lang="en-US" i="0" u="none" strike="noStrike" dirty="0">
                <a:effectLst/>
              </a:rPr>
              <a:t>iscussions about the nature of </a:t>
            </a:r>
            <a:r>
              <a:rPr lang="en-US" dirty="0"/>
              <a:t>an </a:t>
            </a:r>
            <a:r>
              <a:rPr lang="en-US" b="1" dirty="0"/>
              <a:t>AI human</a:t>
            </a:r>
            <a:r>
              <a:rPr lang="en-US" b="1" i="0" u="none" strike="noStrike" dirty="0">
                <a:effectLst/>
              </a:rPr>
              <a:t> creative partnership</a:t>
            </a:r>
            <a:r>
              <a:rPr lang="en-US" b="1" dirty="0"/>
              <a:t>, </a:t>
            </a:r>
            <a:r>
              <a:rPr lang="en-US" dirty="0"/>
              <a:t>and</a:t>
            </a:r>
            <a:r>
              <a:rPr lang="en-US" b="1" dirty="0"/>
              <a:t> </a:t>
            </a:r>
            <a:r>
              <a:rPr lang="en-US" dirty="0">
                <a:effectLst/>
              </a:rPr>
              <a:t>the emergence of </a:t>
            </a:r>
            <a:r>
              <a:rPr lang="en-US" b="1" dirty="0">
                <a:effectLst/>
              </a:rPr>
              <a:t>‘artificial creativity’ </a:t>
            </a:r>
            <a:r>
              <a:rPr lang="en-US" dirty="0">
                <a:effectLst/>
              </a:rPr>
              <a:t>is apparent.</a:t>
            </a:r>
            <a:endParaRPr lang="en-US" i="0" u="none" strike="noStrike" dirty="0">
              <a:effectLst/>
            </a:endParaRPr>
          </a:p>
          <a:p>
            <a:pPr>
              <a:lnSpc>
                <a:spcPct val="90000"/>
              </a:lnSpc>
              <a:spcAft>
                <a:spcPts val="600"/>
              </a:spcAft>
            </a:pPr>
            <a:endParaRPr lang="en-US" b="1" dirty="0"/>
          </a:p>
          <a:p>
            <a:pPr>
              <a:lnSpc>
                <a:spcPct val="90000"/>
              </a:lnSpc>
              <a:spcAft>
                <a:spcPts val="600"/>
              </a:spcAft>
            </a:pPr>
            <a:r>
              <a:rPr lang="en-GB" sz="1800" dirty="0">
                <a:effectLst/>
                <a:latin typeface="Aptos" panose="020B0004020202020204" pitchFamily="34" charset="0"/>
                <a:ea typeface="DengXian" panose="02010600030101010101" pitchFamily="2" charset="-122"/>
                <a:cs typeface="Times New Roman" panose="02020603050405020304" pitchFamily="18" charset="0"/>
              </a:rPr>
              <a:t>(Garcia, 2024) </a:t>
            </a:r>
            <a:r>
              <a:rPr lang="en-US" sz="800" dirty="0"/>
              <a:t>  </a:t>
            </a:r>
          </a:p>
        </p:txBody>
      </p:sp>
      <p:pic>
        <p:nvPicPr>
          <p:cNvPr id="3" name="Picture 2">
            <a:extLst>
              <a:ext uri="{FF2B5EF4-FFF2-40B4-BE49-F238E27FC236}">
                <a16:creationId xmlns:a16="http://schemas.microsoft.com/office/drawing/2014/main" id="{079997CA-51AE-B478-39B6-5C743464B279}"/>
              </a:ext>
            </a:extLst>
          </p:cNvPr>
          <p:cNvPicPr>
            <a:picLocks noChangeAspect="1"/>
          </p:cNvPicPr>
          <p:nvPr/>
        </p:nvPicPr>
        <p:blipFill>
          <a:blip r:embed="rId3"/>
          <a:srcRect l="10612" t="-1" r="24543" b="-1"/>
          <a:stretch/>
        </p:blipFill>
        <p:spPr>
          <a:xfrm>
            <a:off x="7737933" y="0"/>
            <a:ext cx="4454067" cy="6868886"/>
          </a:xfrm>
          <a:prstGeom prst="rect">
            <a:avLst/>
          </a:prstGeom>
          <a:effectLst>
            <a:outerShdw blurRad="127000" dist="50800" dir="10800000" sx="99000" sy="99000" algn="r" rotWithShape="0">
              <a:prstClr val="black">
                <a:alpha val="40000"/>
              </a:prstClr>
            </a:outerShdw>
          </a:effectLst>
        </p:spPr>
      </p:pic>
      <p:grpSp>
        <p:nvGrpSpPr>
          <p:cNvPr id="4" name="Group 3">
            <a:extLst>
              <a:ext uri="{FF2B5EF4-FFF2-40B4-BE49-F238E27FC236}">
                <a16:creationId xmlns:a16="http://schemas.microsoft.com/office/drawing/2014/main" id="{F4A2BC5E-8E0A-B4C8-154B-F4A7E3C85D3C}"/>
              </a:ext>
            </a:extLst>
          </p:cNvPr>
          <p:cNvGrpSpPr/>
          <p:nvPr/>
        </p:nvGrpSpPr>
        <p:grpSpPr>
          <a:xfrm>
            <a:off x="6694486" y="4969710"/>
            <a:ext cx="4287413" cy="1855694"/>
            <a:chOff x="0" y="1755023"/>
            <a:chExt cx="3742667" cy="1819535"/>
          </a:xfrm>
        </p:grpSpPr>
        <p:sp>
          <p:nvSpPr>
            <p:cNvPr id="5" name="Rounded Rectangle 4">
              <a:extLst>
                <a:ext uri="{FF2B5EF4-FFF2-40B4-BE49-F238E27FC236}">
                  <a16:creationId xmlns:a16="http://schemas.microsoft.com/office/drawing/2014/main" id="{BCF24CB0-CA98-20F9-7848-F87D2122E026}"/>
                </a:ext>
              </a:extLst>
            </p:cNvPr>
            <p:cNvSpPr/>
            <p:nvPr/>
          </p:nvSpPr>
          <p:spPr>
            <a:xfrm>
              <a:off x="0" y="1755023"/>
              <a:ext cx="3742667" cy="1544400"/>
            </a:xfrm>
            <a:prstGeom prst="roundRect">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en-US"/>
            </a:p>
          </p:txBody>
        </p:sp>
        <p:sp>
          <p:nvSpPr>
            <p:cNvPr id="6" name="Rounded Rectangle 4">
              <a:extLst>
                <a:ext uri="{FF2B5EF4-FFF2-40B4-BE49-F238E27FC236}">
                  <a16:creationId xmlns:a16="http://schemas.microsoft.com/office/drawing/2014/main" id="{7DB645B3-4742-8E92-E977-83CFEC8A7287}"/>
                </a:ext>
              </a:extLst>
            </p:cNvPr>
            <p:cNvSpPr txBox="1"/>
            <p:nvPr/>
          </p:nvSpPr>
          <p:spPr>
            <a:xfrm>
              <a:off x="75390" y="2180940"/>
              <a:ext cx="3591885" cy="139361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defTabSz="666750">
                <a:lnSpc>
                  <a:spcPct val="90000"/>
                </a:lnSpc>
                <a:spcBef>
                  <a:spcPct val="0"/>
                </a:spcBef>
                <a:spcAft>
                  <a:spcPct val="35000"/>
                </a:spcAft>
              </a:pPr>
              <a:r>
                <a:rPr lang="en-US" sz="1600" b="1" dirty="0">
                  <a:latin typeface="Helvetica" pitchFamily="2" charset="0"/>
                </a:rPr>
                <a:t>A</a:t>
              </a:r>
              <a:r>
                <a:rPr lang="en-GB" sz="1600" b="1" dirty="0">
                  <a:effectLst/>
                  <a:latin typeface="Helvetica" pitchFamily="2" charset="0"/>
                </a:rPr>
                <a:t>s the relationship between artists and AI continues to develop and evolve, the importance of establishing best practices and frameworks to support this form of co-creativity becomes clear.</a:t>
              </a:r>
            </a:p>
            <a:p>
              <a:pPr defTabSz="666750">
                <a:lnSpc>
                  <a:spcPct val="90000"/>
                </a:lnSpc>
                <a:spcBef>
                  <a:spcPct val="0"/>
                </a:spcBef>
                <a:spcAft>
                  <a:spcPct val="35000"/>
                </a:spcAft>
              </a:pPr>
              <a:r>
                <a:rPr lang="en-GB" sz="1600" dirty="0">
                  <a:effectLst/>
                  <a:latin typeface="Aptos" panose="020B0004020202020204" pitchFamily="34" charset="0"/>
                  <a:ea typeface="DengXian" panose="02010600030101010101" pitchFamily="2" charset="-122"/>
                  <a:cs typeface="Times New Roman" panose="02020603050405020304" pitchFamily="18" charset="0"/>
                </a:rPr>
                <a:t>(Garcia, 2024, p. 8) </a:t>
              </a:r>
              <a:endParaRPr lang="en-US" sz="1600" b="1" dirty="0"/>
            </a:p>
            <a:p>
              <a:pPr defTabSz="666750">
                <a:lnSpc>
                  <a:spcPct val="90000"/>
                </a:lnSpc>
                <a:spcBef>
                  <a:spcPct val="0"/>
                </a:spcBef>
                <a:spcAft>
                  <a:spcPct val="35000"/>
                </a:spcAft>
              </a:pPr>
              <a:endParaRPr lang="en-GB" sz="1600" dirty="0">
                <a:effectLst/>
                <a:latin typeface="Helvetica" pitchFamily="2" charset="0"/>
              </a:endParaRPr>
            </a:p>
            <a:p>
              <a:pPr defTabSz="666750">
                <a:lnSpc>
                  <a:spcPct val="90000"/>
                </a:lnSpc>
                <a:spcBef>
                  <a:spcPct val="0"/>
                </a:spcBef>
                <a:spcAft>
                  <a:spcPct val="35000"/>
                </a:spcAft>
              </a:pPr>
              <a:endParaRPr lang="en-US" sz="1600" kern="1200" dirty="0"/>
            </a:p>
          </p:txBody>
        </p:sp>
      </p:grpSp>
    </p:spTree>
    <p:extLst>
      <p:ext uri="{BB962C8B-B14F-4D97-AF65-F5344CB8AC3E}">
        <p14:creationId xmlns:p14="http://schemas.microsoft.com/office/powerpoint/2010/main" val="461888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FA56D570-313B-FDBB-4B77-DFD84383ABBB}"/>
              </a:ext>
            </a:extLst>
          </p:cNvPr>
          <p:cNvSpPr txBox="1"/>
          <p:nvPr/>
        </p:nvSpPr>
        <p:spPr>
          <a:xfrm>
            <a:off x="753388" y="1343670"/>
            <a:ext cx="4913671" cy="4810441"/>
          </a:xfrm>
          <a:prstGeom prst="rect">
            <a:avLst/>
          </a:prstGeom>
        </p:spPr>
        <p:txBody>
          <a:bodyPr vert="horz" lIns="91440" tIns="45720" rIns="91440" bIns="45720" rtlCol="0">
            <a:normAutofit lnSpcReduction="10000"/>
          </a:bodyPr>
          <a:lstStyle/>
          <a:p>
            <a:pPr>
              <a:lnSpc>
                <a:spcPct val="90000"/>
              </a:lnSpc>
              <a:spcAft>
                <a:spcPts val="600"/>
              </a:spcAft>
            </a:pPr>
            <a:r>
              <a:rPr lang="en-US" sz="2800" b="1" dirty="0"/>
              <a:t>Language of the Literature</a:t>
            </a:r>
          </a:p>
          <a:p>
            <a:pPr indent="-228600">
              <a:lnSpc>
                <a:spcPct val="90000"/>
              </a:lnSpc>
              <a:spcAft>
                <a:spcPts val="600"/>
              </a:spcAft>
              <a:buFont typeface="Arial" panose="020B0604020202020204" pitchFamily="34" charset="0"/>
              <a:buChar char="•"/>
            </a:pPr>
            <a:endParaRPr lang="en-US" sz="2400" b="1" dirty="0"/>
          </a:p>
          <a:p>
            <a:pPr>
              <a:lnSpc>
                <a:spcPct val="90000"/>
              </a:lnSpc>
              <a:spcAft>
                <a:spcPts val="600"/>
              </a:spcAft>
            </a:pPr>
            <a:r>
              <a:rPr lang="en-US" sz="2400" b="1" dirty="0"/>
              <a:t>The Prefix ‘Co’ </a:t>
            </a:r>
          </a:p>
          <a:p>
            <a:pPr>
              <a:lnSpc>
                <a:spcPct val="90000"/>
              </a:lnSpc>
              <a:spcAft>
                <a:spcPts val="600"/>
              </a:spcAft>
            </a:pPr>
            <a:r>
              <a:rPr lang="en-US" sz="2400" i="1" dirty="0"/>
              <a:t>‘co-creativity’</a:t>
            </a:r>
          </a:p>
          <a:p>
            <a:pPr>
              <a:lnSpc>
                <a:spcPct val="90000"/>
              </a:lnSpc>
              <a:spcAft>
                <a:spcPts val="600"/>
              </a:spcAft>
            </a:pPr>
            <a:r>
              <a:rPr lang="en-US" sz="2400" i="1" dirty="0"/>
              <a:t>‘co-creation’</a:t>
            </a:r>
          </a:p>
          <a:p>
            <a:pPr>
              <a:lnSpc>
                <a:spcPct val="90000"/>
              </a:lnSpc>
              <a:spcAft>
                <a:spcPts val="600"/>
              </a:spcAft>
            </a:pPr>
            <a:r>
              <a:rPr lang="en-US" sz="2400" i="1" dirty="0"/>
              <a:t>‘co-intelligence’</a:t>
            </a:r>
          </a:p>
          <a:p>
            <a:pPr>
              <a:lnSpc>
                <a:spcPct val="90000"/>
              </a:lnSpc>
              <a:spcAft>
                <a:spcPts val="600"/>
              </a:spcAft>
            </a:pPr>
            <a:endParaRPr lang="en-US" sz="2000" i="1" dirty="0"/>
          </a:p>
          <a:p>
            <a:pPr>
              <a:lnSpc>
                <a:spcPct val="90000"/>
              </a:lnSpc>
              <a:spcAft>
                <a:spcPts val="600"/>
              </a:spcAft>
            </a:pPr>
            <a:endParaRPr lang="en-GB" sz="10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90000"/>
              </a:lnSpc>
              <a:spcAft>
                <a:spcPts val="600"/>
              </a:spcAft>
            </a:pPr>
            <a:endParaRPr lang="en-GB" sz="1000" kern="100" dirty="0">
              <a:latin typeface="Aptos" panose="020B0004020202020204" pitchFamily="34" charset="0"/>
              <a:ea typeface="DengXian" panose="02010600030101010101" pitchFamily="2" charset="-122"/>
              <a:cs typeface="Times New Roman" panose="02020603050405020304" pitchFamily="18" charset="0"/>
            </a:endParaRPr>
          </a:p>
          <a:p>
            <a:pPr>
              <a:lnSpc>
                <a:spcPct val="90000"/>
              </a:lnSpc>
              <a:spcAft>
                <a:spcPts val="600"/>
              </a:spcAft>
            </a:pPr>
            <a:endParaRPr lang="en-GB" sz="10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90000"/>
              </a:lnSpc>
              <a:spcAft>
                <a:spcPts val="600"/>
              </a:spcAft>
            </a:pPr>
            <a:endParaRPr lang="en-GB" sz="1000" kern="100" dirty="0">
              <a:latin typeface="Aptos" panose="020B0004020202020204" pitchFamily="34" charset="0"/>
              <a:ea typeface="DengXian" panose="02010600030101010101" pitchFamily="2" charset="-122"/>
              <a:cs typeface="Times New Roman" panose="02020603050405020304" pitchFamily="18" charset="0"/>
            </a:endParaRPr>
          </a:p>
          <a:p>
            <a:pPr>
              <a:lnSpc>
                <a:spcPct val="90000"/>
              </a:lnSpc>
              <a:spcAft>
                <a:spcPts val="600"/>
              </a:spcAft>
            </a:pPr>
            <a:endParaRPr lang="en-GB" sz="10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90000"/>
              </a:lnSpc>
              <a:spcAft>
                <a:spcPts val="600"/>
              </a:spcAft>
            </a:pPr>
            <a:r>
              <a:rPr lang="en-GB" sz="1000" kern="100" dirty="0">
                <a:effectLst/>
                <a:latin typeface="Aptos" panose="020B0004020202020204" pitchFamily="34" charset="0"/>
                <a:ea typeface="DengXian" panose="02010600030101010101" pitchFamily="2" charset="-122"/>
                <a:cs typeface="Times New Roman" panose="02020603050405020304" pitchFamily="18" charset="0"/>
              </a:rPr>
              <a:t>(Atkinson and Barker, 2023)</a:t>
            </a:r>
          </a:p>
          <a:p>
            <a:pPr>
              <a:lnSpc>
                <a:spcPct val="90000"/>
              </a:lnSpc>
              <a:spcAft>
                <a:spcPts val="600"/>
              </a:spcAft>
            </a:pPr>
            <a:r>
              <a:rPr lang="en-GB" sz="1000" kern="100" dirty="0">
                <a:effectLst/>
                <a:latin typeface="Aptos" panose="020B0004020202020204" pitchFamily="34" charset="0"/>
                <a:ea typeface="DengXian" panose="02010600030101010101" pitchFamily="2" charset="-122"/>
                <a:cs typeface="Times New Roman" panose="02020603050405020304" pitchFamily="18" charset="0"/>
              </a:rPr>
              <a:t>(Garcia, 2024)</a:t>
            </a:r>
            <a:r>
              <a:rPr lang="en-US" sz="1000" kern="100" dirty="0">
                <a:effectLst/>
                <a:latin typeface="Aptos" panose="020B0004020202020204" pitchFamily="34" charset="0"/>
                <a:ea typeface="DengXian" panose="02010600030101010101" pitchFamily="2" charset="-122"/>
                <a:cs typeface="Times New Roman" panose="02020603050405020304" pitchFamily="18" charset="0"/>
              </a:rPr>
              <a:t>, </a:t>
            </a:r>
          </a:p>
          <a:p>
            <a:pPr>
              <a:lnSpc>
                <a:spcPct val="90000"/>
              </a:lnSpc>
              <a:spcAft>
                <a:spcPts val="600"/>
              </a:spcAft>
            </a:pPr>
            <a:r>
              <a:rPr lang="en-GB" sz="1000" kern="100" dirty="0">
                <a:effectLst/>
                <a:latin typeface="Aptos" panose="020B0004020202020204" pitchFamily="34" charset="0"/>
                <a:ea typeface="DengXian" panose="02010600030101010101" pitchFamily="2" charset="-122"/>
                <a:cs typeface="Times New Roman" panose="02020603050405020304" pitchFamily="18" charset="0"/>
              </a:rPr>
              <a:t>(Liu and Fu, 2024) </a:t>
            </a:r>
          </a:p>
          <a:p>
            <a:pPr>
              <a:lnSpc>
                <a:spcPct val="90000"/>
              </a:lnSpc>
              <a:spcAft>
                <a:spcPts val="600"/>
              </a:spcAft>
            </a:pPr>
            <a:r>
              <a:rPr lang="en-US" sz="1000" dirty="0"/>
              <a:t>(</a:t>
            </a:r>
            <a:r>
              <a:rPr lang="en-US" sz="1000" dirty="0" err="1"/>
              <a:t>Mollick</a:t>
            </a:r>
            <a:r>
              <a:rPr lang="en-US" sz="1000" dirty="0"/>
              <a:t>, 2024)</a:t>
            </a:r>
          </a:p>
          <a:p>
            <a:pPr indent="-228600">
              <a:lnSpc>
                <a:spcPct val="90000"/>
              </a:lnSpc>
              <a:spcAft>
                <a:spcPts val="600"/>
              </a:spcAft>
              <a:buFont typeface="Arial" panose="020B0604020202020204" pitchFamily="34" charset="0"/>
              <a:buChar char="•"/>
            </a:pPr>
            <a:endParaRPr lang="en-US" sz="2000" dirty="0"/>
          </a:p>
        </p:txBody>
      </p:sp>
      <p:pic>
        <p:nvPicPr>
          <p:cNvPr id="4" name="Picture 3">
            <a:extLst>
              <a:ext uri="{FF2B5EF4-FFF2-40B4-BE49-F238E27FC236}">
                <a16:creationId xmlns:a16="http://schemas.microsoft.com/office/drawing/2014/main" id="{F39015AC-F10E-7569-2D8B-DFEC1C71E0E3}"/>
              </a:ext>
            </a:extLst>
          </p:cNvPr>
          <p:cNvPicPr>
            <a:picLocks noChangeAspect="1"/>
          </p:cNvPicPr>
          <p:nvPr/>
        </p:nvPicPr>
        <p:blipFill>
          <a:blip r:embed="rId3"/>
          <a:srcRect r="-1" b="-1"/>
          <a:stretch/>
        </p:blipFill>
        <p:spPr>
          <a:xfrm>
            <a:off x="6524941" y="1023779"/>
            <a:ext cx="4810442" cy="4810442"/>
          </a:xfrm>
          <a:custGeom>
            <a:avLst/>
            <a:gdLst/>
            <a:ahLst/>
            <a:cxnLst/>
            <a:rect l="l" t="t" r="r" b="b"/>
            <a:pathLst>
              <a:path w="4810442" h="4810442">
                <a:moveTo>
                  <a:pt x="2405221" y="0"/>
                </a:moveTo>
                <a:cubicBezTo>
                  <a:pt x="3733588" y="0"/>
                  <a:pt x="4810442" y="1076854"/>
                  <a:pt x="4810442" y="2405221"/>
                </a:cubicBezTo>
                <a:cubicBezTo>
                  <a:pt x="4810442" y="3733588"/>
                  <a:pt x="3733588" y="4810442"/>
                  <a:pt x="2405221" y="4810442"/>
                </a:cubicBezTo>
                <a:cubicBezTo>
                  <a:pt x="1076854" y="4810442"/>
                  <a:pt x="0" y="3733588"/>
                  <a:pt x="0" y="2405221"/>
                </a:cubicBezTo>
                <a:cubicBezTo>
                  <a:pt x="0" y="1076854"/>
                  <a:pt x="1076854" y="0"/>
                  <a:pt x="2405221" y="0"/>
                </a:cubicBezTo>
                <a:close/>
              </a:path>
            </a:pathLst>
          </a:custGeom>
        </p:spPr>
      </p:pic>
    </p:spTree>
    <p:extLst>
      <p:ext uri="{BB962C8B-B14F-4D97-AF65-F5344CB8AC3E}">
        <p14:creationId xmlns:p14="http://schemas.microsoft.com/office/powerpoint/2010/main" val="1320497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D899F51-4376-66D2-8C64-3DE14132378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B47A52-5E1D-B6DD-3D2E-D2484B3DB8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AE698AA-B9AE-8352-1067-D4F0260E99AD}"/>
              </a:ext>
            </a:extLst>
          </p:cNvPr>
          <p:cNvPicPr>
            <a:picLocks noChangeAspect="1"/>
          </p:cNvPicPr>
          <p:nvPr/>
        </p:nvPicPr>
        <p:blipFill>
          <a:blip r:embed="rId3"/>
          <a:srcRect l="24582" r="-1377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CD1FD2CD-1DD0-8F98-636C-D0898C7E48AA}"/>
              </a:ext>
            </a:extLst>
          </p:cNvPr>
          <p:cNvSpPr txBox="1"/>
          <p:nvPr/>
        </p:nvSpPr>
        <p:spPr>
          <a:xfrm>
            <a:off x="5410240" y="868680"/>
            <a:ext cx="6543269" cy="5989320"/>
          </a:xfrm>
          <a:prstGeom prst="rect">
            <a:avLst/>
          </a:prstGeom>
        </p:spPr>
        <p:txBody>
          <a:bodyPr vert="horz" lIns="91440" tIns="45720" rIns="91440" bIns="45720" rtlCol="0">
            <a:noAutofit/>
          </a:bodyPr>
          <a:lstStyle/>
          <a:p>
            <a:pPr>
              <a:lnSpc>
                <a:spcPct val="90000"/>
              </a:lnSpc>
              <a:spcAft>
                <a:spcPts val="600"/>
              </a:spcAft>
            </a:pPr>
            <a:endParaRPr lang="en-US" sz="2800" b="1" dirty="0"/>
          </a:p>
          <a:p>
            <a:pPr marL="57150">
              <a:lnSpc>
                <a:spcPct val="90000"/>
              </a:lnSpc>
              <a:spcAft>
                <a:spcPts val="600"/>
              </a:spcAft>
            </a:pPr>
            <a:r>
              <a:rPr lang="en-US" sz="2800" b="1" dirty="0"/>
              <a:t>H</a:t>
            </a:r>
            <a:r>
              <a:rPr lang="en-US" sz="2800" b="1" dirty="0">
                <a:effectLst/>
              </a:rPr>
              <a:t>ybrid Intelligence</a:t>
            </a:r>
          </a:p>
          <a:p>
            <a:pPr marL="57150">
              <a:lnSpc>
                <a:spcPct val="90000"/>
              </a:lnSpc>
              <a:spcAft>
                <a:spcPts val="600"/>
              </a:spcAft>
            </a:pPr>
            <a:endParaRPr lang="en-US" dirty="0"/>
          </a:p>
          <a:p>
            <a:pPr>
              <a:lnSpc>
                <a:spcPct val="90000"/>
              </a:lnSpc>
              <a:spcAft>
                <a:spcPts val="600"/>
              </a:spcAft>
            </a:pPr>
            <a:r>
              <a:rPr lang="en-US" b="1" dirty="0">
                <a:effectLst/>
              </a:rPr>
              <a:t>Differentiation between human and AI</a:t>
            </a:r>
          </a:p>
          <a:p>
            <a:pPr marL="285750" indent="-228600">
              <a:lnSpc>
                <a:spcPct val="90000"/>
              </a:lnSpc>
              <a:spcAft>
                <a:spcPts val="600"/>
              </a:spcAft>
              <a:buFont typeface="Arial" panose="020B0604020202020204" pitchFamily="34" charset="0"/>
              <a:buChar char="•"/>
            </a:pPr>
            <a:r>
              <a:rPr lang="en-US" b="1" dirty="0">
                <a:effectLst/>
              </a:rPr>
              <a:t>AI advantage</a:t>
            </a:r>
            <a:r>
              <a:rPr lang="en-US" b="1" dirty="0"/>
              <a:t>: </a:t>
            </a:r>
            <a:r>
              <a:rPr lang="en-US" dirty="0"/>
              <a:t>able to </a:t>
            </a:r>
            <a:r>
              <a:rPr lang="en-US" dirty="0">
                <a:effectLst/>
              </a:rPr>
              <a:t>solve </a:t>
            </a:r>
            <a:r>
              <a:rPr lang="en-US" b="1" dirty="0">
                <a:effectLst/>
              </a:rPr>
              <a:t>complex problems</a:t>
            </a:r>
            <a:r>
              <a:rPr lang="en-US" b="1" dirty="0"/>
              <a:t> </a:t>
            </a:r>
            <a:r>
              <a:rPr lang="en-US" dirty="0">
                <a:effectLst/>
              </a:rPr>
              <a:t>more so than humans.</a:t>
            </a:r>
          </a:p>
          <a:p>
            <a:pPr marL="285750" indent="-228600">
              <a:lnSpc>
                <a:spcPct val="90000"/>
              </a:lnSpc>
              <a:spcAft>
                <a:spcPts val="600"/>
              </a:spcAft>
              <a:buFont typeface="Arial" panose="020B0604020202020204" pitchFamily="34" charset="0"/>
              <a:buChar char="•"/>
            </a:pPr>
            <a:r>
              <a:rPr lang="en-US" b="1" dirty="0"/>
              <a:t>H</a:t>
            </a:r>
            <a:r>
              <a:rPr lang="en-US" b="1" dirty="0">
                <a:effectLst/>
              </a:rPr>
              <a:t>uman advantage</a:t>
            </a:r>
            <a:r>
              <a:rPr lang="en-US" dirty="0">
                <a:effectLst/>
              </a:rPr>
              <a:t>: able to understand </a:t>
            </a:r>
            <a:r>
              <a:rPr lang="en-US" b="1" dirty="0">
                <a:effectLst/>
              </a:rPr>
              <a:t>feelings emotions, and ethics </a:t>
            </a:r>
            <a:r>
              <a:rPr lang="en-US" dirty="0">
                <a:effectLst/>
              </a:rPr>
              <a:t>more so than AI.</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dirty="0">
                <a:effectLst/>
              </a:rPr>
              <a:t>Asserts a comprehensive understanding of the </a:t>
            </a:r>
            <a:r>
              <a:rPr lang="en-US" b="1" dirty="0">
                <a:effectLst/>
              </a:rPr>
              <a:t>relationship between humans and artificial intelligence </a:t>
            </a:r>
            <a:r>
              <a:rPr lang="en-US" dirty="0">
                <a:effectLst/>
              </a:rPr>
              <a:t>is needed and further </a:t>
            </a:r>
            <a:r>
              <a:rPr lang="en-US" b="1" dirty="0">
                <a:effectLst/>
              </a:rPr>
              <a:t>exploration into how to combine them</a:t>
            </a:r>
            <a:r>
              <a:rPr lang="en-US" dirty="0">
                <a:effectLst/>
              </a:rPr>
              <a:t> to achieve better collaboration.</a:t>
            </a:r>
          </a:p>
          <a:p>
            <a:pPr>
              <a:lnSpc>
                <a:spcPct val="90000"/>
              </a:lnSpc>
              <a:spcAft>
                <a:spcPts val="600"/>
              </a:spcAft>
            </a:pPr>
            <a:endParaRPr lang="en-US" dirty="0"/>
          </a:p>
          <a:p>
            <a:pPr>
              <a:lnSpc>
                <a:spcPct val="90000"/>
              </a:lnSpc>
              <a:spcAft>
                <a:spcPts val="600"/>
              </a:spcAft>
            </a:pPr>
            <a:r>
              <a:rPr lang="en-GB" sz="1800" dirty="0">
                <a:effectLst/>
                <a:latin typeface="Aptos" panose="020B0004020202020204" pitchFamily="34" charset="0"/>
                <a:ea typeface="DengXian" panose="02010600030101010101" pitchFamily="2" charset="-122"/>
                <a:cs typeface="Times New Roman" panose="02020603050405020304" pitchFamily="18" charset="0"/>
              </a:rPr>
              <a:t>(Liu</a:t>
            </a:r>
            <a:r>
              <a:rPr lang="en-GB" dirty="0">
                <a:latin typeface="Aptos" panose="020B0004020202020204" pitchFamily="34" charset="0"/>
                <a:ea typeface="DengXian" panose="02010600030101010101" pitchFamily="2" charset="-122"/>
                <a:cs typeface="Times New Roman" panose="02020603050405020304" pitchFamily="18" charset="0"/>
              </a:rPr>
              <a:t> </a:t>
            </a:r>
            <a:r>
              <a:rPr lang="en-GB" sz="1800" dirty="0">
                <a:effectLst/>
                <a:latin typeface="Aptos" panose="020B0004020202020204" pitchFamily="34" charset="0"/>
                <a:ea typeface="DengXian" panose="02010600030101010101" pitchFamily="2" charset="-122"/>
                <a:cs typeface="Times New Roman" panose="02020603050405020304" pitchFamily="18" charset="0"/>
              </a:rPr>
              <a:t>and Fu, 2024) </a:t>
            </a:r>
            <a:endParaRPr lang="en-US" dirty="0"/>
          </a:p>
          <a:p>
            <a:pPr>
              <a:lnSpc>
                <a:spcPct val="90000"/>
              </a:lnSpc>
              <a:spcAft>
                <a:spcPts val="600"/>
              </a:spcAft>
            </a:pPr>
            <a:r>
              <a:rPr lang="en-US" dirty="0">
                <a:effectLst/>
              </a:rPr>
              <a:t>  </a:t>
            </a:r>
            <a:endParaRPr lang="en-US" dirty="0"/>
          </a:p>
        </p:txBody>
      </p:sp>
    </p:spTree>
    <p:extLst>
      <p:ext uri="{BB962C8B-B14F-4D97-AF65-F5344CB8AC3E}">
        <p14:creationId xmlns:p14="http://schemas.microsoft.com/office/powerpoint/2010/main" val="2522707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4E529-EAAE-86AB-3D5F-84CF0B43E6D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A3AC9C4-FFD2-CFA6-C8BE-B39D7EB2F171}"/>
              </a:ext>
            </a:extLst>
          </p:cNvPr>
          <p:cNvSpPr txBox="1"/>
          <p:nvPr/>
        </p:nvSpPr>
        <p:spPr>
          <a:xfrm>
            <a:off x="1072665" y="1529625"/>
            <a:ext cx="5937735" cy="4031873"/>
          </a:xfrm>
          <a:prstGeom prst="rect">
            <a:avLst/>
          </a:prstGeom>
          <a:noFill/>
        </p:spPr>
        <p:txBody>
          <a:bodyPr wrap="square" rtlCol="0">
            <a:spAutoFit/>
          </a:bodyPr>
          <a:lstStyle/>
          <a:p>
            <a:r>
              <a:rPr lang="en-US" sz="2800" b="1" dirty="0"/>
              <a:t>Measuring AI and Human Creativity</a:t>
            </a:r>
          </a:p>
          <a:p>
            <a:endParaRPr lang="en-GB" kern="100" baseline="30000" dirty="0">
              <a:latin typeface="Aptos" panose="020B0004020202020204" pitchFamily="34" charset="0"/>
              <a:ea typeface="Aptos" panose="020B0004020202020204" pitchFamily="34" charset="0"/>
              <a:cs typeface="Times New Roman" panose="02020603050405020304" pitchFamily="18" charset="0"/>
            </a:endParaRPr>
          </a:p>
          <a:p>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a:p>
            <a:pPr marL="285750" indent="-285750">
              <a:buFont typeface="Arial" panose="020B0604020202020204" pitchFamily="34" charset="0"/>
              <a:buChar char="•"/>
            </a:pPr>
            <a:r>
              <a:rPr lang="en-GB" kern="100" dirty="0">
                <a:latin typeface="Aptos" panose="020B0004020202020204" pitchFamily="34" charset="0"/>
                <a:ea typeface="Aptos" panose="020B0004020202020204" pitchFamily="34" charset="0"/>
                <a:cs typeface="Times New Roman" panose="02020603050405020304" pitchFamily="18" charset="0"/>
              </a:rPr>
              <a:t>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ssessment of the creative capabilities of AI, in comparison to human creativity. </a:t>
            </a:r>
          </a:p>
          <a:p>
            <a:pPr marL="285750" indent="-285750">
              <a:buFont typeface="Arial" panose="020B0604020202020204" pitchFamily="34" charset="0"/>
              <a:buChar cha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Used the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Figural Interpretation Quest (FIQ) test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p>
          <a:p>
            <a:pPr marL="285750" indent="-285750">
              <a:buFont typeface="Arial" panose="020B0604020202020204" pitchFamily="34" charset="0"/>
              <a:buChar char="•"/>
            </a:pPr>
            <a:r>
              <a:rPr lang="en-GB" kern="100" dirty="0">
                <a:latin typeface="Aptos" panose="020B0004020202020204" pitchFamily="34" charset="0"/>
                <a:ea typeface="Aptos" panose="020B0004020202020204" pitchFamily="34" charset="0"/>
                <a:cs typeface="Times New Roman" panose="02020603050405020304" pitchFamily="18" charset="0"/>
              </a:rPr>
              <a:t>D</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rawing on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divergent thinking to test creativity</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r>
              <a:rPr lang="en-GB" kern="100" dirty="0">
                <a:latin typeface="Aptos" panose="020B0004020202020204" pitchFamily="34" charset="0"/>
                <a:ea typeface="Aptos" panose="020B0004020202020204" pitchFamily="34" charset="0"/>
                <a:cs typeface="Times New Roman" panose="02020603050405020304" pitchFamily="18" charset="0"/>
              </a:rPr>
              <a:t>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indings indicate that current AI technologies cannot entirely replace human creativity but rather serve to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complement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and enhance it.</a:t>
            </a:r>
          </a:p>
          <a:p>
            <a:pPr marL="285750" indent="-285750">
              <a:buFont typeface="Arial" panose="020B0604020202020204" pitchFamily="34" charset="0"/>
              <a:buChar char="•"/>
            </a:pPr>
            <a:endParaRPr lang="en-GB" kern="100" dirty="0">
              <a:latin typeface="Aptos" panose="020B0004020202020204" pitchFamily="34" charset="0"/>
              <a:ea typeface="Aptos" panose="020B0004020202020204" pitchFamily="34" charset="0"/>
              <a:cs typeface="Times New Roman" panose="02020603050405020304" pitchFamily="18" charset="0"/>
            </a:endParaRPr>
          </a:p>
          <a:p>
            <a:r>
              <a:rPr lang="en-GB" sz="1800" dirty="0">
                <a:effectLst/>
                <a:latin typeface="Aptos" panose="020B0004020202020204" pitchFamily="34" charset="0"/>
                <a:ea typeface="DengXian" panose="02010600030101010101" pitchFamily="2" charset="-122"/>
                <a:cs typeface="Times New Roman" panose="02020603050405020304" pitchFamily="18" charset="0"/>
              </a:rPr>
              <a:t>(Grassini and Koivisto</a:t>
            </a:r>
            <a:r>
              <a:rPr lang="en-GB" dirty="0">
                <a:latin typeface="Aptos" panose="020B0004020202020204" pitchFamily="34" charset="0"/>
                <a:ea typeface="DengXian" panose="02010600030101010101" pitchFamily="2" charset="-122"/>
                <a:cs typeface="Times New Roman" panose="02020603050405020304" pitchFamily="18" charset="0"/>
              </a:rPr>
              <a:t> </a:t>
            </a:r>
            <a:r>
              <a:rPr lang="en-GB" sz="1800" dirty="0">
                <a:effectLst/>
                <a:latin typeface="Aptos" panose="020B0004020202020204" pitchFamily="34" charset="0"/>
                <a:ea typeface="DengXian" panose="02010600030101010101" pitchFamily="2" charset="-122"/>
                <a:cs typeface="Times New Roman" panose="02020603050405020304" pitchFamily="18" charset="0"/>
              </a:rPr>
              <a:t>2024</a:t>
            </a:r>
            <a:r>
              <a:rPr lang="en-GB" sz="1800" dirty="0">
                <a:latin typeface="Aptos" panose="020B0004020202020204" pitchFamily="34" charset="0"/>
                <a:ea typeface="DengXian" panose="02010600030101010101" pitchFamily="2" charset="-122"/>
                <a:cs typeface="Times New Roman" panose="02020603050405020304" pitchFamily="18" charset="0"/>
              </a:rPr>
              <a:t>)</a:t>
            </a:r>
            <a:endParaRPr lang="en-US" dirty="0"/>
          </a:p>
          <a:p>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ACCCC83F-B25F-4D5F-5E73-C325D18A1D9D}"/>
              </a:ext>
            </a:extLst>
          </p:cNvPr>
          <p:cNvPicPr>
            <a:picLocks noChangeAspect="1"/>
          </p:cNvPicPr>
          <p:nvPr/>
        </p:nvPicPr>
        <p:blipFill>
          <a:blip r:embed="rId3"/>
          <a:stretch>
            <a:fillRect/>
          </a:stretch>
        </p:blipFill>
        <p:spPr>
          <a:xfrm>
            <a:off x="8006673" y="1872669"/>
            <a:ext cx="3112662" cy="3112662"/>
          </a:xfrm>
          <a:prstGeom prst="rect">
            <a:avLst/>
          </a:prstGeom>
        </p:spPr>
      </p:pic>
    </p:spTree>
    <p:extLst>
      <p:ext uri="{BB962C8B-B14F-4D97-AF65-F5344CB8AC3E}">
        <p14:creationId xmlns:p14="http://schemas.microsoft.com/office/powerpoint/2010/main" val="8300309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F09B3D4-7EE0-A4B3-BA6B-137AAC20EB61}"/>
              </a:ext>
            </a:extLst>
          </p:cNvPr>
          <p:cNvPicPr>
            <a:picLocks noChangeAspect="1"/>
          </p:cNvPicPr>
          <p:nvPr/>
        </p:nvPicPr>
        <p:blipFill>
          <a:blip r:embed="rId3"/>
          <a:srcRect l="113" r="10698"/>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4B0EEED7-76B6-4282-2596-C586EDB1453D}"/>
              </a:ext>
            </a:extLst>
          </p:cNvPr>
          <p:cNvSpPr txBox="1"/>
          <p:nvPr/>
        </p:nvSpPr>
        <p:spPr>
          <a:xfrm>
            <a:off x="6513788" y="746760"/>
            <a:ext cx="4779052" cy="5430203"/>
          </a:xfrm>
          <a:prstGeom prst="rect">
            <a:avLst/>
          </a:prstGeom>
        </p:spPr>
        <p:txBody>
          <a:bodyPr vert="horz" lIns="91440" tIns="45720" rIns="91440" bIns="45720" rtlCol="0">
            <a:normAutofit fontScale="92500" lnSpcReduction="10000"/>
          </a:bodyPr>
          <a:lstStyle/>
          <a:p>
            <a:pPr>
              <a:lnSpc>
                <a:spcPct val="90000"/>
              </a:lnSpc>
              <a:spcAft>
                <a:spcPts val="600"/>
              </a:spcAft>
            </a:pPr>
            <a:r>
              <a:rPr lang="en-US" sz="2800" b="1" dirty="0"/>
              <a:t>Measuring AI and Human Creativity</a:t>
            </a:r>
          </a:p>
          <a:p>
            <a:pPr>
              <a:lnSpc>
                <a:spcPct val="90000"/>
              </a:lnSpc>
              <a:spcAft>
                <a:spcPts val="600"/>
              </a:spcAft>
            </a:pPr>
            <a:endParaRPr lang="en-US" baseline="30000" dirty="0"/>
          </a:p>
          <a:p>
            <a:pPr marL="228600" indent="-171450">
              <a:lnSpc>
                <a:spcPct val="90000"/>
              </a:lnSpc>
              <a:spcAft>
                <a:spcPts val="600"/>
              </a:spcAft>
              <a:buFont typeface="Arial" panose="020B0604020202020204" pitchFamily="34" charset="0"/>
              <a:buChar char="•"/>
            </a:pPr>
            <a:r>
              <a:rPr lang="en-US" b="1" dirty="0">
                <a:effectLst/>
              </a:rPr>
              <a:t>Alternative Use Test </a:t>
            </a:r>
            <a:r>
              <a:rPr lang="en-US" dirty="0">
                <a:effectLst/>
              </a:rPr>
              <a:t>for five prompts.</a:t>
            </a:r>
            <a:r>
              <a:rPr lang="en-US" dirty="0"/>
              <a:t>  </a:t>
            </a:r>
            <a:r>
              <a:rPr lang="en-US" dirty="0">
                <a:effectLst/>
              </a:rPr>
              <a:t>Both human and AI were instructed to write down as many ideas as possible. </a:t>
            </a:r>
          </a:p>
          <a:p>
            <a:pPr marL="171450" indent="-171450">
              <a:lnSpc>
                <a:spcPct val="90000"/>
              </a:lnSpc>
              <a:spcAft>
                <a:spcPts val="600"/>
              </a:spcAft>
              <a:buFont typeface="Arial" panose="020B0604020202020204" pitchFamily="34" charset="0"/>
              <a:buChar char="•"/>
            </a:pPr>
            <a:endParaRPr lang="en-US" dirty="0">
              <a:effectLst/>
            </a:endParaRPr>
          </a:p>
          <a:p>
            <a:pPr marL="228600" indent="-171450">
              <a:lnSpc>
                <a:spcPct val="90000"/>
              </a:lnSpc>
              <a:spcAft>
                <a:spcPts val="600"/>
              </a:spcAft>
              <a:buFont typeface="Arial" panose="020B0604020202020204" pitchFamily="34" charset="0"/>
              <a:buChar char="•"/>
            </a:pPr>
            <a:r>
              <a:rPr lang="en-US" b="1" dirty="0">
                <a:effectLst/>
              </a:rPr>
              <a:t>Scored originality of answers</a:t>
            </a:r>
            <a:r>
              <a:rPr lang="en-US" dirty="0">
                <a:effectLst/>
              </a:rPr>
              <a:t> based on</a:t>
            </a:r>
            <a:r>
              <a:rPr lang="en-US" dirty="0"/>
              <a:t> c</a:t>
            </a:r>
            <a:r>
              <a:rPr lang="en-US" dirty="0">
                <a:effectLst/>
              </a:rPr>
              <a:t>lear definition of 'creativity’.</a:t>
            </a:r>
          </a:p>
          <a:p>
            <a:pPr marL="171450" indent="-171450">
              <a:lnSpc>
                <a:spcPct val="90000"/>
              </a:lnSpc>
              <a:spcAft>
                <a:spcPts val="600"/>
              </a:spcAft>
              <a:buFont typeface="Arial" panose="020B0604020202020204" pitchFamily="34" charset="0"/>
              <a:buChar char="•"/>
            </a:pPr>
            <a:endParaRPr lang="en-US" dirty="0">
              <a:effectLst/>
            </a:endParaRPr>
          </a:p>
          <a:p>
            <a:pPr marL="228600" indent="-171450">
              <a:lnSpc>
                <a:spcPct val="90000"/>
              </a:lnSpc>
              <a:spcAft>
                <a:spcPts val="600"/>
              </a:spcAft>
              <a:buFont typeface="Arial" panose="020B0604020202020204" pitchFamily="34" charset="0"/>
              <a:buChar char="•"/>
            </a:pPr>
            <a:r>
              <a:rPr lang="en-US" dirty="0">
                <a:effectLst/>
              </a:rPr>
              <a:t>Defines creativity as</a:t>
            </a:r>
            <a:r>
              <a:rPr lang="en-US" b="1" dirty="0">
                <a:effectLst/>
              </a:rPr>
              <a:t> something new, unique, and original</a:t>
            </a:r>
            <a:r>
              <a:rPr lang="en-US" dirty="0">
                <a:effectLst/>
              </a:rPr>
              <a:t>.</a:t>
            </a:r>
          </a:p>
          <a:p>
            <a:pPr marL="171450" indent="-171450">
              <a:lnSpc>
                <a:spcPct val="90000"/>
              </a:lnSpc>
              <a:spcAft>
                <a:spcPts val="600"/>
              </a:spcAft>
              <a:buFont typeface="Arial" panose="020B0604020202020204" pitchFamily="34" charset="0"/>
              <a:buChar char="•"/>
            </a:pPr>
            <a:endParaRPr lang="en-US" dirty="0">
              <a:effectLst/>
            </a:endParaRPr>
          </a:p>
          <a:p>
            <a:pPr marL="228600" indent="-171450">
              <a:lnSpc>
                <a:spcPct val="90000"/>
              </a:lnSpc>
              <a:spcAft>
                <a:spcPts val="600"/>
              </a:spcAft>
              <a:buFont typeface="Arial" panose="020B0604020202020204" pitchFamily="34" charset="0"/>
              <a:buChar char="•"/>
            </a:pPr>
            <a:r>
              <a:rPr lang="en-US" dirty="0"/>
              <a:t>Advises to</a:t>
            </a:r>
            <a:r>
              <a:rPr lang="en-US" dirty="0">
                <a:effectLst/>
              </a:rPr>
              <a:t> avoid viewing chatbots as tools that may replace humans. Instead, </a:t>
            </a:r>
            <a:r>
              <a:rPr lang="en-US" dirty="0"/>
              <a:t>AI</a:t>
            </a:r>
            <a:r>
              <a:rPr lang="en-US" dirty="0">
                <a:effectLst/>
              </a:rPr>
              <a:t> can be a </a:t>
            </a:r>
            <a:r>
              <a:rPr lang="en-US" b="1" dirty="0">
                <a:effectLst/>
              </a:rPr>
              <a:t>valuable assistants </a:t>
            </a:r>
            <a:r>
              <a:rPr lang="en-US" dirty="0">
                <a:effectLst/>
              </a:rPr>
              <a:t>in providing and reviewing thoughts and ideas.</a:t>
            </a:r>
          </a:p>
          <a:p>
            <a:pPr marL="57150">
              <a:lnSpc>
                <a:spcPct val="90000"/>
              </a:lnSpc>
              <a:spcAft>
                <a:spcPts val="600"/>
              </a:spcAft>
            </a:pPr>
            <a:endParaRPr lang="en-US" dirty="0">
              <a:effectLst/>
            </a:endParaRPr>
          </a:p>
          <a:p>
            <a:pPr>
              <a:lnSpc>
                <a:spcPct val="90000"/>
              </a:lnSpc>
              <a:spcAft>
                <a:spcPts val="600"/>
              </a:spcAft>
            </a:pPr>
            <a:r>
              <a:rPr lang="en-US" dirty="0">
                <a:effectLst/>
              </a:rPr>
              <a:t>(Haase</a:t>
            </a:r>
            <a:r>
              <a:rPr lang="en-US" dirty="0"/>
              <a:t> </a:t>
            </a:r>
            <a:r>
              <a:rPr lang="en-US" dirty="0">
                <a:effectLst/>
              </a:rPr>
              <a:t>and Hanel, 2023) </a:t>
            </a:r>
            <a:endParaRPr lang="en-US" baseline="30000" dirty="0"/>
          </a:p>
          <a:p>
            <a:pPr indent="-228600">
              <a:lnSpc>
                <a:spcPct val="90000"/>
              </a:lnSpc>
              <a:spcAft>
                <a:spcPts val="600"/>
              </a:spcAft>
              <a:buFont typeface="Arial" panose="020B0604020202020204" pitchFamily="34" charset="0"/>
              <a:buChar char="•"/>
            </a:pPr>
            <a:endParaRPr lang="en-US" sz="1100" dirty="0">
              <a:effectLst/>
            </a:endParaRPr>
          </a:p>
          <a:p>
            <a:pPr indent="-228600">
              <a:lnSpc>
                <a:spcPct val="90000"/>
              </a:lnSpc>
              <a:spcAft>
                <a:spcPts val="600"/>
              </a:spcAft>
              <a:buFont typeface="Arial" panose="020B0604020202020204" pitchFamily="34" charset="0"/>
              <a:buChar char="•"/>
            </a:pPr>
            <a:endParaRPr lang="en-US" sz="1100" dirty="0">
              <a:effectLst/>
            </a:endParaRPr>
          </a:p>
          <a:p>
            <a:pPr indent="-228600">
              <a:lnSpc>
                <a:spcPct val="90000"/>
              </a:lnSpc>
              <a:spcAft>
                <a:spcPts val="600"/>
              </a:spcAft>
              <a:buFont typeface="Arial" panose="020B0604020202020204" pitchFamily="34" charset="0"/>
              <a:buChar char="•"/>
            </a:pPr>
            <a:endParaRPr lang="en-US" sz="1100" dirty="0"/>
          </a:p>
        </p:txBody>
      </p:sp>
    </p:spTree>
    <p:extLst>
      <p:ext uri="{BB962C8B-B14F-4D97-AF65-F5344CB8AC3E}">
        <p14:creationId xmlns:p14="http://schemas.microsoft.com/office/powerpoint/2010/main" val="1504155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92C78-3E47-5379-C67F-CFD205249F4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0FD7526-6D40-5AE2-E42C-2D3BF7D75C57}"/>
              </a:ext>
            </a:extLst>
          </p:cNvPr>
          <p:cNvSpPr txBox="1"/>
          <p:nvPr/>
        </p:nvSpPr>
        <p:spPr>
          <a:xfrm>
            <a:off x="4538098" y="1358910"/>
            <a:ext cx="6834367" cy="5663089"/>
          </a:xfrm>
          <a:prstGeom prst="rect">
            <a:avLst/>
          </a:prstGeom>
          <a:noFill/>
        </p:spPr>
        <p:txBody>
          <a:bodyPr wrap="square" rtlCol="0">
            <a:spAutoFit/>
          </a:bodyPr>
          <a:lstStyle/>
          <a:p>
            <a:r>
              <a:rPr lang="en-GB" sz="2800" b="1" dirty="0">
                <a:solidFill>
                  <a:srgbClr val="131314"/>
                </a:solidFill>
                <a:latin typeface="Google Sans Text"/>
              </a:rPr>
              <a:t>Areas of Agreement</a:t>
            </a:r>
          </a:p>
          <a:p>
            <a:endParaRPr lang="en-GB" sz="2800" b="1" dirty="0">
              <a:solidFill>
                <a:srgbClr val="131314"/>
              </a:solidFill>
              <a:latin typeface="Google Sans Text"/>
            </a:endParaRPr>
          </a:p>
          <a:p>
            <a:pPr marL="285750" indent="-285750">
              <a:buFont typeface="Arial" panose="020B0604020202020204" pitchFamily="34" charset="0"/>
              <a:buChar char="•"/>
            </a:pPr>
            <a:r>
              <a:rPr lang="en-GB" dirty="0">
                <a:latin typeface="Aptos" panose="020B0004020202020204" pitchFamily="34" charset="0"/>
                <a:ea typeface="Aptos" panose="020B0004020202020204" pitchFamily="34" charset="0"/>
                <a:cs typeface="Times New Roman" panose="02020603050405020304" pitchFamily="18" charset="0"/>
              </a:rPr>
              <a:t>A</a:t>
            </a:r>
            <a:r>
              <a:rPr lang="en-GB" sz="1800" dirty="0">
                <a:effectLst/>
                <a:latin typeface="Aptos" panose="020B0004020202020204" pitchFamily="34" charset="0"/>
                <a:ea typeface="Aptos" panose="020B0004020202020204" pitchFamily="34" charset="0"/>
                <a:cs typeface="Times New Roman" panose="02020603050405020304" pitchFamily="18" charset="0"/>
              </a:rPr>
              <a:t>dvocates for </a:t>
            </a:r>
            <a:r>
              <a:rPr lang="en-GB" sz="1800" b="1" dirty="0">
                <a:effectLst/>
                <a:latin typeface="Aptos" panose="020B0004020202020204" pitchFamily="34" charset="0"/>
                <a:ea typeface="Aptos" panose="020B0004020202020204" pitchFamily="34" charset="0"/>
                <a:cs typeface="Times New Roman" panose="02020603050405020304" pitchFamily="18" charset="0"/>
              </a:rPr>
              <a:t>balance,</a:t>
            </a:r>
            <a:r>
              <a:rPr lang="en-GB" sz="1800" dirty="0">
                <a:effectLst/>
                <a:latin typeface="Aptos" panose="020B0004020202020204" pitchFamily="34" charset="0"/>
                <a:ea typeface="Aptos" panose="020B0004020202020204" pitchFamily="34" charset="0"/>
                <a:cs typeface="Times New Roman" panose="02020603050405020304" pitchFamily="18" charset="0"/>
              </a:rPr>
              <a:t> how </a:t>
            </a:r>
            <a:r>
              <a:rPr lang="en-GB" dirty="0">
                <a:latin typeface="Aptos" panose="020B0004020202020204" pitchFamily="34" charset="0"/>
                <a:ea typeface="Aptos" panose="020B0004020202020204" pitchFamily="34" charset="0"/>
                <a:cs typeface="Times New Roman" panose="02020603050405020304" pitchFamily="18" charset="0"/>
              </a:rPr>
              <a:t>to</a:t>
            </a:r>
            <a:r>
              <a:rPr lang="en-GB" sz="1800" dirty="0">
                <a:effectLst/>
                <a:latin typeface="Aptos" panose="020B0004020202020204" pitchFamily="34" charset="0"/>
                <a:ea typeface="Aptos" panose="020B0004020202020204" pitchFamily="34" charset="0"/>
                <a:cs typeface="Times New Roman" panose="02020603050405020304" pitchFamily="18" charset="0"/>
              </a:rPr>
              <a:t> combine AI and human advantages to develop better </a:t>
            </a:r>
            <a:r>
              <a:rPr lang="en-GB" sz="1800" b="1" dirty="0">
                <a:effectLst/>
                <a:latin typeface="Aptos" panose="020B0004020202020204" pitchFamily="34" charset="0"/>
                <a:ea typeface="Aptos" panose="020B0004020202020204" pitchFamily="34" charset="0"/>
                <a:cs typeface="Times New Roman" panose="02020603050405020304" pitchFamily="18" charset="0"/>
              </a:rPr>
              <a:t>human computer collaborations</a:t>
            </a:r>
            <a:r>
              <a:rPr lang="en-GB" sz="1800" dirty="0">
                <a:effectLst/>
                <a:latin typeface="Aptos" panose="020B0004020202020204" pitchFamily="34" charset="0"/>
                <a:ea typeface="Aptos" panose="020B0004020202020204" pitchFamily="34" charset="0"/>
                <a:cs typeface="Times New Roman" panose="02020603050405020304" pitchFamily="18" charset="0"/>
              </a:rPr>
              <a:t>. </a:t>
            </a:r>
          </a:p>
          <a:p>
            <a:endParaRPr lang="en-GB" sz="18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r>
              <a:rPr lang="en-GB" dirty="0">
                <a:latin typeface="Aptos" panose="020B0004020202020204" pitchFamily="34" charset="0"/>
                <a:ea typeface="Aptos" panose="020B0004020202020204" pitchFamily="34" charset="0"/>
                <a:cs typeface="Times New Roman" panose="02020603050405020304" pitchFamily="18" charset="0"/>
              </a:rPr>
              <a:t>M</a:t>
            </a:r>
            <a:r>
              <a:rPr lang="en-GB" sz="1800" dirty="0">
                <a:effectLst/>
                <a:latin typeface="Aptos" panose="020B0004020202020204" pitchFamily="34" charset="0"/>
                <a:ea typeface="Aptos" panose="020B0004020202020204" pitchFamily="34" charset="0"/>
                <a:cs typeface="Times New Roman" panose="02020603050405020304" pitchFamily="18" charset="0"/>
              </a:rPr>
              <a:t>ore nuanced understanding of the </a:t>
            </a:r>
            <a:r>
              <a:rPr lang="en-GB" sz="1800" b="1" dirty="0">
                <a:effectLst/>
                <a:latin typeface="Aptos" panose="020B0004020202020204" pitchFamily="34" charset="0"/>
                <a:ea typeface="Aptos" panose="020B0004020202020204" pitchFamily="34" charset="0"/>
                <a:cs typeface="Times New Roman" panose="02020603050405020304" pitchFamily="18" charset="0"/>
              </a:rPr>
              <a:t>AI human relationship</a:t>
            </a:r>
            <a:r>
              <a:rPr lang="en-GB" sz="1800" dirty="0">
                <a:effectLst/>
                <a:latin typeface="Aptos" panose="020B0004020202020204" pitchFamily="34" charset="0"/>
                <a:ea typeface="Aptos" panose="020B0004020202020204" pitchFamily="34" charset="0"/>
                <a:cs typeface="Times New Roman" panose="02020603050405020304" pitchFamily="18" charset="0"/>
              </a:rPr>
              <a:t>.</a:t>
            </a:r>
          </a:p>
          <a:p>
            <a:endParaRPr lang="en-GB" dirty="0">
              <a:solidFill>
                <a:srgbClr val="131314"/>
              </a:solidFill>
              <a:latin typeface="Google Sans Text"/>
            </a:endParaRPr>
          </a:p>
          <a:p>
            <a:pPr marL="285750" indent="-285750">
              <a:buFont typeface="Arial" panose="020B0604020202020204" pitchFamily="34" charset="0"/>
              <a:buChar char="•"/>
            </a:pPr>
            <a:r>
              <a:rPr lang="en-GB" dirty="0">
                <a:solidFill>
                  <a:srgbClr val="131314"/>
                </a:solidFill>
                <a:latin typeface="Google Sans Text"/>
              </a:rPr>
              <a:t>AI has </a:t>
            </a:r>
            <a:r>
              <a:rPr lang="en-GB" b="1" dirty="0">
                <a:solidFill>
                  <a:srgbClr val="131314"/>
                </a:solidFill>
                <a:latin typeface="Google Sans Text"/>
              </a:rPr>
              <a:t>potential to improve creativity</a:t>
            </a:r>
            <a:r>
              <a:rPr lang="en-GB" dirty="0">
                <a:solidFill>
                  <a:srgbClr val="131314"/>
                </a:solidFill>
                <a:latin typeface="Google Sans Text"/>
              </a:rPr>
              <a:t>, idea generation, exploration, and work efficiency.</a:t>
            </a:r>
          </a:p>
          <a:p>
            <a:endParaRPr lang="en-GB" dirty="0">
              <a:solidFill>
                <a:srgbClr val="131314"/>
              </a:solidFill>
              <a:latin typeface="Google Sans Text"/>
            </a:endParaRPr>
          </a:p>
          <a:p>
            <a:pPr marL="285750" indent="-285750">
              <a:buFont typeface="Arial" panose="020B0604020202020204" pitchFamily="34" charset="0"/>
              <a:buChar char="•"/>
            </a:pPr>
            <a:r>
              <a:rPr lang="en-GB" sz="1800" b="1" dirty="0">
                <a:effectLst/>
                <a:latin typeface="Aptos" panose="020B0004020202020204" pitchFamily="34" charset="0"/>
                <a:ea typeface="Aptos" panose="020B0004020202020204" pitchFamily="34" charset="0"/>
                <a:cs typeface="Times New Roman" panose="02020603050405020304" pitchFamily="18" charset="0"/>
              </a:rPr>
              <a:t>AI and humans have specific advantages </a:t>
            </a:r>
            <a:r>
              <a:rPr lang="en-GB" sz="1800" dirty="0">
                <a:effectLst/>
                <a:latin typeface="Aptos" panose="020B0004020202020204" pitchFamily="34" charset="0"/>
                <a:ea typeface="Aptos" panose="020B0004020202020204" pitchFamily="34" charset="0"/>
                <a:cs typeface="Times New Roman" panose="02020603050405020304" pitchFamily="18" charset="0"/>
              </a:rPr>
              <a:t>currently. (AI: complex purely intellectual problems</a:t>
            </a:r>
            <a:r>
              <a:rPr lang="en-GB" dirty="0">
                <a:latin typeface="Aptos" panose="020B0004020202020204" pitchFamily="34" charset="0"/>
                <a:ea typeface="Aptos" panose="020B0004020202020204" pitchFamily="34" charset="0"/>
                <a:cs typeface="Times New Roman" panose="02020603050405020304" pitchFamily="18" charset="0"/>
              </a:rPr>
              <a:t>.  H</a:t>
            </a:r>
            <a:r>
              <a:rPr lang="en-GB" sz="1800" dirty="0">
                <a:effectLst/>
                <a:latin typeface="Aptos" panose="020B0004020202020204" pitchFamily="34" charset="0"/>
                <a:ea typeface="Aptos" panose="020B0004020202020204" pitchFamily="34" charset="0"/>
                <a:cs typeface="Times New Roman" panose="02020603050405020304" pitchFamily="18" charset="0"/>
              </a:rPr>
              <a:t>umans: understanding feeling emotions, and ethics.)</a:t>
            </a:r>
            <a:endParaRPr lang="en-GB" dirty="0">
              <a:solidFill>
                <a:srgbClr val="131314"/>
              </a:solidFill>
              <a:latin typeface="Google Sans Text"/>
            </a:endParaRPr>
          </a:p>
          <a:p>
            <a:endParaRPr lang="en-GB" dirty="0">
              <a:solidFill>
                <a:srgbClr val="131314"/>
              </a:solidFill>
              <a:latin typeface="Google Sans Text"/>
            </a:endParaRPr>
          </a:p>
          <a:p>
            <a:endParaRPr lang="en-GB" dirty="0">
              <a:solidFill>
                <a:srgbClr val="131314"/>
              </a:solidFill>
              <a:latin typeface="Google Sans Text"/>
            </a:endParaRPr>
          </a:p>
          <a:p>
            <a:endParaRPr lang="en-GB" dirty="0">
              <a:effectLst/>
            </a:endParaRPr>
          </a:p>
          <a:p>
            <a:endParaRPr lang="en-US" dirty="0"/>
          </a:p>
          <a:p>
            <a:r>
              <a:rPr lang="en-US" dirty="0"/>
              <a:t>  </a:t>
            </a:r>
          </a:p>
          <a:p>
            <a:endParaRPr lang="en-US" dirty="0"/>
          </a:p>
        </p:txBody>
      </p:sp>
      <p:pic>
        <p:nvPicPr>
          <p:cNvPr id="3" name="Picture 2">
            <a:extLst>
              <a:ext uri="{FF2B5EF4-FFF2-40B4-BE49-F238E27FC236}">
                <a16:creationId xmlns:a16="http://schemas.microsoft.com/office/drawing/2014/main" id="{8B160316-F699-3E79-0C74-9C68EFB3EC2A}"/>
              </a:ext>
            </a:extLst>
          </p:cNvPr>
          <p:cNvPicPr>
            <a:picLocks noChangeAspect="1"/>
          </p:cNvPicPr>
          <p:nvPr/>
        </p:nvPicPr>
        <p:blipFill>
          <a:blip r:embed="rId3"/>
          <a:stretch>
            <a:fillRect/>
          </a:stretch>
        </p:blipFill>
        <p:spPr>
          <a:xfrm>
            <a:off x="376394" y="1582657"/>
            <a:ext cx="3692686" cy="3692686"/>
          </a:xfrm>
          <a:prstGeom prst="rect">
            <a:avLst/>
          </a:prstGeom>
        </p:spPr>
      </p:pic>
    </p:spTree>
    <p:extLst>
      <p:ext uri="{BB962C8B-B14F-4D97-AF65-F5344CB8AC3E}">
        <p14:creationId xmlns:p14="http://schemas.microsoft.com/office/powerpoint/2010/main" val="40641232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C493F-7A29-2A63-EBA1-F294F47C1A6B}"/>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6AC03EA-2FD0-06D6-5A49-5330F355E448}"/>
              </a:ext>
            </a:extLst>
          </p:cNvPr>
          <p:cNvSpPr txBox="1"/>
          <p:nvPr/>
        </p:nvSpPr>
        <p:spPr>
          <a:xfrm>
            <a:off x="750547" y="1049257"/>
            <a:ext cx="6834367" cy="5970865"/>
          </a:xfrm>
          <a:prstGeom prst="rect">
            <a:avLst/>
          </a:prstGeom>
          <a:noFill/>
        </p:spPr>
        <p:txBody>
          <a:bodyPr wrap="square" rtlCol="0">
            <a:spAutoFit/>
          </a:bodyPr>
          <a:lstStyle/>
          <a:p>
            <a:endParaRPr lang="en-GB" dirty="0">
              <a:solidFill>
                <a:srgbClr val="131314"/>
              </a:solidFill>
              <a:latin typeface="Google Sans Text"/>
            </a:endParaRPr>
          </a:p>
          <a:p>
            <a:r>
              <a:rPr lang="en-GB" sz="2800" b="1" dirty="0">
                <a:solidFill>
                  <a:srgbClr val="131314"/>
                </a:solidFill>
                <a:latin typeface="Google Sans Text"/>
              </a:rPr>
              <a:t>Areas of Disagreement</a:t>
            </a:r>
          </a:p>
          <a:p>
            <a:endParaRPr lang="en-GB" sz="2800" b="1" dirty="0">
              <a:solidFill>
                <a:srgbClr val="131314"/>
              </a:solidFill>
              <a:latin typeface="Google Sans Text"/>
            </a:endParaRPr>
          </a:p>
          <a:p>
            <a:pPr marL="285750" indent="-285750">
              <a:buFont typeface="Arial" panose="020B0604020202020204" pitchFamily="34" charset="0"/>
              <a:buChar char="•"/>
            </a:pPr>
            <a:r>
              <a:rPr lang="en-GB" dirty="0"/>
              <a:t>T</a:t>
            </a:r>
            <a:r>
              <a:rPr lang="en-GB" dirty="0">
                <a:effectLst/>
              </a:rPr>
              <a:t>he </a:t>
            </a:r>
            <a:r>
              <a:rPr lang="en-GB" b="1" dirty="0">
                <a:effectLst/>
              </a:rPr>
              <a:t>categorisation and perception </a:t>
            </a:r>
            <a:r>
              <a:rPr lang="en-GB" dirty="0">
                <a:effectLst/>
              </a:rPr>
              <a:t>of the </a:t>
            </a:r>
            <a:r>
              <a:rPr lang="en-GB" b="1" dirty="0">
                <a:effectLst/>
              </a:rPr>
              <a:t>AI </a:t>
            </a:r>
            <a:r>
              <a:rPr lang="en-GB" b="1" dirty="0"/>
              <a:t>human </a:t>
            </a:r>
            <a:r>
              <a:rPr lang="en-GB" b="1" dirty="0">
                <a:effectLst/>
              </a:rPr>
              <a:t>relationship</a:t>
            </a:r>
            <a:r>
              <a:rPr lang="en-GB" b="1" dirty="0">
                <a:solidFill>
                  <a:srgbClr val="131314"/>
                </a:solidFill>
                <a:effectLst/>
                <a:latin typeface="Google Sans Text"/>
              </a:rPr>
              <a:t>.</a:t>
            </a:r>
          </a:p>
          <a:p>
            <a:pPr marL="285750" indent="-285750">
              <a:buFont typeface="Arial" panose="020B0604020202020204" pitchFamily="34" charset="0"/>
              <a:buChar char="•"/>
            </a:pPr>
            <a:endParaRPr lang="en-GB" b="1" dirty="0">
              <a:solidFill>
                <a:srgbClr val="131314"/>
              </a:solidFill>
              <a:effectLst/>
              <a:latin typeface="Google Sans Text"/>
            </a:endParaRPr>
          </a:p>
          <a:p>
            <a:pPr marL="285750" indent="-285750">
              <a:buFont typeface="Arial" panose="020B0604020202020204" pitchFamily="34" charset="0"/>
              <a:buChar char="•"/>
            </a:pPr>
            <a:r>
              <a:rPr lang="en-GB" b="1" dirty="0">
                <a:latin typeface="Aptos" panose="020B0004020202020204" pitchFamily="34" charset="0"/>
                <a:cs typeface="Times New Roman" panose="02020603050405020304" pitchFamily="18" charset="0"/>
              </a:rPr>
              <a:t>Definition</a:t>
            </a:r>
            <a:r>
              <a:rPr lang="en-GB" dirty="0">
                <a:latin typeface="Aptos" panose="020B0004020202020204" pitchFamily="34" charset="0"/>
                <a:cs typeface="Times New Roman" panose="02020603050405020304" pitchFamily="18" charset="0"/>
              </a:rPr>
              <a:t> of creativity.</a:t>
            </a:r>
          </a:p>
          <a:p>
            <a:pPr marL="285750" indent="-285750">
              <a:buFont typeface="Arial" panose="020B0604020202020204" pitchFamily="34" charset="0"/>
              <a:buChar char="•"/>
            </a:pPr>
            <a:endParaRPr lang="en-GB" dirty="0">
              <a:latin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r>
              <a:rPr lang="en-GB" dirty="0">
                <a:latin typeface="Aptos" panose="020B0004020202020204" pitchFamily="34" charset="0"/>
                <a:cs typeface="Times New Roman" panose="02020603050405020304" pitchFamily="18" charset="0"/>
              </a:rPr>
              <a:t>How we </a:t>
            </a:r>
            <a:r>
              <a:rPr lang="en-GB" b="1" dirty="0">
                <a:latin typeface="Aptos" panose="020B0004020202020204" pitchFamily="34" charset="0"/>
                <a:cs typeface="Times New Roman" panose="02020603050405020304" pitchFamily="18" charset="0"/>
              </a:rPr>
              <a:t>measure</a:t>
            </a:r>
            <a:r>
              <a:rPr lang="en-GB" dirty="0">
                <a:latin typeface="Aptos" panose="020B0004020202020204" pitchFamily="34" charset="0"/>
                <a:cs typeface="Times New Roman" panose="02020603050405020304" pitchFamily="18" charset="0"/>
              </a:rPr>
              <a:t> creativity.  </a:t>
            </a:r>
          </a:p>
          <a:p>
            <a:endParaRPr lang="en-GB" sz="2800" dirty="0">
              <a:solidFill>
                <a:srgbClr val="131314"/>
              </a:solidFill>
              <a:latin typeface="Google Sans Text"/>
            </a:endParaRPr>
          </a:p>
          <a:p>
            <a:r>
              <a:rPr lang="en-GB" sz="2800" b="1" dirty="0">
                <a:solidFill>
                  <a:srgbClr val="131314"/>
                </a:solidFill>
                <a:latin typeface="Google Sans Text"/>
              </a:rPr>
              <a:t>Critique of the Literature</a:t>
            </a:r>
          </a:p>
          <a:p>
            <a:r>
              <a:rPr lang="en-GB" i="1" dirty="0">
                <a:solidFill>
                  <a:srgbClr val="131314"/>
                </a:solidFill>
                <a:latin typeface="Google Sans Text"/>
              </a:rPr>
              <a:t>Call for co-creation but currently very little on how to adopt and integrate to foster successful collaboration.</a:t>
            </a:r>
          </a:p>
          <a:p>
            <a:endParaRPr lang="en-GB" dirty="0">
              <a:solidFill>
                <a:srgbClr val="131314"/>
              </a:solidFill>
              <a:latin typeface="Google Sans Text"/>
            </a:endParaRPr>
          </a:p>
          <a:p>
            <a:endParaRPr lang="en-GB" dirty="0">
              <a:solidFill>
                <a:srgbClr val="131314"/>
              </a:solidFill>
              <a:latin typeface="Google Sans Text"/>
            </a:endParaRPr>
          </a:p>
          <a:p>
            <a:endParaRPr lang="en-GB" dirty="0">
              <a:effectLst/>
            </a:endParaRPr>
          </a:p>
          <a:p>
            <a:endParaRPr lang="en-US" dirty="0"/>
          </a:p>
          <a:p>
            <a:r>
              <a:rPr lang="en-US" dirty="0"/>
              <a:t>  </a:t>
            </a:r>
          </a:p>
          <a:p>
            <a:endParaRPr lang="en-US" dirty="0"/>
          </a:p>
        </p:txBody>
      </p:sp>
      <p:pic>
        <p:nvPicPr>
          <p:cNvPr id="3" name="Picture 2">
            <a:extLst>
              <a:ext uri="{FF2B5EF4-FFF2-40B4-BE49-F238E27FC236}">
                <a16:creationId xmlns:a16="http://schemas.microsoft.com/office/drawing/2014/main" id="{CA334B35-5428-DB70-0F37-64C0618138F8}"/>
              </a:ext>
            </a:extLst>
          </p:cNvPr>
          <p:cNvPicPr>
            <a:picLocks noChangeAspect="1"/>
          </p:cNvPicPr>
          <p:nvPr/>
        </p:nvPicPr>
        <p:blipFill>
          <a:blip r:embed="rId3"/>
          <a:stretch>
            <a:fillRect/>
          </a:stretch>
        </p:blipFill>
        <p:spPr>
          <a:xfrm>
            <a:off x="7584914" y="1582657"/>
            <a:ext cx="3692686" cy="3692686"/>
          </a:xfrm>
          <a:prstGeom prst="rect">
            <a:avLst/>
          </a:prstGeom>
        </p:spPr>
      </p:pic>
    </p:spTree>
    <p:extLst>
      <p:ext uri="{BB962C8B-B14F-4D97-AF65-F5344CB8AC3E}">
        <p14:creationId xmlns:p14="http://schemas.microsoft.com/office/powerpoint/2010/main" val="41713643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909514A-7312-F78A-4544-DB0BE7765A3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DE002FB-7AA3-AF41-996B-14C3A854E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49AE3F8-0900-4D9B-FAFB-04331D4B5FB3}"/>
              </a:ext>
            </a:extLst>
          </p:cNvPr>
          <p:cNvSpPr txBox="1"/>
          <p:nvPr/>
        </p:nvSpPr>
        <p:spPr>
          <a:xfrm>
            <a:off x="836680" y="588936"/>
            <a:ext cx="5951578" cy="5545165"/>
          </a:xfrm>
          <a:prstGeom prst="rect">
            <a:avLst/>
          </a:prstGeom>
        </p:spPr>
        <p:txBody>
          <a:bodyPr vert="horz" lIns="91440" tIns="45720" rIns="91440" bIns="45720" rtlCol="0">
            <a:normAutofit/>
          </a:bodyPr>
          <a:lstStyle/>
          <a:p>
            <a:pPr>
              <a:lnSpc>
                <a:spcPct val="90000"/>
              </a:lnSpc>
              <a:spcAft>
                <a:spcPts val="600"/>
              </a:spcAft>
            </a:pPr>
            <a:r>
              <a:rPr lang="en-US" sz="2400" b="1" dirty="0">
                <a:effectLst/>
              </a:rPr>
              <a:t>Positionality</a:t>
            </a:r>
          </a:p>
          <a:p>
            <a:pPr>
              <a:lnSpc>
                <a:spcPct val="90000"/>
              </a:lnSpc>
              <a:spcAft>
                <a:spcPts val="600"/>
              </a:spcAft>
            </a:pPr>
            <a:endParaRPr lang="en-US" b="1" i="1" dirty="0"/>
          </a:p>
          <a:p>
            <a:pPr>
              <a:lnSpc>
                <a:spcPct val="90000"/>
              </a:lnSpc>
              <a:spcAft>
                <a:spcPts val="600"/>
              </a:spcAft>
            </a:pPr>
            <a:r>
              <a:rPr lang="en-US" dirty="0"/>
              <a:t>My study explores the n</a:t>
            </a:r>
            <a:r>
              <a:rPr lang="en-US" b="0" u="none" strike="noStrike" dirty="0">
                <a:effectLst/>
              </a:rPr>
              <a:t>ature of educational reality in the age of AI.   A</a:t>
            </a:r>
            <a:r>
              <a:rPr lang="en-US" dirty="0"/>
              <a:t>pproach through an </a:t>
            </a:r>
            <a:r>
              <a:rPr lang="en-US" b="1" dirty="0"/>
              <a:t>hauntological lens</a:t>
            </a:r>
            <a:r>
              <a:rPr lang="en-US" dirty="0"/>
              <a:t>. </a:t>
            </a:r>
          </a:p>
          <a:p>
            <a:pPr lvl="0">
              <a:lnSpc>
                <a:spcPct val="90000"/>
              </a:lnSpc>
              <a:spcAft>
                <a:spcPts val="600"/>
              </a:spcAft>
            </a:pPr>
            <a:endParaRPr lang="en-US" dirty="0"/>
          </a:p>
          <a:p>
            <a:pPr marR="180340">
              <a:lnSpc>
                <a:spcPct val="150000"/>
              </a:lnSpc>
            </a:pPr>
            <a:r>
              <a:rPr lang="en-GB" kern="100" dirty="0">
                <a:effectLst/>
                <a:latin typeface="Arial" panose="020B0604020202020204" pitchFamily="34" charset="0"/>
                <a:ea typeface="Aptos" panose="020B0004020202020204" pitchFamily="34" charset="0"/>
                <a:cs typeface="Times New Roman" panose="02020603050405020304" pitchFamily="18" charset="0"/>
              </a:rPr>
              <a:t>Hauntology, emphasises the interplay between the notions of ‘the no longer’ and ‘the not yet.’</a:t>
            </a:r>
            <a:endParaRPr lang="en-GB" kern="100" dirty="0">
              <a:effectLst/>
              <a:latin typeface="Aptos" panose="020B0004020202020204" pitchFamily="34" charset="0"/>
              <a:ea typeface="Aptos" panose="020B0004020202020204" pitchFamily="34" charset="0"/>
              <a:cs typeface="Times New Roman" panose="02020603050405020304" pitchFamily="18" charset="0"/>
            </a:endParaRPr>
          </a:p>
          <a:p>
            <a:pPr marR="180340"/>
            <a:r>
              <a:rPr lang="en-GB" kern="100" dirty="0">
                <a:effectLst/>
                <a:latin typeface="Arial" panose="020B0604020202020204" pitchFamily="34" charset="0"/>
                <a:ea typeface="Aptos" panose="020B0004020202020204" pitchFamily="34" charset="0"/>
                <a:cs typeface="Times New Roman" panose="02020603050405020304" pitchFamily="18" charset="0"/>
              </a:rPr>
              <a:t> </a:t>
            </a:r>
            <a:endParaRPr lang="en-GB" kern="100" dirty="0">
              <a:effectLst/>
              <a:latin typeface="Aptos" panose="020B0004020202020204" pitchFamily="34" charset="0"/>
              <a:ea typeface="Aptos" panose="020B0004020202020204" pitchFamily="34" charset="0"/>
              <a:cs typeface="Times New Roman" panose="02020603050405020304" pitchFamily="18" charset="0"/>
            </a:endParaRPr>
          </a:p>
          <a:p>
            <a:pPr marR="180340" lvl="1">
              <a:lnSpc>
                <a:spcPct val="150000"/>
              </a:lnSpc>
            </a:pPr>
            <a:r>
              <a:rPr lang="en-GB" kern="100" dirty="0">
                <a:effectLst/>
                <a:latin typeface="Arial" panose="020B0604020202020204" pitchFamily="34" charset="0"/>
                <a:ea typeface="Aptos" panose="020B0004020202020204" pitchFamily="34" charset="0"/>
                <a:cs typeface="Times New Roman" panose="02020603050405020304" pitchFamily="18" charset="0"/>
              </a:rPr>
              <a:t>The former haunts the present from the past, an event, idea or entity whose moment is past, but which continues to make its presence felt.  The later haunts the present from the future, through the unfulfilled promise of that which never came to pass but which may yet do so.</a:t>
            </a:r>
            <a:endParaRPr lang="en-GB" kern="100" dirty="0">
              <a:effectLst/>
              <a:latin typeface="Aptos" panose="020B0004020202020204" pitchFamily="34" charset="0"/>
              <a:ea typeface="Aptos" panose="020B0004020202020204" pitchFamily="34" charset="0"/>
              <a:cs typeface="Times New Roman" panose="02020603050405020304" pitchFamily="18" charset="0"/>
            </a:endParaRPr>
          </a:p>
          <a:p>
            <a:pPr marR="180340" algn="r">
              <a:lnSpc>
                <a:spcPct val="150000"/>
              </a:lnSpc>
            </a:pPr>
            <a:r>
              <a:rPr lang="en-GB" sz="1000" kern="100" dirty="0">
                <a:effectLst/>
                <a:latin typeface="Arial" panose="020B0604020202020204" pitchFamily="34" charset="0"/>
                <a:ea typeface="Aptos" panose="020B0004020202020204" pitchFamily="34" charset="0"/>
                <a:cs typeface="Times New Roman" panose="02020603050405020304" pitchFamily="18" charset="0"/>
              </a:rPr>
              <a:t>(Coverley, 2020, p. 3)</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p>
            <a:pPr lvl="0">
              <a:lnSpc>
                <a:spcPct val="90000"/>
              </a:lnSpc>
              <a:spcAft>
                <a:spcPts val="600"/>
              </a:spcAft>
            </a:pPr>
            <a:endParaRPr lang="en-US" dirty="0"/>
          </a:p>
          <a:p>
            <a:pPr lvl="0" indent="-228600">
              <a:lnSpc>
                <a:spcPct val="90000"/>
              </a:lnSpc>
              <a:spcAft>
                <a:spcPts val="600"/>
              </a:spcAft>
              <a:buFont typeface="Arial" panose="020B0604020202020204" pitchFamily="34" charset="0"/>
              <a:buChar char="•"/>
            </a:pPr>
            <a:endParaRPr lang="en-US" sz="1400" dirty="0"/>
          </a:p>
          <a:p>
            <a:pPr lvl="0" indent="-228600">
              <a:lnSpc>
                <a:spcPct val="90000"/>
              </a:lnSpc>
              <a:spcAft>
                <a:spcPts val="600"/>
              </a:spcAft>
              <a:buFont typeface="Arial" panose="020B0604020202020204" pitchFamily="34" charset="0"/>
              <a:buChar char="•"/>
            </a:pPr>
            <a:endParaRPr lang="en-US" sz="1400" dirty="0">
              <a:effectLst/>
            </a:endParaRPr>
          </a:p>
          <a:p>
            <a:pPr lvl="0" indent="-228600">
              <a:lnSpc>
                <a:spcPct val="90000"/>
              </a:lnSpc>
              <a:spcAft>
                <a:spcPts val="600"/>
              </a:spcAft>
              <a:buFont typeface="Arial" panose="020B0604020202020204" pitchFamily="34" charset="0"/>
              <a:buChar char="•"/>
            </a:pPr>
            <a:endParaRPr lang="en-US" sz="1400" dirty="0">
              <a:effectLst/>
            </a:endParaRPr>
          </a:p>
        </p:txBody>
      </p:sp>
      <p:pic>
        <p:nvPicPr>
          <p:cNvPr id="3" name="Picture 2">
            <a:extLst>
              <a:ext uri="{FF2B5EF4-FFF2-40B4-BE49-F238E27FC236}">
                <a16:creationId xmlns:a16="http://schemas.microsoft.com/office/drawing/2014/main" id="{A9C07E62-503F-1394-DE96-19E5BA9E4217}"/>
              </a:ext>
            </a:extLst>
          </p:cNvPr>
          <p:cNvPicPr>
            <a:picLocks noChangeAspect="1"/>
          </p:cNvPicPr>
          <p:nvPr/>
        </p:nvPicPr>
        <p:blipFill>
          <a:blip r:embed="rId3"/>
          <a:srcRect l="12891" r="14310"/>
          <a:stretch/>
        </p:blipFill>
        <p:spPr>
          <a:xfrm>
            <a:off x="7199440" y="10"/>
            <a:ext cx="4992560" cy="6857990"/>
          </a:xfrm>
          <a:prstGeom prst="rect">
            <a:avLst/>
          </a:prstGeom>
          <a:effectLst/>
        </p:spPr>
      </p:pic>
    </p:spTree>
    <p:extLst>
      <p:ext uri="{BB962C8B-B14F-4D97-AF65-F5344CB8AC3E}">
        <p14:creationId xmlns:p14="http://schemas.microsoft.com/office/powerpoint/2010/main" val="27079647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B1D4D0C-C0A5-2FFF-DCCA-61147D0505E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582E93F-F0A7-B44D-9EEC-B23B52F48109}"/>
              </a:ext>
            </a:extLst>
          </p:cNvPr>
          <p:cNvSpPr txBox="1"/>
          <p:nvPr/>
        </p:nvSpPr>
        <p:spPr>
          <a:xfrm>
            <a:off x="5614966" y="656417"/>
            <a:ext cx="5951578" cy="5545165"/>
          </a:xfrm>
          <a:prstGeom prst="rect">
            <a:avLst/>
          </a:prstGeom>
        </p:spPr>
        <p:txBody>
          <a:bodyPr vert="horz" lIns="91440" tIns="45720" rIns="91440" bIns="45720" rtlCol="0">
            <a:normAutofit/>
          </a:bodyPr>
          <a:lstStyle/>
          <a:p>
            <a:pPr lvl="0">
              <a:lnSpc>
                <a:spcPct val="90000"/>
              </a:lnSpc>
              <a:spcAft>
                <a:spcPts val="600"/>
              </a:spcAft>
            </a:pPr>
            <a:endParaRPr lang="en-US" dirty="0"/>
          </a:p>
          <a:p>
            <a:pPr lvl="0">
              <a:lnSpc>
                <a:spcPct val="90000"/>
              </a:lnSpc>
              <a:spcAft>
                <a:spcPts val="600"/>
              </a:spcAft>
            </a:pPr>
            <a:r>
              <a:rPr lang="en-US" sz="2400" b="1" dirty="0"/>
              <a:t>Explanation</a:t>
            </a:r>
          </a:p>
          <a:p>
            <a:pPr lvl="0">
              <a:lnSpc>
                <a:spcPct val="90000"/>
              </a:lnSpc>
              <a:spcAft>
                <a:spcPts val="600"/>
              </a:spcAft>
            </a:pPr>
            <a:endParaRPr lang="en-US" dirty="0"/>
          </a:p>
          <a:p>
            <a:pPr marL="285750" lvl="0" indent="-285750">
              <a:lnSpc>
                <a:spcPct val="90000"/>
              </a:lnSpc>
              <a:spcAft>
                <a:spcPts val="600"/>
              </a:spcAft>
              <a:buFont typeface="Arial" panose="020B0604020202020204" pitchFamily="34" charset="0"/>
              <a:buChar char="•"/>
            </a:pPr>
            <a:r>
              <a:rPr lang="en-US" dirty="0"/>
              <a:t>My position is that </a:t>
            </a:r>
            <a:r>
              <a:rPr lang="en-US" dirty="0">
                <a:effectLst/>
              </a:rPr>
              <a:t>present integration of AI is not only about </a:t>
            </a:r>
            <a:r>
              <a:rPr lang="en-US" b="1" dirty="0">
                <a:effectLst/>
              </a:rPr>
              <a:t>current technological capabilities </a:t>
            </a:r>
            <a:r>
              <a:rPr lang="en-US" dirty="0">
                <a:effectLst/>
              </a:rPr>
              <a:t>but is also influenced by the </a:t>
            </a:r>
            <a:r>
              <a:rPr lang="en-US" dirty="0"/>
              <a:t>‘</a:t>
            </a:r>
            <a:r>
              <a:rPr lang="en-US" dirty="0">
                <a:effectLst/>
              </a:rPr>
              <a:t>echoes</a:t>
            </a:r>
            <a:r>
              <a:rPr lang="en-US" dirty="0"/>
              <a:t>’</a:t>
            </a:r>
            <a:r>
              <a:rPr lang="en-US" dirty="0">
                <a:effectLst/>
              </a:rPr>
              <a:t> of </a:t>
            </a:r>
            <a:r>
              <a:rPr lang="en-US" b="1" dirty="0">
                <a:effectLst/>
              </a:rPr>
              <a:t>past educational practices </a:t>
            </a:r>
            <a:r>
              <a:rPr lang="en-US" dirty="0"/>
              <a:t>or </a:t>
            </a:r>
            <a:r>
              <a:rPr lang="en-US" b="1" dirty="0">
                <a:effectLst/>
              </a:rPr>
              <a:t>beliefs and future predictions</a:t>
            </a:r>
            <a:r>
              <a:rPr lang="en-US" dirty="0">
                <a:effectLst/>
              </a:rPr>
              <a:t>. </a:t>
            </a:r>
          </a:p>
          <a:p>
            <a:pPr marL="285750" lvl="0" indent="-285750">
              <a:lnSpc>
                <a:spcPct val="90000"/>
              </a:lnSpc>
              <a:spcAft>
                <a:spcPts val="600"/>
              </a:spcAft>
              <a:buFont typeface="Arial" panose="020B0604020202020204" pitchFamily="34" charset="0"/>
              <a:buChar char="•"/>
            </a:pPr>
            <a:endParaRPr lang="en-US" dirty="0"/>
          </a:p>
          <a:p>
            <a:pPr marL="285750" lvl="0" indent="-285750">
              <a:lnSpc>
                <a:spcPct val="90000"/>
              </a:lnSpc>
              <a:spcAft>
                <a:spcPts val="600"/>
              </a:spcAft>
              <a:buFont typeface="Arial" panose="020B0604020202020204" pitchFamily="34" charset="0"/>
              <a:buChar char="•"/>
            </a:pPr>
            <a:r>
              <a:rPr lang="en-US" dirty="0"/>
              <a:t>I</a:t>
            </a:r>
            <a:r>
              <a:rPr lang="en-US" dirty="0">
                <a:effectLst/>
              </a:rPr>
              <a:t> propose AI in art and design education is shaped by the lingering influence of past pedagogical models and anticipated futures. </a:t>
            </a:r>
          </a:p>
          <a:p>
            <a:pPr marL="285750" lvl="0" indent="-285750">
              <a:lnSpc>
                <a:spcPct val="90000"/>
              </a:lnSpc>
              <a:spcAft>
                <a:spcPts val="600"/>
              </a:spcAft>
              <a:buFont typeface="Arial" panose="020B0604020202020204" pitchFamily="34" charset="0"/>
              <a:buChar char="•"/>
            </a:pPr>
            <a:endParaRPr lang="en-US" dirty="0"/>
          </a:p>
          <a:p>
            <a:pPr marL="285750" lvl="0" indent="-285750">
              <a:lnSpc>
                <a:spcPct val="90000"/>
              </a:lnSpc>
              <a:spcAft>
                <a:spcPts val="600"/>
              </a:spcAft>
              <a:buFont typeface="Arial" panose="020B0604020202020204" pitchFamily="34" charset="0"/>
              <a:buChar char="•"/>
            </a:pPr>
            <a:r>
              <a:rPr lang="en-US" dirty="0">
                <a:effectLst/>
              </a:rPr>
              <a:t>My goal is to contribute to a deeper understanding of effective AI </a:t>
            </a:r>
            <a:r>
              <a:rPr lang="en-US" dirty="0"/>
              <a:t>adoption and integration</a:t>
            </a:r>
            <a:r>
              <a:rPr lang="en-US" dirty="0">
                <a:effectLst/>
              </a:rPr>
              <a:t>, exploring </a:t>
            </a:r>
            <a:r>
              <a:rPr lang="en-US" b="1" dirty="0">
                <a:effectLst/>
              </a:rPr>
              <a:t>how past and future visions of education are currently interacting </a:t>
            </a:r>
            <a:r>
              <a:rPr lang="en-US" b="1" dirty="0"/>
              <a:t>and</a:t>
            </a:r>
            <a:r>
              <a:rPr lang="en-US" b="1" dirty="0">
                <a:effectLst/>
              </a:rPr>
              <a:t> shaping current pedagogical strategies and attitudes of AI.</a:t>
            </a:r>
          </a:p>
          <a:p>
            <a:pPr lvl="0">
              <a:lnSpc>
                <a:spcPct val="90000"/>
              </a:lnSpc>
              <a:spcAft>
                <a:spcPts val="600"/>
              </a:spcAft>
            </a:pPr>
            <a:endParaRPr lang="en-US" dirty="0"/>
          </a:p>
          <a:p>
            <a:pPr lvl="0" indent="-228600">
              <a:lnSpc>
                <a:spcPct val="90000"/>
              </a:lnSpc>
              <a:spcAft>
                <a:spcPts val="600"/>
              </a:spcAft>
              <a:buFont typeface="Arial" panose="020B0604020202020204" pitchFamily="34" charset="0"/>
              <a:buChar char="•"/>
            </a:pPr>
            <a:endParaRPr lang="en-US" sz="1400" dirty="0"/>
          </a:p>
          <a:p>
            <a:pPr lvl="0" indent="-228600">
              <a:lnSpc>
                <a:spcPct val="90000"/>
              </a:lnSpc>
              <a:spcAft>
                <a:spcPts val="600"/>
              </a:spcAft>
              <a:buFont typeface="Arial" panose="020B0604020202020204" pitchFamily="34" charset="0"/>
              <a:buChar char="•"/>
            </a:pPr>
            <a:endParaRPr lang="en-US" sz="1400" dirty="0">
              <a:effectLst/>
            </a:endParaRPr>
          </a:p>
          <a:p>
            <a:pPr lvl="0" indent="-228600">
              <a:lnSpc>
                <a:spcPct val="90000"/>
              </a:lnSpc>
              <a:spcAft>
                <a:spcPts val="600"/>
              </a:spcAft>
              <a:buFont typeface="Arial" panose="020B0604020202020204" pitchFamily="34" charset="0"/>
              <a:buChar char="•"/>
            </a:pPr>
            <a:endParaRPr lang="en-US" sz="1400" dirty="0">
              <a:effectLst/>
            </a:endParaRPr>
          </a:p>
        </p:txBody>
      </p:sp>
      <p:pic>
        <p:nvPicPr>
          <p:cNvPr id="3" name="Picture 2">
            <a:extLst>
              <a:ext uri="{FF2B5EF4-FFF2-40B4-BE49-F238E27FC236}">
                <a16:creationId xmlns:a16="http://schemas.microsoft.com/office/drawing/2014/main" id="{147255FA-C08E-2B5C-D312-95548320DC9A}"/>
              </a:ext>
            </a:extLst>
          </p:cNvPr>
          <p:cNvPicPr>
            <a:picLocks noChangeAspect="1"/>
          </p:cNvPicPr>
          <p:nvPr/>
        </p:nvPicPr>
        <p:blipFill>
          <a:blip r:embed="rId3"/>
          <a:srcRect l="12891" r="14310"/>
          <a:stretch/>
        </p:blipFill>
        <p:spPr>
          <a:xfrm>
            <a:off x="-1" y="10"/>
            <a:ext cx="4992560" cy="6857990"/>
          </a:xfrm>
          <a:prstGeom prst="rect">
            <a:avLst/>
          </a:prstGeom>
          <a:effectLst/>
        </p:spPr>
      </p:pic>
    </p:spTree>
    <p:extLst>
      <p:ext uri="{BB962C8B-B14F-4D97-AF65-F5344CB8AC3E}">
        <p14:creationId xmlns:p14="http://schemas.microsoft.com/office/powerpoint/2010/main" val="32354704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F04AD4-2D4D-D58D-F8ED-3131957CBA46}"/>
              </a:ext>
            </a:extLst>
          </p:cNvPr>
          <p:cNvSpPr txBox="1"/>
          <p:nvPr/>
        </p:nvSpPr>
        <p:spPr>
          <a:xfrm>
            <a:off x="5052446" y="2196361"/>
            <a:ext cx="6230320" cy="2739211"/>
          </a:xfrm>
          <a:prstGeom prst="rect">
            <a:avLst/>
          </a:prstGeom>
          <a:noFill/>
        </p:spPr>
        <p:txBody>
          <a:bodyPr wrap="square" rtlCol="0">
            <a:spAutoFit/>
          </a:bodyPr>
          <a:lstStyle/>
          <a:p>
            <a:r>
              <a:rPr lang="en-US" sz="2800" b="1" dirty="0"/>
              <a:t>Next Steps</a:t>
            </a:r>
          </a:p>
          <a:p>
            <a:endParaRPr lang="en-US" dirty="0"/>
          </a:p>
          <a:p>
            <a:r>
              <a:rPr lang="en-US" dirty="0"/>
              <a:t>Going forward the literature review will explore current discussions on AI, and creativity, in art and design as it relates to key </a:t>
            </a:r>
            <a:r>
              <a:rPr lang="en-US" b="1" dirty="0"/>
              <a:t>stakeholders (lecturers and students)</a:t>
            </a:r>
            <a:r>
              <a:rPr lang="en-US" dirty="0"/>
              <a:t>, to get a more in-depth understanding of this topic within current education.</a:t>
            </a:r>
          </a:p>
          <a:p>
            <a:endParaRPr lang="en-US" dirty="0"/>
          </a:p>
          <a:p>
            <a:r>
              <a:rPr lang="en-US" dirty="0"/>
              <a:t>(Subchapter 3: </a:t>
            </a:r>
            <a:r>
              <a:rPr lang="en-GB" b="1" dirty="0">
                <a:latin typeface="Calibri Light" panose="020F0302020204030204" pitchFamily="34" charset="0"/>
                <a:ea typeface="Aptos" panose="020B0004020202020204" pitchFamily="34" charset="0"/>
                <a:cs typeface="Times New Roman" panose="02020603050405020304" pitchFamily="18" charset="0"/>
              </a:rPr>
              <a:t>Stakeholders Perspectives: Established Practices, Present Adoption and Future Directions)</a:t>
            </a:r>
            <a:endParaRPr lang="en-US" dirty="0"/>
          </a:p>
        </p:txBody>
      </p:sp>
      <p:pic>
        <p:nvPicPr>
          <p:cNvPr id="3" name="Picture 2">
            <a:extLst>
              <a:ext uri="{FF2B5EF4-FFF2-40B4-BE49-F238E27FC236}">
                <a16:creationId xmlns:a16="http://schemas.microsoft.com/office/drawing/2014/main" id="{72FB12F3-CB91-0D53-13CD-A228829ED80F}"/>
              </a:ext>
            </a:extLst>
          </p:cNvPr>
          <p:cNvPicPr>
            <a:picLocks noChangeAspect="1"/>
          </p:cNvPicPr>
          <p:nvPr/>
        </p:nvPicPr>
        <p:blipFill>
          <a:blip r:embed="rId3"/>
          <a:stretch>
            <a:fillRect/>
          </a:stretch>
        </p:blipFill>
        <p:spPr>
          <a:xfrm>
            <a:off x="516298" y="1779937"/>
            <a:ext cx="4240446" cy="3298125"/>
          </a:xfrm>
          <a:prstGeom prst="rect">
            <a:avLst/>
          </a:prstGeom>
        </p:spPr>
      </p:pic>
    </p:spTree>
    <p:extLst>
      <p:ext uri="{BB962C8B-B14F-4D97-AF65-F5344CB8AC3E}">
        <p14:creationId xmlns:p14="http://schemas.microsoft.com/office/powerpoint/2010/main" val="13488799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DF295AA-98CF-0A89-DFA7-84A4B209AACB}"/>
              </a:ext>
            </a:extLst>
          </p:cNvPr>
          <p:cNvPicPr>
            <a:picLocks noChangeAspect="1"/>
          </p:cNvPicPr>
          <p:nvPr/>
        </p:nvPicPr>
        <p:blipFill>
          <a:blip r:embed="rId3"/>
          <a:srcRect l="1081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222C95A9-2F53-AC6B-EF2F-820D16FB3B5D}"/>
              </a:ext>
            </a:extLst>
          </p:cNvPr>
          <p:cNvSpPr txBox="1"/>
          <p:nvPr/>
        </p:nvSpPr>
        <p:spPr>
          <a:xfrm>
            <a:off x="6343306" y="3014334"/>
            <a:ext cx="4840010" cy="3843666"/>
          </a:xfrm>
          <a:prstGeom prst="rect">
            <a:avLst/>
          </a:prstGeom>
        </p:spPr>
        <p:txBody>
          <a:bodyPr vert="horz" lIns="91440" tIns="45720" rIns="91440" bIns="45720" rtlCol="0">
            <a:normAutofit/>
          </a:bodyPr>
          <a:lstStyle/>
          <a:p>
            <a:pPr algn="ctr">
              <a:lnSpc>
                <a:spcPct val="90000"/>
              </a:lnSpc>
              <a:spcAft>
                <a:spcPts val="600"/>
              </a:spcAft>
            </a:pPr>
            <a:r>
              <a:rPr lang="en-US" sz="2800" b="1" dirty="0"/>
              <a:t>Thank you. </a:t>
            </a:r>
          </a:p>
        </p:txBody>
      </p:sp>
      <p:sp>
        <p:nvSpPr>
          <p:cNvPr id="4" name="TextBox 3">
            <a:extLst>
              <a:ext uri="{FF2B5EF4-FFF2-40B4-BE49-F238E27FC236}">
                <a16:creationId xmlns:a16="http://schemas.microsoft.com/office/drawing/2014/main" id="{497CE783-1629-A548-B945-953E9899CDE9}"/>
              </a:ext>
            </a:extLst>
          </p:cNvPr>
          <p:cNvSpPr txBox="1"/>
          <p:nvPr/>
        </p:nvSpPr>
        <p:spPr>
          <a:xfrm>
            <a:off x="3753742" y="6418730"/>
            <a:ext cx="3167855" cy="261610"/>
          </a:xfrm>
          <a:prstGeom prst="rect">
            <a:avLst/>
          </a:prstGeom>
          <a:noFill/>
        </p:spPr>
        <p:txBody>
          <a:bodyPr wrap="none" rtlCol="0">
            <a:spAutoFit/>
          </a:bodyPr>
          <a:lstStyle/>
          <a:p>
            <a:r>
              <a:rPr lang="en-US" sz="1100" i="1" dirty="0"/>
              <a:t>Images created using </a:t>
            </a:r>
            <a:r>
              <a:rPr lang="en-US" sz="1100" i="1" dirty="0" err="1"/>
              <a:t>NightCafe</a:t>
            </a:r>
            <a:r>
              <a:rPr lang="en-US" sz="1100" i="1" dirty="0"/>
              <a:t> AI Art Generator.</a:t>
            </a:r>
          </a:p>
        </p:txBody>
      </p:sp>
    </p:spTree>
    <p:extLst>
      <p:ext uri="{BB962C8B-B14F-4D97-AF65-F5344CB8AC3E}">
        <p14:creationId xmlns:p14="http://schemas.microsoft.com/office/powerpoint/2010/main" val="2397797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8D76C2-2E7B-3FC1-D22D-5838F0C04271}"/>
              </a:ext>
            </a:extLst>
          </p:cNvPr>
          <p:cNvSpPr txBox="1"/>
          <p:nvPr/>
        </p:nvSpPr>
        <p:spPr>
          <a:xfrm>
            <a:off x="609600" y="320040"/>
            <a:ext cx="10439400" cy="6451510"/>
          </a:xfrm>
          <a:prstGeom prst="rect">
            <a:avLst/>
          </a:prstGeom>
          <a:noFill/>
        </p:spPr>
        <p:txBody>
          <a:bodyPr wrap="square" rtlCol="0">
            <a:spAutoFit/>
          </a:bodyPr>
          <a:lstStyle/>
          <a:p>
            <a:r>
              <a:rPr lang="en-US" sz="1400" b="1" dirty="0"/>
              <a:t>References</a:t>
            </a:r>
          </a:p>
          <a:p>
            <a:endParaRPr lang="en-US" sz="1000" dirty="0"/>
          </a:p>
          <a:p>
            <a:pPr marL="180000" indent="-457200">
              <a:lnSpc>
                <a:spcPct val="115000"/>
              </a:lnSpc>
              <a:spcAft>
                <a:spcPts val="800"/>
              </a:spcAft>
            </a:pP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Atkinson, D.P. and Barker, D.R. (2023) ‘AI and the social construction of creativity’,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Convergence (London, England)</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29(4), pp. 1054–1069. Available at: </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hlinkClick r:id="rId2">
                  <a:extLst>
                    <a:ext uri="{A12FA001-AC4F-418D-AE19-62706E023703}">
                      <ahyp:hlinkClr xmlns:ahyp="http://schemas.microsoft.com/office/drawing/2018/hyperlinkcolor" val="tx"/>
                    </a:ext>
                  </a:extLst>
                </a:hlinkClick>
              </a:rPr>
              <a:t>https://doi.org/10.1177/13548565231187730</a:t>
            </a:r>
            <a:endParaRPr lang="en-GB" sz="1400"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marL="180000" indent="-457200">
              <a:lnSpc>
                <a:spcPct val="115000"/>
              </a:lnSpc>
              <a:spcAft>
                <a:spcPts val="800"/>
              </a:spcAft>
            </a:pPr>
            <a:r>
              <a:rPr lang="en-GB" sz="1400" kern="100" dirty="0" err="1">
                <a:effectLst/>
                <a:latin typeface="Times New Roman" panose="02020603050405020304" pitchFamily="18" charset="0"/>
                <a:ea typeface="DengXian" panose="02010600030101010101" pitchFamily="2" charset="-122"/>
                <a:cs typeface="Times New Roman" panose="02020603050405020304" pitchFamily="18" charset="0"/>
              </a:rPr>
              <a:t>Chandrasekera</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T., Hosseini, Z. and Perera, U. (2024) ‘Can artificial intelligence support creativity in early design processes?’,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International journal of architectural computing</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[Preprint]. Available at: </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hlinkClick r:id="rId3">
                  <a:extLst>
                    <a:ext uri="{A12FA001-AC4F-418D-AE19-62706E023703}">
                      <ahyp:hlinkClr xmlns:ahyp="http://schemas.microsoft.com/office/drawing/2018/hyperlinkcolor" val="tx"/>
                    </a:ext>
                  </a:extLst>
                </a:hlinkClick>
              </a:rPr>
              <a:t>https://doi.org/10.1177/14780771241254637</a:t>
            </a:r>
            <a:endParaRPr lang="en-GB" sz="1400"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marL="180000" indent="-457200">
              <a:lnSpc>
                <a:spcPct val="115000"/>
              </a:lnSpc>
              <a:spcAft>
                <a:spcPts val="80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Coverley, M. (2020) </a:t>
            </a:r>
            <a:r>
              <a:rPr lang="en-GB" sz="1400" i="1" dirty="0">
                <a:effectLst/>
                <a:latin typeface="Times New Roman" panose="02020603050405020304" pitchFamily="18" charset="0"/>
                <a:ea typeface="Times New Roman" panose="02020603050405020304" pitchFamily="18" charset="0"/>
                <a:cs typeface="Times New Roman" panose="02020603050405020304" pitchFamily="18" charset="0"/>
              </a:rPr>
              <a:t>Hauntology Ghosts of Futures Past</a:t>
            </a: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Harpenden, UK: Oldcastle Books. </a:t>
            </a:r>
            <a:endParaRPr lang="en-GB" sz="1400"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marL="180000" indent="-457200">
              <a:lnSpc>
                <a:spcPct val="115000"/>
              </a:lnSpc>
              <a:spcAft>
                <a:spcPts val="800"/>
              </a:spcAft>
            </a:pP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Garcia, M.B. (2024) ‘The paradox of artificial creativity: Challenges and opportunities of Generative AI Artistry’,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Creativity Research Journal</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pp. 1–14. doi:10.1080/10400419.2024.2354622 </a:t>
            </a:r>
          </a:p>
          <a:p>
            <a:pPr marL="180000" indent="-457200">
              <a:lnSpc>
                <a:spcPct val="115000"/>
              </a:lnSpc>
              <a:spcAft>
                <a:spcPts val="800"/>
              </a:spcAft>
            </a:pP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Grassini, S. and Koivisto, M. (2024) ‘Artificial creativity? evaluating AI against human performance in creative interpretation of visual stimuli’,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International Journal of Human–Computer Interaction</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pp. 1–12. doi:10.1080/10447318.2024.2345430 </a:t>
            </a:r>
          </a:p>
          <a:p>
            <a:pPr marL="180000" indent="-457200">
              <a:lnSpc>
                <a:spcPct val="115000"/>
              </a:lnSpc>
              <a:spcAft>
                <a:spcPts val="800"/>
              </a:spcAft>
            </a:pP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Haase, J. and Hanel, P.H.P. (2023) ‘Artificial muses: Generative Artificial Intelligence Chatbots have risen to human-level creativity’,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Journal of Creativity</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33(3), p. 100066. doi:10.1016/j.yjoc.2023.100066</a:t>
            </a:r>
          </a:p>
          <a:p>
            <a:pPr marL="180000" indent="-457200">
              <a:lnSpc>
                <a:spcPct val="115000"/>
              </a:lnSpc>
              <a:spcAft>
                <a:spcPts val="800"/>
              </a:spcAft>
            </a:pPr>
            <a:r>
              <a:rPr lang="en-GB" sz="1400" kern="100" dirty="0" err="1">
                <a:effectLst/>
                <a:latin typeface="Times New Roman" panose="02020603050405020304" pitchFamily="18" charset="0"/>
                <a:ea typeface="DengXian" panose="02010600030101010101" pitchFamily="2" charset="-122"/>
                <a:cs typeface="Times New Roman" panose="02020603050405020304" pitchFamily="18" charset="0"/>
              </a:rPr>
              <a:t>Kolomaznik</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M.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et al.</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(2024) ‘The role of socio-emotional attributes in enhancing human-AI collaboration’,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Frontiers in psychology</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15, pp. 1369957-. Available at: </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hlinkClick r:id="rId4">
                  <a:extLst>
                    <a:ext uri="{A12FA001-AC4F-418D-AE19-62706E023703}">
                      <ahyp:hlinkClr xmlns:ahyp="http://schemas.microsoft.com/office/drawing/2018/hyperlinkcolor" val="tx"/>
                    </a:ext>
                  </a:extLst>
                </a:hlinkClick>
              </a:rPr>
              <a:t>https://doi.org/10.3389/fpsyg.2024.1369957</a:t>
            </a:r>
            <a:endParaRPr lang="en-GB" sz="1400"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marL="180000" indent="-457200">
              <a:lnSpc>
                <a:spcPct val="115000"/>
              </a:lnSpc>
              <a:spcAft>
                <a:spcPts val="800"/>
              </a:spcAft>
            </a:pP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Liu, Y. and Fu, Z. (2024) ‘Hybrid Intelligence: Design for Sustainable Multiverse via Integrative Cognitive Creation Model through Human–Computer Collaboration’,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Applied sciences</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14(11), pp. 4662-. Available at: </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hlinkClick r:id="rId5">
                  <a:extLst>
                    <a:ext uri="{A12FA001-AC4F-418D-AE19-62706E023703}">
                      <ahyp:hlinkClr xmlns:ahyp="http://schemas.microsoft.com/office/drawing/2018/hyperlinkcolor" val="tx"/>
                    </a:ext>
                  </a:extLst>
                </a:hlinkClick>
              </a:rPr>
              <a:t>https://</a:t>
            </a:r>
            <a:r>
              <a:rPr lang="en-GB" sz="1400" kern="100" dirty="0" err="1">
                <a:effectLst/>
                <a:latin typeface="Times New Roman" panose="02020603050405020304" pitchFamily="18" charset="0"/>
                <a:ea typeface="DengXian" panose="02010600030101010101" pitchFamily="2" charset="-122"/>
                <a:cs typeface="Times New Roman" panose="02020603050405020304" pitchFamily="18" charset="0"/>
                <a:hlinkClick r:id="rId5">
                  <a:extLst>
                    <a:ext uri="{A12FA001-AC4F-418D-AE19-62706E023703}">
                      <ahyp:hlinkClr xmlns:ahyp="http://schemas.microsoft.com/office/drawing/2018/hyperlinkcolor" val="tx"/>
                    </a:ext>
                  </a:extLst>
                </a:hlinkClick>
              </a:rPr>
              <a:t>doi.org</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hlinkClick r:id="rId5">
                  <a:extLst>
                    <a:ext uri="{A12FA001-AC4F-418D-AE19-62706E023703}">
                      <ahyp:hlinkClr xmlns:ahyp="http://schemas.microsoft.com/office/drawing/2018/hyperlinkcolor" val="tx"/>
                    </a:ext>
                  </a:extLst>
                </a:hlinkClick>
              </a:rPr>
              <a:t>/10.3390/app14114662</a:t>
            </a:r>
            <a:endParaRPr lang="en-GB" sz="1400"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marL="180000" indent="-457200">
              <a:lnSpc>
                <a:spcPct val="115000"/>
              </a:lnSpc>
              <a:spcAft>
                <a:spcPts val="800"/>
              </a:spcAft>
            </a:pPr>
            <a:r>
              <a:rPr lang="en-GB" sz="1400" kern="100" dirty="0" err="1">
                <a:effectLst/>
                <a:latin typeface="Times New Roman" panose="02020603050405020304" pitchFamily="18" charset="0"/>
                <a:ea typeface="DengXian" panose="02010600030101010101" pitchFamily="2" charset="-122"/>
                <a:cs typeface="Times New Roman" panose="02020603050405020304" pitchFamily="18" charset="0"/>
              </a:rPr>
              <a:t>Mollick</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E. (202</a:t>
            </a:r>
            <a:r>
              <a:rPr lang="en-GB" sz="1400" kern="100" dirty="0">
                <a:latin typeface="Times New Roman" panose="02020603050405020304" pitchFamily="18" charset="0"/>
                <a:ea typeface="DengXian" panose="02010600030101010101" pitchFamily="2" charset="-122"/>
                <a:cs typeface="Times New Roman" panose="02020603050405020304" pitchFamily="18" charset="0"/>
              </a:rPr>
              <a:t>4) </a:t>
            </a:r>
            <a:r>
              <a:rPr lang="en-GB" sz="1400" i="1" kern="100" dirty="0">
                <a:latin typeface="Times New Roman" panose="02020603050405020304" pitchFamily="18" charset="0"/>
                <a:ea typeface="DengXian" panose="02010600030101010101" pitchFamily="2" charset="-122"/>
                <a:cs typeface="Times New Roman" panose="02020603050405020304" pitchFamily="18" charset="0"/>
              </a:rPr>
              <a:t>Co-Intelligence Living and Working with AI. </a:t>
            </a:r>
            <a:r>
              <a:rPr lang="en-GB" sz="1400" kern="100" dirty="0">
                <a:latin typeface="Times New Roman" panose="02020603050405020304" pitchFamily="18" charset="0"/>
                <a:ea typeface="DengXian" panose="02010600030101010101" pitchFamily="2" charset="-122"/>
                <a:cs typeface="Times New Roman" panose="02020603050405020304" pitchFamily="18" charset="0"/>
              </a:rPr>
              <a:t>UK:H Allen.</a:t>
            </a:r>
          </a:p>
          <a:p>
            <a:pPr marL="180000" indent="-457200">
              <a:lnSpc>
                <a:spcPct val="115000"/>
              </a:lnSpc>
              <a:spcAft>
                <a:spcPts val="800"/>
              </a:spcAft>
            </a:pPr>
            <a:r>
              <a:rPr lang="en-GB" sz="1400" kern="100" dirty="0" err="1">
                <a:latin typeface="Times New Roman" panose="02020603050405020304" pitchFamily="18" charset="0"/>
                <a:ea typeface="DengXian" panose="02010600030101010101" pitchFamily="2" charset="-122"/>
                <a:cs typeface="Times New Roman" panose="02020603050405020304" pitchFamily="18" charset="0"/>
              </a:rPr>
              <a:t>NightCafe</a:t>
            </a:r>
            <a:r>
              <a:rPr lang="en-GB" sz="1400" kern="100" dirty="0">
                <a:latin typeface="Times New Roman" panose="02020603050405020304" pitchFamily="18" charset="0"/>
                <a:ea typeface="DengXian" panose="02010600030101010101" pitchFamily="2" charset="-122"/>
                <a:cs typeface="Times New Roman" panose="02020603050405020304" pitchFamily="18" charset="0"/>
              </a:rPr>
              <a:t> (2024) </a:t>
            </a:r>
            <a:r>
              <a:rPr lang="en-GB" sz="1400" i="1" kern="100" dirty="0">
                <a:latin typeface="Times New Roman" panose="02020603050405020304" pitchFamily="18" charset="0"/>
                <a:ea typeface="DengXian" panose="02010600030101010101" pitchFamily="2" charset="-122"/>
                <a:cs typeface="Times New Roman" panose="02020603050405020304" pitchFamily="18" charset="0"/>
              </a:rPr>
              <a:t>AI Art Generator</a:t>
            </a:r>
            <a:r>
              <a:rPr lang="en-GB" sz="1400" kern="100" dirty="0">
                <a:latin typeface="Times New Roman" panose="02020603050405020304" pitchFamily="18" charset="0"/>
                <a:ea typeface="DengXian" panose="02010600030101010101" pitchFamily="2" charset="-122"/>
                <a:cs typeface="Times New Roman" panose="02020603050405020304" pitchFamily="18" charset="0"/>
              </a:rPr>
              <a:t>. Available at: </a:t>
            </a:r>
            <a:r>
              <a:rPr lang="en-GB" sz="1400" kern="100" dirty="0">
                <a:latin typeface="Times New Roman" panose="02020603050405020304" pitchFamily="18" charset="0"/>
                <a:ea typeface="DengXian" panose="02010600030101010101" pitchFamily="2" charset="-122"/>
                <a:cs typeface="Times New Roman" panose="02020603050405020304" pitchFamily="18" charset="0"/>
                <a:hlinkClick r:id="rId6">
                  <a:extLst>
                    <a:ext uri="{A12FA001-AC4F-418D-AE19-62706E023703}">
                      <ahyp:hlinkClr xmlns:ahyp="http://schemas.microsoft.com/office/drawing/2018/hyperlinkcolor" val="tx"/>
                    </a:ext>
                  </a:extLst>
                </a:hlinkClick>
              </a:rPr>
              <a:t>https://creator.nightcafe.studio</a:t>
            </a:r>
            <a:r>
              <a:rPr lang="en-GB" sz="1400" kern="100" dirty="0">
                <a:latin typeface="Times New Roman" panose="02020603050405020304" pitchFamily="18" charset="0"/>
                <a:ea typeface="DengXian" panose="02010600030101010101" pitchFamily="2" charset="-122"/>
                <a:cs typeface="Times New Roman" panose="02020603050405020304" pitchFamily="18" charset="0"/>
              </a:rPr>
              <a:t> (Accessed: 30 November 2024).</a:t>
            </a:r>
            <a:endParaRPr lang="en-GB" sz="1400" kern="100" dirty="0">
              <a:effectLst/>
              <a:latin typeface="Times New Roman" panose="02020603050405020304" pitchFamily="18" charset="0"/>
              <a:ea typeface="DengXian" panose="02010600030101010101" pitchFamily="2" charset="-122"/>
              <a:cs typeface="Times New Roman" panose="02020603050405020304" pitchFamily="18" charset="0"/>
            </a:endParaRPr>
          </a:p>
          <a:p>
            <a:pPr marL="180000" indent="-457200">
              <a:lnSpc>
                <a:spcPct val="115000"/>
              </a:lnSpc>
              <a:spcAft>
                <a:spcPts val="800"/>
              </a:spcAft>
            </a:pPr>
            <a:r>
              <a:rPr lang="en-GB" sz="1400" kern="100" dirty="0" err="1">
                <a:effectLst/>
                <a:latin typeface="Times New Roman" panose="02020603050405020304" pitchFamily="18" charset="0"/>
                <a:ea typeface="DengXian" panose="02010600030101010101" pitchFamily="2" charset="-122"/>
                <a:cs typeface="Times New Roman" panose="02020603050405020304" pitchFamily="18" charset="0"/>
              </a:rPr>
              <a:t>Omran</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GB" sz="1400" kern="100" dirty="0" err="1">
                <a:effectLst/>
                <a:latin typeface="Times New Roman" panose="02020603050405020304" pitchFamily="18" charset="0"/>
                <a:ea typeface="DengXian" panose="02010600030101010101" pitchFamily="2" charset="-122"/>
                <a:cs typeface="Times New Roman" panose="02020603050405020304" pitchFamily="18" charset="0"/>
              </a:rPr>
              <a:t>Zailuddin</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M.F.N.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et al.</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(2024) ‘Redefining creative education: a case study analysis of AI in design courses’, </a:t>
            </a:r>
            <a:r>
              <a:rPr lang="en-GB" sz="1400" i="1" kern="100" dirty="0">
                <a:effectLst/>
                <a:latin typeface="Times New Roman" panose="02020603050405020304" pitchFamily="18" charset="0"/>
                <a:ea typeface="DengXian" panose="02010600030101010101" pitchFamily="2" charset="-122"/>
                <a:cs typeface="Times New Roman" panose="02020603050405020304" pitchFamily="18" charset="0"/>
              </a:rPr>
              <a:t>Journal of research in innovative teaching &amp; learning</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 17(2), pp. 282–296. Available at: https://</a:t>
            </a:r>
            <a:r>
              <a:rPr lang="en-GB" sz="1400" kern="100" dirty="0" err="1">
                <a:effectLst/>
                <a:latin typeface="Times New Roman" panose="02020603050405020304" pitchFamily="18" charset="0"/>
                <a:ea typeface="DengXian" panose="02010600030101010101" pitchFamily="2" charset="-122"/>
                <a:cs typeface="Times New Roman" panose="02020603050405020304" pitchFamily="18" charset="0"/>
              </a:rPr>
              <a:t>doi.org</a:t>
            </a:r>
            <a:r>
              <a:rPr lang="en-GB" sz="1400" kern="100" dirty="0">
                <a:effectLst/>
                <a:latin typeface="Times New Roman" panose="02020603050405020304" pitchFamily="18" charset="0"/>
                <a:ea typeface="DengXian" panose="02010600030101010101" pitchFamily="2" charset="-122"/>
                <a:cs typeface="Times New Roman" panose="02020603050405020304" pitchFamily="18" charset="0"/>
              </a:rPr>
              <a:t>/10.1108/JRIT-01-2024-0019</a:t>
            </a:r>
          </a:p>
          <a:p>
            <a:endParaRPr lang="en-US" sz="1000" dirty="0"/>
          </a:p>
        </p:txBody>
      </p:sp>
    </p:spTree>
    <p:extLst>
      <p:ext uri="{BB962C8B-B14F-4D97-AF65-F5344CB8AC3E}">
        <p14:creationId xmlns:p14="http://schemas.microsoft.com/office/powerpoint/2010/main" val="1086572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8742</TotalTime>
  <Words>4497</Words>
  <Application>Microsoft Macintosh PowerPoint</Application>
  <PresentationFormat>Widescreen</PresentationFormat>
  <Paragraphs>475</Paragraphs>
  <Slides>27</Slides>
  <Notes>26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27</vt:i4>
      </vt:variant>
    </vt:vector>
  </HeadingPairs>
  <TitlesOfParts>
    <vt:vector size="38" baseType="lpstr">
      <vt:lpstr>DengXian</vt:lpstr>
      <vt:lpstr>-webkit-standard</vt:lpstr>
      <vt:lpstr>Aptos</vt:lpstr>
      <vt:lpstr>Aptos Display</vt:lpstr>
      <vt:lpstr>Arial</vt:lpstr>
      <vt:lpstr>Calibri</vt:lpstr>
      <vt:lpstr>Calibri Light</vt:lpstr>
      <vt:lpstr>Google Sans Text</vt:lpstr>
      <vt:lpstr>Helvetica</vt:lpstr>
      <vt:lpstr>Times New Roman</vt:lpstr>
      <vt:lpstr>Office Theme</vt:lpstr>
      <vt:lpstr>How is artificial intelligence (AI) impacting creativity in art and design education at one higher education institution in Wales,  and  how do lecturers' perceptions and teaching approaches shape its potential adoption?</vt:lpstr>
      <vt:lpstr>PowerPoint Presentation</vt:lpstr>
      <vt:lpstr>PowerPoint Presentation</vt:lpstr>
      <vt:lpstr>PowerPoint Presentation</vt:lpstr>
      <vt:lpstr>PowerPoint Presentation</vt:lpstr>
      <vt:lpstr>PowerPoint Presentation</vt:lpstr>
      <vt:lpstr>PowerPoint Presentation</vt:lpstr>
      <vt:lpstr>AI and Creativity: Exploring Integration and Collaboration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Kylie Boon</dc:creator>
  <cp:lastModifiedBy>Kylie Boon</cp:lastModifiedBy>
  <cp:revision>109</cp:revision>
  <dcterms:created xsi:type="dcterms:W3CDTF">2024-11-15T12:45:33Z</dcterms:created>
  <dcterms:modified xsi:type="dcterms:W3CDTF">2024-12-04T10:11:17Z</dcterms:modified>
</cp:coreProperties>
</file>