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60" r:id="rId5"/>
    <p:sldId id="261" r:id="rId6"/>
    <p:sldId id="263" r:id="rId7"/>
    <p:sldId id="264" r:id="rId8"/>
    <p:sldId id="265" r:id="rId9"/>
    <p:sldId id="266"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0" autoAdjust="0"/>
    <p:restoredTop sz="94660"/>
  </p:normalViewPr>
  <p:slideViewPr>
    <p:cSldViewPr snapToGrid="0">
      <p:cViewPr varScale="1">
        <p:scale>
          <a:sx n="110" d="100"/>
          <a:sy n="110" d="100"/>
        </p:scale>
        <p:origin x="57"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B835E0-C44B-4EFA-AAF8-C462146CC790}" type="datetimeFigureOut">
              <a:rPr lang="en-GB" smtClean="0"/>
              <a:t>09/03/2020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21E66A-4DE1-450C-808E-206E64E47965}" type="slidenum">
              <a:rPr lang="en-GB" smtClean="0"/>
              <a:t>‹#›</a:t>
            </a:fld>
            <a:endParaRPr lang="en-GB"/>
          </a:p>
        </p:txBody>
      </p:sp>
    </p:spTree>
    <p:extLst>
      <p:ext uri="{BB962C8B-B14F-4D97-AF65-F5344CB8AC3E}">
        <p14:creationId xmlns:p14="http://schemas.microsoft.com/office/powerpoint/2010/main" val="3473164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original sequence of cognitive skills was Knowledge, Comprehension, Application, Analysis, Synthesis, and Evaluation. The framework was revised in 2001 by </a:t>
            </a:r>
            <a:r>
              <a:rPr lang="en-GB" dirty="0" err="1" smtClean="0"/>
              <a:t>Lorin</a:t>
            </a:r>
            <a:r>
              <a:rPr lang="en-GB" dirty="0" smtClean="0"/>
              <a:t> Anderson and David </a:t>
            </a:r>
            <a:r>
              <a:rPr lang="en-GB" dirty="0" err="1" smtClean="0"/>
              <a:t>Krathwohl</a:t>
            </a:r>
            <a:r>
              <a:rPr lang="en-GB" dirty="0" smtClean="0"/>
              <a:t>, yielding the revised Bloom’s Taxonomy. (You can read more here.) The most significant change was the removal of ‘Synthesis’ and the addition of ‘Creation’ as the highest-level of Bloom’s Taxonomy. And being at the highest level, the implication is that it’s the most complex or demanding cognitive skill–or at least represents a kind of pinnacle for cognitive tasks</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6</a:t>
            </a:fld>
            <a:endParaRPr lang="en-GB"/>
          </a:p>
        </p:txBody>
      </p:sp>
    </p:spTree>
    <p:extLst>
      <p:ext uri="{BB962C8B-B14F-4D97-AF65-F5344CB8AC3E}">
        <p14:creationId xmlns:p14="http://schemas.microsoft.com/office/powerpoint/2010/main" val="3098418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4887AE-0795-4BE6-8582-EFC3C7CCB39B}" type="slidenum">
              <a:rPr lang="en-GB" altLang="en-US" smtClean="0">
                <a:latin typeface="Calibri" panose="020F0502020204030204" pitchFamily="34" charset="0"/>
              </a:rPr>
              <a:pPr/>
              <a:t>7</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800171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F6F84E-01EA-474E-BAE3-7827B68BF3B8}" type="slidenum">
              <a:rPr lang="en-GB" altLang="en-US" smtClean="0">
                <a:latin typeface="Calibri" panose="020F0502020204030204" pitchFamily="34" charset="0"/>
              </a:rPr>
              <a:pPr/>
              <a:t>8</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4126048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BCED24-7AF2-492C-95FE-896468B9635A}" type="slidenum">
              <a:rPr lang="en-GB" altLang="en-US" smtClean="0">
                <a:latin typeface="Calibri" panose="020F0502020204030204" pitchFamily="34" charset="0"/>
              </a:rPr>
              <a:pPr/>
              <a:t>9</a:t>
            </a:fld>
            <a:endParaRPr lang="en-GB" altLang="en-US" smtClean="0">
              <a:latin typeface="Calibri" panose="020F0502020204030204" pitchFamily="34" charset="0"/>
            </a:endParaRPr>
          </a:p>
        </p:txBody>
      </p:sp>
    </p:spTree>
    <p:extLst>
      <p:ext uri="{BB962C8B-B14F-4D97-AF65-F5344CB8AC3E}">
        <p14:creationId xmlns:p14="http://schemas.microsoft.com/office/powerpoint/2010/main" val="1370758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09D8AC4-1141-4F15-86DD-9DA087C59761}" type="datetimeFigureOut">
              <a:rPr lang="en-GB" smtClean="0"/>
              <a:t>09/03/2020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564670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09/03/2020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681200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9D8AC4-1141-4F15-86DD-9DA087C59761}"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469477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D8AC4-1141-4F15-86DD-9DA087C59761}"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1218938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D8AC4-1141-4F15-86DD-9DA087C59761}" type="datetimeFigureOut">
              <a:rPr lang="en-GB" smtClean="0"/>
              <a:t>09/03/2020</a:t>
            </a:fld>
            <a:endParaRPr lang="en-GB"/>
          </a:p>
        </p:txBody>
      </p:sp>
      <p:sp>
        <p:nvSpPr>
          <p:cNvPr id="9" name="Slide Number Placeholder 8"/>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725163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D8AC4-1141-4F15-86DD-9DA087C59761}" type="datetimeFigureOut">
              <a:rPr lang="en-GB" smtClean="0"/>
              <a:t>09/03/2020</a:t>
            </a:fld>
            <a:endParaRPr lang="en-GB"/>
          </a:p>
        </p:txBody>
      </p:sp>
      <p:sp>
        <p:nvSpPr>
          <p:cNvPr id="5" name="Slide Number Placeholder 4"/>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3442204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D8AC4-1141-4F15-86DD-9DA087C59761}" type="datetimeFigureOut">
              <a:rPr lang="en-GB" smtClean="0"/>
              <a:t>09/03/2020</a:t>
            </a:fld>
            <a:endParaRPr lang="en-GB"/>
          </a:p>
        </p:txBody>
      </p:sp>
      <p:sp>
        <p:nvSpPr>
          <p:cNvPr id="4" name="Slide Number Placeholder 3"/>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31745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9D8AC4-1141-4F15-86DD-9DA087C59761}"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1437361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9D8AC4-1141-4F15-86DD-9DA087C59761}" type="datetimeFigureOut">
              <a:rPr lang="en-GB" smtClean="0"/>
              <a:t>09/03/2020</a:t>
            </a:fld>
            <a:endParaRPr lang="en-GB"/>
          </a:p>
        </p:txBody>
      </p:sp>
      <p:sp>
        <p:nvSpPr>
          <p:cNvPr id="7" name="Slide Number Placeholder 6"/>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2697026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4093992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D8AC4-1141-4F15-86DD-9DA087C59761}" type="datetimeFigureOut">
              <a:rPr lang="en-GB" smtClean="0"/>
              <a:t>09/03/2020</a:t>
            </a:fld>
            <a:endParaRPr lang="en-GB"/>
          </a:p>
        </p:txBody>
      </p:sp>
      <p:sp>
        <p:nvSpPr>
          <p:cNvPr id="6" name="Slide Number Placeholder 5"/>
          <p:cNvSpPr>
            <a:spLocks noGrp="1"/>
          </p:cNvSpPr>
          <p:nvPr>
            <p:ph type="sldNum" sz="quarter" idx="12"/>
          </p:nvPr>
        </p:nvSpPr>
        <p:spPr/>
        <p:txBody>
          <a:bodyPr/>
          <a:lstStyle/>
          <a:p>
            <a:fld id="{FD9E3059-0BAE-4FBF-8955-495CBEFC11B0}" type="slidenum">
              <a:rPr lang="en-GB" smtClean="0"/>
              <a:t>‹#›</a:t>
            </a:fld>
            <a:endParaRPr lang="en-GB"/>
          </a:p>
        </p:txBody>
      </p:sp>
    </p:spTree>
    <p:extLst>
      <p:ext uri="{BB962C8B-B14F-4D97-AF65-F5344CB8AC3E}">
        <p14:creationId xmlns:p14="http://schemas.microsoft.com/office/powerpoint/2010/main" val="137971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09D8AC4-1141-4F15-86DD-9DA087C59761}" type="datetimeFigureOut">
              <a:rPr lang="en-GB" smtClean="0"/>
              <a:t>09/03/2020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D9E3059-0BAE-4FBF-8955-495CBEFC11B0}" type="slidenum">
              <a:rPr lang="en-GB" smtClean="0"/>
              <a:t>‹#›</a:t>
            </a:fld>
            <a:endParaRPr lang="en-GB"/>
          </a:p>
        </p:txBody>
      </p:sp>
    </p:spTree>
    <p:extLst>
      <p:ext uri="{BB962C8B-B14F-4D97-AF65-F5344CB8AC3E}">
        <p14:creationId xmlns:p14="http://schemas.microsoft.com/office/powerpoint/2010/main" val="38945294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9E43-E9A0-40C0-A012-32D716EB3A37}"/>
              </a:ext>
            </a:extLst>
          </p:cNvPr>
          <p:cNvSpPr>
            <a:spLocks noGrp="1"/>
          </p:cNvSpPr>
          <p:nvPr>
            <p:ph type="ctrTitle"/>
          </p:nvPr>
        </p:nvSpPr>
        <p:spPr/>
        <p:txBody>
          <a:bodyPr/>
          <a:lstStyle/>
          <a:p>
            <a:r>
              <a:rPr lang="en-GB" dirty="0"/>
              <a:t>Assignment Guidance - Report</a:t>
            </a:r>
          </a:p>
        </p:txBody>
      </p:sp>
    </p:spTree>
    <p:extLst>
      <p:ext uri="{BB962C8B-B14F-4D97-AF65-F5344CB8AC3E}">
        <p14:creationId xmlns:p14="http://schemas.microsoft.com/office/powerpoint/2010/main" val="596887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E3C51-7206-4A23-A018-B9D5BF4CFD57}"/>
              </a:ext>
            </a:extLst>
          </p:cNvPr>
          <p:cNvSpPr>
            <a:spLocks noGrp="1"/>
          </p:cNvSpPr>
          <p:nvPr>
            <p:ph type="title"/>
          </p:nvPr>
        </p:nvSpPr>
        <p:spPr/>
        <p:txBody>
          <a:bodyPr/>
          <a:lstStyle/>
          <a:p>
            <a:r>
              <a:rPr lang="en-GB" dirty="0"/>
              <a:t>The Brief</a:t>
            </a:r>
          </a:p>
        </p:txBody>
      </p:sp>
      <p:sp>
        <p:nvSpPr>
          <p:cNvPr id="3" name="Content Placeholder 2">
            <a:extLst>
              <a:ext uri="{FF2B5EF4-FFF2-40B4-BE49-F238E27FC236}">
                <a16:creationId xmlns:a16="http://schemas.microsoft.com/office/drawing/2014/main" id="{9A19F760-73C7-4817-8D6B-156E70A8BFAD}"/>
              </a:ext>
            </a:extLst>
          </p:cNvPr>
          <p:cNvSpPr>
            <a:spLocks noGrp="1"/>
          </p:cNvSpPr>
          <p:nvPr>
            <p:ph idx="1"/>
          </p:nvPr>
        </p:nvSpPr>
        <p:spPr/>
        <p:txBody>
          <a:bodyPr>
            <a:normAutofit fontScale="70000" lnSpcReduction="20000"/>
          </a:bodyPr>
          <a:lstStyle/>
          <a:p>
            <a:r>
              <a:rPr lang="en-GB" dirty="0" smtClean="0"/>
              <a:t>The </a:t>
            </a:r>
            <a:r>
              <a:rPr lang="en-GB" dirty="0"/>
              <a:t>student will produce an individual 2500 word formal report which is to consider the critical analysis of management theories relevant to an organisational example and critically assess the impact of these theories on the beliefs, attitudes and values of the organisation and its employees. Critically assess the impact of these theories on the success of these organisations reflecting on their values, beliefs and attitudes to their work force and customer base.</a:t>
            </a:r>
          </a:p>
          <a:p>
            <a:endParaRPr lang="en-GB" dirty="0"/>
          </a:p>
          <a:p>
            <a:r>
              <a:rPr lang="en-GB" dirty="0"/>
              <a:t>Ensure the report is structured as a formal report and ‘Harvard’ referencing is used</a:t>
            </a:r>
          </a:p>
          <a:p>
            <a:endParaRPr lang="en-GB" dirty="0"/>
          </a:p>
          <a:p>
            <a:endParaRPr lang="en-GB" dirty="0"/>
          </a:p>
          <a:p>
            <a:r>
              <a:rPr lang="en-GB" dirty="0"/>
              <a:t>Your Report should be submitted to </a:t>
            </a:r>
            <a:r>
              <a:rPr lang="en-GB" dirty="0" err="1"/>
              <a:t>Turnitin</a:t>
            </a:r>
            <a:r>
              <a:rPr lang="en-GB" dirty="0"/>
              <a:t> by 20/3/20.</a:t>
            </a:r>
          </a:p>
          <a:p>
            <a:endParaRPr lang="en-GB" dirty="0"/>
          </a:p>
        </p:txBody>
      </p:sp>
    </p:spTree>
    <p:extLst>
      <p:ext uri="{BB962C8B-B14F-4D97-AF65-F5344CB8AC3E}">
        <p14:creationId xmlns:p14="http://schemas.microsoft.com/office/powerpoint/2010/main" val="3794839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B5B3-7C4F-45E0-8FCB-386BCA11DBB0}"/>
              </a:ext>
            </a:extLst>
          </p:cNvPr>
          <p:cNvSpPr>
            <a:spLocks noGrp="1"/>
          </p:cNvSpPr>
          <p:nvPr>
            <p:ph type="title"/>
          </p:nvPr>
        </p:nvSpPr>
        <p:spPr/>
        <p:txBody>
          <a:bodyPr/>
          <a:lstStyle/>
          <a:p>
            <a:r>
              <a:rPr lang="en-GB" dirty="0"/>
              <a:t>Possible Structure</a:t>
            </a:r>
          </a:p>
        </p:txBody>
      </p:sp>
      <p:sp>
        <p:nvSpPr>
          <p:cNvPr id="3" name="Content Placeholder 2">
            <a:extLst>
              <a:ext uri="{FF2B5EF4-FFF2-40B4-BE49-F238E27FC236}">
                <a16:creationId xmlns:a16="http://schemas.microsoft.com/office/drawing/2014/main" id="{1D316AC9-9381-4C23-AC61-C0F32C7DB23D}"/>
              </a:ext>
            </a:extLst>
          </p:cNvPr>
          <p:cNvSpPr>
            <a:spLocks noGrp="1"/>
          </p:cNvSpPr>
          <p:nvPr>
            <p:ph idx="1"/>
          </p:nvPr>
        </p:nvSpPr>
        <p:spPr>
          <a:xfrm>
            <a:off x="609600" y="1417638"/>
            <a:ext cx="10972800" cy="4099595"/>
          </a:xfrm>
        </p:spPr>
        <p:txBody>
          <a:bodyPr>
            <a:normAutofit fontScale="70000" lnSpcReduction="20000"/>
          </a:bodyPr>
          <a:lstStyle/>
          <a:p>
            <a:pPr marL="514350" indent="-514350">
              <a:buAutoNum type="arabicPeriod"/>
            </a:pPr>
            <a:r>
              <a:rPr lang="en-GB" dirty="0"/>
              <a:t>Identify and analyse management theories relevant to an organisational example and critically assess the impact of these theories on the employees of that organisation; </a:t>
            </a:r>
            <a:r>
              <a:rPr lang="en-GB" i="1" dirty="0"/>
              <a:t>Describe the theory, evaluate its effectiveness in the organisation and identify any additional theories that could enhance the organisation’s performance.</a:t>
            </a:r>
          </a:p>
          <a:p>
            <a:pPr marL="514350" indent="-514350">
              <a:buAutoNum type="arabicPeriod"/>
            </a:pPr>
            <a:endParaRPr lang="en-GB" dirty="0"/>
          </a:p>
          <a:p>
            <a:pPr marL="514350" indent="-514350">
              <a:buFont typeface="Arial" pitchFamily="34" charset="0"/>
              <a:buAutoNum type="arabicPeriod"/>
            </a:pPr>
            <a:r>
              <a:rPr lang="en-GB" dirty="0"/>
              <a:t>Critically analyse the impact of these theories on the success of these organisations reflecting on their values, beliefs and attitudes to their work force and customer base. Critically assess its impact on beliefs, attitudes and values of employees. </a:t>
            </a:r>
            <a:r>
              <a:rPr lang="en-GB" i="1" dirty="0"/>
              <a:t>Does it influence them to perform well? Do you/could you work there successfully? How can organisations influence employees to perform well? Are values-led organisations more successful?</a:t>
            </a:r>
            <a:endParaRPr lang="en-GB" dirty="0"/>
          </a:p>
          <a:p>
            <a:pPr marL="514350" indent="-514350">
              <a:buAutoNum type="arabicPeriod"/>
            </a:pPr>
            <a:endParaRPr lang="en-GB" i="1" dirty="0"/>
          </a:p>
          <a:p>
            <a:endParaRPr lang="en-GB" dirty="0"/>
          </a:p>
        </p:txBody>
      </p:sp>
    </p:spTree>
    <p:extLst>
      <p:ext uri="{BB962C8B-B14F-4D97-AF65-F5344CB8AC3E}">
        <p14:creationId xmlns:p14="http://schemas.microsoft.com/office/powerpoint/2010/main" val="1470590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E5308-65D2-42DD-8702-CEE49CE643FC}"/>
              </a:ext>
            </a:extLst>
          </p:cNvPr>
          <p:cNvSpPr>
            <a:spLocks noGrp="1"/>
          </p:cNvSpPr>
          <p:nvPr>
            <p:ph type="title"/>
          </p:nvPr>
        </p:nvSpPr>
        <p:spPr/>
        <p:txBody>
          <a:bodyPr/>
          <a:lstStyle/>
          <a:p>
            <a:r>
              <a:rPr lang="en-GB" dirty="0"/>
              <a:t>Critical Thinking Models</a:t>
            </a:r>
          </a:p>
        </p:txBody>
      </p:sp>
      <p:sp>
        <p:nvSpPr>
          <p:cNvPr id="3" name="Content Placeholder 2">
            <a:extLst>
              <a:ext uri="{FF2B5EF4-FFF2-40B4-BE49-F238E27FC236}">
                <a16:creationId xmlns:a16="http://schemas.microsoft.com/office/drawing/2014/main" id="{AD677AEC-BE8D-4C07-ADA2-185BB04D13C0}"/>
              </a:ext>
            </a:extLst>
          </p:cNvPr>
          <p:cNvSpPr>
            <a:spLocks noGrp="1"/>
          </p:cNvSpPr>
          <p:nvPr>
            <p:ph idx="1"/>
          </p:nvPr>
        </p:nvSpPr>
        <p:spPr/>
        <p:txBody>
          <a:bodyPr/>
          <a:lstStyle/>
          <a:p>
            <a:r>
              <a:rPr lang="en-GB" dirty="0"/>
              <a:t>Use the models to provide a framework to construct your arguments - say how you have used RED/Toulmin etc.</a:t>
            </a:r>
          </a:p>
          <a:p>
            <a:r>
              <a:rPr lang="en-GB" dirty="0"/>
              <a:t>Make sure you describe RED etc and then say how you have used the model. </a:t>
            </a:r>
          </a:p>
        </p:txBody>
      </p:sp>
    </p:spTree>
    <p:extLst>
      <p:ext uri="{BB962C8B-B14F-4D97-AF65-F5344CB8AC3E}">
        <p14:creationId xmlns:p14="http://schemas.microsoft.com/office/powerpoint/2010/main" val="1133315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EB79-C648-4F5C-875A-95F37180C617}"/>
              </a:ext>
            </a:extLst>
          </p:cNvPr>
          <p:cNvSpPr>
            <a:spLocks noGrp="1"/>
          </p:cNvSpPr>
          <p:nvPr>
            <p:ph type="title"/>
          </p:nvPr>
        </p:nvSpPr>
        <p:spPr>
          <a:xfrm>
            <a:off x="609600" y="117446"/>
            <a:ext cx="10972800" cy="536895"/>
          </a:xfrm>
        </p:spPr>
        <p:txBody>
          <a:bodyPr>
            <a:normAutofit fontScale="90000"/>
          </a:bodyPr>
          <a:lstStyle/>
          <a:p>
            <a:r>
              <a:rPr lang="en-GB" dirty="0"/>
              <a:t>Guidance specific to assignment</a:t>
            </a:r>
          </a:p>
        </p:txBody>
      </p:sp>
      <p:sp>
        <p:nvSpPr>
          <p:cNvPr id="3" name="Content Placeholder 2">
            <a:extLst>
              <a:ext uri="{FF2B5EF4-FFF2-40B4-BE49-F238E27FC236}">
                <a16:creationId xmlns:a16="http://schemas.microsoft.com/office/drawing/2014/main" id="{9ED1524E-725D-453F-8D26-793A05247A59}"/>
              </a:ext>
            </a:extLst>
          </p:cNvPr>
          <p:cNvSpPr>
            <a:spLocks noGrp="1"/>
          </p:cNvSpPr>
          <p:nvPr>
            <p:ph idx="1"/>
          </p:nvPr>
        </p:nvSpPr>
        <p:spPr>
          <a:xfrm>
            <a:off x="609600" y="1052082"/>
            <a:ext cx="10972800" cy="4753835"/>
          </a:xfrm>
        </p:spPr>
        <p:txBody>
          <a:bodyPr>
            <a:normAutofit fontScale="85000" lnSpcReduction="10000"/>
          </a:bodyPr>
          <a:lstStyle/>
          <a:p>
            <a:r>
              <a:rPr lang="en-GB" i="1" dirty="0"/>
              <a:t>There should be at least 20 academic references to support your work from a variety of valid and reliable sources. A reference list should be provided using Harvard referencing convention.</a:t>
            </a:r>
          </a:p>
          <a:p>
            <a:r>
              <a:rPr lang="en-GB" i="1" dirty="0"/>
              <a:t>You should demonstrate your knowledge and understanding of the theories and models associated with critical thinking.</a:t>
            </a:r>
          </a:p>
          <a:p>
            <a:r>
              <a:rPr lang="en-GB" i="1" dirty="0"/>
              <a:t>Critically analyse and evaluate your sources and draw appropriate conclusions supported by academic references.</a:t>
            </a:r>
          </a:p>
          <a:p>
            <a:r>
              <a:rPr lang="en-GB" i="1" dirty="0"/>
              <a:t>Critically evaluate and identify a management theory relevant to the work place and critically assess its impact on organisational beliefs, attitudes and values and its employees.</a:t>
            </a:r>
          </a:p>
          <a:p>
            <a:r>
              <a:rPr lang="en-GB" i="1" dirty="0"/>
              <a:t>Your report should be presented in a clear and coherent format.</a:t>
            </a:r>
            <a:endParaRPr lang="en-GB" dirty="0"/>
          </a:p>
          <a:p>
            <a:endParaRPr lang="en-GB" dirty="0"/>
          </a:p>
          <a:p>
            <a:endParaRPr lang="en-GB" dirty="0"/>
          </a:p>
          <a:p>
            <a:endParaRPr lang="en-GB" i="1" dirty="0"/>
          </a:p>
          <a:p>
            <a:endParaRPr lang="en-GB" dirty="0"/>
          </a:p>
          <a:p>
            <a:endParaRPr lang="en-GB" dirty="0"/>
          </a:p>
        </p:txBody>
      </p:sp>
    </p:spTree>
    <p:extLst>
      <p:ext uri="{BB962C8B-B14F-4D97-AF65-F5344CB8AC3E}">
        <p14:creationId xmlns:p14="http://schemas.microsoft.com/office/powerpoint/2010/main" val="305660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6</a:t>
            </a:fld>
            <a:endParaRPr lang="en-GB"/>
          </a:p>
        </p:txBody>
      </p:sp>
      <p:pic>
        <p:nvPicPr>
          <p:cNvPr id="6" name="Picture 5"/>
          <p:cNvPicPr>
            <a:picLocks noChangeAspect="1"/>
          </p:cNvPicPr>
          <p:nvPr/>
        </p:nvPicPr>
        <p:blipFill>
          <a:blip r:embed="rId3"/>
          <a:stretch>
            <a:fillRect/>
          </a:stretch>
        </p:blipFill>
        <p:spPr>
          <a:xfrm>
            <a:off x="2057400" y="592973"/>
            <a:ext cx="7515502" cy="4865579"/>
          </a:xfrm>
          <a:prstGeom prst="rect">
            <a:avLst/>
          </a:prstGeom>
        </p:spPr>
      </p:pic>
    </p:spTree>
    <p:extLst>
      <p:ext uri="{BB962C8B-B14F-4D97-AF65-F5344CB8AC3E}">
        <p14:creationId xmlns:p14="http://schemas.microsoft.com/office/powerpoint/2010/main" val="653663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09600" y="704850"/>
            <a:ext cx="10972800" cy="1143000"/>
          </a:xfrm>
        </p:spPr>
        <p:txBody>
          <a:bodyPr/>
          <a:lstStyle/>
          <a:p>
            <a:pPr algn="ctr" eaLnBrk="1" hangingPunct="1"/>
            <a:r>
              <a:rPr lang="en-GB" altLang="en-US" sz="3600" b="1" smtClean="0">
                <a:latin typeface="Arial" panose="020B0604020202020204" pitchFamily="34" charset="0"/>
                <a:cs typeface="Arial" panose="020B0604020202020204" pitchFamily="34" charset="0"/>
              </a:rPr>
              <a:t>Descriptive  v  Critical  Writing</a:t>
            </a:r>
          </a:p>
        </p:txBody>
      </p:sp>
      <p:sp>
        <p:nvSpPr>
          <p:cNvPr id="32771" name="Text Placeholder 2"/>
          <p:cNvSpPr>
            <a:spLocks noGrp="1"/>
          </p:cNvSpPr>
          <p:nvPr>
            <p:ph type="body" idx="1"/>
          </p:nvPr>
        </p:nvSpPr>
        <p:spPr>
          <a:xfrm>
            <a:off x="809625" y="1693863"/>
            <a:ext cx="3579813" cy="715962"/>
          </a:xfrm>
        </p:spPr>
        <p:txBody>
          <a:bodyPr/>
          <a:lstStyle/>
          <a:p>
            <a:pPr eaLnBrk="1" hangingPunct="1"/>
            <a:r>
              <a:rPr lang="en-GB" altLang="en-US" u="sng" smtClean="0">
                <a:solidFill>
                  <a:srgbClr val="00B050"/>
                </a:solidFill>
                <a:latin typeface="Arial" panose="020B0604020202020204" pitchFamily="34" charset="0"/>
                <a:cs typeface="Times New Roman" panose="02020603050405020304" pitchFamily="18" charset="0"/>
              </a:rPr>
              <a:t>Descriptive writing</a:t>
            </a:r>
            <a:endParaRPr lang="en-GB" altLang="en-US" u="sng" smtClean="0">
              <a:solidFill>
                <a:srgbClr val="00B050"/>
              </a:solidFill>
            </a:endParaRPr>
          </a:p>
        </p:txBody>
      </p:sp>
      <p:sp>
        <p:nvSpPr>
          <p:cNvPr id="32772" name="Text Placeholder 4"/>
          <p:cNvSpPr>
            <a:spLocks noGrp="1"/>
          </p:cNvSpPr>
          <p:nvPr>
            <p:ph type="body" sz="half" idx="3"/>
          </p:nvPr>
        </p:nvSpPr>
        <p:spPr>
          <a:xfrm>
            <a:off x="6284967" y="1622424"/>
            <a:ext cx="4032250" cy="715963"/>
          </a:xfrm>
        </p:spPr>
        <p:txBody>
          <a:bodyPr/>
          <a:lstStyle/>
          <a:p>
            <a:pPr eaLnBrk="1" hangingPunct="1"/>
            <a:r>
              <a:rPr lang="en-GB" altLang="en-US" u="sng" dirty="0" smtClean="0">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809625" y="2601119"/>
            <a:ext cx="3978275" cy="2560637"/>
          </a:xfrm>
        </p:spPr>
        <p:txBody>
          <a:bodyPr>
            <a:normAutofit fontScale="92500"/>
          </a:bodyPr>
          <a:lstStyle/>
          <a:p>
            <a:pPr marL="0" indent="0" eaLnBrk="1" hangingPunct="1">
              <a:buFont typeface="Wingdings 2" panose="05020102010507070707" pitchFamily="18" charset="2"/>
              <a:buNone/>
            </a:pPr>
            <a:r>
              <a:rPr lang="en-GB" altLang="en-US" dirty="0" smtClean="0">
                <a:solidFill>
                  <a:srgbClr val="00B050"/>
                </a:solidFill>
              </a:rPr>
              <a:t>States what is happening</a:t>
            </a:r>
          </a:p>
          <a:p>
            <a:pPr marL="0" indent="0" eaLnBrk="1" hangingPunct="1">
              <a:buFont typeface="Wingdings 2" panose="05020102010507070707" pitchFamily="18" charset="2"/>
              <a:buNone/>
            </a:pPr>
            <a:r>
              <a:rPr lang="en-GB" altLang="en-US" dirty="0" smtClean="0">
                <a:solidFill>
                  <a:srgbClr val="00B050"/>
                </a:solidFill>
              </a:rPr>
              <a:t>States what something is like</a:t>
            </a:r>
          </a:p>
          <a:p>
            <a:pPr marL="0" indent="0" eaLnBrk="1" hangingPunct="1">
              <a:buFont typeface="Wingdings 2" panose="05020102010507070707" pitchFamily="18" charset="2"/>
              <a:buNone/>
            </a:pPr>
            <a:r>
              <a:rPr lang="en-GB" altLang="en-US" dirty="0" smtClean="0">
                <a:solidFill>
                  <a:srgbClr val="00B050"/>
                </a:solidFill>
              </a:rPr>
              <a:t>Gives the story so far</a:t>
            </a:r>
          </a:p>
          <a:p>
            <a:pPr marL="0" indent="0" eaLnBrk="1" hangingPunct="1">
              <a:buFont typeface="Wingdings 2" panose="05020102010507070707" pitchFamily="18" charset="2"/>
              <a:buNone/>
            </a:pPr>
            <a:r>
              <a:rPr lang="en-GB" altLang="en-US" dirty="0" smtClean="0">
                <a:solidFill>
                  <a:srgbClr val="00B050"/>
                </a:solidFill>
              </a:rPr>
              <a:t>States the order in which things happened</a:t>
            </a:r>
          </a:p>
          <a:p>
            <a:pPr marL="0" indent="0" eaLnBrk="1" hangingPunct="1">
              <a:buFont typeface="Wingdings 2" panose="05020102010507070707" pitchFamily="18" charset="2"/>
              <a:buNone/>
            </a:pPr>
            <a:r>
              <a:rPr lang="en-GB" altLang="en-US" dirty="0" smtClean="0">
                <a:solidFill>
                  <a:srgbClr val="00B050"/>
                </a:solidFill>
              </a:rPr>
              <a:t>Says how to do something</a:t>
            </a:r>
          </a:p>
        </p:txBody>
      </p:sp>
      <p:sp>
        <p:nvSpPr>
          <p:cNvPr id="6" name="Content Placeholder 5"/>
          <p:cNvSpPr>
            <a:spLocks noGrp="1"/>
          </p:cNvSpPr>
          <p:nvPr>
            <p:ph sz="quarter" idx="4"/>
          </p:nvPr>
        </p:nvSpPr>
        <p:spPr>
          <a:xfrm>
            <a:off x="6180461" y="2378075"/>
            <a:ext cx="4464050" cy="3951288"/>
          </a:xfrm>
        </p:spPr>
        <p:txBody>
          <a:bodyPr/>
          <a:lstStyle/>
          <a:p>
            <a:pPr marL="0" indent="0" eaLnBrk="1" hangingPunct="1">
              <a:buFont typeface="Wingdings 2" panose="05020102010507070707" pitchFamily="18" charset="2"/>
              <a:buNone/>
            </a:pPr>
            <a:r>
              <a:rPr lang="en-GB" altLang="en-US" dirty="0" smtClean="0">
                <a:solidFill>
                  <a:srgbClr val="FF0000"/>
                </a:solidFill>
              </a:rPr>
              <a:t>Identifies the significance</a:t>
            </a:r>
          </a:p>
          <a:p>
            <a:pPr marL="0" indent="0" eaLnBrk="1" hangingPunct="1">
              <a:buFont typeface="Wingdings 2" panose="05020102010507070707" pitchFamily="18" charset="2"/>
              <a:buNone/>
            </a:pPr>
            <a:r>
              <a:rPr lang="en-GB" altLang="en-US" dirty="0" smtClean="0">
                <a:solidFill>
                  <a:srgbClr val="FF0000"/>
                </a:solidFill>
              </a:rPr>
              <a:t>Evaluates strengths and weaknesses</a:t>
            </a:r>
          </a:p>
          <a:p>
            <a:pPr marL="0" indent="0" eaLnBrk="1" hangingPunct="1">
              <a:buFont typeface="Wingdings 2" panose="05020102010507070707" pitchFamily="18" charset="2"/>
              <a:buNone/>
            </a:pPr>
            <a:r>
              <a:rPr lang="en-GB" altLang="en-US" dirty="0" smtClean="0">
                <a:solidFill>
                  <a:srgbClr val="FF0000"/>
                </a:solidFill>
              </a:rPr>
              <a:t>Weighs one piece of information against another</a:t>
            </a:r>
          </a:p>
          <a:p>
            <a:pPr marL="0" indent="0" eaLnBrk="1" hangingPunct="1">
              <a:buFont typeface="Wingdings 2" panose="05020102010507070707" pitchFamily="18" charset="2"/>
              <a:buNone/>
            </a:pPr>
            <a:r>
              <a:rPr lang="en-GB" altLang="en-US" dirty="0" smtClean="0">
                <a:solidFill>
                  <a:srgbClr val="FF0000"/>
                </a:solidFill>
              </a:rPr>
              <a:t>Makes reasoned judgements</a:t>
            </a:r>
          </a:p>
          <a:p>
            <a:pPr marL="0" indent="0" eaLnBrk="1" hangingPunct="1">
              <a:buFont typeface="Wingdings 2" panose="05020102010507070707" pitchFamily="18" charset="2"/>
              <a:buNone/>
            </a:pPr>
            <a:r>
              <a:rPr lang="en-GB" altLang="en-US" dirty="0" smtClean="0">
                <a:solidFill>
                  <a:srgbClr val="FF0000"/>
                </a:solidFill>
              </a:rPr>
              <a:t>Argues a case according to the evidence</a:t>
            </a:r>
          </a:p>
        </p:txBody>
      </p:sp>
      <p:sp>
        <p:nvSpPr>
          <p:cNvPr id="4" name="Footer Placeholder 3"/>
          <p:cNvSpPr>
            <a:spLocks noGrp="1"/>
          </p:cNvSpPr>
          <p:nvPr>
            <p:ph type="ftr" sz="quarter" idx="4294967295"/>
          </p:nvPr>
        </p:nvSpPr>
        <p:spPr>
          <a:xfrm>
            <a:off x="1524000" y="6477000"/>
            <a:ext cx="8148638" cy="274638"/>
          </a:xfrm>
        </p:spPr>
        <p:txBody>
          <a:bodyPr/>
          <a:lstStyle/>
          <a:p>
            <a:pPr>
              <a:defRPr/>
            </a:pPr>
            <a:r>
              <a:rPr lang="en-GB"/>
              <a:t>                             </a:t>
            </a:r>
            <a:endParaRPr lang="en-GB" dirty="0"/>
          </a:p>
        </p:txBody>
      </p:sp>
      <p:sp>
        <p:nvSpPr>
          <p:cNvPr id="32776"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40493A-5855-4FBD-B0C6-F18730DE1299}" type="slidenum">
              <a:rPr lang="en-GB" altLang="en-US" smtClean="0">
                <a:solidFill>
                  <a:srgbClr val="3F4052"/>
                </a:solidFill>
                <a:latin typeface="Constantia" panose="02030602050306030303" pitchFamily="18" charset="0"/>
              </a:rPr>
              <a:pPr/>
              <a:t>7</a:t>
            </a:fld>
            <a:endParaRPr lang="en-GB" altLang="en-US" smtClean="0">
              <a:solidFill>
                <a:srgbClr val="3F4052"/>
              </a:solidFill>
              <a:latin typeface="Constantia" panose="02030602050306030303" pitchFamily="18" charset="0"/>
            </a:endParaRPr>
          </a:p>
        </p:txBody>
      </p:sp>
      <p:cxnSp>
        <p:nvCxnSpPr>
          <p:cNvPr id="23" name="Straight Arrow Connector 22"/>
          <p:cNvCxnSpPr>
            <a:cxnSpLocks/>
          </p:cNvCxnSpPr>
          <p:nvPr/>
        </p:nvCxnSpPr>
        <p:spPr>
          <a:xfrm>
            <a:off x="5519738" y="2852738"/>
            <a:ext cx="5762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cxnSpLocks/>
          </p:cNvCxnSpPr>
          <p:nvPr/>
        </p:nvCxnSpPr>
        <p:spPr>
          <a:xfrm>
            <a:off x="5545138" y="4848225"/>
            <a:ext cx="5508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cxnSpLocks/>
          </p:cNvCxnSpPr>
          <p:nvPr/>
        </p:nvCxnSpPr>
        <p:spPr>
          <a:xfrm>
            <a:off x="5519738" y="3698875"/>
            <a:ext cx="5762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pic>
        <p:nvPicPr>
          <p:cNvPr id="3278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1"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91163" y="4205288"/>
            <a:ext cx="828675" cy="49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19738" y="3048000"/>
            <a:ext cx="8286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353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438">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1" end="1"/>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438">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3" end="3"/>
                                            </p:txEl>
                                          </p:spTgt>
                                        </p:tgtEl>
                                        <p:attrNameLst>
                                          <p:attrName>ppt_c</p:attrName>
                                        </p:attrNameLst>
                                      </p:cBhvr>
                                      <p:to>
                                        <a:schemeClr val="accent1"/>
                                      </p:to>
                                    </p:animClr>
                                  </p:subTnLst>
                                </p:cTn>
                              </p:par>
                              <p:par>
                                <p:cTn id="33" presetID="1"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831850" y="168275"/>
            <a:ext cx="10972800" cy="1143000"/>
          </a:xfrm>
        </p:spPr>
        <p:txBody>
          <a:bodyPr/>
          <a:lstStyle/>
          <a:p>
            <a:pPr algn="ctr" eaLnBrk="1" hangingPunct="1"/>
            <a:r>
              <a:rPr lang="en-GB" altLang="en-US" sz="3600" b="1" dirty="0" smtClean="0">
                <a:latin typeface="Arial" panose="020B0604020202020204" pitchFamily="34" charset="0"/>
                <a:cs typeface="Arial" panose="020B0604020202020204" pitchFamily="34" charset="0"/>
              </a:rPr>
              <a:t>Descriptive  v  Critical  Writing</a:t>
            </a:r>
          </a:p>
        </p:txBody>
      </p:sp>
      <p:sp>
        <p:nvSpPr>
          <p:cNvPr id="34819" name="Text Placeholder 2"/>
          <p:cNvSpPr>
            <a:spLocks noGrp="1"/>
          </p:cNvSpPr>
          <p:nvPr>
            <p:ph type="body" idx="1"/>
          </p:nvPr>
        </p:nvSpPr>
        <p:spPr>
          <a:xfrm>
            <a:off x="482358" y="1026318"/>
            <a:ext cx="4038600" cy="715963"/>
          </a:xfrm>
        </p:spPr>
        <p:txBody>
          <a:bodyPr/>
          <a:lstStyle/>
          <a:p>
            <a:pPr eaLnBrk="1" hangingPunct="1"/>
            <a:r>
              <a:rPr lang="en-GB" altLang="en-US" u="sng" dirty="0" smtClean="0">
                <a:solidFill>
                  <a:srgbClr val="00B050"/>
                </a:solidFill>
                <a:latin typeface="Arial" panose="020B0604020202020204" pitchFamily="34" charset="0"/>
                <a:cs typeface="Times New Roman" panose="02020603050405020304" pitchFamily="18" charset="0"/>
              </a:rPr>
              <a:t>Descriptive writing</a:t>
            </a:r>
            <a:endParaRPr lang="en-GB" altLang="en-US" u="sng" dirty="0" smtClean="0">
              <a:solidFill>
                <a:srgbClr val="00B050"/>
              </a:solidFill>
            </a:endParaRPr>
          </a:p>
        </p:txBody>
      </p:sp>
      <p:sp>
        <p:nvSpPr>
          <p:cNvPr id="34820" name="Text Placeholder 4"/>
          <p:cNvSpPr>
            <a:spLocks noGrp="1"/>
          </p:cNvSpPr>
          <p:nvPr>
            <p:ph type="body" sz="half" idx="3"/>
          </p:nvPr>
        </p:nvSpPr>
        <p:spPr>
          <a:xfrm>
            <a:off x="6478588" y="902096"/>
            <a:ext cx="4189412" cy="715963"/>
          </a:xfrm>
        </p:spPr>
        <p:txBody>
          <a:bodyPr/>
          <a:lstStyle/>
          <a:p>
            <a:pPr eaLnBrk="1" hangingPunct="1"/>
            <a:r>
              <a:rPr lang="en-GB" altLang="en-US" u="sng" dirty="0" smtClean="0">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499148" y="1800224"/>
            <a:ext cx="3841750" cy="3951287"/>
          </a:xfrm>
        </p:spPr>
        <p:txBody>
          <a:bodyPr/>
          <a:lstStyle/>
          <a:p>
            <a:pPr marL="0" indent="0" eaLnBrk="1" hangingPunct="1">
              <a:spcAft>
                <a:spcPts val="600"/>
              </a:spcAft>
              <a:buFont typeface="Wingdings 2" panose="05020102010507070707" pitchFamily="18" charset="2"/>
              <a:buNone/>
            </a:pPr>
            <a:r>
              <a:rPr lang="en-GB" altLang="en-US" dirty="0" smtClean="0">
                <a:solidFill>
                  <a:srgbClr val="00B050"/>
                </a:solidFill>
              </a:rPr>
              <a:t>Explains what a theory is</a:t>
            </a:r>
          </a:p>
          <a:p>
            <a:pPr marL="0" indent="0" eaLnBrk="1" hangingPunct="1">
              <a:buFont typeface="Wingdings 2" panose="05020102010507070707" pitchFamily="18" charset="2"/>
              <a:buNone/>
            </a:pPr>
            <a:endParaRPr lang="en-GB" altLang="en-US" sz="1800" dirty="0" smtClean="0">
              <a:solidFill>
                <a:srgbClr val="00B050"/>
              </a:solidFill>
            </a:endParaRPr>
          </a:p>
          <a:p>
            <a:pPr marL="0" indent="0" eaLnBrk="1" hangingPunct="1">
              <a:spcAft>
                <a:spcPts val="600"/>
              </a:spcAft>
              <a:buFont typeface="Wingdings 2" panose="05020102010507070707" pitchFamily="18" charset="2"/>
              <a:buNone/>
            </a:pPr>
            <a:r>
              <a:rPr lang="en-GB" altLang="en-US" dirty="0" smtClean="0">
                <a:solidFill>
                  <a:srgbClr val="00B050"/>
                </a:solidFill>
              </a:rPr>
              <a:t>Explains how something works</a:t>
            </a:r>
          </a:p>
          <a:p>
            <a:pPr marL="0" indent="0" eaLnBrk="1" hangingPunct="1">
              <a:spcAft>
                <a:spcPts val="600"/>
              </a:spcAft>
              <a:buFont typeface="Wingdings 2" panose="05020102010507070707" pitchFamily="18" charset="2"/>
              <a:buNone/>
            </a:pPr>
            <a:r>
              <a:rPr lang="en-GB" altLang="en-US" dirty="0" smtClean="0">
                <a:solidFill>
                  <a:srgbClr val="00B050"/>
                </a:solidFill>
              </a:rPr>
              <a:t>Notes the method used</a:t>
            </a:r>
          </a:p>
          <a:p>
            <a:pPr marL="0" indent="0" eaLnBrk="1" hangingPunct="1">
              <a:buFont typeface="Wingdings 2" panose="05020102010507070707" pitchFamily="18" charset="2"/>
              <a:buNone/>
            </a:pPr>
            <a:r>
              <a:rPr lang="en-GB" altLang="en-US" dirty="0" smtClean="0">
                <a:solidFill>
                  <a:srgbClr val="00B050"/>
                </a:solidFill>
              </a:rPr>
              <a:t>Says when something occurred</a:t>
            </a:r>
          </a:p>
          <a:p>
            <a:pPr marL="0" indent="0" eaLnBrk="1" hangingPunct="1">
              <a:buFont typeface="Wingdings 2" panose="05020102010507070707" pitchFamily="18" charset="2"/>
              <a:buNone/>
            </a:pPr>
            <a:r>
              <a:rPr lang="en-GB" altLang="en-US" dirty="0" smtClean="0">
                <a:solidFill>
                  <a:srgbClr val="00B050"/>
                </a:solidFill>
              </a:rPr>
              <a:t>States the different components</a:t>
            </a:r>
          </a:p>
        </p:txBody>
      </p:sp>
      <p:sp>
        <p:nvSpPr>
          <p:cNvPr id="6" name="Content Placeholder 5"/>
          <p:cNvSpPr>
            <a:spLocks noGrp="1"/>
          </p:cNvSpPr>
          <p:nvPr>
            <p:ph sz="quarter" idx="4"/>
          </p:nvPr>
        </p:nvSpPr>
        <p:spPr>
          <a:xfrm>
            <a:off x="6443717" y="1688306"/>
            <a:ext cx="4464050" cy="4175125"/>
          </a:xfrm>
        </p:spPr>
        <p:txBody>
          <a:bodyPr/>
          <a:lstStyle/>
          <a:p>
            <a:pPr marL="0" indent="0" eaLnBrk="1" hangingPunct="1">
              <a:buFont typeface="Wingdings 2" panose="05020102010507070707" pitchFamily="18" charset="2"/>
              <a:buNone/>
            </a:pPr>
            <a:r>
              <a:rPr lang="en-GB" altLang="en-US" dirty="0" smtClean="0">
                <a:solidFill>
                  <a:srgbClr val="FF0000"/>
                </a:solidFill>
              </a:rPr>
              <a:t>Shows why something is relevant or suitable</a:t>
            </a:r>
          </a:p>
          <a:p>
            <a:pPr marL="0" indent="0" eaLnBrk="1" hangingPunct="1">
              <a:buFont typeface="Wingdings 2" panose="05020102010507070707" pitchFamily="18" charset="2"/>
              <a:buNone/>
            </a:pPr>
            <a:r>
              <a:rPr lang="en-GB" altLang="en-US" dirty="0" smtClean="0">
                <a:solidFill>
                  <a:srgbClr val="FF0000"/>
                </a:solidFill>
              </a:rPr>
              <a:t>Indicates why something will work (best)</a:t>
            </a:r>
          </a:p>
          <a:p>
            <a:pPr marL="0" indent="0" eaLnBrk="1" hangingPunct="1">
              <a:buFont typeface="Wingdings 2" panose="05020102010507070707" pitchFamily="18" charset="2"/>
              <a:buNone/>
            </a:pPr>
            <a:r>
              <a:rPr lang="en-GB" altLang="en-US" dirty="0" smtClean="0">
                <a:solidFill>
                  <a:srgbClr val="FF0000"/>
                </a:solidFill>
              </a:rPr>
              <a:t>Identifies </a:t>
            </a:r>
            <a:r>
              <a:rPr lang="en-GB" altLang="en-US" dirty="0" smtClean="0">
                <a:solidFill>
                  <a:srgbClr val="FF0000"/>
                </a:solidFill>
              </a:rPr>
              <a:t>why the timing is of importance</a:t>
            </a:r>
          </a:p>
          <a:p>
            <a:pPr marL="0" indent="0" eaLnBrk="1" hangingPunct="1">
              <a:buFont typeface="Wingdings 2" panose="05020102010507070707" pitchFamily="18" charset="2"/>
              <a:buNone/>
            </a:pPr>
            <a:r>
              <a:rPr lang="en-GB" altLang="en-US" dirty="0" smtClean="0">
                <a:solidFill>
                  <a:srgbClr val="FF0000"/>
                </a:solidFill>
              </a:rPr>
              <a:t>Weighs up the importance of component parts</a:t>
            </a:r>
          </a:p>
        </p:txBody>
      </p:sp>
      <p:sp>
        <p:nvSpPr>
          <p:cNvPr id="4" name="Footer Placeholder 3"/>
          <p:cNvSpPr>
            <a:spLocks noGrp="1"/>
          </p:cNvSpPr>
          <p:nvPr>
            <p:ph type="ftr" sz="quarter" idx="4294967295"/>
          </p:nvPr>
        </p:nvSpPr>
        <p:spPr>
          <a:xfrm>
            <a:off x="1524000" y="6477000"/>
            <a:ext cx="8148638" cy="274638"/>
          </a:xfrm>
        </p:spPr>
        <p:txBody>
          <a:bodyPr/>
          <a:lstStyle/>
          <a:p>
            <a:pPr>
              <a:defRPr/>
            </a:pPr>
            <a:r>
              <a:rPr lang="en-GB"/>
              <a:t>                             </a:t>
            </a:r>
            <a:endParaRPr lang="en-GB" dirty="0"/>
          </a:p>
        </p:txBody>
      </p:sp>
      <p:sp>
        <p:nvSpPr>
          <p:cNvPr id="3482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DD8E0F-FD82-4ACE-BA16-9A2B6A236C3D}" type="slidenum">
              <a:rPr lang="en-GB" altLang="en-US" smtClean="0">
                <a:solidFill>
                  <a:srgbClr val="3F4052"/>
                </a:solidFill>
                <a:latin typeface="Constantia" panose="02030602050306030303" pitchFamily="18" charset="0"/>
              </a:rPr>
              <a:pPr/>
              <a:t>8</a:t>
            </a:fld>
            <a:endParaRPr lang="en-GB" altLang="en-US" smtClean="0">
              <a:solidFill>
                <a:srgbClr val="3F4052"/>
              </a:solidFill>
              <a:latin typeface="Constantia" panose="02030602050306030303" pitchFamily="18" charset="0"/>
            </a:endParaRPr>
          </a:p>
        </p:txBody>
      </p:sp>
      <p:cxnSp>
        <p:nvCxnSpPr>
          <p:cNvPr id="15" name="Straight Arrow Connector 14"/>
          <p:cNvCxnSpPr>
            <a:cxnSpLocks/>
          </p:cNvCxnSpPr>
          <p:nvPr/>
        </p:nvCxnSpPr>
        <p:spPr>
          <a:xfrm>
            <a:off x="5553075" y="227647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p:cNvPr>
          <p:cNvCxnSpPr>
            <a:cxnSpLocks/>
          </p:cNvCxnSpPr>
          <p:nvPr/>
        </p:nvCxnSpPr>
        <p:spPr>
          <a:xfrm>
            <a:off x="5553075" y="414972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p:cNvPr>
          <p:cNvCxnSpPr>
            <a:cxnSpLocks/>
          </p:cNvCxnSpPr>
          <p:nvPr/>
        </p:nvCxnSpPr>
        <p:spPr>
          <a:xfrm>
            <a:off x="5553075" y="3213100"/>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9647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par>
                                <p:cTn id="27" presetID="1" presetClass="entr" presetSubtype="0" fill="hold" grpId="0" nodeType="with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438">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5" end="5"/>
                                            </p:txEl>
                                          </p:spTgt>
                                        </p:tgtEl>
                                        <p:attrNameLst>
                                          <p:attrName>ppt_c</p:attrName>
                                        </p:attrNameLst>
                                      </p:cBhvr>
                                      <p:to>
                                        <a:schemeClr val="accent1"/>
                                      </p:to>
                                    </p:animClr>
                                  </p:subTnLst>
                                </p:cTn>
                              </p:par>
                              <p:par>
                                <p:cTn id="33" presetID="1"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28650" y="325438"/>
            <a:ext cx="10972800" cy="1143000"/>
          </a:xfrm>
        </p:spPr>
        <p:txBody>
          <a:bodyPr/>
          <a:lstStyle/>
          <a:p>
            <a:pPr algn="ctr" eaLnBrk="1" hangingPunct="1"/>
            <a:r>
              <a:rPr lang="en-GB" altLang="en-US" sz="3600" b="1" dirty="0" smtClean="0">
                <a:latin typeface="Arial" panose="020B0604020202020204" pitchFamily="34" charset="0"/>
                <a:cs typeface="Arial" panose="020B0604020202020204" pitchFamily="34" charset="0"/>
              </a:rPr>
              <a:t>Descriptive  v  Critical  Writing</a:t>
            </a:r>
          </a:p>
        </p:txBody>
      </p:sp>
      <p:sp>
        <p:nvSpPr>
          <p:cNvPr id="36867" name="Text Placeholder 2"/>
          <p:cNvSpPr>
            <a:spLocks noGrp="1"/>
          </p:cNvSpPr>
          <p:nvPr>
            <p:ph type="body" idx="1"/>
          </p:nvPr>
        </p:nvSpPr>
        <p:spPr>
          <a:xfrm>
            <a:off x="922876" y="1006079"/>
            <a:ext cx="4041775" cy="715962"/>
          </a:xfrm>
        </p:spPr>
        <p:txBody>
          <a:bodyPr/>
          <a:lstStyle/>
          <a:p>
            <a:pPr eaLnBrk="1" hangingPunct="1"/>
            <a:r>
              <a:rPr lang="en-GB" altLang="en-US" u="sng" dirty="0" smtClean="0">
                <a:solidFill>
                  <a:srgbClr val="00B050"/>
                </a:solidFill>
                <a:latin typeface="Arial" panose="020B0604020202020204" pitchFamily="34" charset="0"/>
                <a:cs typeface="Times New Roman" panose="02020603050405020304" pitchFamily="18" charset="0"/>
              </a:rPr>
              <a:t>Descriptive writing</a:t>
            </a:r>
            <a:endParaRPr lang="en-GB" altLang="en-US" u="sng" dirty="0" smtClean="0">
              <a:solidFill>
                <a:srgbClr val="00B050"/>
              </a:solidFill>
            </a:endParaRPr>
          </a:p>
        </p:txBody>
      </p:sp>
      <p:sp>
        <p:nvSpPr>
          <p:cNvPr id="36868" name="Text Placeholder 4"/>
          <p:cNvSpPr>
            <a:spLocks noGrp="1"/>
          </p:cNvSpPr>
          <p:nvPr>
            <p:ph type="body" sz="half" idx="3"/>
          </p:nvPr>
        </p:nvSpPr>
        <p:spPr>
          <a:xfrm>
            <a:off x="7541419" y="1128460"/>
            <a:ext cx="4040187" cy="715962"/>
          </a:xfrm>
        </p:spPr>
        <p:txBody>
          <a:bodyPr/>
          <a:lstStyle/>
          <a:p>
            <a:pPr eaLnBrk="1" hangingPunct="1"/>
            <a:r>
              <a:rPr lang="en-GB" altLang="en-US" u="sng" dirty="0" smtClean="0">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970756" y="1722041"/>
            <a:ext cx="3600450" cy="3951288"/>
          </a:xfrm>
        </p:spPr>
        <p:txBody>
          <a:bodyPr>
            <a:normAutofit lnSpcReduction="10000"/>
          </a:bodyPr>
          <a:lstStyle/>
          <a:p>
            <a:pPr marL="0" indent="0" eaLnBrk="1" hangingPunct="1">
              <a:buFont typeface="Wingdings 2" panose="05020102010507070707" pitchFamily="18" charset="2"/>
              <a:buNone/>
            </a:pPr>
            <a:r>
              <a:rPr lang="en-GB" altLang="en-US" dirty="0" smtClean="0">
                <a:solidFill>
                  <a:srgbClr val="00B050"/>
                </a:solidFill>
              </a:rPr>
              <a:t>States opinions</a:t>
            </a:r>
          </a:p>
          <a:p>
            <a:pPr marL="0" indent="0" eaLnBrk="1" hangingPunct="1">
              <a:buFont typeface="Wingdings 2" panose="05020102010507070707" pitchFamily="18" charset="2"/>
              <a:buNone/>
            </a:pPr>
            <a:endParaRPr lang="en-GB" altLang="en-US" dirty="0" smtClean="0">
              <a:solidFill>
                <a:srgbClr val="00B050"/>
              </a:solidFill>
            </a:endParaRPr>
          </a:p>
          <a:p>
            <a:pPr marL="0" indent="0" eaLnBrk="1" hangingPunct="1">
              <a:buFont typeface="Wingdings 2" panose="05020102010507070707" pitchFamily="18" charset="2"/>
              <a:buNone/>
            </a:pPr>
            <a:r>
              <a:rPr lang="en-GB" altLang="en-US" dirty="0" smtClean="0">
                <a:solidFill>
                  <a:srgbClr val="00B050"/>
                </a:solidFill>
              </a:rPr>
              <a:t>Lists details</a:t>
            </a:r>
          </a:p>
          <a:p>
            <a:pPr marL="0" indent="0" eaLnBrk="1" hangingPunct="1">
              <a:buFont typeface="Wingdings 2" panose="05020102010507070707" pitchFamily="18" charset="2"/>
              <a:buNone/>
            </a:pPr>
            <a:endParaRPr lang="en-GB" altLang="en-US" dirty="0" smtClean="0">
              <a:solidFill>
                <a:srgbClr val="00B050"/>
              </a:solidFill>
            </a:endParaRPr>
          </a:p>
          <a:p>
            <a:pPr marL="0" indent="0" eaLnBrk="1" hangingPunct="1">
              <a:buFont typeface="Wingdings 2" panose="05020102010507070707" pitchFamily="18" charset="2"/>
              <a:buNone/>
            </a:pPr>
            <a:r>
              <a:rPr lang="en-GB" altLang="en-US" dirty="0" smtClean="0">
                <a:solidFill>
                  <a:srgbClr val="00B050"/>
                </a:solidFill>
              </a:rPr>
              <a:t>Lists in any order</a:t>
            </a:r>
          </a:p>
          <a:p>
            <a:pPr marL="0" indent="0" eaLnBrk="1" hangingPunct="1">
              <a:buFont typeface="Wingdings 2" panose="05020102010507070707" pitchFamily="18" charset="2"/>
              <a:buNone/>
            </a:pPr>
            <a:endParaRPr lang="en-GB" altLang="en-US" dirty="0" smtClean="0">
              <a:solidFill>
                <a:srgbClr val="00B050"/>
              </a:solidFill>
            </a:endParaRPr>
          </a:p>
          <a:p>
            <a:pPr marL="0" indent="0" eaLnBrk="1" hangingPunct="1">
              <a:buFont typeface="Wingdings 2" panose="05020102010507070707" pitchFamily="18" charset="2"/>
              <a:buNone/>
            </a:pPr>
            <a:r>
              <a:rPr lang="en-GB" altLang="en-US" dirty="0" smtClean="0">
                <a:solidFill>
                  <a:srgbClr val="00B050"/>
                </a:solidFill>
              </a:rPr>
              <a:t>States links between items</a:t>
            </a:r>
          </a:p>
          <a:p>
            <a:pPr marL="0" indent="0" eaLnBrk="1" hangingPunct="1">
              <a:buFont typeface="Wingdings 2" panose="05020102010507070707" pitchFamily="18" charset="2"/>
              <a:buNone/>
            </a:pPr>
            <a:endParaRPr lang="en-GB" altLang="en-US" sz="2000" dirty="0" smtClean="0">
              <a:solidFill>
                <a:srgbClr val="00B050"/>
              </a:solidFill>
            </a:endParaRPr>
          </a:p>
          <a:p>
            <a:pPr marL="0" indent="0" eaLnBrk="1" hangingPunct="1">
              <a:buFont typeface="Wingdings 2" panose="05020102010507070707" pitchFamily="18" charset="2"/>
              <a:buNone/>
            </a:pPr>
            <a:r>
              <a:rPr lang="en-GB" altLang="en-US" dirty="0" smtClean="0">
                <a:solidFill>
                  <a:srgbClr val="00B050"/>
                </a:solidFill>
              </a:rPr>
              <a:t>Gives information</a:t>
            </a:r>
          </a:p>
          <a:p>
            <a:pPr marL="0" indent="0" eaLnBrk="1" hangingPunct="1">
              <a:buFont typeface="Wingdings 2" panose="05020102010507070707" pitchFamily="18" charset="2"/>
              <a:buNone/>
            </a:pPr>
            <a:endParaRPr lang="en-GB" altLang="en-US" dirty="0" smtClean="0">
              <a:solidFill>
                <a:srgbClr val="00B050"/>
              </a:solidFill>
            </a:endParaRPr>
          </a:p>
        </p:txBody>
      </p:sp>
      <p:sp>
        <p:nvSpPr>
          <p:cNvPr id="6" name="Content Placeholder 5"/>
          <p:cNvSpPr>
            <a:spLocks noGrp="1"/>
          </p:cNvSpPr>
          <p:nvPr>
            <p:ph sz="quarter" idx="4"/>
          </p:nvPr>
        </p:nvSpPr>
        <p:spPr>
          <a:xfrm>
            <a:off x="7329487" y="1844422"/>
            <a:ext cx="4464050" cy="3951287"/>
          </a:xfrm>
        </p:spPr>
        <p:txBody>
          <a:bodyPr/>
          <a:lstStyle/>
          <a:p>
            <a:pPr marL="0" indent="0" eaLnBrk="1" hangingPunct="1">
              <a:buFont typeface="Wingdings 2" panose="05020102010507070707" pitchFamily="18" charset="2"/>
              <a:buNone/>
            </a:pPr>
            <a:r>
              <a:rPr lang="en-GB" altLang="en-US" dirty="0" smtClean="0">
                <a:solidFill>
                  <a:srgbClr val="FF0000"/>
                </a:solidFill>
              </a:rPr>
              <a:t>Gives reasons for selecting each option</a:t>
            </a:r>
          </a:p>
          <a:p>
            <a:pPr marL="0" indent="0" eaLnBrk="1" hangingPunct="1">
              <a:buFont typeface="Wingdings 2" panose="05020102010507070707" pitchFamily="18" charset="2"/>
              <a:buNone/>
            </a:pPr>
            <a:r>
              <a:rPr lang="en-GB" altLang="en-US" dirty="0" smtClean="0">
                <a:solidFill>
                  <a:srgbClr val="FF0000"/>
                </a:solidFill>
              </a:rPr>
              <a:t>Evaluates the relative significance of details</a:t>
            </a:r>
          </a:p>
          <a:p>
            <a:pPr marL="0" indent="0" eaLnBrk="1" hangingPunct="1">
              <a:buFont typeface="Wingdings 2" panose="05020102010507070707" pitchFamily="18" charset="2"/>
              <a:buNone/>
            </a:pPr>
            <a:r>
              <a:rPr lang="en-GB" altLang="en-US" dirty="0" smtClean="0">
                <a:solidFill>
                  <a:srgbClr val="FF0000"/>
                </a:solidFill>
              </a:rPr>
              <a:t>Structures information in order of importance</a:t>
            </a:r>
          </a:p>
          <a:p>
            <a:pPr marL="0" indent="0" eaLnBrk="1" hangingPunct="1">
              <a:buFont typeface="Wingdings 2" panose="05020102010507070707" pitchFamily="18" charset="2"/>
              <a:buNone/>
            </a:pPr>
            <a:r>
              <a:rPr lang="en-GB" altLang="en-US" dirty="0" smtClean="0">
                <a:solidFill>
                  <a:srgbClr val="FF0000"/>
                </a:solidFill>
              </a:rPr>
              <a:t>Shows the relevance of links between pieces of information</a:t>
            </a:r>
          </a:p>
          <a:p>
            <a:pPr marL="0" indent="0" eaLnBrk="1" hangingPunct="1">
              <a:buFont typeface="Wingdings 2" panose="05020102010507070707" pitchFamily="18" charset="2"/>
              <a:buNone/>
            </a:pPr>
            <a:r>
              <a:rPr lang="en-GB" altLang="en-US" dirty="0" smtClean="0">
                <a:solidFill>
                  <a:srgbClr val="FF0000"/>
                </a:solidFill>
              </a:rPr>
              <a:t>Draws conclusions</a:t>
            </a:r>
          </a:p>
          <a:p>
            <a:pPr marL="0" indent="0" eaLnBrk="1" hangingPunct="1">
              <a:buFont typeface="Wingdings 2" panose="05020102010507070707" pitchFamily="18" charset="2"/>
              <a:buNone/>
            </a:pPr>
            <a:endParaRPr lang="en-GB" altLang="en-US" dirty="0" smtClean="0">
              <a:solidFill>
                <a:srgbClr val="FF0000"/>
              </a:solidFill>
            </a:endParaRPr>
          </a:p>
        </p:txBody>
      </p:sp>
      <p:sp>
        <p:nvSpPr>
          <p:cNvPr id="4" name="Footer Placeholder 3"/>
          <p:cNvSpPr>
            <a:spLocks noGrp="1"/>
          </p:cNvSpPr>
          <p:nvPr>
            <p:ph type="ftr" sz="quarter" idx="4294967295"/>
          </p:nvPr>
        </p:nvSpPr>
        <p:spPr>
          <a:xfrm>
            <a:off x="1524000" y="6477000"/>
            <a:ext cx="8148638" cy="274638"/>
          </a:xfrm>
        </p:spPr>
        <p:txBody>
          <a:bodyPr/>
          <a:lstStyle/>
          <a:p>
            <a:pPr>
              <a:defRPr/>
            </a:pPr>
            <a:r>
              <a:rPr lang="en-GB" dirty="0"/>
              <a:t>                             </a:t>
            </a:r>
          </a:p>
        </p:txBody>
      </p:sp>
      <p:sp>
        <p:nvSpPr>
          <p:cNvPr id="36872"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98D4F5-0E22-4CD5-9E2F-CAEBC846908C}" type="slidenum">
              <a:rPr lang="en-GB" altLang="en-US" smtClean="0">
                <a:solidFill>
                  <a:srgbClr val="3F4052"/>
                </a:solidFill>
                <a:latin typeface="Constantia" panose="02030602050306030303" pitchFamily="18" charset="0"/>
              </a:rPr>
              <a:pPr/>
              <a:t>9</a:t>
            </a:fld>
            <a:endParaRPr lang="en-GB" altLang="en-US" smtClean="0">
              <a:solidFill>
                <a:srgbClr val="3F4052"/>
              </a:solidFill>
              <a:latin typeface="Constantia" panose="02030602050306030303" pitchFamily="18" charset="0"/>
            </a:endParaRPr>
          </a:p>
        </p:txBody>
      </p:sp>
      <p:cxnSp>
        <p:nvCxnSpPr>
          <p:cNvPr id="15" name="Straight Arrow Connector 14"/>
          <p:cNvCxnSpPr>
            <a:cxnSpLocks/>
          </p:cNvCxnSpPr>
          <p:nvPr/>
        </p:nvCxnSpPr>
        <p:spPr>
          <a:xfrm>
            <a:off x="5159375" y="234950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pic>
        <p:nvPicPr>
          <p:cNvPr id="368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 name="Straight Arrow Connector 16">
            <a:extLst/>
          </p:cNvPr>
          <p:cNvCxnSpPr>
            <a:cxnSpLocks/>
          </p:cNvCxnSpPr>
          <p:nvPr/>
        </p:nvCxnSpPr>
        <p:spPr>
          <a:xfrm>
            <a:off x="5159375" y="342900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p:cNvPr>
          <p:cNvCxnSpPr>
            <a:cxnSpLocks/>
          </p:cNvCxnSpPr>
          <p:nvPr/>
        </p:nvCxnSpPr>
        <p:spPr>
          <a:xfrm>
            <a:off x="5156200" y="4221163"/>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p:cNvPr>
          <p:cNvCxnSpPr>
            <a:cxnSpLocks/>
          </p:cNvCxnSpPr>
          <p:nvPr/>
        </p:nvCxnSpPr>
        <p:spPr>
          <a:xfrm>
            <a:off x="5156200" y="4752975"/>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p:cNvPr>
          <p:cNvCxnSpPr>
            <a:cxnSpLocks/>
          </p:cNvCxnSpPr>
          <p:nvPr/>
        </p:nvCxnSpPr>
        <p:spPr>
          <a:xfrm>
            <a:off x="5178425" y="545465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82413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8">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6" end="6"/>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8" end="8"/>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1C0C8-84C6-4DD4-B983-35979A9F3DD6}"/>
              </a:ext>
            </a:extLst>
          </p:cNvPr>
          <p:cNvSpPr>
            <a:spLocks noGrp="1"/>
          </p:cNvSpPr>
          <p:nvPr>
            <p:ph type="title"/>
          </p:nvPr>
        </p:nvSpPr>
        <p:spPr>
          <a:xfrm>
            <a:off x="609600" y="274638"/>
            <a:ext cx="10972800" cy="513927"/>
          </a:xfrm>
        </p:spPr>
        <p:txBody>
          <a:bodyPr>
            <a:normAutofit fontScale="90000"/>
          </a:bodyPr>
          <a:lstStyle/>
          <a:p>
            <a:r>
              <a:rPr lang="en-GB" dirty="0"/>
              <a:t>Tips</a:t>
            </a:r>
          </a:p>
        </p:txBody>
      </p:sp>
      <p:sp>
        <p:nvSpPr>
          <p:cNvPr id="3" name="Content Placeholder 2">
            <a:extLst>
              <a:ext uri="{FF2B5EF4-FFF2-40B4-BE49-F238E27FC236}">
                <a16:creationId xmlns:a16="http://schemas.microsoft.com/office/drawing/2014/main" id="{12E80CBC-6114-4E99-85D7-CA146AB65F87}"/>
              </a:ext>
            </a:extLst>
          </p:cNvPr>
          <p:cNvSpPr>
            <a:spLocks noGrp="1"/>
          </p:cNvSpPr>
          <p:nvPr>
            <p:ph idx="1"/>
          </p:nvPr>
        </p:nvSpPr>
        <p:spPr>
          <a:xfrm>
            <a:off x="609600" y="1082180"/>
            <a:ext cx="10972800" cy="4603725"/>
          </a:xfrm>
        </p:spPr>
        <p:txBody>
          <a:bodyPr>
            <a:normAutofit fontScale="92500" lnSpcReduction="20000"/>
          </a:bodyPr>
          <a:lstStyle/>
          <a:p>
            <a:r>
              <a:rPr lang="en-GB" dirty="0"/>
              <a:t>Remember to answer the brief PLUS build in critical thinking models. </a:t>
            </a:r>
          </a:p>
          <a:p>
            <a:r>
              <a:rPr lang="en-GB" dirty="0"/>
              <a:t>Apply one </a:t>
            </a:r>
            <a:r>
              <a:rPr lang="en-GB" dirty="0" smtClean="0"/>
              <a:t>or more of </a:t>
            </a:r>
            <a:r>
              <a:rPr lang="en-GB" dirty="0"/>
              <a:t>the management theories to your workplace, but if you do not work, then choose an organisation that you are familiar with. </a:t>
            </a:r>
          </a:p>
          <a:p>
            <a:r>
              <a:rPr lang="en-GB" dirty="0"/>
              <a:t>Underpin your work with credible sources – books, the resources on Moodle, articles (not less credible websites).</a:t>
            </a:r>
          </a:p>
          <a:p>
            <a:r>
              <a:rPr lang="en-GB" dirty="0"/>
              <a:t>Use a report format – executive summary, contents page, introduction, findings, conclusion, recommendations, reference list.  </a:t>
            </a:r>
          </a:p>
          <a:p>
            <a:r>
              <a:rPr lang="en-GB" dirty="0"/>
              <a:t>Use the third person. </a:t>
            </a:r>
          </a:p>
        </p:txBody>
      </p:sp>
    </p:spTree>
    <p:extLst>
      <p:ext uri="{BB962C8B-B14F-4D97-AF65-F5344CB8AC3E}">
        <p14:creationId xmlns:p14="http://schemas.microsoft.com/office/powerpoint/2010/main" val="71171418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221</TotalTime>
  <Words>748</Words>
  <Application>Microsoft Office PowerPoint</Application>
  <PresentationFormat>Widescreen</PresentationFormat>
  <Paragraphs>86</Paragraphs>
  <Slides>10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Constantia</vt:lpstr>
      <vt:lpstr>Myriad Pro</vt:lpstr>
      <vt:lpstr>Times New Roman</vt:lpstr>
      <vt:lpstr>Wingdings 2</vt:lpstr>
      <vt:lpstr>ThemeUWTSD</vt:lpstr>
      <vt:lpstr>Assignment Guidance - Report</vt:lpstr>
      <vt:lpstr>The Brief</vt:lpstr>
      <vt:lpstr>Possible Structure</vt:lpstr>
      <vt:lpstr>Critical Thinking Models</vt:lpstr>
      <vt:lpstr>Guidance specific to assignment</vt:lpstr>
      <vt:lpstr>PowerPoint Presentation</vt:lpstr>
      <vt:lpstr>Descriptive  v  Critical  Writing</vt:lpstr>
      <vt:lpstr>Descriptive  v  Critical  Writing</vt:lpstr>
      <vt:lpstr>Descriptive  v  Critical  Writing</vt:lpstr>
      <vt:lpstr>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Shehla Khan</cp:lastModifiedBy>
  <cp:revision>13</cp:revision>
  <dcterms:created xsi:type="dcterms:W3CDTF">2019-03-20T15:45:20Z</dcterms:created>
  <dcterms:modified xsi:type="dcterms:W3CDTF">2020-03-09T12:16:33Z</dcterms:modified>
</cp:coreProperties>
</file>