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9" r:id="rId9"/>
    <p:sldId id="268" r:id="rId10"/>
    <p:sldId id="270" r:id="rId11"/>
    <p:sldId id="272" r:id="rId12"/>
    <p:sldId id="271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2" r:id="rId22"/>
    <p:sldId id="281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987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gif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youtube.com/watch?v=l3_oDoBEsl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</a:t>
            </a:r>
            <a:r>
              <a:rPr lang="es-ES_tradnl" b="1" dirty="0" smtClean="0"/>
              <a:t>Ferriz</a:t>
            </a:r>
            <a:r>
              <a:rPr lang="es-ES_tradnl" b="1" dirty="0" smtClean="0"/>
              <a:t>-</a:t>
            </a:r>
            <a:r>
              <a:rPr lang="es-ES_tradnl" b="1" dirty="0" smtClean="0"/>
              <a:t>Papi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1052073" y="3091056"/>
            <a:ext cx="696299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3.</a:t>
            </a:r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DEWATERING OF GROUND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77082" y="458134"/>
            <a:ext cx="8712968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MODERN AND TRADITIONAL CONSTRUCTION</a:t>
            </a:r>
          </a:p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MANAGING THE DESIGN AND CONSTRUCTION PROCESS/</a:t>
            </a:r>
          </a:p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CIVIL ENGINEERING TECHNOLOGY</a:t>
            </a:r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" name="Picture 4" descr="http://coastgis.marsci.uga.edu/summit/IMAGES/hydroaquif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19" y="1196752"/>
            <a:ext cx="7653614" cy="5349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682849" y="656561"/>
            <a:ext cx="1872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INTRODUCTION</a:t>
            </a:r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696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1872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INTRODUCTION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2052" name="Picture 4" descr="http://www.cgenarchive.org/uploads/2/5/2/6/25269392/1330194_orig.jpg?33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12776"/>
            <a:ext cx="6538410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2579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074" name="Picture 2" descr="http://water.usgs.gov/edu/graphics/gwdepletiondiagram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20888"/>
            <a:ext cx="816799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682849" y="656561"/>
            <a:ext cx="1872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INTRODUCTION</a:t>
            </a:r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741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898952" y="723675"/>
            <a:ext cx="67687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Objective:</a:t>
            </a:r>
          </a:p>
          <a:p>
            <a:r>
              <a:rPr lang="en-GB" sz="2000" dirty="0" smtClean="0"/>
              <a:t>Eliminate water from our construction site to be able to work properly</a:t>
            </a: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899592" y="2348880"/>
            <a:ext cx="756084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 smtClean="0">
                <a:solidFill>
                  <a:schemeClr val="accent1"/>
                </a:solidFill>
              </a:rPr>
              <a:t>Systems:</a:t>
            </a:r>
          </a:p>
          <a:p>
            <a:pPr>
              <a:spcAft>
                <a:spcPts val="600"/>
              </a:spcAft>
            </a:pPr>
            <a:endParaRPr lang="en-GB" sz="2400" dirty="0"/>
          </a:p>
          <a:p>
            <a:pPr>
              <a:spcAft>
                <a:spcPts val="600"/>
              </a:spcAft>
            </a:pPr>
            <a:r>
              <a:rPr lang="en-GB" sz="2400" dirty="0" smtClean="0"/>
              <a:t>Temporary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	</a:t>
            </a:r>
            <a:r>
              <a:rPr lang="en-GB" sz="2400" dirty="0" smtClean="0"/>
              <a:t>	- Pump systems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	</a:t>
            </a:r>
            <a:r>
              <a:rPr lang="en-GB" sz="2400" dirty="0" smtClean="0"/>
              <a:t>	- Sheet piling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	</a:t>
            </a:r>
            <a:r>
              <a:rPr lang="en-GB" sz="2400" dirty="0" smtClean="0"/>
              <a:t>	- Cofferdams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	</a:t>
            </a:r>
            <a:r>
              <a:rPr lang="en-GB" sz="2400" dirty="0" smtClean="0"/>
              <a:t>	- Horizontal drains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	</a:t>
            </a:r>
            <a:r>
              <a:rPr lang="en-GB" sz="2400" dirty="0" smtClean="0"/>
              <a:t>	- Electro-osmosis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	</a:t>
            </a:r>
            <a:r>
              <a:rPr lang="en-GB" sz="2400" dirty="0" smtClean="0"/>
              <a:t>	- Ground freezing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81225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898952" y="723675"/>
            <a:ext cx="67687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Objective:</a:t>
            </a:r>
          </a:p>
          <a:p>
            <a:r>
              <a:rPr lang="en-GB" sz="2000" dirty="0" smtClean="0"/>
              <a:t>Eliminate water from our construction site to be able to work properly</a:t>
            </a: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899592" y="2348880"/>
            <a:ext cx="756084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 smtClean="0">
                <a:solidFill>
                  <a:schemeClr val="accent1"/>
                </a:solidFill>
              </a:rPr>
              <a:t>Systems:</a:t>
            </a:r>
          </a:p>
          <a:p>
            <a:pPr>
              <a:spcAft>
                <a:spcPts val="600"/>
              </a:spcAft>
            </a:pPr>
            <a:endParaRPr lang="en-GB" sz="2400" dirty="0"/>
          </a:p>
          <a:p>
            <a:pPr>
              <a:spcAft>
                <a:spcPts val="600"/>
              </a:spcAft>
            </a:pPr>
            <a:r>
              <a:rPr lang="en-GB" sz="2400" dirty="0" smtClean="0"/>
              <a:t>Permanent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	</a:t>
            </a:r>
            <a:r>
              <a:rPr lang="en-GB" sz="2400" dirty="0" smtClean="0"/>
              <a:t>	- Drainage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	</a:t>
            </a:r>
            <a:r>
              <a:rPr lang="en-GB" sz="2400" dirty="0" smtClean="0"/>
              <a:t>	- Diaphragm walls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	</a:t>
            </a:r>
            <a:r>
              <a:rPr lang="en-GB" sz="2400" dirty="0" smtClean="0"/>
              <a:t>	- Slurry trench cut-off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	</a:t>
            </a:r>
            <a:r>
              <a:rPr lang="en-GB" sz="2400" dirty="0" smtClean="0"/>
              <a:t>	- Thin grouted membrane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	</a:t>
            </a:r>
            <a:r>
              <a:rPr lang="en-GB" sz="2400" dirty="0" smtClean="0"/>
              <a:t>	- Contiguous/secant piling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	</a:t>
            </a:r>
            <a:r>
              <a:rPr lang="en-GB" sz="2400" dirty="0" smtClean="0"/>
              <a:t>	- Pressure grouting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503320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PUMP SYSTEMS</a:t>
            </a:r>
            <a:endParaRPr lang="en-GB" sz="2000" dirty="0"/>
          </a:p>
        </p:txBody>
      </p:sp>
      <p:pic>
        <p:nvPicPr>
          <p:cNvPr id="12" name="Picture 11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348880"/>
            <a:ext cx="5400600" cy="390379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98952" y="1556792"/>
            <a:ext cx="7129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Nearly all kind of soils can be dewatered by pump systems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501947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PUMP SYSTEMS</a:t>
            </a:r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899592" y="1743523"/>
            <a:ext cx="7129432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Use of sumps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They must be under the level of excavation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Depth limited by the suction of the pump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Help with “grips” (channels filled with gravel)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682849" y="925091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SUMP PUMPING</a:t>
            </a:r>
            <a:endParaRPr lang="en-GB" sz="2000" dirty="0"/>
          </a:p>
        </p:txBody>
      </p:sp>
      <p:pic>
        <p:nvPicPr>
          <p:cNvPr id="14" name="Picture 13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3654563"/>
            <a:ext cx="5688631" cy="2145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3945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PUMP SYSTEMS</a:t>
            </a:r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682849" y="2606538"/>
            <a:ext cx="7129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 dirty="0" smtClean="0"/>
              <a:t>Piston pump</a:t>
            </a:r>
            <a:endParaRPr lang="en-GB" sz="28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682849" y="925091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SUMP PUMPING</a:t>
            </a:r>
            <a:endParaRPr lang="en-GB" sz="2000" dirty="0"/>
          </a:p>
        </p:txBody>
      </p:sp>
      <p:pic>
        <p:nvPicPr>
          <p:cNvPr id="15" name="Picture 2" descr="http://www.animatedsoftware.com/pics/pumps/animpist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8018" y="1557418"/>
            <a:ext cx="3751005" cy="2375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572000" y="4213886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Piston chamber</a:t>
            </a:r>
            <a:endParaRPr lang="en-GB" sz="2000" dirty="0"/>
          </a:p>
        </p:txBody>
      </p:sp>
      <p:sp>
        <p:nvSpPr>
          <p:cNvPr id="16" name="TextBox 15"/>
          <p:cNvSpPr txBox="1"/>
          <p:nvPr/>
        </p:nvSpPr>
        <p:spPr>
          <a:xfrm>
            <a:off x="5936164" y="4213886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 smtClean="0"/>
              <a:t>Valves</a:t>
            </a:r>
            <a:endParaRPr lang="en-GB" sz="2000" dirty="0"/>
          </a:p>
        </p:txBody>
      </p:sp>
      <p:cxnSp>
        <p:nvCxnSpPr>
          <p:cNvPr id="6" name="Straight Connector 5"/>
          <p:cNvCxnSpPr>
            <a:stCxn id="3" idx="0"/>
          </p:cNvCxnSpPr>
          <p:nvPr/>
        </p:nvCxnSpPr>
        <p:spPr>
          <a:xfrm flipV="1">
            <a:off x="5616116" y="2837370"/>
            <a:ext cx="1476164" cy="1376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 flipV="1">
            <a:off x="7451601" y="3315963"/>
            <a:ext cx="252747" cy="8979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 flipV="1">
            <a:off x="7451601" y="2435876"/>
            <a:ext cx="252747" cy="17780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712176" y="5263006"/>
            <a:ext cx="71968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Low capacity (up to 3600 litres per hour)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01680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6" descr="http://i0.wp.com/techtrixinfo.com/wp-content/uploads/2013/12/Classification-of-hydraulic-pumps-centrifugal-pump-water-home-normal-repair-service-types-hudraulic-casing-animation-.jpg?resize=1055%2C54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857523"/>
            <a:ext cx="5776466" cy="300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PUMP SYSTEMS</a:t>
            </a:r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682849" y="2606538"/>
            <a:ext cx="7129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 dirty="0" smtClean="0"/>
              <a:t>Centrifugal pump</a:t>
            </a:r>
            <a:endParaRPr lang="en-GB" sz="28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682849" y="925091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SUMP PUMPING</a:t>
            </a:r>
            <a:endParaRPr lang="en-GB" sz="2000" dirty="0"/>
          </a:p>
        </p:txBody>
      </p:sp>
      <p:sp>
        <p:nvSpPr>
          <p:cNvPr id="22" name="TextBox 21"/>
          <p:cNvSpPr txBox="1"/>
          <p:nvPr/>
        </p:nvSpPr>
        <p:spPr>
          <a:xfrm>
            <a:off x="468819" y="3409015"/>
            <a:ext cx="71968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3600 to 90000 litres per hour</a:t>
            </a:r>
            <a:endParaRPr lang="en-GB" sz="2400" dirty="0"/>
          </a:p>
        </p:txBody>
      </p:sp>
      <p:pic>
        <p:nvPicPr>
          <p:cNvPr id="8196" name="Picture 4" descr="http://3.bp.blogspot.com/-n60sv4FBFJA/TciFIzEPu6I/AAAAAAAAAA4/4oGosEWKkCo/s1600/animatedcentrifugalpump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098" y="661659"/>
            <a:ext cx="2911357" cy="2911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734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PUMP SYSTEMS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682849" y="925091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WELL POINT SYSTEM</a:t>
            </a: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682849" y="1988840"/>
            <a:ext cx="748955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Lowering the water table level around our construction site below the intended level of excavation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Carried out before the excavation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Easy and cheap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Most popular system used today</a:t>
            </a:r>
          </a:p>
          <a:p>
            <a:pPr>
              <a:spcAft>
                <a:spcPts val="600"/>
              </a:spcAft>
            </a:pPr>
            <a:endParaRPr lang="en-GB" sz="2000" dirty="0"/>
          </a:p>
          <a:p>
            <a:pPr lvl="1">
              <a:spcAft>
                <a:spcPts val="600"/>
              </a:spcAft>
            </a:pPr>
            <a:r>
              <a:rPr lang="en-GB" sz="2000" dirty="0" smtClean="0"/>
              <a:t>1 Well pipe jetted into the ground by forcing water</a:t>
            </a:r>
          </a:p>
          <a:p>
            <a:pPr lvl="1">
              <a:spcAft>
                <a:spcPts val="600"/>
              </a:spcAft>
            </a:pPr>
            <a:r>
              <a:rPr lang="en-GB" sz="2000" dirty="0" smtClean="0"/>
              <a:t>2 Pipe sunk into the ground under its own weight</a:t>
            </a:r>
          </a:p>
          <a:p>
            <a:pPr lvl="1">
              <a:spcAft>
                <a:spcPts val="600"/>
              </a:spcAft>
            </a:pPr>
            <a:r>
              <a:rPr lang="en-GB" sz="2000" dirty="0" smtClean="0"/>
              <a:t>3 Pump gradually slowed and reversed</a:t>
            </a:r>
          </a:p>
          <a:p>
            <a:pPr lvl="1">
              <a:spcAft>
                <a:spcPts val="600"/>
              </a:spcAft>
            </a:pPr>
            <a:r>
              <a:rPr lang="en-GB" sz="2000" dirty="0" smtClean="0"/>
              <a:t>4 Work as a well</a:t>
            </a:r>
            <a:endParaRPr lang="en-GB" sz="2000" dirty="0"/>
          </a:p>
        </p:txBody>
      </p:sp>
      <p:sp>
        <p:nvSpPr>
          <p:cNvPr id="4" name="TextBox 3">
            <a:hlinkClick r:id="rId4"/>
          </p:cNvPr>
          <p:cNvSpPr txBox="1"/>
          <p:nvPr/>
        </p:nvSpPr>
        <p:spPr>
          <a:xfrm>
            <a:off x="6732240" y="5517232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rgbClr val="C00000"/>
                </a:solidFill>
              </a:rPr>
              <a:t>VIDEO</a:t>
            </a:r>
            <a:endParaRPr lang="en-GB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14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PUMP SYSTEMS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682849" y="925091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WELL POINT SYSTEM</a:t>
            </a:r>
            <a:endParaRPr lang="en-GB" sz="2000" dirty="0"/>
          </a:p>
        </p:txBody>
      </p:sp>
      <p:pic>
        <p:nvPicPr>
          <p:cNvPr id="14" name="Picture 13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386756"/>
            <a:ext cx="6170746" cy="5219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55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PUMP SYSTEMS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682849" y="925091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DEEP BORED WELLS</a:t>
            </a: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682849" y="1988840"/>
            <a:ext cx="3817143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When more than 5 metre depth is required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Construction of deep wells to lower the water table</a:t>
            </a:r>
          </a:p>
          <a:p>
            <a:pPr>
              <a:spcAft>
                <a:spcPts val="600"/>
              </a:spcAft>
            </a:pPr>
            <a:endParaRPr lang="en-GB" sz="2000" dirty="0"/>
          </a:p>
          <a:p>
            <a:pPr>
              <a:spcAft>
                <a:spcPts val="600"/>
              </a:spcAft>
            </a:pPr>
            <a:endParaRPr lang="en-GB" sz="2000" dirty="0"/>
          </a:p>
        </p:txBody>
      </p:sp>
      <p:sp>
        <p:nvSpPr>
          <p:cNvPr id="4" name="AutoShape 2" descr="data:image/jpeg;base64,/9j/4AAQSkZJRgABAQAAAQABAAD/2wCEAAkGBxQTEhUUEhQVFhUXGRsaGBgYGRsfGhcYHxoYGBgfHBoYICgiGB4lGx0YITEhJSorLi4uFx8zODMsNygtLisBCgoKDg0OGxAQGywkHyQsLCwtLCwsLCwsLCwsLCwsLCwsLSwsLCwsLCwsLCwsLCwsLCwsLCwsLCwsLCwsLCwsLP/AABEIAPAAtwMBEQACEQEDEQH/xAAbAAABBQEBAAAAAAAAAAAAAAAGAQIDBAUAB//EAEwQAAIBAgMGAgUHCAcHBAMAAAECAwARBBIhBQYTIjFBUWEUMnGBkSNCUnKhsbIHJDNigpKzwRU0Q3OiwtEWU1RjdIPwRJPD8ZTS0//EABoBAAIDAQEAAAAAAAAAAAAAAAABAgMEBQb/xAA+EQABAwIEAgcIAQMCBQUAAAABAAIRAyEEEjFBUWEFE3GBkaGxFCIyM0LB0fBSI2LhFfEkNIKS0gZDcqLi/9oADAMBAAIRAxEAPwDmj6163MqFEIxUsxSScOlmQu4Z8TRmQuyEU8yEnD86MxQkZKMxQuCedGYoSZaMyEjL2NEoScKiUJeD5Dr4UrITHhHgPgKIbwQl9GHdR71FKG6QPBChlgRQWKIQAT6o1AF6RDAJgIVHCYuFxdoxFyiT5RUAKeIIuPK1UsqUn/TFpuBp6JkFJJNCCAscbgqGDAJYhmyaX8DUi+kDYA2B24wiCrPDw4XMeDlte9ltlGhPx0qeWly8kXSPHhh14AuLjRNQb2I8aIpcG+SLpuKhgRWYpGQmjWVSQbjS3jqNKThRa0uLRA1sPwi6bh+AxsI1W182ZVXKQQLMGNx1B8Ki00HaDyTurMeGhsCBFZjYG4sx6WGuvarOrpcAlJUpwCfR++jqaX8QlJWy6eIquU0wx08ySYY6coXLD00pZkLstEoXFKJQmlKcoXFKJQuKUShII/L/AFolCTh0ShY22dt8FxGsec5QxJfKBcm1uVrnQ/ZVFSuWGAJ/e9WMp5lmYreEyIUMAF+4nYH7IwfdVFTEuc0jL/8Ab/8AKn1JG60sDu5LFKD65Id1BmkyqtkAUgqc1rsf/qs1LEPY6TJ/6j+FAiVrS7PmZWUxDUEaSX6gg9VFaTjQRBaR4JBqx33fbLaTjFlVVRgq2QBg3qo1ySQLm4vbtVDXsc2HuM6C32BPqpXTF2UmgaYKxy3zIVJIlMpNna+vTqfGr2Mpu+F429Z4pElWJt2QeIQ7LmZWQ5dIwHMlhrzAuWPUdfKrDhhe+4jleY1SzKM7BVUk/tS0XDsqgG+Z2zKWY2N26X+b1odQABJvaLC+p0kozLR2burNiMMYUuWYfKydVz3DMS2nhbytUXlrKOSo6CdeZ7EC5kKHeXdbhlkiMZOUDKvMpZpFdiWJ1IA1HfxqJaKrC5ojaCOc+CJg3VKfdTMbmRLlnLAIQgzZPUCty2yDvrepey72PK8XjTwRmRGIx8K3SoLReLXzrPmTWfPj1EpiCTO4AYrFE7kKenqg6f61Q/E02GHGEwwm6qYLbsM2kQnk0v8AJwSNYaanKp/8NI4umBJPkpGmQrWzMXHOmeIkrcjVSNRa+h171a2qHiQolpCt8L21PMopBFrRmQl4NGZCQxU8yF3C01pZkJsgCi7EADuxsPtozJrljuLixB6Eaj4jSnmlELz3evExnEsQ6kZEsb/WrFVqNLjcLTR+FFmy8Bh5IUCpC3IoayrcEqL3Nr3qxjKbm6BZySp32FDcHgx6Agco72/0qwU6fBKSpF2TEDpGqnxW4P2UdVT4IlSjA21V5R+2xt7muKgaFM7Jhye8UwFuIjj6MqDX3oR+E1U7CA2B8U8yu7q7NjbEoskCxi5b5OTkYjUBlsuh8LEVnqsq0mnKT3FMEFGm8y4eGEyyJACuiZ7KpY6AG3UeXlWWnWqAwCVMgIKx218VILSKDHawEDDIR9UhfvNbqNSkzVt+Ov4PkoEErObFxjRjk7c6lRf2sLH41tGJYfqUYKtxxhhdeYfq6j4irMyUJTAfOnmSWqYqylykgDeTas+Fx8jYeVonMaKSoGotfUMCDqL1mqtD3Gf2y0UhLboYw8irmLQpKSrAcQk5WPz+hLN7etRezMBBhTc2RCMtxZQmGtICozkByOTooF2+afbb31bTeAIKz1LuRFjMXHEud5FUHprcta1woGrG5Ggq11QN1KhCtSoFBZiAo6kkWHtJ0FSzIhVBtGC+XjxX6Wzr1+NQ6wcR4ohXOAbi3fp51PNCUKviZArBbFn6hB18AT9Bf1jp7elRdUi2/BOFD6DoXfK0gBN7aLodEv0A8ep+wRIEEm5RPBZUGzUVVKBg7Kt8jvdzYWuAdTWIe6NSrIXoeG3GwZiAmh4jsozPIWL9PpE3W1zpWZ1V5Op8VIGF5RtYNFK8STTFI2ZFPEfoDYd/ID3VsaTAuVBX90ZnczB3d7BLZmJtfP4+wVoouN55fdRciPLYEm1gNT2A73Par8ySrJtCAkATRm9rc4sff0vUetbMSJ4SiFdEegPbyqUwhdwfD2jypZkKTEZm9dmawtzXOnvpNyt0CFQ/oiMahMhPUxkoT7clr1EsYdkXXSYWRfVmYadJFVlGnjynQd79qqdRGx8U5KqNs85g/Bw8hIBzoxiYg9xob36+tVYouHw+RhOVJwrdVxKdrhi4+wt91Gaq3c+v5RZTS4SQ3BlmP7ZH3Wrzhx+JNi70XONerxWW+6cBvyHXwZvdbXT2VWMVX/mU+vrARKVt14P90Pdf+Ro9orj6yjr6w+op42IoiaEM6wtfMmewN7d+vh3qft2IiM3ojr6vGU07FhiUnhIqqpuco9Xv28qzS95181XL3HVRJs2IFTHArqVZg0Sq2q20CqOY2JItc6HSpODg2Hki+9grG0qjwWyeyVejwTOLLDMRqDeIgdbEHNb7L9aqIY3VwHn6IGDqagK5gtzZGW4YYcH5lnN/NljkRUPkMx6ajpT/ANSdSGRjnEcjl8NT+eC2Mw7g27irGz9xjHoMS0QJueDmBc6atxWZemnqk+dNnTFVklm+5M+UD1VrKRabuJV/AbNL4cySuI4yjEOy8zJrlbILa5bE9OtepFdxYMw96LxoiLrL2jvAmDhX0SO5sq8VzZ2uLXAIOWqo3ddSWFhd6sS0bqssirex57k3GY2JF169qsGV14SQlHj85Ay2vfv5A+HnUg+SiEXbgx3OI/7f/wAlWUzBKiUY7JwSSSSGQBxEyqinVQ2UOSR3bmXre3avO9O4moHiiDDYmBv28lNkaoh6gg6g6EHpb2HSvNWViwdp7uMTnwkggY2JQIvCe2motdSRpmHgLg11cF0tVwrcmrfP1UXNlC+09n4qDLxTLkdrFkkLAMSABYKCt+1vC1r9ejS6TqVQctS/AgDzusr6dZokOnuVTCR5nyxPNxPohpM1tQTlbsCGBYjQqRcEUDFV2DP1luJM/lZ2jETC1W3axds15Pq+kNnI+r6t/LNeqv8AVnZvmHwt6+cLR1FaJziexYuOwyA5MQ7Arrw5pCLXAFyrnUG3XUaeRq04ivWEhxcOSyvdXb7pU+FwzKhEMsiI/dSGFyALqXB7ADr2qxuNxFMZSfFIYioLG/arNpi1+PJe1rARgdb3tl61P/UsRy8E/an8AtDbcrl/RxPh8LK2li7M7ZwwSzZFVCSNOpOv0bHAzEMy5m03OHcNOV1tGHaNVqYbZeMBPEGFcHUZWkS2pJB5GuAMo7dNb1md0hQ2Y7yR7K3io8HDJM8qIYQYmyt8nMy310DkoHItrbppem/FMYASw3/uHplsl7M3inS7ocVw88rNYEBY1KKtyvfMWPqqdT1F9Kod0k8CKbQPP7fZWspNYLK8dh4fMEykG18vFe5F+pXNqL2ufE1T7XWgnNINtvVSyt4BWZMLDEXnMaIVUs7hQLKBdibeQOvWwqpr3uAYHHs5qSsxShlVgbhgCp8QRcH4VEiDBCangiLa9AOpPQVbRwz6126DUnQJKXOq+rqfpHoPYKvFSjQ+WMzv5HQdgSQQ+3OLA7SBy3Ba72GUnIfVAJIufKvUtx1H4RY9n3UCLoZ2/AWhQKCTdDYdbW1q/YIWTszCSBXURuWJvYKSbZFBNhfvTYYF0LP3d2BiJ5QkaeqGLF+VUGVRzMemulRDssFNehbtbFfBCQztHaWxQoxcEIDnBsNCMwsOppnE02n3jHaowiLdwgpI6klXlYrcWNgFQ3vr6ynr2tXlul6jX4kxeAFY3Ra9cpSShqEJ2elCEywuTYXIsT3IBJAv4C5+NS5ITqEJRRE6pgwsHaWwDJOHQwxLl5yqXkdiea4FlPLaxN7G+h0tuoYsUqZbBJ5m2nD/AGVVSmKnxKhit28UG+SfDyKB0dWQk309W+oHU6Ak6KttdDekaX1MPcf8Ko4WmrGM3dWXGTzSyWQpAEAcjLLGZGDSL0OUsrLfvesbK5bSaxgvJ21Bjf1WhDWxtwpFAjnCMgliaUcbMsuVJld8ojUqzFkuGLFhe5011VMe0+8znFtJI5nhy7EoT5N0QAVijwsqmadmw5lyrIpssTEqDzRajLb5/UECkzFHVxcLNvGnHxRCmk3TmEcpkMc8rDDxhpHtnQBROBmuAzEAC4N8ouKiMU0uESB7xttOncEQq67m4kIpUIs3o0kAkEpzQtnLR2IAzDJyaWt4VP22nmMzEgxGtryiE3FbpYoxZAuZMs6rCcQFWFnWNUZSigFRZ+XtmP0iANxtLNmJvb3ouYmQZJ9UQj/AwlYo0PVURTbxCgH7a5jjLiQpBOwuLSQExurgMVOU3sw0INu9SqU6lP3XgibwbTwskCCqe8uJMeGkZDlYgKpHUFiFuo7sASQPEVZhW5qolB0QpjUCQyBRoI2AHawU21rps+MdqgpIsMhQyTSiKFMoZz1JIGVVHdia9ISQYGqSds7eFeHKMJGYVU2Lk3kkIUMCSBy6noL9POkW6zdCgi25NNEA+TnCmQqgUu1hq5HrVJrALolbWI/quH9sn3iuR0j8YQpd1nIM0YvlUoy3+az5y6jy0DW7Z64uNHwu3hWN0Vna+3o8PNBHIyrxuISSbBVRcxJ99h76jh8E+vTfUZfLHiSk5wBAKHZPygNKzLgMFNibG2fVUv7lP2kV0W9CNpgHE1ms5an1/Kr66fhCMdmyyPEjSpw5CoLpe+Vu471xqzWNqObTMtBseKtExdWarUktqElwFCE5RQhPy0pTXn2+m682IxMipGTBiYlMrAjSWFZuEPHmZ0N/1a6WGxLGUwSbtJjsMT6KJBVMwbTVVlVWhfEcSSYKpfLNeNIgyqCbcNemi6m/apZ8PMG4EAdl58z28EQVq7ubMljxgZ42Vb427EaHiYoMmvmuo8qor1WGnAM/B5NgoAVXDxSrGYRBLn/pHim8V04RxebMGIt6mviKm57C7NmEZI1vOX8oVWGfaiQAlsQ7vh43fNGuaJ+NllEYWM8wiubEMe4B6Vb/AMKX6AAExwNrTfSexF1sbvSYySaLiyS8JYc5vHlErGWRVDl0UhgmUkALcqDYA2qmt1QacoEk8Ziw0gmb8ygBFX/mtYZsmvNtuwx7NxHpGAkjGoWfCZgLjxVe3XpbS9xppXqMI5/SFDqMU0/2vj1P7KzuhhlveFawO8fpcOKJJGXFQlB34TMgUH3qT76zYnBeyVKUbsM9o39FNr8wKtT4Z5VaOP15AyLfQZipAufCq6I94IWBvztdWAw0J+Rw7As3TiShgHb2DUD316UMyiTqhP2HpDiPrN/CSokXKE/ZfqJ9VfuFTSRbiD+a4f2yfiFcbpD5g/eCam3UJtOB6olBB7ljGhYHxty6+du1cTGCHNO8KbdF59vnHLj9pPFh0L8FVj09VbXZix6Lqx/dr1HRjqWCwIqVTGb3ufKBus9SXPgL0DdDYU2FiVJsQ0lhZY1CiKMeAsMzn9Yn3V5vpHG08S8up08vMkkn8divY0tFyiEiuaprgKEJaE1wNNJOjNIpqUGkhAm2NhiTGO4mjEwaB1iLgXjVormTqbZlOUW6m/eujSrllINIMXvG99FGFG+x9rPEyPNYtHKLh7WZgvDIZRmuGzDws19CKQr4UOkDcbbXlEJ2BwGKkQ2ZWw89yCkq8qSSMXYkLeRjGRYgixB9tD30mnSHN5bxbsE+KSrybMx+GLPE5e4YRISWAeSa+RrA8gWzBtLdKmKtGqIcO22wHr6pwrI2VtGLOsMgI+UKksnMxLktICCSx+TK5SAvNe9VdbhyPeHDjy0vtdEFEWyI5ljIncuwY2Y5bldLXyAC97jp2FZ6rmudLRCFdZgASTYDUk9AO9/CqwCTATlYm0dl4TaMKscsgI5JUIzL7D/lNbqGJxOAqFotxadD+8VAhrwgZNgT7PeRHHEixCCJZkU2Vy6mNmW5KFTc+BNta7tbG0MfSDm2c0yWnsix39VU1pY7kjDYh/OIvr1iw89aFYvLtrHWf60n4jXpHfCohEWxx8hiPrP/AAlqDt01Ls/1U1+av3Cp7JItxX9Ww3/c/EK4nSHze5SUWzdtQYXDu+IlWMNNIVv1e2UHKo1bUGuY7B1sTWy0WzYTwHaVLMAEHbS/KGVBiwMQgjLEmRgGdiTzNl6Zu9ySa7tHoOT1mKdncBoNBG08PJZzW/jot2DfPESqIsBg55CBl42I0UadT2YnrYsPZWCp0TRpONTF1Wj+1uvZx8u9WdY4iGhHWDLlE4gAkyjOFNwGtrY9xeuDVDM5DNJtNrK4TF1Laq9U0t6SSbTTT0NImyFLRKJQttrdX0iSRjKojdVvEYiyNIrIVeQGQCSwW2gU2bqbCtVLFdUAANN5i3AWt5qJCy13FIdH9Lfkn4xGV7NqvX5XSSwtnGlmIKmrfbTlILdo17eWnLzRlRLsPAcDDwwZs3CjVM1subKLXtc29l6x1X53ufpJlMBXl99VEoWTvTheLh2iOI9GL+q+YLqNbakEjxtY1uwFQ0qwq9XnA1Ef79yi4SIlB+z/AMoXBinixrRnEwoSjqyss+nKLrpmvb2jsK69foenUqU30DDHkAg2Lb8Dsq2vcBB2Radv4R0XPPBZ0BKM6dGHQg/ca43s1ZjjDTY6/cK0XXn2J2vh9m4oS4CeObDyG02GRrlSPnKNfd7LdLW9G2lU6QodXiWkVG3a+Ne3ft8e2g+4ZatTY+9gxGzpFkz8bMyk5GyrmkDKS1rAKCP3aw4zBNoYwZbNgQDrpGnaraZcWyiDYp/Oovr/AMjRhfmj92SC8rxxu0g+lKR7jIb/AGXr0p0SRJsY/IYg+cn8JKrO6FZ2f6q/VH3Cp7JIpxZ/N8N7H/FXF6Q+aE1S2btgpE8Po/FCySA53QIbtnGhVj0Ydq49cNbVDi4g2Nh/kK9lMuCxNq7vxYjXhQ4bX+xzFvbmbKv+CtVLpuvRENJf/wDIz5D8lS9labnyTp9+3wqhOOuLKi2UpYkfrSo1g3nlN/CrMP0VVxZLzSyA3mYHc0j796qqOYwQDJVLC/lOlzO8rQrfRIRHI1h45sy3J6a+HnWur0A6zabJG7i4DyynRVtqtNye6Fu7G3wxs4Yth4YV0yswkN+t+TMD0t3rlY3CYXDEAPzncAi3fBlXUml4uIV/+lMT3mX9mJQP8RY/bWFz2fSzxJP4V4ot4pj47EN/buPqrGP8po64D6R5/lS6kKN1dvWmnP8A3WX8FqQxDtsvgPwU+pbwXGA/Oec+Rml9v0qftFQ8v+kfhHVtGyty7UxRP6SFfqwkn/HIaiH0gLM8Xf4CrFEblQPiZz1xDj6qIvw5bio9aP4N8/ypdQ1Qy52FjPOR4CRh+GxptxDm6Af9o+4UhSaNlG2HB9ZpW+tLKfvakMTVGhjsgeieRvBMi2dEL5Y0BOh5Rcjwv1pGtVcZcSY4pwNELbf3Vf14XaQD+zdiWUdTkJJuPLr7a9L0b01Sb/TqtDP7gAAe2NO3TksNfDu+JpkLU3MxWbChdQYyyEAa6ajTrex6Vzem6Ap4wkRDgCO/mr8M6afYmFcPtCNiQVZCQSdJE1737G3Q1YDjOiaobqHXgXaeN+KWWniBKzdlYB8M0iF0dWMTKykWZlkHKRe6kg+fSt+KxdPF9XVYCHCQQeBHHcSFS2k6kHNOhXoO7/8AWYvrfyNZsN8wQoBeVz6uP70/5q9LwSRFsofmuI9sn8NarO6Fa2eNF9g+4VNJFOPT83w31X/FXEx5/qhNDeHaXnMaxMGkaxLspBBy3ICnN08R0rmV6THOlxNgNgtFOrlEQtrZWyJZ4w0sixg5hkSO5IBIBJkJBBGtsvhrWRxp03Q0SeM+kQpGsToq2P8Aycwyf2mU9yIkBt4gKRb2kEeVbqHTOJpaGRzJP74qhzWO2Hcodjbhz4Zm4eIhkjb6cbBlPjysb6drgHyqOO6SZjAM7CHDg63gQpUh1cgLYG7c/wDxUP8A+M3/APeudNH+J/7h/wCKv64qeDdv/eTux/UVY1/zN/ip52jRo77/AL4KJquKnXduAdRI3k0shHwzUdc4aQO4fhQL3HdSLu7hf+Hjt3FjY+F1vZvfeg4ir/IpSVKu7mFsR6LBY/8AKT/Sl19X+R8Skhk4sEXCyt5rFIQfeF1o9ndvA7SPytZqN4pSW7RTk/3T/wAxUOpPFviEdY1TLgp26Ydx9dkUfG5+6kKbd3Duk/hI1mqSPY+KOhSBfMys3+FYxf4ipZaI+onuA+59FHruSsw7vS/2mIUDwiisf3pHa/7oozUxo3xM+gCgapKeu7XdsRMfHKI1H4Sftozt2YPP8pda5OG7WHBZiHYm2a8jc1r2uARc6nrUuvfESLeXYoFx1Xme8uKwsGLaTCRxtmjaOSN4rcJ7ABgHXQ2sf2T4167A4SpWw4ZiJEEEOBmRwJCyvfDpCK8DJFJs7COI4g5aNCQi3zITmsQLj1L+6uPiKbqWNqtvFyOw6eqta6WhbG7p/OYvafuNW4b5gSC8pc8wv/vP/wBq9IUkTbNv6JiP+7/DFVu3TU+E6L7BU0kU7Q/QYX6jfirh9IfMTWFhCBxL6DiufCw7/beufVEuAHAKYWPsbfmeWFcPhgDO0klpJDZY4i2ZPW6kA28so0N66j+h6NNxq1jLABYak7qk1ToEWbtbueju+LxOKM8zKQ0ma0ap1I66gHvoB2A783HY8V2jD0aQa0GQNXH9/SrGsy3JlFit51yIIVqXNShJNJoQnXpIT1oTUgNF0KMn200k1mpJJRUU0hoQlBoiyF53t/ZMuy39NwskjxNJfEQsbg5jckHp1JHS4JGttK9NhcTT6Sb7LXaA4D3XDloFQ9uT3giTdzeBcX6SYiLRyZUPihQFWI+tm/drlYvBHC9Vn+oX5EG48IVjXh0wg3+jmnxDYHabBphHnhxSABivcNoA69TY+B9tdsV20KIxWCEMJhzDcA8uB5qoiXZX+Kn2Ds2WDCNG5DxmeKaGRfVkV7KdDqCDrY/SqrH1qdfEB7LGHNcDqCPWeXBSY2GwifdxfzmP2n7jVeG+YO9SC8lYco66Mp/xCvRlRCJsEfzLEeyb8NVO3TVrCm1WlJE20f0OG+ofxVwsef6vcmg/anE9EkSJGaSR3QBevM7Zj4er3qvDhvtQdUMAX8BbzTdOVYuA2LhcJC820MskgfLFhg1lkbKjZmbqVu2U6WGU9a6ZxtfEv6rDe63VzzqByHH9sq8gbcra3g2zDjJYcEsiR4WIK+JeMHISNSi5RYDsPM31y65cJQdhKbsUQXVCSGAmT2k8ft2pulxy7Isj3uwMSKiOxVQAqqjE2Gg8/jXDfhMQ9xc+xOswFcOxId80tyYfEN7VCj+f3VD2UD4qjR3qUO4KF968Qf0eDX2tK2nhymNb/GjqKA+Kp4D739FLq37BI23sYegVR5RKD8XnP3Uow43J8T9mp9U9MbaWMJvc28BMi/YuHa3xp5sMNAfD8uKkKJ4qNlxLatN7s05A96ypf90Ue00hYM8x/wCJS9nP8keFqxqpMNJJOFR3TSXohCRjTCaGN7t0lxYLJI8UvtYxv5OgNv2hXW6O6VOFMOAc3ukdh+yqezMEM7gYWbB454J0KcWM2PVGKHMCrdG0Jv3Heut0vUpYzCCtSM5TfiAbGQq6ctcQVj/lI2w5njL8BGRWVJYZs2dG0II6r1P7xrV0NQpsouu6CQS1wywRvz/wlVknRbO7W3I5dmwwXBkSRY7a2Cq+cG9rA5Ba165mPo5Mc6oDIInXiL+cqxk5Loq3dP5zH7/wmlhvmBMLyNWug82Uf4hXo3KKJ8I35liP+9+GqzumrmGqZSRLtL9Fhv7s/iNcLH/N7vumvP8AaGBzPMVBY52yq1rDp9IGwvc286o68NeGuMC0mCT6q9tOWyNVgx7tyOWaSXDqb2N3VLEKptYAdjXWp9J4amA1oeRybPn2qnqHm8hEWysTh8JFaY4Q5ejRWd2PmLE++/wrjYqm7G15oZ77OsB3ytNM9U33o7t1p7P3pw0nLGzKxPq8NgT7ABrWTEdFYmgMzmyOI07yrGV2OKn/ANoYTomdz9FFzH4A37fZVIwdXcR2mFPrAEp2uQLtBNGPGZeGpPgC1L2b+4HsukKgKjXbV9B6MPJsRqf2RHc+6gYbk7wEeMp5uxaEEGMk9SJQPExt/wDI8fxtR1dIanz/AACodb+/pVtN39oHrNhk/YZiPav+jfGgHD8HHvCiaxW8dv4a1xKWH6qO3wyrrVZoPmDA7XBUhp4KvJvFHblinbyygfjYVHI3d4HifRTFN52TV3kHT0eb4xffn0oyM1z+R/CfUv4Ko+3MSekeHS/S7O7DwvYKD7L+8081AH6j4CfUp9SeKhO0cUfWmQfUhAPvzs33UGrT2Z4uJ/CkKA4qCTiN60859j5f4YWl7S4fCAO4feVIUmjZV5dmxv66cSxuOIS9vZnJtR7VV/mR2W9FLI3gpXVQCjBApvdDlAI76VBhc12dkzxE+qZgiCsWPZ8WHYrFIPlHjZYswJBDWYgXvlyX7dq7IxlbFlrqrbtBGaNRwPesrqTWNOXQot3dP5wn7X4TV+E+YFQF5JENI+urKfgCe1ejdqoomw39Rn9kv3VWd01cw2lT1SRLtIfJYYf8r/Ma4WO+b3fcpoJG7qyPIxZLGRuseZhqD6zMQOunLWWrWg84G8BWh0BE27e6+HZJc0TC0hAOYjP8nHzWUAAAkrYactZK+IeC0zw9SmHGF5psDizT4dOGs8ijJGkpZkXrdmBPRep7WUeAr2OLoYejSqOnIDckWJ5Dt/Kxio9xC9nh3Ww3yZkggeRAefhKASRrygWt4A3tXinYurLg0kNdtJPmfNasq3I9BYaeQ0+6shEmVKUoJ8TSKEuY0kkq0004JRKSBxjFYArna/TLHIbjyIXUVL2dwMEDvI+5WzrG8U6NZGF0gmb9jLb/ANwrf3UdTxcB3z6Somq0KaPAYki4gA+vKqn3gBrD2Xo6qnu/wb+SFHrRwUqbCxDdXhh8gHmJ994wPtpxSHE+A/PqEuuKsRbuf7yd28kVU+PrH4EUszQIDR3ySoGqSnjdyPMczzMPol8oHvQBviakKkfC0eCXWO4rF3l3QkZkfCNEAqkGObOwdr3BJYntp8a6OBxmGY0txDSZOrYEdypfnOhWbs/bUWGLQbRwMMDhS6ssalJcoOmoNieg1PXtW2r0ca4FXB1S9pMEE3bPFQ60izwtZMQkuBw0iRxoZWRmCKFAezZvVHkRWF9I0sVUYSTFpPCykDLZV3d8/Lr25W/Ca24Uf1QkNV5HGeRG7qVPtuQD95r0TvukEUYY/mM3sl+8iqzumtTZOGaSRY0tmY29g7n2AVJ5yiUlfk2wMRJLksY4n4MZHQqqpc+9i2tcPGtIqxyCaxcbjRBFiJwuazk2vbpkj1NjboTespbnqNZyhSVvd3eqwYLwpLzw3CO75FlYRkK2UBtEzADu1iO9UYjDibyLHWNr92qYKr7hYrB4SMyytIJZ3cXaJxw4g4UduVbkXc6XuPmmtnSlatiyGNHutHEXP7t+VBjQ1GZ3giMWJlizOMMsmcFWVS0YfMquwsdVIJF7XFcf2dwc1rvqjgTfl3qxZOF37V/QrQPfFEhwW/q9myXYlea7Xt6t7Gr3YItzy74fPf0RK1ot68KyZhISLqFHDfM+a+QotryKbNZlBBsaoOErAwQPER4olV9k72pKuZkyqYklGQtIxzvIgGRUvayXv5nwvUn4UtMAzcjhoBz5pgogwOKSRFkjYMjgMrDoQelZ3sLSQ4XQrAYVCE1xahJRsKUlCS3nRKEjLRKFxWmEQhXebeHEYSTMcKZcIFGaRG5lOuY21sOnWw8662BwFHF08vW5ak2B0Krc8tOllaG9MD4c4iG8yLrIqW4iL3JjJuQPKqv9NrtrdTU90nQnQngDogVARIuvPtv7Ow2L+UwOLBb/AIaZ2Fz4xmU8p7Zeht1FeiwVfEYX3MTSgfzaAfGPVVOAddpU26WLbgphpFKmGaQ83UBo7qLHzaQ3/VqnpSm0VuuYZD2i+1j/ALIpm0IswGOSCQSOCV9U5bX57JfztcVkwpiqArQhXGbi4hAno5GKiDC7R6MLA2zITcHoe9d3rRbMISha+C3dm9DZZ7YdW4gLS6WBY65b3OnQVHNm+EShU9r7xRxo8OCVhnBV539d1PUKvzFPxq1rJMuMosq+5q2hew/tW/ClcTpA/wBYzwCFDtfaeGjilinc3Lvyx6uebMPq621PhUaeEr1qgfTHedNPNMvAWTsvemFsW2IxOaGPNG+ReZpJIjmju1gABfUC17D37X9EP6jJR950kSbAA6wFDrRmutvYeEONniMOFnXDKzfLSmMtw2JfIivGRkz63F25m5u1YsTh2YamQ+oDUtDWzrzgzp2DkpNcXHSy9JTdlBhpcMzMsc3GzagsOMXL5dLC2Y2uD0HWucKVQPFasQ2I7bclaYWbHuXh1kMimS5eJjci3yalQvTQNcsR41Q/GOjKLi4HeiFXwe4kMQXhSSI0bBo3VYs6WDqRcJzgqxBzXPQ3vSdjHuJJA56we6bd0IhKNxYcqrxZTlSJObIcwid3XMCtnuXN7i2goGNfMwN+O4A48ksoW7sTZq4eCOBCzLEoQFrXIHS9gBeqKtQ1Hl51KcK8KrTTr1EhIJM3jSQkzihNJmpJLs9F0JCRRCED70bn4JuJIius4F+Hh2AdyfVGSxsCe4A7+FegwHSmMblY4gsNpeLCOf2VT6bNd0P7C/JlI9jjHEa94k1c+1jonuBro4v/ANQsZIw4k8Tp4anyVbaEiXIm2nsPD4VYDh41SzGM29ZlZSdSdWIKg6+dcanjK+ILuscTvyEcPFW5QNFR2r+jP1k/iJWrDfNb2oWDvTiHR4+G7oSWuUZlJGnXL1r0DiRukFmTYh2w7Ozsz81mZixGvixvUg45ZlCx8FKSTdidO5v3HjTYSSkUd7i4V3gbIjP8o97DpotcXHsc6sYHBOFJg920xGdGw4kZZHBYLY+sepHQ+2qG1sQ18UnHs2TIB1C2d1dwocLNxlnYFWYNCpV1y5V5WLC6kHXr3FXYrHZqPVYkg7+7YjvBhIMAMhG5xP0dPtPxriHFloii3KOWvirYUd769ayGXGTr4ohLpSumuuKEJARQhOWiUQmyYhFIDOqk9AWAJ9gNSDHG4CEpXzqBKQTCtRlC7LRmQuApkoXFKUoXFacpoX3m3Mw2IZp5OKkoH6SIktoLCya39gFdbA9L4igBSZlLeBFvFVPptN15/i9754YpsMuIGKVktHPqrob2IYG5JsCLE++vRU+iqNV7MQafVkG7dQez9CoLyJbMo62xixNHg5Re0gZx4Zsg+3Vrew15ylT6qpVpn6SB3SVomQCszaY+T/aj/iJWzC/Nb2pLN23s4TFSWIyk9Bfrbx9lehIlJZM2AyxGPMba621sTepBtoQshMDk1uTpbUU2tiUl67+SnHxeghLqriSTNmNsxzXzC/XSw91Yq729YRKkEu3NtZ3ZYntEDlJBChnHrG/fXT3Vx8VWcX5QbKQWfu3vJg1hdjNDGOK4JLi7kBVLW6gG1v2fOsNfC1s4aGkmBYBEhaCb5YNnCJNnYgkBFY3t11NhUD0fimtzOYQOaM7eKdNvQg+ZbwzywoD8XJ+yhuDedZ8CVKVSk3uc3CpBobXSSWb48KIKD5Zqk7CMZ8bo7Yb6knyTAJ0Cjfb2Iv6zW/UwwH2zSn7qhkw4F3Ce0n0apCk86BQSY7FMTzOFP05lU/uwRafv0dZh26CewR6k+ikKDtyoZcK7jLIykHrdppDbvbiPlB8yp9lMYtou1t+77AeqkKHFNTZQUFVEOU9fzeMue+reqdddVv50DGncSe0x4f5R1AXohrnqhNJpJpbeRoQlPsolCS1O6JWbiNuYeNsrzxK3gXF/sNXNwtYiQ0+iFV/2owxAKuzg9OGjt79F6edHs7wYdAjiQmGk7IT3swWExfPw5oZdflljuCR0Dopu9/EC48a6/R/SFTCkMzNc3gSRHYSLdig/Dl20FV9gTSLh4cLKjK8LyMGNrNHYhba+L2sfCrcVUo1a769J0hwHjv6KIY5gyuVzab8n7cX8RaMKP6zUkN72OQ8VierX1IvqnhXoHbJBZwf816m+ut9fW8abPgQsnZ7kk3JPL3N/CnTKRRzuj/ViR/vH/lXD6Q/5g9yaEN75FWWZFs0kkhvZVJVCqaXIJ18BbvW3A0S/332aB4n/AAh7gAI1Ue7ewJJLcSB5IgTZWlMaodL2FtT36DrU8djqNNpFOqA/szW8vFOlTcTdpjwRzhN2MJGQy4dL/rDNb415et0jiaoyufblZb20mC4C1I8Oi6qiL7FUfcKxEk6lWKW9JNdehC7NpQhLfrajRIp6k9yL+VMxNk1K+NxDCxnYfURF+8HTyqzrWjRg75P3CoFEcVWlklIsZ5yPr2/ABb3VHryDYDwn1T6pqhbCL1JkN9CTLISR4G7ajyo9qq8fID/btUurbwTH2bC1s0YYDoGuwHsDEig4uufrPimGNGgTP6Hw+h4EP/tp/pS9prbPd4lPKOCuRRhRlQBR4KAB8BVR943TSH20JLstEpqnJ+nj845L/GO1dDB/Ld2j0Ky4gaJNpjkH95F/EWunhPnNWZZ+1sEsjKWuMt7WI72OumvQV6GJSWPPglWPhXa3jcXOt/CphtoQVkjBCM8pJ0tY/wDnlTaMqSL9zV/NvbJJ+KvP4/57v3YKSox6s72F3djcDtmKjX2AVz8Q6XxsFrpiAtnYanhnltzt+101/wDPCsOI+LXYK5ui0bVRKkuK0pQkIpppQPZQhcFoQlApoTgKJQkzVEqKaxqKaUtSQkLU4QuDUQiVxNCUri9EITc1Caqkgzj9SIk/tOLX/cb4V0sI2KZPP0Cy4g3C7ajcij/mR/jWulgx/Was6G96iOLD469frJXecUlmMfzQewfiqQ+BJZey+p+qP5U6e6CjrdSTLhCx+a0rfBmP8q4mOE4gjsTCoYQEIl+uUH46n765NU5nE81tFgtzYrfJHmzc7e7Xpr4fzrJX+LTYKxq0M1UlSSg1FC69SuhcGpQmlBpQhLepITgaELiPGolRChJpJpbUJJ2ShMJjDzpoXWoQuy0kJrCmkqxT5df1om/wutvxH7a6OEnqzPH7LLiNQm7WXlX+8j/GK6eD+c1ULN2xgkdlLmxW+XW19R8egrvkAqKyp8InDyDVB3v5361MARCSyxhUT1fZ1vTa0BBRXuzDmwZW/rGVfizCuBjj/wASe70UgskY1EiR3IUMAP2rdK5nVOLy1o0WyYC293MSsiOqdUa566h+ZTr46/Cs2KYWOBO49FYwgrWlOUFmICjUkmwHjWYe8YCkTCTESBAC1wCQo0PU6DoPHv0psaXTG1/BEwlI8aSa61JNOFCEtqJSTgKJQlpEJJjVFC40IXXNCabTQlNCEiGghCRjQAhV72n8bxH3ZXB+3P8A4a6OEk0j2+oWTEahWZcE82UJblZXYk2CorAsxJ7ACungh/VBWdYu2dmYbEyoIsfBnUXs8bhDdh0lvbt4V3HB/DzRZYu39kS4WAJMgBsMpBBVhm+aw0NSaZbCSHdmdWt4D3danT3SKP8AdBvzVdfnyfjauDjvnu7vRNDO1cMeEgzKvCksSzlAcpYaMuqk+VZWnLWdYmeAnWDotPxMBT12I86uAym7ROUz+sojdBeRka/NqCQenbrUPaBTI7xMbyDpI25qeQndWju6ZY5LiKfixrwp2cllsq2QcuqkgnPp63Sq/aureBdsG4Asbm+vknknvVqLYL3L5VjYzwuArkhIUCZ1BsL6qT010qo4lpGW5GUi41Jn8qXVrS3bwTQxlHRVe4zOrljM1tXa4GUnw1qjE1BUdmabcIjLyTY0ixWi+KRTYuoOmhYAnMcq6eZ0HjVIpvcJAJHZ+7KwuA1T1lW+W4zWDZe9r2vbwuCKWUgTCJvCkDUk5XZqaE8CoFRUdqUprrUkQlVaEJCtOUQkIpoXCgoTbUFJVVF53PZURf2izOR8MvxFdTDCKQnck+gWSv8AEtbC/o8Vf/hpfwmungPm/vFULyzCj5RPND96/wCtegOqijXZ20eHgFR0SaFsoaKTVbF7G30TY9RVDmghOVXl3Mgm5sBLkY/+nmJuD4JJex76H40wTT1uhWth4J8PAEnQxspcsG7DMxBJ7i2t64mLOeu7L+6JoX2nCZVzKrMTIzxlSAVuWysQ+jAg2sfGs5qNFUybRB5+C0hvuhLs3D4rjgZLgmJndWsFVBZkC/RJPSqqr6PVm97gAiddDKk1rpTtm7HxSpHGOMiAQK44xJJEhMrRlW5E4ZAsO4NKriKJcXWJ96Pd5WB5ygMfCkbZuMEbZXmuY1zZpCxuJnuEuws3Cy63F/EHWoitQLgSBqdB/aLm38kFj41KlTZ+KKtmkxItByFSobiGSTQpxCGYRlereGtxSNWhmsG3dfhEDeOM7eSkGujX9uq+I2diWCF4pDlGHuA4L8k0jPzM2j5LHViAT1PWpCrRBMOF82otdoAsBpPJGVxHh6p5wmN5nAkDGNVuSDJw/SZWykg6uIiLkG+vW+tLPh9DESTynIBOmkj/AAjK+OaJdixSCFeMSX11Is1rnLcXOtrd6w1izOcmn72KxgMXV8XqtSUhqsoTKXNC4UISnSnCSaTRCaaWOthrbTt/9U2tGa+m/YkTayGG27i8PrisOGQWvJEennbUfG1ehHRmBxX/AClWHcHfv5WQ1qtP4225LVg25FJJEiENxFdr+GWwsR2J1+Fc2p0dWpU31HiMhDY7Vc2s1xAbuJU2Ha0k1umZD+1kFz8AvwNXUBNJvf6rPX+NaeGc8LFf9NL+E11MAP6qqXmUcZ5SpAYdL6g3HQ26V3SFFbkeNU4SJGujExgBujfKC+Vujff5VUE1pwMKsKSJt5dlNiW4asFURwmRm9UILFr+0X0rhVWk1nHQceFtVMGCvPN68AssiJCc8YkJzSLey5GF2UEX16dO1Y6NRtMvI0i2xN+9aXCQFX2UMRHMkavI6qVAOUEGPKMxY/WAHjrUavVPYXEC8+OyG5gYCvYE40GNmeVtcOXUotjnNpwbL0Ua+V6qeMOSQAB8UGTtp4qUv1U+6eOnlytI0jIYVZi6BVEpJ0jIAzDLYk6/yEMZTpsBDYBzQIN45806by43RPasEK6VwpQhLeiEJb04QnLSQl9Fxd5OJhggjALuZhktrcqzIMwFtenau4/oGoCMjw6dLX772WYYkbhMeDEkRtHAJBL6jLKCh8LsitlHmbDShnQFUlwe8NjW1/UIOJbsFI2Gnu6rEjvELyIk6F1HX1QLk+ANr1AdBVrEkAHQnQ96PaW8EuEwE8iozmHCCQ5Y1xBJkc6W+TBUKb6WzE1cOgHSQXSRrlFh372S9o4BOh2JMxZXlZHU3c8DLCidyHcsJCQOx0uLjQ31N6DoNaC5xcDpBuT2bffZQOIfsuxGxnWx9JaRH/RSQwB1J+i4VietzmBVaG9A0iCCYcNQbep8tUHEOUW0d1MQ0XLjMs680kUaoSEINgUJJJF1vc2NjbtVtDovDMdJBI0BcIvy4fZQfVc5eYf0XPgsRFJJdYy9llMRCsL5WPNa2hJykA2Heu3XpDEUnUHO2uNT3GY71lByODoXoDYOSLEOkrKZOGmYBCgFncAg5mzggmx0OliK8ziMIMO1oa6QZI8rFaXuzGStHDE8HF6/+ml+721Z0f8AMUV5vhI2a4XKACuYl0BsdTZW6m1/Ku64kWAKSlx+Mk4PBVgUsLBuEehuL2bxqOU8/wB70Lf3Bw5xAkXMVWHLmdyGyIV0FwdTcNofEUnOyiDqhFm/mIunBDBU+ROY3AJzplZyB6o0vp07GuQ8Pq1upaNbRxkJgwZQjitmTRuiyCGMvHJIuaRtUjK5z+jGuUkgd8tDehiSRn0gTHFWnEAbKtu3s3FbQxH5pIscEZs+I4ZIOgYqFcgsfV5brob+3V/pNGgyK3vOO3D/ADzuode5xtYIz/omFW4c8s5xGtoA6jjdcrIVQMEPci4WxBvY0mdC4ezmt93jw4zfXhxUjXdum/7M+jWGKxLxxOeRk4apCdSI2zIQfr6AntrTPRmEq3pNJcNiTfmNPC8cUuueBcqz/s8WHEjErxJpZpGWSYDQsmUAKAdQLEMBp1FIdGYJvuOHvHwHL9IhHXVOKiGwkkOXC4meR21LOUywD6LhUBzdshObW/ag9E4dgmq2AOBMnsufHRPr37FMk2PkBV8S0cy2GRoVfik94gmQuLakC5Xv0qh3QdJ5Bpk5eM6dvD77KQxDt09d35kt6VOY1f1XijULGfCUuXt7QQO19RSb0NhyDkJJG2hPYg4h6aNg4h7th5VeJTbO8PM/92FdVdempy+V6i7oWiww95B4cO1MYhx2W2TpGxmGLDc2FiAy57W5pHu2cKSvOFAW/Q3ruxcjLkIs48OQHPhN1n2TgWJlKzLhCAGxUZGbLcaPG5yhbgHnKkHJ00N1aGy3OPoOncRfThNp1RCYpX5MLF6MAbYaUm+YkgWkUqMmY2Fibt2saDMn3s38h+DN47LboSynmdXj9Kktadl0WJPoILElrEtkvm5utiKQ0Bacg+kbk8z99PNJJIORC8wlw9xwY1B4krfNWQjqqnrYC1ua4Bo+ow3K7c7DmO3z2TQIds4zZmInDLIcPK5YlhnMGawLDLYGw0B9U28b1oNOlUa3MZjQ6TyM6cxqqpLFkS7+vHI3o7JOgbMk7qUm1uSHI0fqRYi3gBYVPq5Hv9427uCjnIRRsPexdo8Tj4GacgEMq5WgjU9SC5HOR7W8NKoqUerAaxwaOJ1J7tv0qxr82yl2hFknBWTiRyQrw2YnMBGzDKb91zgW69zqa4nSQGYEiDvw7R2qeynja0GL/wCmk+6q8AP6iey882NAGnhBVWJJA0B+a1uvnXaeAAohHs35NSwUu0Sjq4Ed2C9TbsxqjrRsFKFSh2pG8MceFThYUC6L0Z+2dz3J86sazLfdJa+9il5BGqhi4hQAtlBJK2Ge3J4BhqCRbW1cgAHFQTF/0poF/KijSbRjhDcWbIiEf81nYhFB6AAqPeT3r02G+WXAQLx2RqVnqCXIy3c3bkw0QXaUjyr6kOFjJdSAMxOVbBiNdCNMt762qo1g8zQsdS42j94qwNjVQ7279nBJwcOyTM63jYmz4cdMjixuQb2N1t0tpculhm1HZniCNRsefZyvx3Sc/LohnDZtotBhsIjSJHkmxhYhBPLe7GxByk6rfz6cova5wZ71Uxs20x+/pUR7xgL0vEGMSDjSFcToEdFPCwpOqRk+qLggHMQWvpa4tmZnLfcHubibu4nj4abyrVNjmbKfS0EUd7FIhmfFMAToqDNbq2Uc3L1teoU4B/omTxNg3xtyk2QeadhjJZeCsckdjw53tfDgXzK4OtxqotYi3N3oflk55B3aPq5jt19E+xQ4Vk5vRy85H6WKX/1A+nHxAFNib3Xk1Pe1SeHW62G8CPp5GL+N0didiCmZRPK8MluRIswTDrbo+XlBYfT0v6tDc2UmmA4bk6uPKb25d6RjdPzW4j8IYS/Nipj5XsEYgZxq3PpbTQ30WuVubPHwD8jbs342TTJLHhlovTLc2El1NyeokYAhPm850NzoMurFiQHZNnj8CRPZtxukpWc3kBmGKKgDEwgDkB6FFFyptc5TctpYioQLENyfxdx7fzoEJimyxiOUYNCbYeNtGmbT9Ir81rkDILN560zqSRnP1EaDsi3fpyTSRjnfJCYZrfLysG4ca92jLcjEgE6dL63oPwiXZm/S3c9u47+5JRT5LIZc2KX+xmj1Zz9CQxCxF7m5ATx71Jua+T3D9TToOYm/3RbdZGP3SjlnbEYjhzyKObCIQohhtyhVU3ZgTck6HsL2pMqZW5WyAdHHc/j9KWWTJutbBxqIwMMwwkAPKzgK0r62UiUXCj97QW0pPu7+oM7uA0A7rfbimLIe2pmbFvnjMTpGt1BOQs5cu6DpZsg168pvr05PSTj7jQZbBIO/Yez/AGTCnJthsYfDDv8AyqrAfMTXn+w5CuIhYHmBJHtCsR9tdt11EL0ban5RwsRyQsJSCLkjIp8dNT7LVS2gJuU5Qdu2LYeIX+YB161ckinfZwrXLZbcCxvbmBUgFh6o069utcem1zsXDBJnRSWthtiZHkxEcEfDkXI0LLeSSG1iQ/zNM3yVjmPVhm07TqrScrnHNPxbA9n324WUQBqocTPH6PO+CmYZI24mKNnMCoC3CQG12H0b8ue+vSm4OBArjezRaf7p59l0rQgPY26WDxUCSNJi0xEt2WFmjZpT0zhilyhN7uRpr4Voc6o0wIyjfhyideW6gGtKNNlbBbARrHisS3AW7Ry2VfRnN7rnN9LX5joS1gBVHWCqT1TbnVp+ofu20aqQECJW1AsnDYwxK2FF7owPExF7l5Afm9yBY5raEXFq3Fmb3z7/AB2bwH6bbqV9tEzAZSw9DfjSWsHl1XCoPmEKAc19MpObW97CpPzR/WEDgPqPH/MQgckzEcLM3GLxyacTDJbLiSPVZRbMw6E5DprmvrTbngZII2cdW8uHj3bIturGLLgp6UFgv+imiFuBoeSRmuvS4uRlvbuRUGZb9V73EH6uzf7+aZ5pMOJAjejxJNFf5RpfXxDfSXtZW8dLDl7UPDJio4tO0aN5Ht/3RfZOI1jJlGLJ5sLHbLcC12ke7Z7XXnyi1+hvo/5DLk2ede4C0dkpJNflGEwwlubFRkZsl72eNzlC3secqQcvQW1OAy55+A8eRF/CbcUJqqPk1WL0XLphpCSbnS6SJYZMxsMpJJ1sRTvcl2f+Q/B3jjFkJZRZpA8fpbkZcQ45Qi29WNLEsepyA5ubrqKQMgQcg+nck8SbdkxCITZRZEaScTQjmgQaPIRYjiNqCqnqQAB1a9APvHK3K76jsOzme+dkJcOXJcwsuGNrzRPqqrYfKxECx5bDNqnL0uDUXZYAeM/8SNT/AGu/GqOyyDtob7Q4Z+G0LZlJaPEwurGTVgTIjWIBN7rc9bjtWgUXuJzG2hB07v3tVZqALRwm+WDnIMjDESvpw8pVY18UWQXLd9Lt1tpUOoc2zDlHHc9sf7KQeCq8tjLLldpRmUKzdQmRSqG/dMxHj463rz+PkVve1/fVTU7/ANVxv/Tt99S6P+YnsgDY36aL9rX9g12nbKIUu1upGtSCa0t3v0MevzRUNkkXbzzFcRGyqGIkgOUkgGxBGqhj18Aa49PKcV71h+9iaFNu/lAiV74dDLigdcU4KZbEHIkerGPTVSQOvW9ekZScRlNmfx17zz56qlzx3rFbamP2iDGwnl4rgFgCI1VTchFHKbesRe/TrU2MpUxYAc/0fvJRlzl6zs+GWOBY4ZI/RVTlxJ0khjUWdCnzmADESZhYt6py64nZC+XNOf8AjsTsZ+0d97XgQIGifs5VUscFHzEZpIJeTjA9JgSDYk/OsQctrDrTqZj889jheP7f8bSgckmI4fE+VkIxQICyqp4eHY+rEW6C+gIOrZ9LXFpNL8vuD3OE3dz4/iEFTY65X87QRxE24UXM+Je172QZrWu2UajLe9hUKcf+0ZPE2DR2m3KUHmn4cSZRweG8evDne2bDqL51YHUldVHS1he9jSdlk55B3aPq4Eft9k1BghHz+jZ5rfpYpgfzj/mR8QAHW3MvJ77WnUz262BwI+nkYv43SngnTZM6+kSvFLbkEV+HhltorkAoCy6c/Unl7Um5oPVgEbzq48Rv4d6O1f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44" name="Picture 4" descr="http://www.khansahebsykes.com/admin/imagegallery/images/misc/247/tube-wells-24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641" y="1004934"/>
            <a:ext cx="3671469" cy="552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9115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ttp://www.greenthumblandscape.net/photos/drains/french_drain_gt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831566"/>
            <a:ext cx="6912767" cy="562176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DRAINAGE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682849" y="925091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FRENCH DRAINS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0058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DRAINAGE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682849" y="925091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FRENCH DRAINS</a:t>
            </a:r>
            <a:endParaRPr lang="en-GB" sz="2000" dirty="0"/>
          </a:p>
        </p:txBody>
      </p:sp>
      <p:pic>
        <p:nvPicPr>
          <p:cNvPr id="14" name="Picture 4" descr="http://upload.wikimedia.org/wikipedia/en/f/f0/FrenchDrain-0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79306"/>
            <a:ext cx="3985941" cy="5314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ttps://ipafes.com/image/cache/data/non%20woven%20french%20drain-500x500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35" b="15937"/>
          <a:stretch/>
        </p:blipFill>
        <p:spPr bwMode="auto">
          <a:xfrm>
            <a:off x="393473" y="3836599"/>
            <a:ext cx="3983438" cy="271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http://www.tencate.com/amer/Images/french%20drain%20sack29-19776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4296" y="1475068"/>
            <a:ext cx="2301791" cy="2162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5240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DRAINAGE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682849" y="925091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VERTICAL DRAINS</a:t>
            </a:r>
            <a:endParaRPr lang="en-GB" sz="2000" dirty="0"/>
          </a:p>
        </p:txBody>
      </p:sp>
      <p:pic>
        <p:nvPicPr>
          <p:cNvPr id="14" name="Picture 13" descr="http://geotip.igt.ethz.ch/mediaHandler.php?gfile=0000000229_002_w.gif&amp;gtype=picture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556" y="3573016"/>
            <a:ext cx="5793432" cy="3067688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TextBox 14"/>
          <p:cNvSpPr txBox="1"/>
          <p:nvPr/>
        </p:nvSpPr>
        <p:spPr>
          <a:xfrm>
            <a:off x="697017" y="2008437"/>
            <a:ext cx="76335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Vertical holes drilled in the ground and filled with draining material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Allows an easy passage of water and speeds evacuation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Interesting for cohesive and impermeable soils</a:t>
            </a:r>
          </a:p>
          <a:p>
            <a:pPr>
              <a:spcAft>
                <a:spcPts val="600"/>
              </a:spcAft>
            </a:pPr>
            <a:endParaRPr lang="en-GB" sz="2000" dirty="0"/>
          </a:p>
          <a:p>
            <a:pPr>
              <a:spcAft>
                <a:spcPts val="600"/>
              </a:spcAft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3394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ELECTRO-OSMOSIS</a:t>
            </a:r>
            <a:endParaRPr lang="en-GB" sz="2000" dirty="0"/>
          </a:p>
        </p:txBody>
      </p:sp>
      <p:sp>
        <p:nvSpPr>
          <p:cNvPr id="15" name="TextBox 14"/>
          <p:cNvSpPr txBox="1"/>
          <p:nvPr/>
        </p:nvSpPr>
        <p:spPr>
          <a:xfrm>
            <a:off x="646889" y="1443581"/>
            <a:ext cx="7633567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Expensive method but effective with cohesive soils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Soils carry –</a:t>
            </a:r>
            <a:r>
              <a:rPr lang="en-GB" sz="2000" dirty="0" err="1" smtClean="0"/>
              <a:t>ve</a:t>
            </a:r>
            <a:r>
              <a:rPr lang="en-GB" sz="2000" dirty="0" smtClean="0"/>
              <a:t> charge while water carries +</a:t>
            </a:r>
            <a:r>
              <a:rPr lang="en-GB" sz="2000" dirty="0" err="1" smtClean="0"/>
              <a:t>ve</a:t>
            </a:r>
            <a:r>
              <a:rPr lang="en-GB" sz="2000" dirty="0" smtClean="0"/>
              <a:t> charge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Applying a +</a:t>
            </a:r>
            <a:r>
              <a:rPr lang="en-GB" sz="2000" dirty="0" err="1" smtClean="0"/>
              <a:t>ve</a:t>
            </a:r>
            <a:r>
              <a:rPr lang="en-GB" sz="2000" dirty="0" smtClean="0"/>
              <a:t> electrical charge to the filter of the inlet of the pump and a –</a:t>
            </a:r>
            <a:r>
              <a:rPr lang="en-GB" sz="2000" dirty="0" err="1" smtClean="0"/>
              <a:t>ve</a:t>
            </a:r>
            <a:r>
              <a:rPr lang="en-GB" sz="2000" dirty="0" smtClean="0"/>
              <a:t> charge to the soil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Water is attracted to the inlet of the pump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A large amount of electrical power is used</a:t>
            </a:r>
          </a:p>
          <a:p>
            <a:pPr>
              <a:spcAft>
                <a:spcPts val="600"/>
              </a:spcAft>
            </a:pPr>
            <a:endParaRPr lang="en-GB" sz="2000" dirty="0"/>
          </a:p>
          <a:p>
            <a:pPr>
              <a:spcAft>
                <a:spcPts val="600"/>
              </a:spcAft>
            </a:pPr>
            <a:endParaRPr lang="en-GB" sz="2000" dirty="0"/>
          </a:p>
        </p:txBody>
      </p:sp>
      <p:pic>
        <p:nvPicPr>
          <p:cNvPr id="12" name="Picture 11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741595"/>
            <a:ext cx="3851650" cy="3116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06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645024"/>
            <a:ext cx="3780464" cy="3077595"/>
          </a:xfrm>
          <a:prstGeom prst="rect">
            <a:avLst/>
          </a:prstGeom>
        </p:spPr>
      </p:pic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GROUND-FREEZING</a:t>
            </a:r>
            <a:endParaRPr lang="en-GB" sz="2000" dirty="0"/>
          </a:p>
        </p:txBody>
      </p:sp>
      <p:sp>
        <p:nvSpPr>
          <p:cNvPr id="15" name="TextBox 14"/>
          <p:cNvSpPr txBox="1"/>
          <p:nvPr/>
        </p:nvSpPr>
        <p:spPr>
          <a:xfrm>
            <a:off x="646889" y="1443581"/>
            <a:ext cx="7633567" cy="340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Extensively used in tunnelling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Provides waterproof barrier in poor ground and stabilises the sides of excavation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Steel freeze pipes of 100 mm diameter placed in the soil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A solution of brine (with calcium chloride) is circulated at -15 to -25°C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The soil is frozen (one metre thick)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Needed 10 days of operation before excavating</a:t>
            </a:r>
          </a:p>
          <a:p>
            <a:pPr>
              <a:spcAft>
                <a:spcPts val="600"/>
              </a:spcAft>
            </a:pPr>
            <a:endParaRPr lang="en-GB" sz="2000" dirty="0"/>
          </a:p>
          <a:p>
            <a:pPr>
              <a:spcAft>
                <a:spcPts val="600"/>
              </a:spcAft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73126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SLURRY TRENCH CUT-OFF</a:t>
            </a:r>
            <a:endParaRPr lang="en-GB" sz="2000" dirty="0"/>
          </a:p>
        </p:txBody>
      </p:sp>
      <p:sp>
        <p:nvSpPr>
          <p:cNvPr id="15" name="TextBox 14"/>
          <p:cNvSpPr txBox="1"/>
          <p:nvPr/>
        </p:nvSpPr>
        <p:spPr>
          <a:xfrm>
            <a:off x="467545" y="1443581"/>
            <a:ext cx="8567084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Cast, on site cement slurry or concrete wall 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Provides a water barrier but not resist earth pressure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Installed by drilling, </a:t>
            </a:r>
            <a:r>
              <a:rPr lang="en-GB" sz="2000" dirty="0" err="1" smtClean="0"/>
              <a:t>augering</a:t>
            </a:r>
            <a:r>
              <a:rPr lang="en-GB" sz="2000" dirty="0" smtClean="0"/>
              <a:t> or any excavation method used for diaphragm walls</a:t>
            </a:r>
          </a:p>
          <a:p>
            <a:pPr>
              <a:spcAft>
                <a:spcPts val="600"/>
              </a:spcAft>
            </a:pPr>
            <a:endParaRPr lang="en-GB" sz="2000" dirty="0" smtClean="0"/>
          </a:p>
          <a:p>
            <a:pPr>
              <a:spcAft>
                <a:spcPts val="600"/>
              </a:spcAft>
            </a:pPr>
            <a:endParaRPr lang="en-GB" sz="2000" dirty="0"/>
          </a:p>
          <a:p>
            <a:pPr>
              <a:spcAft>
                <a:spcPts val="600"/>
              </a:spcAft>
            </a:pPr>
            <a:endParaRPr lang="en-GB" sz="2000" dirty="0"/>
          </a:p>
        </p:txBody>
      </p:sp>
      <p:pic>
        <p:nvPicPr>
          <p:cNvPr id="13314" name="Picture 2" descr="http://library.water-resources.us/docs/MMDL/FLD/Images/LocalFloodRiskReduction/Levee-CutoffWallsAndTrenches-Large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356992"/>
            <a:ext cx="6669539" cy="3201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67545" y="27809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C00000"/>
                </a:solidFill>
              </a:rPr>
              <a:t>Examples</a:t>
            </a:r>
            <a:endParaRPr lang="en-GB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9630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SLURRY TRENCH CUT-OFF</a:t>
            </a:r>
            <a:endParaRPr lang="en-GB" sz="2000" dirty="0"/>
          </a:p>
        </p:txBody>
      </p:sp>
      <p:pic>
        <p:nvPicPr>
          <p:cNvPr id="19458" name="Picture 2" descr="http://www.teamanalysis.com/2012/wp-content/uploads/2012/09/vertical-cutoff-wal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311432"/>
            <a:ext cx="4806280" cy="3308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 descr="http://image.slidesharecdn.com/sorcisess7101309-091108170538-phpapp01/95/sorci-sess7-101309-13-728.jpg?cb=125837327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76" t="58308" r="11732" b="14581"/>
          <a:stretch/>
        </p:blipFill>
        <p:spPr bwMode="auto">
          <a:xfrm>
            <a:off x="648205" y="5157192"/>
            <a:ext cx="5040560" cy="140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467545" y="27809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C00000"/>
                </a:solidFill>
              </a:rPr>
              <a:t>Examples</a:t>
            </a:r>
            <a:endParaRPr lang="en-GB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837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THIN-GROUTED MEMBRANES</a:t>
            </a:r>
            <a:endParaRPr lang="en-GB" sz="2000" dirty="0"/>
          </a:p>
        </p:txBody>
      </p:sp>
      <p:sp>
        <p:nvSpPr>
          <p:cNvPr id="15" name="TextBox 14"/>
          <p:cNvSpPr txBox="1"/>
          <p:nvPr/>
        </p:nvSpPr>
        <p:spPr>
          <a:xfrm>
            <a:off x="395536" y="2060848"/>
            <a:ext cx="3528391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Similar to Slurry Trench Cut-off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Steel Universal beams piled into the ground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The void is grouted under pressure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Useful for poor soils</a:t>
            </a:r>
          </a:p>
          <a:p>
            <a:pPr>
              <a:spcAft>
                <a:spcPts val="600"/>
              </a:spcAft>
            </a:pPr>
            <a:endParaRPr lang="en-GB" sz="2000" dirty="0" smtClean="0"/>
          </a:p>
          <a:p>
            <a:pPr>
              <a:spcAft>
                <a:spcPts val="600"/>
              </a:spcAft>
            </a:pPr>
            <a:endParaRPr lang="en-GB" sz="2000" dirty="0"/>
          </a:p>
          <a:p>
            <a:pPr>
              <a:spcAft>
                <a:spcPts val="600"/>
              </a:spcAft>
            </a:pPr>
            <a:endParaRPr lang="en-GB" sz="2000" dirty="0"/>
          </a:p>
        </p:txBody>
      </p:sp>
      <p:pic>
        <p:nvPicPr>
          <p:cNvPr id="12" name="Picture 11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071796"/>
            <a:ext cx="4371707" cy="5477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26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DEWATERING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OF GROUND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2849" y="498269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PRESSURE GROUTING</a:t>
            </a:r>
            <a:endParaRPr lang="en-GB" sz="2000" dirty="0"/>
          </a:p>
        </p:txBody>
      </p:sp>
      <p:sp>
        <p:nvSpPr>
          <p:cNvPr id="15" name="TextBox 14"/>
          <p:cNvSpPr txBox="1"/>
          <p:nvPr/>
        </p:nvSpPr>
        <p:spPr>
          <a:xfrm>
            <a:off x="341784" y="1988840"/>
            <a:ext cx="459025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For highly permeable soils and fissured rock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Bore holes drilled 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Cement slurry pumped at high pressure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Extensive grouting required to ensure a waterproof curtain</a:t>
            </a:r>
          </a:p>
          <a:p>
            <a:pPr>
              <a:spcAft>
                <a:spcPts val="600"/>
              </a:spcAft>
            </a:pPr>
            <a:endParaRPr lang="en-GB" sz="2000" dirty="0" smtClean="0"/>
          </a:p>
          <a:p>
            <a:pPr>
              <a:spcAft>
                <a:spcPts val="600"/>
              </a:spcAft>
            </a:pPr>
            <a:endParaRPr lang="en-GB" sz="2000" dirty="0"/>
          </a:p>
          <a:p>
            <a:pPr>
              <a:spcAft>
                <a:spcPts val="600"/>
              </a:spcAft>
            </a:pPr>
            <a:endParaRPr lang="en-GB" sz="2000" dirty="0"/>
          </a:p>
        </p:txBody>
      </p:sp>
      <p:pic>
        <p:nvPicPr>
          <p:cNvPr id="21506" name="Picture 2" descr="http://www.esogrepair.com/images/grouting_chart_03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7847" y="1196752"/>
            <a:ext cx="4233650" cy="504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3700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2139</TotalTime>
  <Words>537</Words>
  <Application>Microsoft Office PowerPoint</Application>
  <PresentationFormat>On-screen Show (4:3)</PresentationFormat>
  <Paragraphs>130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80</cp:revision>
  <dcterms:created xsi:type="dcterms:W3CDTF">2015-09-15T12:16:09Z</dcterms:created>
  <dcterms:modified xsi:type="dcterms:W3CDTF">2019-10-08T11:25:11Z</dcterms:modified>
</cp:coreProperties>
</file>