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64" r:id="rId4"/>
    <p:sldId id="258" r:id="rId5"/>
    <p:sldId id="259" r:id="rId6"/>
    <p:sldId id="260" r:id="rId7"/>
    <p:sldId id="261" r:id="rId8"/>
    <p:sldId id="262" r:id="rId9"/>
    <p:sldId id="263"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D8F3F5E-94F0-425F-9FFB-8BF3F92924F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1D66762-7AE7-4B18-81FF-027547E8D520}">
      <dgm:prSet/>
      <dgm:spPr/>
      <dgm:t>
        <a:bodyPr/>
        <a:lstStyle/>
        <a:p>
          <a:r>
            <a:rPr lang="en-US"/>
            <a:t>Obtaining consent to give treatment</a:t>
          </a:r>
        </a:p>
      </dgm:t>
    </dgm:pt>
    <dgm:pt modelId="{555364F2-0642-4752-BB2C-A371DA26329A}" type="parTrans" cxnId="{9446F16E-4E42-4348-B4A9-890E1BAAECE0}">
      <dgm:prSet/>
      <dgm:spPr/>
      <dgm:t>
        <a:bodyPr/>
        <a:lstStyle/>
        <a:p>
          <a:endParaRPr lang="en-US"/>
        </a:p>
      </dgm:t>
    </dgm:pt>
    <dgm:pt modelId="{7E73BAF4-037F-4A4C-B901-78B81BBEE1B3}" type="sibTrans" cxnId="{9446F16E-4E42-4348-B4A9-890E1BAAECE0}">
      <dgm:prSet/>
      <dgm:spPr/>
      <dgm:t>
        <a:bodyPr/>
        <a:lstStyle/>
        <a:p>
          <a:endParaRPr lang="en-US"/>
        </a:p>
      </dgm:t>
    </dgm:pt>
    <dgm:pt modelId="{A79A090E-2D4C-4C8A-BFA1-4621E8457F21}">
      <dgm:prSet/>
      <dgm:spPr/>
      <dgm:t>
        <a:bodyPr/>
        <a:lstStyle/>
        <a:p>
          <a:r>
            <a:rPr lang="en-US"/>
            <a:t>Providing relevnt information your health, competence and conduct</a:t>
          </a:r>
        </a:p>
      </dgm:t>
    </dgm:pt>
    <dgm:pt modelId="{6F8BB8AF-7438-4B77-9917-6859819500F8}" type="parTrans" cxnId="{69C068F5-4CEB-4149-B7F3-E77217B0CDCD}">
      <dgm:prSet/>
      <dgm:spPr/>
      <dgm:t>
        <a:bodyPr/>
        <a:lstStyle/>
        <a:p>
          <a:endParaRPr lang="en-US"/>
        </a:p>
      </dgm:t>
    </dgm:pt>
    <dgm:pt modelId="{0ADA1558-01B1-4B86-83B9-9414309A4D1A}" type="sibTrans" cxnId="{69C068F5-4CEB-4149-B7F3-E77217B0CDCD}">
      <dgm:prSet/>
      <dgm:spPr/>
      <dgm:t>
        <a:bodyPr/>
        <a:lstStyle/>
        <a:p>
          <a:endParaRPr lang="en-US"/>
        </a:p>
      </dgm:t>
    </dgm:pt>
    <dgm:pt modelId="{EA04642D-2642-45D4-84BF-818872EE6296}">
      <dgm:prSet/>
      <dgm:spPr/>
      <dgm:t>
        <a:bodyPr/>
        <a:lstStyle/>
        <a:p>
          <a:r>
            <a:rPr lang="en-US"/>
            <a:t>Maintaining effective communication with paitrnts/clients and other professionals</a:t>
          </a:r>
        </a:p>
      </dgm:t>
    </dgm:pt>
    <dgm:pt modelId="{F34D8C16-0479-4C82-AD69-CB00730CC9AA}" type="parTrans" cxnId="{A2F57FC5-D2A6-45CB-ADA2-6FC324E62F93}">
      <dgm:prSet/>
      <dgm:spPr/>
      <dgm:t>
        <a:bodyPr/>
        <a:lstStyle/>
        <a:p>
          <a:endParaRPr lang="en-US"/>
        </a:p>
      </dgm:t>
    </dgm:pt>
    <dgm:pt modelId="{5392565F-399A-4771-9E8F-402652BF5EBF}" type="sibTrans" cxnId="{A2F57FC5-D2A6-45CB-ADA2-6FC324E62F93}">
      <dgm:prSet/>
      <dgm:spPr/>
      <dgm:t>
        <a:bodyPr/>
        <a:lstStyle/>
        <a:p>
          <a:endParaRPr lang="en-US"/>
        </a:p>
      </dgm:t>
    </dgm:pt>
    <dgm:pt modelId="{E7FE1781-9C7D-4233-8ED3-A702C01A5793}">
      <dgm:prSet/>
      <dgm:spPr/>
      <dgm:t>
        <a:bodyPr/>
        <a:lstStyle/>
        <a:p>
          <a:r>
            <a:rPr lang="en-US"/>
            <a:t>Maintaining high standards of personal conduct.</a:t>
          </a:r>
        </a:p>
      </dgm:t>
    </dgm:pt>
    <dgm:pt modelId="{65978B16-424E-45C9-ACB3-D24DBBA48D5C}" type="parTrans" cxnId="{53406C53-F27E-4B60-94F8-610EA8A04CEC}">
      <dgm:prSet/>
      <dgm:spPr/>
      <dgm:t>
        <a:bodyPr/>
        <a:lstStyle/>
        <a:p>
          <a:endParaRPr lang="en-US"/>
        </a:p>
      </dgm:t>
    </dgm:pt>
    <dgm:pt modelId="{BD4FA989-6AF1-4977-BE7F-7F0FC9541438}" type="sibTrans" cxnId="{53406C53-F27E-4B60-94F8-610EA8A04CEC}">
      <dgm:prSet/>
      <dgm:spPr/>
      <dgm:t>
        <a:bodyPr/>
        <a:lstStyle/>
        <a:p>
          <a:endParaRPr lang="en-US"/>
        </a:p>
      </dgm:t>
    </dgm:pt>
    <dgm:pt modelId="{B86D96D5-D353-4FFE-84E5-6C13FDC651CE}" type="pres">
      <dgm:prSet presAssocID="{FD8F3F5E-94F0-425F-9FFB-8BF3F92924FE}" presName="root" presStyleCnt="0">
        <dgm:presLayoutVars>
          <dgm:dir/>
          <dgm:resizeHandles val="exact"/>
        </dgm:presLayoutVars>
      </dgm:prSet>
      <dgm:spPr/>
    </dgm:pt>
    <dgm:pt modelId="{EBA26016-1A5A-4CE4-877E-C8210DBA3603}" type="pres">
      <dgm:prSet presAssocID="{11D66762-7AE7-4B18-81FF-027547E8D520}" presName="compNode" presStyleCnt="0"/>
      <dgm:spPr/>
    </dgm:pt>
    <dgm:pt modelId="{FA17944F-BE27-48DA-8CB3-A94468174B70}" type="pres">
      <dgm:prSet presAssocID="{11D66762-7AE7-4B18-81FF-027547E8D520}" presName="bgRect" presStyleLbl="bgShp" presStyleIdx="0" presStyleCnt="4"/>
      <dgm:spPr/>
    </dgm:pt>
    <dgm:pt modelId="{CA4FDE7A-5067-4A4E-9DCF-310D28B521D6}" type="pres">
      <dgm:prSet presAssocID="{11D66762-7AE7-4B18-81FF-027547E8D52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C6E80467-E547-4E3B-B32E-A5B12F44F259}" type="pres">
      <dgm:prSet presAssocID="{11D66762-7AE7-4B18-81FF-027547E8D520}" presName="spaceRect" presStyleCnt="0"/>
      <dgm:spPr/>
    </dgm:pt>
    <dgm:pt modelId="{0B7AA98E-14BF-46AD-9234-D8313EE5E503}" type="pres">
      <dgm:prSet presAssocID="{11D66762-7AE7-4B18-81FF-027547E8D520}" presName="parTx" presStyleLbl="revTx" presStyleIdx="0" presStyleCnt="4">
        <dgm:presLayoutVars>
          <dgm:chMax val="0"/>
          <dgm:chPref val="0"/>
        </dgm:presLayoutVars>
      </dgm:prSet>
      <dgm:spPr/>
    </dgm:pt>
    <dgm:pt modelId="{EEA81E7C-157F-4BEA-B053-E131597A846E}" type="pres">
      <dgm:prSet presAssocID="{7E73BAF4-037F-4A4C-B901-78B81BBEE1B3}" presName="sibTrans" presStyleCnt="0"/>
      <dgm:spPr/>
    </dgm:pt>
    <dgm:pt modelId="{026CC373-09D0-4872-82CB-7EF6280A3AA5}" type="pres">
      <dgm:prSet presAssocID="{A79A090E-2D4C-4C8A-BFA1-4621E8457F21}" presName="compNode" presStyleCnt="0"/>
      <dgm:spPr/>
    </dgm:pt>
    <dgm:pt modelId="{4FF3B3FA-7598-47BE-A516-602CB9A255EC}" type="pres">
      <dgm:prSet presAssocID="{A79A090E-2D4C-4C8A-BFA1-4621E8457F21}" presName="bgRect" presStyleLbl="bgShp" presStyleIdx="1" presStyleCnt="4"/>
      <dgm:spPr/>
    </dgm:pt>
    <dgm:pt modelId="{DD3ABD0A-367B-425D-B2B4-C495A3F1D098}" type="pres">
      <dgm:prSet presAssocID="{A79A090E-2D4C-4C8A-BFA1-4621E8457F2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0BCB3C18-5F08-4291-AD72-7C8C7BDD8A4E}" type="pres">
      <dgm:prSet presAssocID="{A79A090E-2D4C-4C8A-BFA1-4621E8457F21}" presName="spaceRect" presStyleCnt="0"/>
      <dgm:spPr/>
    </dgm:pt>
    <dgm:pt modelId="{8BC8B3E0-3443-4A9F-8176-D94F11FEE128}" type="pres">
      <dgm:prSet presAssocID="{A79A090E-2D4C-4C8A-BFA1-4621E8457F21}" presName="parTx" presStyleLbl="revTx" presStyleIdx="1" presStyleCnt="4">
        <dgm:presLayoutVars>
          <dgm:chMax val="0"/>
          <dgm:chPref val="0"/>
        </dgm:presLayoutVars>
      </dgm:prSet>
      <dgm:spPr/>
    </dgm:pt>
    <dgm:pt modelId="{3DD8908E-A01D-4667-87A1-170DE2EE14F9}" type="pres">
      <dgm:prSet presAssocID="{0ADA1558-01B1-4B86-83B9-9414309A4D1A}" presName="sibTrans" presStyleCnt="0"/>
      <dgm:spPr/>
    </dgm:pt>
    <dgm:pt modelId="{C2019B93-38EE-42C9-970D-EA3851459924}" type="pres">
      <dgm:prSet presAssocID="{EA04642D-2642-45D4-84BF-818872EE6296}" presName="compNode" presStyleCnt="0"/>
      <dgm:spPr/>
    </dgm:pt>
    <dgm:pt modelId="{F34880D0-3237-40BF-94BF-27C549F680A2}" type="pres">
      <dgm:prSet presAssocID="{EA04642D-2642-45D4-84BF-818872EE6296}" presName="bgRect" presStyleLbl="bgShp" presStyleIdx="2" presStyleCnt="4"/>
      <dgm:spPr/>
    </dgm:pt>
    <dgm:pt modelId="{A6E2FDAA-84B0-4246-B9E0-9455C7E93157}" type="pres">
      <dgm:prSet presAssocID="{EA04642D-2642-45D4-84BF-818872EE629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ard Room"/>
        </a:ext>
      </dgm:extLst>
    </dgm:pt>
    <dgm:pt modelId="{910AFD6E-A6ED-4FFE-9BE5-A91B025228F3}" type="pres">
      <dgm:prSet presAssocID="{EA04642D-2642-45D4-84BF-818872EE6296}" presName="spaceRect" presStyleCnt="0"/>
      <dgm:spPr/>
    </dgm:pt>
    <dgm:pt modelId="{3812D483-C84B-405E-ABDC-EF0985F01F11}" type="pres">
      <dgm:prSet presAssocID="{EA04642D-2642-45D4-84BF-818872EE6296}" presName="parTx" presStyleLbl="revTx" presStyleIdx="2" presStyleCnt="4">
        <dgm:presLayoutVars>
          <dgm:chMax val="0"/>
          <dgm:chPref val="0"/>
        </dgm:presLayoutVars>
      </dgm:prSet>
      <dgm:spPr/>
    </dgm:pt>
    <dgm:pt modelId="{14A000A5-DD4E-44C0-A899-2C9AFC546CF6}" type="pres">
      <dgm:prSet presAssocID="{5392565F-399A-4771-9E8F-402652BF5EBF}" presName="sibTrans" presStyleCnt="0"/>
      <dgm:spPr/>
    </dgm:pt>
    <dgm:pt modelId="{0E9CAA49-6DB5-4054-BB64-2BE092DC7312}" type="pres">
      <dgm:prSet presAssocID="{E7FE1781-9C7D-4233-8ED3-A702C01A5793}" presName="compNode" presStyleCnt="0"/>
      <dgm:spPr/>
    </dgm:pt>
    <dgm:pt modelId="{460E122B-779C-42FF-9F85-C7758A2ABABF}" type="pres">
      <dgm:prSet presAssocID="{E7FE1781-9C7D-4233-8ED3-A702C01A5793}" presName="bgRect" presStyleLbl="bgShp" presStyleIdx="3" presStyleCnt="4"/>
      <dgm:spPr/>
    </dgm:pt>
    <dgm:pt modelId="{723BCF81-B7D5-4338-9CA7-97426A631E49}" type="pres">
      <dgm:prSet presAssocID="{E7FE1781-9C7D-4233-8ED3-A702C01A57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list"/>
        </a:ext>
      </dgm:extLst>
    </dgm:pt>
    <dgm:pt modelId="{66B0469C-605E-43F8-8D6D-2E1DF119EFDD}" type="pres">
      <dgm:prSet presAssocID="{E7FE1781-9C7D-4233-8ED3-A702C01A5793}" presName="spaceRect" presStyleCnt="0"/>
      <dgm:spPr/>
    </dgm:pt>
    <dgm:pt modelId="{251CA972-8C65-4216-AD1F-4A0EDDD5A020}" type="pres">
      <dgm:prSet presAssocID="{E7FE1781-9C7D-4233-8ED3-A702C01A5793}" presName="parTx" presStyleLbl="revTx" presStyleIdx="3" presStyleCnt="4">
        <dgm:presLayoutVars>
          <dgm:chMax val="0"/>
          <dgm:chPref val="0"/>
        </dgm:presLayoutVars>
      </dgm:prSet>
      <dgm:spPr/>
    </dgm:pt>
  </dgm:ptLst>
  <dgm:cxnLst>
    <dgm:cxn modelId="{F1C20D0A-54E5-44E7-B67D-AF8069B6DC2B}" type="presOf" srcId="{11D66762-7AE7-4B18-81FF-027547E8D520}" destId="{0B7AA98E-14BF-46AD-9234-D8313EE5E503}" srcOrd="0" destOrd="0" presId="urn:microsoft.com/office/officeart/2018/2/layout/IconVerticalSolidList"/>
    <dgm:cxn modelId="{3B6ED53F-9FFF-4CFE-850D-5754278C4710}" type="presOf" srcId="{EA04642D-2642-45D4-84BF-818872EE6296}" destId="{3812D483-C84B-405E-ABDC-EF0985F01F11}" srcOrd="0" destOrd="0" presId="urn:microsoft.com/office/officeart/2018/2/layout/IconVerticalSolidList"/>
    <dgm:cxn modelId="{4EA12A4B-F250-4865-8774-E2E9AC5AF46D}" type="presOf" srcId="{E7FE1781-9C7D-4233-8ED3-A702C01A5793}" destId="{251CA972-8C65-4216-AD1F-4A0EDDD5A020}" srcOrd="0" destOrd="0" presId="urn:microsoft.com/office/officeart/2018/2/layout/IconVerticalSolidList"/>
    <dgm:cxn modelId="{9446F16E-4E42-4348-B4A9-890E1BAAECE0}" srcId="{FD8F3F5E-94F0-425F-9FFB-8BF3F92924FE}" destId="{11D66762-7AE7-4B18-81FF-027547E8D520}" srcOrd="0" destOrd="0" parTransId="{555364F2-0642-4752-BB2C-A371DA26329A}" sibTransId="{7E73BAF4-037F-4A4C-B901-78B81BBEE1B3}"/>
    <dgm:cxn modelId="{53406C53-F27E-4B60-94F8-610EA8A04CEC}" srcId="{FD8F3F5E-94F0-425F-9FFB-8BF3F92924FE}" destId="{E7FE1781-9C7D-4233-8ED3-A702C01A5793}" srcOrd="3" destOrd="0" parTransId="{65978B16-424E-45C9-ACB3-D24DBBA48D5C}" sibTransId="{BD4FA989-6AF1-4977-BE7F-7F0FC9541438}"/>
    <dgm:cxn modelId="{2E80DF7B-42CE-48F5-A960-BDAF9B910EEF}" type="presOf" srcId="{A79A090E-2D4C-4C8A-BFA1-4621E8457F21}" destId="{8BC8B3E0-3443-4A9F-8176-D94F11FEE128}" srcOrd="0" destOrd="0" presId="urn:microsoft.com/office/officeart/2018/2/layout/IconVerticalSolidList"/>
    <dgm:cxn modelId="{A2F57FC5-D2A6-45CB-ADA2-6FC324E62F93}" srcId="{FD8F3F5E-94F0-425F-9FFB-8BF3F92924FE}" destId="{EA04642D-2642-45D4-84BF-818872EE6296}" srcOrd="2" destOrd="0" parTransId="{F34D8C16-0479-4C82-AD69-CB00730CC9AA}" sibTransId="{5392565F-399A-4771-9E8F-402652BF5EBF}"/>
    <dgm:cxn modelId="{84F46AD1-CE2D-40F1-A3DE-984E27F1659F}" type="presOf" srcId="{FD8F3F5E-94F0-425F-9FFB-8BF3F92924FE}" destId="{B86D96D5-D353-4FFE-84E5-6C13FDC651CE}" srcOrd="0" destOrd="0" presId="urn:microsoft.com/office/officeart/2018/2/layout/IconVerticalSolidList"/>
    <dgm:cxn modelId="{69C068F5-4CEB-4149-B7F3-E77217B0CDCD}" srcId="{FD8F3F5E-94F0-425F-9FFB-8BF3F92924FE}" destId="{A79A090E-2D4C-4C8A-BFA1-4621E8457F21}" srcOrd="1" destOrd="0" parTransId="{6F8BB8AF-7438-4B77-9917-6859819500F8}" sibTransId="{0ADA1558-01B1-4B86-83B9-9414309A4D1A}"/>
    <dgm:cxn modelId="{93C1FF52-35BC-4AF1-8E8C-435B03D2C163}" type="presParOf" srcId="{B86D96D5-D353-4FFE-84E5-6C13FDC651CE}" destId="{EBA26016-1A5A-4CE4-877E-C8210DBA3603}" srcOrd="0" destOrd="0" presId="urn:microsoft.com/office/officeart/2018/2/layout/IconVerticalSolidList"/>
    <dgm:cxn modelId="{647F43D2-8928-4FCF-80A1-55B2EF4BA535}" type="presParOf" srcId="{EBA26016-1A5A-4CE4-877E-C8210DBA3603}" destId="{FA17944F-BE27-48DA-8CB3-A94468174B70}" srcOrd="0" destOrd="0" presId="urn:microsoft.com/office/officeart/2018/2/layout/IconVerticalSolidList"/>
    <dgm:cxn modelId="{2531E918-EE94-4C01-B32C-1C9A5D2E015E}" type="presParOf" srcId="{EBA26016-1A5A-4CE4-877E-C8210DBA3603}" destId="{CA4FDE7A-5067-4A4E-9DCF-310D28B521D6}" srcOrd="1" destOrd="0" presId="urn:microsoft.com/office/officeart/2018/2/layout/IconVerticalSolidList"/>
    <dgm:cxn modelId="{A041C8AA-3432-452F-986E-0BFA37405BE1}" type="presParOf" srcId="{EBA26016-1A5A-4CE4-877E-C8210DBA3603}" destId="{C6E80467-E547-4E3B-B32E-A5B12F44F259}" srcOrd="2" destOrd="0" presId="urn:microsoft.com/office/officeart/2018/2/layout/IconVerticalSolidList"/>
    <dgm:cxn modelId="{344A382A-E103-48E9-B1A3-331C297910CB}" type="presParOf" srcId="{EBA26016-1A5A-4CE4-877E-C8210DBA3603}" destId="{0B7AA98E-14BF-46AD-9234-D8313EE5E503}" srcOrd="3" destOrd="0" presId="urn:microsoft.com/office/officeart/2018/2/layout/IconVerticalSolidList"/>
    <dgm:cxn modelId="{57BD0734-C194-47CF-9C64-93DAFF85C649}" type="presParOf" srcId="{B86D96D5-D353-4FFE-84E5-6C13FDC651CE}" destId="{EEA81E7C-157F-4BEA-B053-E131597A846E}" srcOrd="1" destOrd="0" presId="urn:microsoft.com/office/officeart/2018/2/layout/IconVerticalSolidList"/>
    <dgm:cxn modelId="{3676ECC9-60F6-4E59-BB1C-AC3835C518DB}" type="presParOf" srcId="{B86D96D5-D353-4FFE-84E5-6C13FDC651CE}" destId="{026CC373-09D0-4872-82CB-7EF6280A3AA5}" srcOrd="2" destOrd="0" presId="urn:microsoft.com/office/officeart/2018/2/layout/IconVerticalSolidList"/>
    <dgm:cxn modelId="{6A575410-9A46-4869-A0D7-887EF03B15B0}" type="presParOf" srcId="{026CC373-09D0-4872-82CB-7EF6280A3AA5}" destId="{4FF3B3FA-7598-47BE-A516-602CB9A255EC}" srcOrd="0" destOrd="0" presId="urn:microsoft.com/office/officeart/2018/2/layout/IconVerticalSolidList"/>
    <dgm:cxn modelId="{72427AE7-7B4F-40C1-8583-244001BF081C}" type="presParOf" srcId="{026CC373-09D0-4872-82CB-7EF6280A3AA5}" destId="{DD3ABD0A-367B-425D-B2B4-C495A3F1D098}" srcOrd="1" destOrd="0" presId="urn:microsoft.com/office/officeart/2018/2/layout/IconVerticalSolidList"/>
    <dgm:cxn modelId="{D63CE5A6-7289-4125-8596-66999C0E291C}" type="presParOf" srcId="{026CC373-09D0-4872-82CB-7EF6280A3AA5}" destId="{0BCB3C18-5F08-4291-AD72-7C8C7BDD8A4E}" srcOrd="2" destOrd="0" presId="urn:microsoft.com/office/officeart/2018/2/layout/IconVerticalSolidList"/>
    <dgm:cxn modelId="{040C6520-4DFF-4932-BA23-CEED1F069683}" type="presParOf" srcId="{026CC373-09D0-4872-82CB-7EF6280A3AA5}" destId="{8BC8B3E0-3443-4A9F-8176-D94F11FEE128}" srcOrd="3" destOrd="0" presId="urn:microsoft.com/office/officeart/2018/2/layout/IconVerticalSolidList"/>
    <dgm:cxn modelId="{B52F5718-D14C-40DB-B5E2-5F8EBDF12219}" type="presParOf" srcId="{B86D96D5-D353-4FFE-84E5-6C13FDC651CE}" destId="{3DD8908E-A01D-4667-87A1-170DE2EE14F9}" srcOrd="3" destOrd="0" presId="urn:microsoft.com/office/officeart/2018/2/layout/IconVerticalSolidList"/>
    <dgm:cxn modelId="{910328F6-B3F5-4025-B8D4-F8AE0768E4DA}" type="presParOf" srcId="{B86D96D5-D353-4FFE-84E5-6C13FDC651CE}" destId="{C2019B93-38EE-42C9-970D-EA3851459924}" srcOrd="4" destOrd="0" presId="urn:microsoft.com/office/officeart/2018/2/layout/IconVerticalSolidList"/>
    <dgm:cxn modelId="{34D7450C-2D21-47DE-B8CD-F67A29A06A9D}" type="presParOf" srcId="{C2019B93-38EE-42C9-970D-EA3851459924}" destId="{F34880D0-3237-40BF-94BF-27C549F680A2}" srcOrd="0" destOrd="0" presId="urn:microsoft.com/office/officeart/2018/2/layout/IconVerticalSolidList"/>
    <dgm:cxn modelId="{DDCE20A2-ACA0-403D-B3A6-966797CEE247}" type="presParOf" srcId="{C2019B93-38EE-42C9-970D-EA3851459924}" destId="{A6E2FDAA-84B0-4246-B9E0-9455C7E93157}" srcOrd="1" destOrd="0" presId="urn:microsoft.com/office/officeart/2018/2/layout/IconVerticalSolidList"/>
    <dgm:cxn modelId="{1986EFD2-92F3-4DDB-9700-0218398B2617}" type="presParOf" srcId="{C2019B93-38EE-42C9-970D-EA3851459924}" destId="{910AFD6E-A6ED-4FFE-9BE5-A91B025228F3}" srcOrd="2" destOrd="0" presId="urn:microsoft.com/office/officeart/2018/2/layout/IconVerticalSolidList"/>
    <dgm:cxn modelId="{F147E4EB-6B58-4622-BC01-0522C0700460}" type="presParOf" srcId="{C2019B93-38EE-42C9-970D-EA3851459924}" destId="{3812D483-C84B-405E-ABDC-EF0985F01F11}" srcOrd="3" destOrd="0" presId="urn:microsoft.com/office/officeart/2018/2/layout/IconVerticalSolidList"/>
    <dgm:cxn modelId="{65CB58A5-EDA6-4925-83C9-038753841584}" type="presParOf" srcId="{B86D96D5-D353-4FFE-84E5-6C13FDC651CE}" destId="{14A000A5-DD4E-44C0-A899-2C9AFC546CF6}" srcOrd="5" destOrd="0" presId="urn:microsoft.com/office/officeart/2018/2/layout/IconVerticalSolidList"/>
    <dgm:cxn modelId="{FB759CEF-5DD0-488E-983B-5D3A4DF0DC0A}" type="presParOf" srcId="{B86D96D5-D353-4FFE-84E5-6C13FDC651CE}" destId="{0E9CAA49-6DB5-4054-BB64-2BE092DC7312}" srcOrd="6" destOrd="0" presId="urn:microsoft.com/office/officeart/2018/2/layout/IconVerticalSolidList"/>
    <dgm:cxn modelId="{A4BC43C0-0834-40C2-A614-719654D8E7D1}" type="presParOf" srcId="{0E9CAA49-6DB5-4054-BB64-2BE092DC7312}" destId="{460E122B-779C-42FF-9F85-C7758A2ABABF}" srcOrd="0" destOrd="0" presId="urn:microsoft.com/office/officeart/2018/2/layout/IconVerticalSolidList"/>
    <dgm:cxn modelId="{A1829541-F7D0-4B7E-ACB5-843D90A5E757}" type="presParOf" srcId="{0E9CAA49-6DB5-4054-BB64-2BE092DC7312}" destId="{723BCF81-B7D5-4338-9CA7-97426A631E49}" srcOrd="1" destOrd="0" presId="urn:microsoft.com/office/officeart/2018/2/layout/IconVerticalSolidList"/>
    <dgm:cxn modelId="{5198AF31-0ED5-435C-B991-D4409CB7155B}" type="presParOf" srcId="{0E9CAA49-6DB5-4054-BB64-2BE092DC7312}" destId="{66B0469C-605E-43F8-8D6D-2E1DF119EFDD}" srcOrd="2" destOrd="0" presId="urn:microsoft.com/office/officeart/2018/2/layout/IconVerticalSolidList"/>
    <dgm:cxn modelId="{4045AFA0-60FA-464D-958C-976A9761F589}" type="presParOf" srcId="{0E9CAA49-6DB5-4054-BB64-2BE092DC7312}" destId="{251CA972-8C65-4216-AD1F-4A0EDDD5A02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17944F-BE27-48DA-8CB3-A94468174B70}">
      <dsp:nvSpPr>
        <dsp:cNvPr id="0" name=""/>
        <dsp:cNvSpPr/>
      </dsp:nvSpPr>
      <dsp:spPr>
        <a:xfrm>
          <a:off x="0" y="2442"/>
          <a:ext cx="6513603" cy="12380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4FDE7A-5067-4A4E-9DCF-310D28B521D6}">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7AA98E-14BF-46AD-9234-D8313EE5E503}">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US" sz="2200" kern="1200"/>
            <a:t>Obtaining consent to give treatment</a:t>
          </a:r>
        </a:p>
      </dsp:txBody>
      <dsp:txXfrm>
        <a:off x="1429899" y="2442"/>
        <a:ext cx="5083704" cy="1238008"/>
      </dsp:txXfrm>
    </dsp:sp>
    <dsp:sp modelId="{4FF3B3FA-7598-47BE-A516-602CB9A255EC}">
      <dsp:nvSpPr>
        <dsp:cNvPr id="0" name=""/>
        <dsp:cNvSpPr/>
      </dsp:nvSpPr>
      <dsp:spPr>
        <a:xfrm>
          <a:off x="0" y="1549953"/>
          <a:ext cx="6513603" cy="12380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3ABD0A-367B-425D-B2B4-C495A3F1D098}">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C8B3E0-3443-4A9F-8176-D94F11FEE128}">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US" sz="2200" kern="1200"/>
            <a:t>Providing relevnt information your health, competence and conduct</a:t>
          </a:r>
        </a:p>
      </dsp:txBody>
      <dsp:txXfrm>
        <a:off x="1429899" y="1549953"/>
        <a:ext cx="5083704" cy="1238008"/>
      </dsp:txXfrm>
    </dsp:sp>
    <dsp:sp modelId="{F34880D0-3237-40BF-94BF-27C549F680A2}">
      <dsp:nvSpPr>
        <dsp:cNvPr id="0" name=""/>
        <dsp:cNvSpPr/>
      </dsp:nvSpPr>
      <dsp:spPr>
        <a:xfrm>
          <a:off x="0" y="3097464"/>
          <a:ext cx="6513603" cy="12380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E2FDAA-84B0-4246-B9E0-9455C7E93157}">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12D483-C84B-405E-ABDC-EF0985F01F11}">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US" sz="2200" kern="1200"/>
            <a:t>Maintaining effective communication with paitrnts/clients and other professionals</a:t>
          </a:r>
        </a:p>
      </dsp:txBody>
      <dsp:txXfrm>
        <a:off x="1429899" y="3097464"/>
        <a:ext cx="5083704" cy="1238008"/>
      </dsp:txXfrm>
    </dsp:sp>
    <dsp:sp modelId="{460E122B-779C-42FF-9F85-C7758A2ABABF}">
      <dsp:nvSpPr>
        <dsp:cNvPr id="0" name=""/>
        <dsp:cNvSpPr/>
      </dsp:nvSpPr>
      <dsp:spPr>
        <a:xfrm>
          <a:off x="0" y="4644974"/>
          <a:ext cx="6513603" cy="123800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3BCF81-B7D5-4338-9CA7-97426A631E49}">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1CA972-8C65-4216-AD1F-4A0EDDD5A020}">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US" sz="2200" kern="1200"/>
            <a:t>Maintaining high standards of personal conduct.</a:t>
          </a:r>
        </a:p>
      </dsp:txBody>
      <dsp:txXfrm>
        <a:off x="1429899" y="4644974"/>
        <a:ext cx="5083704" cy="12380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6A6CC5-4225-483E-9D60-D51F8C1C57BB}" type="datetimeFigureOut">
              <a:rPr lang="en-GB"/>
              <a:t>08/05/2019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8AD2D5-1268-4D97-B3F8-AEE6C5134E88}" type="slidenum">
              <a:rPr lang="en-GB"/>
              <a:t>‹#›</a:t>
            </a:fld>
            <a:endParaRPr lang="en-US"/>
          </a:p>
        </p:txBody>
      </p:sp>
    </p:spTree>
    <p:extLst>
      <p:ext uri="{BB962C8B-B14F-4D97-AF65-F5344CB8AC3E}">
        <p14:creationId xmlns:p14="http://schemas.microsoft.com/office/powerpoint/2010/main" val="2287514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Being Professional as a sports therapist is a vital skill for long term success. This relates to every aspect of sport therapy whatever line  you have decided to go down. This includes when you are a private practitioner, working under a firm, or as a pitch side sport therapist. Professional is a term used to define an individual who is being paid to do their role. However even when acting as a volunteer it is extremely important to act with professionalism.  </a:t>
            </a:r>
          </a:p>
        </p:txBody>
      </p:sp>
      <p:sp>
        <p:nvSpPr>
          <p:cNvPr id="4" name="Slide Number Placeholder 3"/>
          <p:cNvSpPr>
            <a:spLocks noGrp="1"/>
          </p:cNvSpPr>
          <p:nvPr>
            <p:ph type="sldNum" sz="quarter" idx="5"/>
          </p:nvPr>
        </p:nvSpPr>
        <p:spPr/>
        <p:txBody>
          <a:bodyPr/>
          <a:lstStyle/>
          <a:p>
            <a:fld id="{518AD2D5-1268-4D97-B3F8-AEE6C5134E88}" type="slidenum">
              <a:rPr lang="en-GB"/>
              <a:t>1</a:t>
            </a:fld>
            <a:endParaRPr lang="en-US"/>
          </a:p>
        </p:txBody>
      </p:sp>
    </p:spTree>
    <p:extLst>
      <p:ext uri="{BB962C8B-B14F-4D97-AF65-F5344CB8AC3E}">
        <p14:creationId xmlns:p14="http://schemas.microsoft.com/office/powerpoint/2010/main" val="40164042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whichever sector a graduate sport therapist has chosen to pursue there will be a combination of several aspects of professionalism. </a:t>
            </a:r>
          </a:p>
          <a:p>
            <a:r>
              <a:rPr lang="en-US" dirty="0"/>
              <a:t>The main aspects which make up professionalism includes, appearance, hygiene, time keeping, organization, communication, behavior and manner. If an individual is representing themselves or a company name then they will need to be able to combine the majority of these aspects to achieve a professional attitude and outlook.  Professionalism so important as a lot of these aspects are judged by the patient during the first impression. For example if a therapist was treat a client but had really bad hygiene and wasn't in uniform then the patient would most likely not feel comfortable to proceed treatment. Which it is so important to meet all of these aspects, to avoid bad reviews which would then affect the </a:t>
            </a:r>
            <a:r>
              <a:rPr lang="en-US"/>
              <a:t>business. </a:t>
            </a:r>
            <a:endParaRPr lang="en-US" dirty="0">
              <a:cs typeface="Calibri"/>
            </a:endParaRPr>
          </a:p>
        </p:txBody>
      </p:sp>
      <p:sp>
        <p:nvSpPr>
          <p:cNvPr id="4" name="Slide Number Placeholder 3"/>
          <p:cNvSpPr>
            <a:spLocks noGrp="1"/>
          </p:cNvSpPr>
          <p:nvPr>
            <p:ph type="sldNum" sz="quarter" idx="5"/>
          </p:nvPr>
        </p:nvSpPr>
        <p:spPr/>
        <p:txBody>
          <a:bodyPr/>
          <a:lstStyle/>
          <a:p>
            <a:fld id="{518AD2D5-1268-4D97-B3F8-AEE6C5134E88}" type="slidenum">
              <a:rPr lang="en-GB"/>
              <a:t>2</a:t>
            </a:fld>
            <a:endParaRPr lang="en-US"/>
          </a:p>
        </p:txBody>
      </p:sp>
    </p:spTree>
    <p:extLst>
      <p:ext uri="{BB962C8B-B14F-4D97-AF65-F5344CB8AC3E}">
        <p14:creationId xmlns:p14="http://schemas.microsoft.com/office/powerpoint/2010/main" val="3035843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is simply the act of transferring information from one place, person or group to another. Every communication involves (at least) one sender, a message and a recipient. This may sound simple, but communication is actually a very complex subject.</a:t>
            </a:r>
          </a:p>
        </p:txBody>
      </p:sp>
      <p:sp>
        <p:nvSpPr>
          <p:cNvPr id="4" name="Slide Number Placeholder 3"/>
          <p:cNvSpPr>
            <a:spLocks noGrp="1"/>
          </p:cNvSpPr>
          <p:nvPr>
            <p:ph type="sldNum" sz="quarter" idx="5"/>
          </p:nvPr>
        </p:nvSpPr>
        <p:spPr/>
        <p:txBody>
          <a:bodyPr/>
          <a:lstStyle/>
          <a:p>
            <a:fld id="{518AD2D5-1268-4D97-B3F8-AEE6C5134E88}" type="slidenum">
              <a:rPr lang="en-GB"/>
              <a:t>3</a:t>
            </a:fld>
            <a:endParaRPr lang="en-US"/>
          </a:p>
        </p:txBody>
      </p:sp>
    </p:spTree>
    <p:extLst>
      <p:ext uri="{BB962C8B-B14F-4D97-AF65-F5344CB8AC3E}">
        <p14:creationId xmlns:p14="http://schemas.microsoft.com/office/powerpoint/2010/main" val="3831636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further help therapists to achieve these aspects, the society of sports therapists have a codes of conduct to which a graduate sport therapist should aim to adhere to at all times. The basic principles are described as being honest by the society of sports therapist. The members who can reflect these characteristics will be a credit to the society. Communication is tied into a number of these codes of conduct provided by the society of sports therapists. In both private and public work the therapist should always aim to stick to the codes of conduct. When a therapist doesn't adhere to the codes then this can be seen as unprofessional to other people, especially if a therapist is working among a group. In a group setting, if one member isn't adhering to the codes then this could let the team down, cause arguments and ultimately to not work together to stay focused. This can then become an unsafe environment for the individuals who the therapists are responsible for. </a:t>
            </a:r>
            <a:endParaRPr lang="en-US" dirty="0">
              <a:cs typeface="Calibri"/>
            </a:endParaRPr>
          </a:p>
        </p:txBody>
      </p:sp>
      <p:sp>
        <p:nvSpPr>
          <p:cNvPr id="4" name="Slide Number Placeholder 3"/>
          <p:cNvSpPr>
            <a:spLocks noGrp="1"/>
          </p:cNvSpPr>
          <p:nvPr>
            <p:ph type="sldNum" sz="quarter" idx="5"/>
          </p:nvPr>
        </p:nvSpPr>
        <p:spPr/>
        <p:txBody>
          <a:bodyPr/>
          <a:lstStyle/>
          <a:p>
            <a:fld id="{518AD2D5-1268-4D97-B3F8-AEE6C5134E88}" type="slidenum">
              <a:rPr lang="en-GB"/>
              <a:t>4</a:t>
            </a:fld>
            <a:endParaRPr lang="en-US"/>
          </a:p>
        </p:txBody>
      </p:sp>
    </p:spTree>
    <p:extLst>
      <p:ext uri="{BB962C8B-B14F-4D97-AF65-F5344CB8AC3E}">
        <p14:creationId xmlns:p14="http://schemas.microsoft.com/office/powerpoint/2010/main" val="2885344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For example, communication is a vital component to obtaining consent from the patient. In a clinical setting, consent must be written and signed for by the patient. Communication is also used in the process leading up to written consent through verbal consent from the patient. Usually the verbal consent is confirmed after a consultation and an in depth description from the therapist of the treatment they are offering. During this description of treatment, correct terminology is needed when talking through the treatment process, this way the client will be able to gather a full understanding of what the therapist is proposing. This would avoid any confusion or miss-consent, if a client is receiving treatment that hasn’t been discussed prior to treatment then they have not given consent to it  meaning that if they do not feel comfortable, they may question the therapists professionalism which can then lead to further implications such as suing or having bad reviews. Post treatment is another time communication is used, giving aftercare advice whether it verbal or in writing. This gives the </a:t>
            </a:r>
            <a:r>
              <a:rPr lang="en-US" dirty="0" err="1">
                <a:cs typeface="Calibri"/>
              </a:rPr>
              <a:t>paitent</a:t>
            </a:r>
            <a:r>
              <a:rPr lang="en-US" dirty="0">
                <a:cs typeface="Calibri"/>
              </a:rPr>
              <a:t> something to take away from the session and can show progress to which the therapist can keep up to date with via phone calls or text messages. Communication is also a hugely important for before a therapist even meets the patient. When taking phone calls for bookings  a therapist should be well spoken with good manner. This is the first time the client is interacting with you and setting a good first impression is very important and the first step into the client having a good experience with your treatment. Communication doesn’t always have to be through speech, correct use of commination should also  be used through emails and texts – again using proper terminology and avoiding slang. This will make a better impression of the therapist. A quick response to emails/ texts/phone calls  also makes a good impression upon the client  as they aren't waiting for periods of time without response. This could lead them to avoid coming to you for treatment and messaging other healthcare professionals. Maintaining high levels of personal conduct relates to communication through the use of bad language either in public or in clinic. Obviously in a clinical environment there should be no use of bad language anyway under any circumstance from the therapists perspective. However this also relates to when the therapist is in the public, again bad language can reflect badly on you as a professional and making bad impressions on members of the public. The final way that communication affects professionalism of a sports therapist s keeping up to date with the society of sports therapists. A graduate sports therapist should aim to keep in contact with other therapists and healthcare professionals, this way it is a lot easier to refer patients. It is also important for keeping updated on the society itself with regards to meeting and conferences that may be happening around the country. </a:t>
            </a:r>
          </a:p>
        </p:txBody>
      </p:sp>
      <p:sp>
        <p:nvSpPr>
          <p:cNvPr id="4" name="Slide Number Placeholder 3"/>
          <p:cNvSpPr>
            <a:spLocks noGrp="1"/>
          </p:cNvSpPr>
          <p:nvPr>
            <p:ph type="sldNum" sz="quarter" idx="5"/>
          </p:nvPr>
        </p:nvSpPr>
        <p:spPr/>
        <p:txBody>
          <a:bodyPr/>
          <a:lstStyle/>
          <a:p>
            <a:fld id="{518AD2D5-1268-4D97-B3F8-AEE6C5134E88}" type="slidenum">
              <a:rPr lang="en-GB"/>
              <a:t>5</a:t>
            </a:fld>
            <a:endParaRPr lang="en-US"/>
          </a:p>
        </p:txBody>
      </p:sp>
    </p:spTree>
    <p:extLst>
      <p:ext uri="{BB962C8B-B14F-4D97-AF65-F5344CB8AC3E}">
        <p14:creationId xmlns:p14="http://schemas.microsoft.com/office/powerpoint/2010/main" val="8891830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Communication may change in future practice to a more indirect approach.  Meaning patients wont have so much verbal communication with the therapist, it will be through emails, texts and websites. Certainly as the business gets more popular and a larger amount of people are looking for treatment. Private practitioners may be an exception to this, if a graduate sport therapist is running their own clinic. In charge of bookings and time slots, then they will have a more direct communication with patients as it will be themselves picking up the phone for the initial booking for consultation. Whereas  a graduate sport therapist working for a company may get given clients per week by their boss and the first communication between themselves and the patient will be during the consultation. This means that the communication between the therapist and their boss would then need to be of good quality for the boss to be able to prepare the therapist for what to expect when the patient arrives for treatment. If there wasn't communication then this could then prolong the consultation meaning the actual time being treated could become shorter.</a:t>
            </a:r>
          </a:p>
          <a:p>
            <a:endParaRPr lang="en-US" dirty="0">
              <a:cs typeface="Calibri"/>
            </a:endParaRPr>
          </a:p>
          <a:p>
            <a:r>
              <a:rPr lang="en-US" dirty="0">
                <a:cs typeface="Calibri"/>
              </a:rPr>
              <a:t>A way of a reminding a therapist of the codes of conducts is to print the list out and have it as a poster on the wall in the clinic. This way both the therapist</a:t>
            </a:r>
            <a:r>
              <a:rPr lang="en-US">
                <a:cs typeface="Calibri"/>
              </a:rPr>
              <a:t> and the client can see what is right, also this would give the client an indication to whether the therapist is acting correctly.</a:t>
            </a:r>
          </a:p>
        </p:txBody>
      </p:sp>
      <p:sp>
        <p:nvSpPr>
          <p:cNvPr id="4" name="Slide Number Placeholder 3"/>
          <p:cNvSpPr>
            <a:spLocks noGrp="1"/>
          </p:cNvSpPr>
          <p:nvPr>
            <p:ph type="sldNum" sz="quarter" idx="5"/>
          </p:nvPr>
        </p:nvSpPr>
        <p:spPr/>
        <p:txBody>
          <a:bodyPr/>
          <a:lstStyle/>
          <a:p>
            <a:fld id="{518AD2D5-1268-4D97-B3F8-AEE6C5134E88}" type="slidenum">
              <a:rPr lang="en-GB"/>
              <a:t>6</a:t>
            </a:fld>
            <a:endParaRPr lang="en-US"/>
          </a:p>
        </p:txBody>
      </p:sp>
    </p:spTree>
    <p:extLst>
      <p:ext uri="{BB962C8B-B14F-4D97-AF65-F5344CB8AC3E}">
        <p14:creationId xmlns:p14="http://schemas.microsoft.com/office/powerpoint/2010/main" val="19795789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08/05/2019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9">
            <a:extLst>
              <a:ext uri="{FF2B5EF4-FFF2-40B4-BE49-F238E27FC236}">
                <a16:creationId xmlns:a16="http://schemas.microsoft.com/office/drawing/2014/main" id="{7905BA41-EE6E-4F80-8636-447F22DD7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848465" y="3298722"/>
            <a:ext cx="8495070" cy="1784402"/>
          </a:xfrm>
        </p:spPr>
        <p:txBody>
          <a:bodyPr anchor="b">
            <a:normAutofit/>
          </a:bodyPr>
          <a:lstStyle/>
          <a:p>
            <a:r>
              <a:rPr lang="en-GB">
                <a:solidFill>
                  <a:srgbClr val="FFFFFF"/>
                </a:solidFill>
                <a:cs typeface="Calibri Light"/>
              </a:rPr>
              <a:t>Professionalism</a:t>
            </a:r>
          </a:p>
        </p:txBody>
      </p:sp>
      <p:sp>
        <p:nvSpPr>
          <p:cNvPr id="3" name="Subtitle 2"/>
          <p:cNvSpPr>
            <a:spLocks noGrp="1"/>
          </p:cNvSpPr>
          <p:nvPr>
            <p:ph type="subTitle" idx="1"/>
          </p:nvPr>
        </p:nvSpPr>
        <p:spPr>
          <a:xfrm>
            <a:off x="1848465" y="5258851"/>
            <a:ext cx="8495070" cy="904005"/>
          </a:xfrm>
        </p:spPr>
        <p:txBody>
          <a:bodyPr vert="horz" lIns="91440" tIns="45720" rIns="91440" bIns="45720" rtlCol="0">
            <a:normAutofit/>
          </a:bodyPr>
          <a:lstStyle/>
          <a:p>
            <a:r>
              <a:rPr lang="en-GB">
                <a:solidFill>
                  <a:srgbClr val="FFFFFF"/>
                </a:solidFill>
                <a:cs typeface="Calibri"/>
              </a:rPr>
              <a:t>As a graduate Sports Therapist</a:t>
            </a:r>
          </a:p>
        </p:txBody>
      </p:sp>
      <p:sp>
        <p:nvSpPr>
          <p:cNvPr id="16" name="Oval 21">
            <a:extLst>
              <a:ext uri="{FF2B5EF4-FFF2-40B4-BE49-F238E27FC236}">
                <a16:creationId xmlns:a16="http://schemas.microsoft.com/office/drawing/2014/main" id="{CD7549B2-EE05-4558-8C64-AC46755F2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5914" y="889251"/>
            <a:ext cx="2140172" cy="2140172"/>
          </a:xfrm>
          <a:prstGeom prst="ellipse">
            <a:avLst/>
          </a:prstGeom>
          <a:solidFill>
            <a:srgbClr val="FFFFFF"/>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Graphic 16" descr="Ribbon">
            <a:extLst>
              <a:ext uri="{FF2B5EF4-FFF2-40B4-BE49-F238E27FC236}">
                <a16:creationId xmlns:a16="http://schemas.microsoft.com/office/drawing/2014/main" id="{72C437A8-2475-422C-8CB1-56542F03188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08264" y="1371601"/>
            <a:ext cx="1175474" cy="1175474"/>
          </a:xfrm>
          <a:prstGeom prst="rect">
            <a:avLst/>
          </a:prstGeom>
        </p:spPr>
      </p:pic>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3D6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Freeform: Shape 12">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 picture containing toy&#10;&#10;Description generated with very high confidence">
            <a:extLst>
              <a:ext uri="{FF2B5EF4-FFF2-40B4-BE49-F238E27FC236}">
                <a16:creationId xmlns:a16="http://schemas.microsoft.com/office/drawing/2014/main" id="{BCBABDB8-450D-4E65-966B-A1B7F6E16772}"/>
              </a:ext>
            </a:extLst>
          </p:cNvPr>
          <p:cNvPicPr>
            <a:picLocks noGrp="1" noChangeAspect="1"/>
          </p:cNvPicPr>
          <p:nvPr>
            <p:ph idx="1"/>
          </p:nvPr>
        </p:nvPicPr>
        <p:blipFill>
          <a:blip r:embed="rId4"/>
          <a:stretch>
            <a:fillRect/>
          </a:stretch>
        </p:blipFill>
        <p:spPr>
          <a:xfrm>
            <a:off x="3236181" y="1978121"/>
            <a:ext cx="5462546" cy="2945490"/>
          </a:xfrm>
          <a:prstGeom prst="rect">
            <a:avLst/>
          </a:prstGeom>
        </p:spPr>
      </p:pic>
    </p:spTree>
    <p:extLst>
      <p:ext uri="{BB962C8B-B14F-4D97-AF65-F5344CB8AC3E}">
        <p14:creationId xmlns:p14="http://schemas.microsoft.com/office/powerpoint/2010/main" val="687921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F75A4-6EEA-4031-9A5F-D972455EB479}"/>
              </a:ext>
            </a:extLst>
          </p:cNvPr>
          <p:cNvSpPr>
            <a:spLocks noGrp="1"/>
          </p:cNvSpPr>
          <p:nvPr>
            <p:ph type="title"/>
          </p:nvPr>
        </p:nvSpPr>
        <p:spPr>
          <a:xfrm>
            <a:off x="762001" y="803325"/>
            <a:ext cx="5314536" cy="1325563"/>
          </a:xfrm>
        </p:spPr>
        <p:txBody>
          <a:bodyPr>
            <a:normAutofit/>
          </a:bodyPr>
          <a:lstStyle/>
          <a:p>
            <a:r>
              <a:rPr lang="en-US">
                <a:cs typeface="Calibri Light"/>
              </a:rPr>
              <a:t>Communication</a:t>
            </a:r>
            <a:endParaRPr lang="en-US"/>
          </a:p>
        </p:txBody>
      </p:sp>
      <p:sp>
        <p:nvSpPr>
          <p:cNvPr id="9" name="Content Placeholder 8">
            <a:extLst>
              <a:ext uri="{FF2B5EF4-FFF2-40B4-BE49-F238E27FC236}">
                <a16:creationId xmlns:a16="http://schemas.microsoft.com/office/drawing/2014/main" id="{F6DC5828-612E-49D5-A477-AB5E545AE8A6}"/>
              </a:ext>
            </a:extLst>
          </p:cNvPr>
          <p:cNvSpPr>
            <a:spLocks noGrp="1"/>
          </p:cNvSpPr>
          <p:nvPr>
            <p:ph idx="1"/>
          </p:nvPr>
        </p:nvSpPr>
        <p:spPr>
          <a:xfrm>
            <a:off x="762000" y="2279018"/>
            <a:ext cx="5314543" cy="3375920"/>
          </a:xfrm>
        </p:spPr>
        <p:txBody>
          <a:bodyPr anchor="t">
            <a:normAutofit/>
          </a:bodyPr>
          <a:lstStyle/>
          <a:p>
            <a:endParaRPr lang="en-US" sz="1800"/>
          </a:p>
        </p:txBody>
      </p:sp>
      <p:sp>
        <p:nvSpPr>
          <p:cNvPr id="12" name="Freeform: Shape 1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4">
            <a:extLst>
              <a:ext uri="{FF2B5EF4-FFF2-40B4-BE49-F238E27FC236}">
                <a16:creationId xmlns:a16="http://schemas.microsoft.com/office/drawing/2014/main" id="{CFB02569-3BE7-47EE-AAEA-5B544E030A3B}"/>
              </a:ext>
            </a:extLst>
          </p:cNvPr>
          <p:cNvPicPr>
            <a:picLocks noChangeAspect="1"/>
          </p:cNvPicPr>
          <p:nvPr/>
        </p:nvPicPr>
        <p:blipFill rotWithShape="1">
          <a:blip r:embed="rId3"/>
          <a:srcRect l="1950" r="3094"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48021041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304A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Freeform: Shape 12">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 close up of a sign&#10;&#10;Description generated with very high confidence">
            <a:extLst>
              <a:ext uri="{FF2B5EF4-FFF2-40B4-BE49-F238E27FC236}">
                <a16:creationId xmlns:a16="http://schemas.microsoft.com/office/drawing/2014/main" id="{55A4E2C8-D364-45CE-AB02-CFC2CB49C75B}"/>
              </a:ext>
            </a:extLst>
          </p:cNvPr>
          <p:cNvPicPr>
            <a:picLocks noGrp="1" noChangeAspect="1"/>
          </p:cNvPicPr>
          <p:nvPr>
            <p:ph idx="1"/>
          </p:nvPr>
        </p:nvPicPr>
        <p:blipFill>
          <a:blip r:embed="rId4"/>
          <a:stretch>
            <a:fillRect/>
          </a:stretch>
        </p:blipFill>
        <p:spPr>
          <a:xfrm>
            <a:off x="3647440" y="1176793"/>
            <a:ext cx="4640027" cy="4548146"/>
          </a:xfrm>
          <a:prstGeom prst="rect">
            <a:avLst/>
          </a:prstGeom>
        </p:spPr>
      </p:pic>
    </p:spTree>
    <p:extLst>
      <p:ext uri="{BB962C8B-B14F-4D97-AF65-F5344CB8AC3E}">
        <p14:creationId xmlns:p14="http://schemas.microsoft.com/office/powerpoint/2010/main" val="3115082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2E92DE7-E96B-4742-93AB-BE0C5F494802}"/>
              </a:ext>
            </a:extLst>
          </p:cNvPr>
          <p:cNvSpPr>
            <a:spLocks noGrp="1"/>
          </p:cNvSpPr>
          <p:nvPr>
            <p:ph type="title"/>
          </p:nvPr>
        </p:nvSpPr>
        <p:spPr>
          <a:xfrm>
            <a:off x="863029" y="1012004"/>
            <a:ext cx="3416158" cy="4795408"/>
          </a:xfrm>
        </p:spPr>
        <p:txBody>
          <a:bodyPr>
            <a:normAutofit/>
          </a:bodyPr>
          <a:lstStyle/>
          <a:p>
            <a:r>
              <a:rPr lang="en-US" sz="3700" dirty="0">
                <a:solidFill>
                  <a:srgbClr val="FFFFFF"/>
                </a:solidFill>
                <a:cs typeface="Calibri Light"/>
              </a:rPr>
              <a:t>Codes of </a:t>
            </a:r>
            <a:r>
              <a:rPr lang="en-US" sz="3700">
                <a:solidFill>
                  <a:srgbClr val="FFFFFF"/>
                </a:solidFill>
                <a:cs typeface="Calibri Light"/>
              </a:rPr>
              <a:t>conduct involved with </a:t>
            </a:r>
            <a:r>
              <a:rPr lang="en-US" sz="3700" dirty="0">
                <a:solidFill>
                  <a:srgbClr val="FFFFFF"/>
                </a:solidFill>
                <a:cs typeface="Calibri Light"/>
              </a:rPr>
              <a:t>communication</a:t>
            </a:r>
            <a:br>
              <a:rPr lang="en-US" sz="3700" dirty="0">
                <a:cs typeface="Calibri Light"/>
              </a:rPr>
            </a:br>
            <a:endParaRPr lang="en-US" sz="3700">
              <a:solidFill>
                <a:srgbClr val="FFFFFF"/>
              </a:solidFill>
            </a:endParaRPr>
          </a:p>
        </p:txBody>
      </p:sp>
      <p:graphicFrame>
        <p:nvGraphicFramePr>
          <p:cNvPr id="5" name="Content Placeholder 2">
            <a:extLst>
              <a:ext uri="{FF2B5EF4-FFF2-40B4-BE49-F238E27FC236}">
                <a16:creationId xmlns:a16="http://schemas.microsoft.com/office/drawing/2014/main" id="{327D1911-4D1F-4621-BC0B-636D65DF6D67}"/>
              </a:ext>
            </a:extLst>
          </p:cNvPr>
          <p:cNvGraphicFramePr>
            <a:graphicFrameLocks noGrp="1"/>
          </p:cNvGraphicFramePr>
          <p:nvPr>
            <p:ph idx="1"/>
            <p:extLst>
              <p:ext uri="{D42A27DB-BD31-4B8C-83A1-F6EECF244321}">
                <p14:modId xmlns:p14="http://schemas.microsoft.com/office/powerpoint/2010/main" val="126990893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6880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B1339-065F-4866-81BB-914E41B238F6}"/>
              </a:ext>
            </a:extLst>
          </p:cNvPr>
          <p:cNvSpPr>
            <a:spLocks noGrp="1"/>
          </p:cNvSpPr>
          <p:nvPr>
            <p:ph type="title"/>
          </p:nvPr>
        </p:nvSpPr>
        <p:spPr>
          <a:xfrm>
            <a:off x="2370667" y="2187743"/>
            <a:ext cx="5293449" cy="2482515"/>
          </a:xfrm>
        </p:spPr>
        <p:txBody>
          <a:bodyPr vert="horz" lIns="91440" tIns="45720" rIns="91440" bIns="45720" rtlCol="0" anchor="ctr">
            <a:normAutofit/>
          </a:bodyPr>
          <a:lstStyle/>
          <a:p>
            <a:r>
              <a:rPr lang="en-US" sz="4200" kern="1200">
                <a:solidFill>
                  <a:schemeClr val="tx1"/>
                </a:solidFill>
                <a:latin typeface="+mj-lt"/>
                <a:ea typeface="+mj-ea"/>
                <a:cs typeface="+mj-cs"/>
              </a:rPr>
              <a:t>How might communication change future practice?</a:t>
            </a:r>
          </a:p>
        </p:txBody>
      </p:sp>
      <p:pic>
        <p:nvPicPr>
          <p:cNvPr id="7" name="Graphic 6" descr="Chat">
            <a:extLst>
              <a:ext uri="{FF2B5EF4-FFF2-40B4-BE49-F238E27FC236}">
                <a16:creationId xmlns:a16="http://schemas.microsoft.com/office/drawing/2014/main" id="{45D3C809-0C64-4542-B8F7-AF40F1EC032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201" y="2743201"/>
            <a:ext cx="1371600" cy="1371600"/>
          </a:xfrm>
          <a:prstGeom prst="rect">
            <a:avLst/>
          </a:prstGeom>
        </p:spPr>
      </p:pic>
      <p:pic>
        <p:nvPicPr>
          <p:cNvPr id="9" name="Graphic 8">
            <a:extLst>
              <a:ext uri="{FF2B5EF4-FFF2-40B4-BE49-F238E27FC236}">
                <a16:creationId xmlns:a16="http://schemas.microsoft.com/office/drawing/2014/main" id="{5D853D18-4BA2-4AA5-9324-2077D6EBCEA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14385632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D9043-0137-4754-9AE3-56067BC71525}"/>
              </a:ext>
            </a:extLst>
          </p:cNvPr>
          <p:cNvSpPr>
            <a:spLocks noGrp="1"/>
          </p:cNvSpPr>
          <p:nvPr>
            <p:ph type="title"/>
          </p:nvPr>
        </p:nvSpPr>
        <p:spPr/>
        <p:txBody>
          <a:bodyPr/>
          <a:lstStyle/>
          <a:p>
            <a:r>
              <a:rPr lang="en-US">
                <a:cs typeface="Calibri Light"/>
              </a:rPr>
              <a:t>Reference list</a:t>
            </a:r>
            <a:endParaRPr lang="en-US"/>
          </a:p>
        </p:txBody>
      </p:sp>
      <p:sp>
        <p:nvSpPr>
          <p:cNvPr id="3" name="Content Placeholder 2">
            <a:extLst>
              <a:ext uri="{FF2B5EF4-FFF2-40B4-BE49-F238E27FC236}">
                <a16:creationId xmlns:a16="http://schemas.microsoft.com/office/drawing/2014/main" id="{172570AC-82A4-4062-92DD-E64E331BCA8C}"/>
              </a:ext>
            </a:extLst>
          </p:cNvPr>
          <p:cNvSpPr>
            <a:spLocks noGrp="1"/>
          </p:cNvSpPr>
          <p:nvPr>
            <p:ph idx="1"/>
          </p:nvPr>
        </p:nvSpPr>
        <p:spPr/>
        <p:txBody>
          <a:bodyPr vert="horz" lIns="91440" tIns="45720" rIns="91440" bIns="45720" rtlCol="0" anchor="t">
            <a:normAutofit fontScale="92500" lnSpcReduction="10000"/>
          </a:bodyPr>
          <a:lstStyle/>
          <a:p>
            <a:r>
              <a:rPr lang="en-US">
                <a:ea typeface="+mn-lt"/>
                <a:cs typeface="+mn-lt"/>
              </a:rPr>
              <a:t>Deshwal, P., Ranjan, V. and Mittal, G. (2014). College clinic service quality and patient satisfaction. </a:t>
            </a:r>
            <a:r>
              <a:rPr lang="en-US" i="1">
                <a:ea typeface="+mn-lt"/>
                <a:cs typeface="+mn-lt"/>
              </a:rPr>
              <a:t>International Journal of Health Care Quality Assurance</a:t>
            </a:r>
            <a:r>
              <a:rPr lang="en-US">
                <a:ea typeface="+mn-lt"/>
                <a:cs typeface="+mn-lt"/>
              </a:rPr>
              <a:t>, 27(6), pp.519-530.</a:t>
            </a:r>
            <a:endParaRPr lang="en-US" dirty="0">
              <a:ea typeface="+mn-lt"/>
              <a:cs typeface="+mn-lt"/>
            </a:endParaRPr>
          </a:p>
          <a:p>
            <a:endParaRPr lang="en-US" dirty="0">
              <a:ea typeface="+mn-lt"/>
              <a:cs typeface="+mn-lt"/>
            </a:endParaRPr>
          </a:p>
          <a:p>
            <a:r>
              <a:rPr lang="en-US">
                <a:ea typeface="+mn-lt"/>
                <a:cs typeface="+mn-lt"/>
              </a:rPr>
              <a:t>Rentmeester, C. (2008). Moral Damage to Health Care Professionals and Trainees: Legalism and other Consequences for Patients and Colleagues. </a:t>
            </a:r>
            <a:r>
              <a:rPr lang="en-US" i="1">
                <a:ea typeface="+mn-lt"/>
                <a:cs typeface="+mn-lt"/>
              </a:rPr>
              <a:t>Journal of Medicine and Philosophy</a:t>
            </a:r>
            <a:r>
              <a:rPr lang="en-US">
                <a:ea typeface="+mn-lt"/>
                <a:cs typeface="+mn-lt"/>
              </a:rPr>
              <a:t>, 33(1), pp.27-43.</a:t>
            </a:r>
          </a:p>
          <a:p>
            <a:endParaRPr lang="en-US" dirty="0">
              <a:cs typeface="Calibri"/>
            </a:endParaRPr>
          </a:p>
          <a:p>
            <a:r>
              <a:rPr lang="en-US">
                <a:cs typeface="Calibri"/>
              </a:rPr>
              <a:t>Society-of-sports-therapists.org. (2019). </a:t>
            </a:r>
            <a:r>
              <a:rPr lang="en-US" i="1">
                <a:cs typeface="Calibri"/>
              </a:rPr>
              <a:t>Society of Sports Therapists</a:t>
            </a:r>
            <a:r>
              <a:rPr lang="en-US">
                <a:cs typeface="Calibri"/>
              </a:rPr>
              <a:t>. [online] Available at: http://www.society-of-sports-therapists.org [Accessed 2 May 2019].</a:t>
            </a:r>
            <a:endParaRPr lang="en-US">
              <a:ea typeface="+mn-lt"/>
              <a:cs typeface="+mn-lt"/>
            </a:endParaRPr>
          </a:p>
          <a:p>
            <a:endParaRPr lang="en-US" dirty="0">
              <a:cs typeface="Calibri"/>
            </a:endParaRPr>
          </a:p>
        </p:txBody>
      </p:sp>
    </p:spTree>
    <p:extLst>
      <p:ext uri="{BB962C8B-B14F-4D97-AF65-F5344CB8AC3E}">
        <p14:creationId xmlns:p14="http://schemas.microsoft.com/office/powerpoint/2010/main" val="468459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30E81-7C9D-457D-A834-0B55D3A6B73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57E5D69-BFBA-46DD-9AE3-583333A0B833}"/>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1611250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32857-FA40-44C9-BF6C-97627B0901D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A7DB01C-52A2-4666-9247-999BC9D05A2D}"/>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3342016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Professionalism</vt:lpstr>
      <vt:lpstr>PowerPoint Presentation</vt:lpstr>
      <vt:lpstr>Communication</vt:lpstr>
      <vt:lpstr>PowerPoint Presentation</vt:lpstr>
      <vt:lpstr>Codes of conduct involved with communication </vt:lpstr>
      <vt:lpstr>How might communication change future practice?</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727</cp:revision>
  <dcterms:created xsi:type="dcterms:W3CDTF">2013-07-15T20:26:40Z</dcterms:created>
  <dcterms:modified xsi:type="dcterms:W3CDTF">2019-05-08T20:46:50Z</dcterms:modified>
</cp:coreProperties>
</file>