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3"/>
  </p:notesMasterIdLst>
  <p:sldIdLst>
    <p:sldId id="256" r:id="rId2"/>
    <p:sldId id="257" r:id="rId3"/>
    <p:sldId id="310" r:id="rId4"/>
    <p:sldId id="311" r:id="rId5"/>
    <p:sldId id="289" r:id="rId6"/>
    <p:sldId id="292" r:id="rId7"/>
    <p:sldId id="293" r:id="rId8"/>
    <p:sldId id="288" r:id="rId9"/>
    <p:sldId id="274" r:id="rId10"/>
    <p:sldId id="309" r:id="rId11"/>
    <p:sldId id="329" r:id="rId12"/>
    <p:sldId id="328" r:id="rId13"/>
    <p:sldId id="275" r:id="rId14"/>
    <p:sldId id="280" r:id="rId15"/>
    <p:sldId id="282" r:id="rId16"/>
    <p:sldId id="281" r:id="rId17"/>
    <p:sldId id="285" r:id="rId18"/>
    <p:sldId id="296" r:id="rId19"/>
    <p:sldId id="291" r:id="rId20"/>
    <p:sldId id="327" r:id="rId21"/>
    <p:sldId id="294" r:id="rId22"/>
    <p:sldId id="295" r:id="rId23"/>
    <p:sldId id="261" r:id="rId24"/>
    <p:sldId id="262" r:id="rId25"/>
    <p:sldId id="298" r:id="rId26"/>
    <p:sldId id="276" r:id="rId27"/>
    <p:sldId id="297" r:id="rId28"/>
    <p:sldId id="299" r:id="rId29"/>
    <p:sldId id="267" r:id="rId30"/>
    <p:sldId id="268" r:id="rId31"/>
    <p:sldId id="269" r:id="rId32"/>
    <p:sldId id="300" r:id="rId33"/>
    <p:sldId id="301" r:id="rId34"/>
    <p:sldId id="302" r:id="rId35"/>
    <p:sldId id="303" r:id="rId36"/>
    <p:sldId id="270" r:id="rId37"/>
    <p:sldId id="271" r:id="rId38"/>
    <p:sldId id="272" r:id="rId39"/>
    <p:sldId id="305" r:id="rId40"/>
    <p:sldId id="308" r:id="rId41"/>
    <p:sldId id="307" r:id="rId42"/>
    <p:sldId id="306" r:id="rId43"/>
    <p:sldId id="317" r:id="rId44"/>
    <p:sldId id="315" r:id="rId45"/>
    <p:sldId id="316" r:id="rId46"/>
    <p:sldId id="318" r:id="rId47"/>
    <p:sldId id="319" r:id="rId48"/>
    <p:sldId id="320" r:id="rId49"/>
    <p:sldId id="321" r:id="rId50"/>
    <p:sldId id="330" r:id="rId51"/>
    <p:sldId id="304"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81"/>
  </p:normalViewPr>
  <p:slideViewPr>
    <p:cSldViewPr snapToGrid="0">
      <p:cViewPr varScale="1">
        <p:scale>
          <a:sx n="116" d="100"/>
          <a:sy n="116" d="100"/>
        </p:scale>
        <p:origin x="416"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1424AD-BE7C-DB4E-A758-0BFB75EA4F92}" type="datetimeFigureOut">
              <a:rPr lang="en-US" smtClean="0"/>
              <a:t>2/13/25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60640-FCAE-9542-B7E2-9EEF127A7F1B}" type="slidenum">
              <a:rPr lang="en-US" smtClean="0"/>
              <a:t>‹#›</a:t>
            </a:fld>
            <a:endParaRPr lang="en-US"/>
          </a:p>
        </p:txBody>
      </p:sp>
    </p:spTree>
    <p:extLst>
      <p:ext uri="{BB962C8B-B14F-4D97-AF65-F5344CB8AC3E}">
        <p14:creationId xmlns:p14="http://schemas.microsoft.com/office/powerpoint/2010/main" val="3516406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Juxtaposition-e.g an elephant with butterfly wings.</a:t>
            </a:r>
          </a:p>
          <a:p>
            <a:endParaRPr lang="en-GB" dirty="0"/>
          </a:p>
          <a:p>
            <a:r>
              <a:rPr lang="en-GB" dirty="0"/>
              <a:t>Displacement-e.g fish swimming in the sky</a:t>
            </a:r>
          </a:p>
          <a:p>
            <a:endParaRPr lang="en-GB" dirty="0"/>
          </a:p>
          <a:p>
            <a:r>
              <a:rPr lang="en-GB" dirty="0"/>
              <a:t>Metamorphosis-e.g person turning into a tree</a:t>
            </a:r>
          </a:p>
          <a:p>
            <a:endParaRPr lang="en-GB" dirty="0"/>
          </a:p>
          <a:p>
            <a:endParaRPr lang="en-US" dirty="0"/>
          </a:p>
        </p:txBody>
      </p:sp>
      <p:sp>
        <p:nvSpPr>
          <p:cNvPr id="4" name="Slide Number Placeholder 3"/>
          <p:cNvSpPr>
            <a:spLocks noGrp="1"/>
          </p:cNvSpPr>
          <p:nvPr>
            <p:ph type="sldNum" sz="quarter" idx="5"/>
          </p:nvPr>
        </p:nvSpPr>
        <p:spPr/>
        <p:txBody>
          <a:bodyPr/>
          <a:lstStyle/>
          <a:p>
            <a:fld id="{25860640-FCAE-9542-B7E2-9EEF127A7F1B}" type="slidenum">
              <a:rPr lang="en-US" smtClean="0"/>
              <a:t>5</a:t>
            </a:fld>
            <a:endParaRPr lang="en-US"/>
          </a:p>
        </p:txBody>
      </p:sp>
    </p:spTree>
    <p:extLst>
      <p:ext uri="{BB962C8B-B14F-4D97-AF65-F5344CB8AC3E}">
        <p14:creationId xmlns:p14="http://schemas.microsoft.com/office/powerpoint/2010/main" val="42152781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60640-FCAE-9542-B7E2-9EEF127A7F1B}" type="slidenum">
              <a:rPr lang="en-US" smtClean="0"/>
              <a:t>9</a:t>
            </a:fld>
            <a:endParaRPr lang="en-US"/>
          </a:p>
        </p:txBody>
      </p:sp>
    </p:spTree>
    <p:extLst>
      <p:ext uri="{BB962C8B-B14F-4D97-AF65-F5344CB8AC3E}">
        <p14:creationId xmlns:p14="http://schemas.microsoft.com/office/powerpoint/2010/main" val="19811212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student’s interpretations of this painting?</a:t>
            </a:r>
            <a:endParaRPr lang="en-US" dirty="0"/>
          </a:p>
        </p:txBody>
      </p:sp>
      <p:sp>
        <p:nvSpPr>
          <p:cNvPr id="4" name="Slide Number Placeholder 3"/>
          <p:cNvSpPr>
            <a:spLocks noGrp="1"/>
          </p:cNvSpPr>
          <p:nvPr>
            <p:ph type="sldNum" sz="quarter" idx="5"/>
          </p:nvPr>
        </p:nvSpPr>
        <p:spPr/>
        <p:txBody>
          <a:bodyPr/>
          <a:lstStyle/>
          <a:p>
            <a:fld id="{25860640-FCAE-9542-B7E2-9EEF127A7F1B}" type="slidenum">
              <a:rPr lang="en-US" smtClean="0"/>
              <a:t>10</a:t>
            </a:fld>
            <a:endParaRPr lang="en-US"/>
          </a:p>
        </p:txBody>
      </p:sp>
    </p:spTree>
    <p:extLst>
      <p:ext uri="{BB962C8B-B14F-4D97-AF65-F5344CB8AC3E}">
        <p14:creationId xmlns:p14="http://schemas.microsoft.com/office/powerpoint/2010/main" val="36231751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student’s interpretations of this painting?</a:t>
            </a:r>
            <a:endParaRPr lang="en-US" dirty="0"/>
          </a:p>
        </p:txBody>
      </p:sp>
      <p:sp>
        <p:nvSpPr>
          <p:cNvPr id="4" name="Slide Number Placeholder 3"/>
          <p:cNvSpPr>
            <a:spLocks noGrp="1"/>
          </p:cNvSpPr>
          <p:nvPr>
            <p:ph type="sldNum" sz="quarter" idx="5"/>
          </p:nvPr>
        </p:nvSpPr>
        <p:spPr/>
        <p:txBody>
          <a:bodyPr/>
          <a:lstStyle/>
          <a:p>
            <a:fld id="{25860640-FCAE-9542-B7E2-9EEF127A7F1B}" type="slidenum">
              <a:rPr lang="en-US" smtClean="0"/>
              <a:t>11</a:t>
            </a:fld>
            <a:endParaRPr lang="en-US"/>
          </a:p>
        </p:txBody>
      </p:sp>
    </p:spTree>
    <p:extLst>
      <p:ext uri="{BB962C8B-B14F-4D97-AF65-F5344CB8AC3E}">
        <p14:creationId xmlns:p14="http://schemas.microsoft.com/office/powerpoint/2010/main" val="36231751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student’s interpretations of this painting?</a:t>
            </a:r>
            <a:endParaRPr lang="en-US" dirty="0"/>
          </a:p>
        </p:txBody>
      </p:sp>
      <p:sp>
        <p:nvSpPr>
          <p:cNvPr id="4" name="Slide Number Placeholder 3"/>
          <p:cNvSpPr>
            <a:spLocks noGrp="1"/>
          </p:cNvSpPr>
          <p:nvPr>
            <p:ph type="sldNum" sz="quarter" idx="5"/>
          </p:nvPr>
        </p:nvSpPr>
        <p:spPr/>
        <p:txBody>
          <a:bodyPr/>
          <a:lstStyle/>
          <a:p>
            <a:fld id="{25860640-FCAE-9542-B7E2-9EEF127A7F1B}" type="slidenum">
              <a:rPr lang="en-US" smtClean="0"/>
              <a:t>12</a:t>
            </a:fld>
            <a:endParaRPr lang="en-US"/>
          </a:p>
        </p:txBody>
      </p:sp>
    </p:spTree>
    <p:extLst>
      <p:ext uri="{BB962C8B-B14F-4D97-AF65-F5344CB8AC3E}">
        <p14:creationId xmlns:p14="http://schemas.microsoft.com/office/powerpoint/2010/main" val="3623175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83190-CA75-8D07-4407-ACBC1AEFFF6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E9F02EF-A887-DE8F-5CC0-C8DF1A5076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1DC7B4E-F161-A95E-E4F5-159B5F419B55}"/>
              </a:ext>
            </a:extLst>
          </p:cNvPr>
          <p:cNvSpPr>
            <a:spLocks noGrp="1"/>
          </p:cNvSpPr>
          <p:nvPr>
            <p:ph type="dt" sz="half" idx="10"/>
          </p:nvPr>
        </p:nvSpPr>
        <p:spPr/>
        <p:txBody>
          <a:bodyPr/>
          <a:lstStyle/>
          <a:p>
            <a:fld id="{43585D1E-BA6C-7F45-AA50-46916CB111FB}" type="datetimeFigureOut">
              <a:rPr lang="en-US" smtClean="0"/>
              <a:t>2/13/25</a:t>
            </a:fld>
            <a:endParaRPr lang="en-US"/>
          </a:p>
        </p:txBody>
      </p:sp>
      <p:sp>
        <p:nvSpPr>
          <p:cNvPr id="5" name="Footer Placeholder 4">
            <a:extLst>
              <a:ext uri="{FF2B5EF4-FFF2-40B4-BE49-F238E27FC236}">
                <a16:creationId xmlns:a16="http://schemas.microsoft.com/office/drawing/2014/main" id="{1C7EED91-C633-B7DF-18F6-7DE2FD3D7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98C270-5BCB-8238-265D-E40DA8F5893E}"/>
              </a:ext>
            </a:extLst>
          </p:cNvPr>
          <p:cNvSpPr>
            <a:spLocks noGrp="1"/>
          </p:cNvSpPr>
          <p:nvPr>
            <p:ph type="sldNum" sz="quarter" idx="12"/>
          </p:nvPr>
        </p:nvSpPr>
        <p:spPr/>
        <p:txBody>
          <a:bodyPr/>
          <a:lstStyle/>
          <a:p>
            <a:fld id="{B467444A-309F-7E4B-9D6A-EDCC0D7C20AD}" type="slidenum">
              <a:rPr lang="en-US" smtClean="0"/>
              <a:t>‹#›</a:t>
            </a:fld>
            <a:endParaRPr lang="en-US"/>
          </a:p>
        </p:txBody>
      </p:sp>
    </p:spTree>
    <p:extLst>
      <p:ext uri="{BB962C8B-B14F-4D97-AF65-F5344CB8AC3E}">
        <p14:creationId xmlns:p14="http://schemas.microsoft.com/office/powerpoint/2010/main" val="3380446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14593-8399-DC3A-2D00-2E364E89E2C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DC07E5E-2E9C-AF3C-79B7-9865A394744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53CA84C-E397-F4B4-3A25-1B978C0E4BD0}"/>
              </a:ext>
            </a:extLst>
          </p:cNvPr>
          <p:cNvSpPr>
            <a:spLocks noGrp="1"/>
          </p:cNvSpPr>
          <p:nvPr>
            <p:ph type="dt" sz="half" idx="10"/>
          </p:nvPr>
        </p:nvSpPr>
        <p:spPr/>
        <p:txBody>
          <a:bodyPr/>
          <a:lstStyle/>
          <a:p>
            <a:fld id="{43585D1E-BA6C-7F45-AA50-46916CB111FB}" type="datetimeFigureOut">
              <a:rPr lang="en-US" smtClean="0"/>
              <a:t>2/13/25</a:t>
            </a:fld>
            <a:endParaRPr lang="en-US"/>
          </a:p>
        </p:txBody>
      </p:sp>
      <p:sp>
        <p:nvSpPr>
          <p:cNvPr id="5" name="Footer Placeholder 4">
            <a:extLst>
              <a:ext uri="{FF2B5EF4-FFF2-40B4-BE49-F238E27FC236}">
                <a16:creationId xmlns:a16="http://schemas.microsoft.com/office/drawing/2014/main" id="{67D1F43F-9904-9152-F16A-42AC59EA27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75D0E6-FD19-FD51-69AE-CF639445E66B}"/>
              </a:ext>
            </a:extLst>
          </p:cNvPr>
          <p:cNvSpPr>
            <a:spLocks noGrp="1"/>
          </p:cNvSpPr>
          <p:nvPr>
            <p:ph type="sldNum" sz="quarter" idx="12"/>
          </p:nvPr>
        </p:nvSpPr>
        <p:spPr/>
        <p:txBody>
          <a:bodyPr/>
          <a:lstStyle/>
          <a:p>
            <a:fld id="{B467444A-309F-7E4B-9D6A-EDCC0D7C20AD}" type="slidenum">
              <a:rPr lang="en-US" smtClean="0"/>
              <a:t>‹#›</a:t>
            </a:fld>
            <a:endParaRPr lang="en-US"/>
          </a:p>
        </p:txBody>
      </p:sp>
    </p:spTree>
    <p:extLst>
      <p:ext uri="{BB962C8B-B14F-4D97-AF65-F5344CB8AC3E}">
        <p14:creationId xmlns:p14="http://schemas.microsoft.com/office/powerpoint/2010/main" val="2368763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19645-DF05-A1E0-30F2-C9B5EE951AB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9B17D4C-A241-CD2A-CB84-3CCD4D0DF8A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A06F1A2-2BF6-D3B8-A894-32ECEE34DC0C}"/>
              </a:ext>
            </a:extLst>
          </p:cNvPr>
          <p:cNvSpPr>
            <a:spLocks noGrp="1"/>
          </p:cNvSpPr>
          <p:nvPr>
            <p:ph type="dt" sz="half" idx="10"/>
          </p:nvPr>
        </p:nvSpPr>
        <p:spPr/>
        <p:txBody>
          <a:bodyPr/>
          <a:lstStyle/>
          <a:p>
            <a:fld id="{43585D1E-BA6C-7F45-AA50-46916CB111FB}" type="datetimeFigureOut">
              <a:rPr lang="en-US" smtClean="0"/>
              <a:t>2/13/25</a:t>
            </a:fld>
            <a:endParaRPr lang="en-US"/>
          </a:p>
        </p:txBody>
      </p:sp>
      <p:sp>
        <p:nvSpPr>
          <p:cNvPr id="5" name="Footer Placeholder 4">
            <a:extLst>
              <a:ext uri="{FF2B5EF4-FFF2-40B4-BE49-F238E27FC236}">
                <a16:creationId xmlns:a16="http://schemas.microsoft.com/office/drawing/2014/main" id="{5631D274-2287-DB89-48BF-8B7F054A05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FA93-292D-9E55-BF3B-4CB8837A9C8F}"/>
              </a:ext>
            </a:extLst>
          </p:cNvPr>
          <p:cNvSpPr>
            <a:spLocks noGrp="1"/>
          </p:cNvSpPr>
          <p:nvPr>
            <p:ph type="sldNum" sz="quarter" idx="12"/>
          </p:nvPr>
        </p:nvSpPr>
        <p:spPr/>
        <p:txBody>
          <a:bodyPr/>
          <a:lstStyle/>
          <a:p>
            <a:fld id="{B467444A-309F-7E4B-9D6A-EDCC0D7C20AD}" type="slidenum">
              <a:rPr lang="en-US" smtClean="0"/>
              <a:t>‹#›</a:t>
            </a:fld>
            <a:endParaRPr lang="en-US"/>
          </a:p>
        </p:txBody>
      </p:sp>
    </p:spTree>
    <p:extLst>
      <p:ext uri="{BB962C8B-B14F-4D97-AF65-F5344CB8AC3E}">
        <p14:creationId xmlns:p14="http://schemas.microsoft.com/office/powerpoint/2010/main" val="1302614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84727-408B-F336-3152-BB4828586F0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83ED7DE-C747-203F-8D90-CFF96E774AA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BD0FA16-5D3A-2DF8-93B4-17A1DACC6BB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46EB3C4-E592-BFFC-82B6-2A8C438612C1}"/>
              </a:ext>
            </a:extLst>
          </p:cNvPr>
          <p:cNvSpPr>
            <a:spLocks noGrp="1"/>
          </p:cNvSpPr>
          <p:nvPr>
            <p:ph type="dt" sz="half" idx="10"/>
          </p:nvPr>
        </p:nvSpPr>
        <p:spPr/>
        <p:txBody>
          <a:bodyPr/>
          <a:lstStyle/>
          <a:p>
            <a:fld id="{43585D1E-BA6C-7F45-AA50-46916CB111FB}" type="datetimeFigureOut">
              <a:rPr lang="en-US" smtClean="0"/>
              <a:t>2/13/25</a:t>
            </a:fld>
            <a:endParaRPr lang="en-US"/>
          </a:p>
        </p:txBody>
      </p:sp>
      <p:sp>
        <p:nvSpPr>
          <p:cNvPr id="6" name="Footer Placeholder 5">
            <a:extLst>
              <a:ext uri="{FF2B5EF4-FFF2-40B4-BE49-F238E27FC236}">
                <a16:creationId xmlns:a16="http://schemas.microsoft.com/office/drawing/2014/main" id="{14D77E43-578E-652A-B3DC-B93E7CFC44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7CD1EF6-51D2-6E76-AC1D-E649FC3A044D}"/>
              </a:ext>
            </a:extLst>
          </p:cNvPr>
          <p:cNvSpPr>
            <a:spLocks noGrp="1"/>
          </p:cNvSpPr>
          <p:nvPr>
            <p:ph type="sldNum" sz="quarter" idx="12"/>
          </p:nvPr>
        </p:nvSpPr>
        <p:spPr/>
        <p:txBody>
          <a:bodyPr/>
          <a:lstStyle/>
          <a:p>
            <a:fld id="{B467444A-309F-7E4B-9D6A-EDCC0D7C20AD}" type="slidenum">
              <a:rPr lang="en-US" smtClean="0"/>
              <a:t>‹#›</a:t>
            </a:fld>
            <a:endParaRPr lang="en-US"/>
          </a:p>
        </p:txBody>
      </p:sp>
    </p:spTree>
    <p:extLst>
      <p:ext uri="{BB962C8B-B14F-4D97-AF65-F5344CB8AC3E}">
        <p14:creationId xmlns:p14="http://schemas.microsoft.com/office/powerpoint/2010/main" val="818487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884A0-FD36-C1A8-3207-0F7341169B9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06FA4D1-505B-6032-E75C-6B69272B5AE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54E7B70-9DA5-09F8-85A4-31B9EBB4218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4F408C-826E-2C03-E056-6834DC4EAA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EC493D5-3400-8DC0-9478-944E6CDE5DE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1F23045-D399-AFF7-D455-6A261D14380E}"/>
              </a:ext>
            </a:extLst>
          </p:cNvPr>
          <p:cNvSpPr>
            <a:spLocks noGrp="1"/>
          </p:cNvSpPr>
          <p:nvPr>
            <p:ph type="dt" sz="half" idx="10"/>
          </p:nvPr>
        </p:nvSpPr>
        <p:spPr/>
        <p:txBody>
          <a:bodyPr/>
          <a:lstStyle/>
          <a:p>
            <a:fld id="{43585D1E-BA6C-7F45-AA50-46916CB111FB}" type="datetimeFigureOut">
              <a:rPr lang="en-US" smtClean="0"/>
              <a:t>2/13/25</a:t>
            </a:fld>
            <a:endParaRPr lang="en-US"/>
          </a:p>
        </p:txBody>
      </p:sp>
      <p:sp>
        <p:nvSpPr>
          <p:cNvPr id="8" name="Footer Placeholder 7">
            <a:extLst>
              <a:ext uri="{FF2B5EF4-FFF2-40B4-BE49-F238E27FC236}">
                <a16:creationId xmlns:a16="http://schemas.microsoft.com/office/drawing/2014/main" id="{7EE212DA-C3B3-BC7F-C184-FB623B65E54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FDB52A3-8186-B294-52FA-46B0C8D41554}"/>
              </a:ext>
            </a:extLst>
          </p:cNvPr>
          <p:cNvSpPr>
            <a:spLocks noGrp="1"/>
          </p:cNvSpPr>
          <p:nvPr>
            <p:ph type="sldNum" sz="quarter" idx="12"/>
          </p:nvPr>
        </p:nvSpPr>
        <p:spPr/>
        <p:txBody>
          <a:bodyPr/>
          <a:lstStyle/>
          <a:p>
            <a:fld id="{B467444A-309F-7E4B-9D6A-EDCC0D7C20AD}" type="slidenum">
              <a:rPr lang="en-US" smtClean="0"/>
              <a:t>‹#›</a:t>
            </a:fld>
            <a:endParaRPr lang="en-US"/>
          </a:p>
        </p:txBody>
      </p:sp>
    </p:spTree>
    <p:extLst>
      <p:ext uri="{BB962C8B-B14F-4D97-AF65-F5344CB8AC3E}">
        <p14:creationId xmlns:p14="http://schemas.microsoft.com/office/powerpoint/2010/main" val="4275342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F855A-40DA-2A53-BD6A-7EC2DD96956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86A0DAE-4329-A2A2-22DF-39D27EDA682D}"/>
              </a:ext>
            </a:extLst>
          </p:cNvPr>
          <p:cNvSpPr>
            <a:spLocks noGrp="1"/>
          </p:cNvSpPr>
          <p:nvPr>
            <p:ph type="dt" sz="half" idx="10"/>
          </p:nvPr>
        </p:nvSpPr>
        <p:spPr/>
        <p:txBody>
          <a:bodyPr/>
          <a:lstStyle/>
          <a:p>
            <a:fld id="{43585D1E-BA6C-7F45-AA50-46916CB111FB}" type="datetimeFigureOut">
              <a:rPr lang="en-US" smtClean="0"/>
              <a:t>2/13/25</a:t>
            </a:fld>
            <a:endParaRPr lang="en-US"/>
          </a:p>
        </p:txBody>
      </p:sp>
      <p:sp>
        <p:nvSpPr>
          <p:cNvPr id="4" name="Footer Placeholder 3">
            <a:extLst>
              <a:ext uri="{FF2B5EF4-FFF2-40B4-BE49-F238E27FC236}">
                <a16:creationId xmlns:a16="http://schemas.microsoft.com/office/drawing/2014/main" id="{82268532-EA97-3DE2-4E56-F2F0BF7D80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DCF972-EF77-86AE-483F-0EE9403D0D6D}"/>
              </a:ext>
            </a:extLst>
          </p:cNvPr>
          <p:cNvSpPr>
            <a:spLocks noGrp="1"/>
          </p:cNvSpPr>
          <p:nvPr>
            <p:ph type="sldNum" sz="quarter" idx="12"/>
          </p:nvPr>
        </p:nvSpPr>
        <p:spPr/>
        <p:txBody>
          <a:bodyPr/>
          <a:lstStyle/>
          <a:p>
            <a:fld id="{B467444A-309F-7E4B-9D6A-EDCC0D7C20AD}" type="slidenum">
              <a:rPr lang="en-US" smtClean="0"/>
              <a:t>‹#›</a:t>
            </a:fld>
            <a:endParaRPr lang="en-US"/>
          </a:p>
        </p:txBody>
      </p:sp>
    </p:spTree>
    <p:extLst>
      <p:ext uri="{BB962C8B-B14F-4D97-AF65-F5344CB8AC3E}">
        <p14:creationId xmlns:p14="http://schemas.microsoft.com/office/powerpoint/2010/main" val="36824731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EDD47B-B530-4449-CA24-31F9EFA6447F}"/>
              </a:ext>
            </a:extLst>
          </p:cNvPr>
          <p:cNvSpPr>
            <a:spLocks noGrp="1"/>
          </p:cNvSpPr>
          <p:nvPr>
            <p:ph type="dt" sz="half" idx="10"/>
          </p:nvPr>
        </p:nvSpPr>
        <p:spPr/>
        <p:txBody>
          <a:bodyPr/>
          <a:lstStyle/>
          <a:p>
            <a:fld id="{43585D1E-BA6C-7F45-AA50-46916CB111FB}" type="datetimeFigureOut">
              <a:rPr lang="en-US" smtClean="0"/>
              <a:t>2/13/25</a:t>
            </a:fld>
            <a:endParaRPr lang="en-US"/>
          </a:p>
        </p:txBody>
      </p:sp>
      <p:sp>
        <p:nvSpPr>
          <p:cNvPr id="3" name="Footer Placeholder 2">
            <a:extLst>
              <a:ext uri="{FF2B5EF4-FFF2-40B4-BE49-F238E27FC236}">
                <a16:creationId xmlns:a16="http://schemas.microsoft.com/office/drawing/2014/main" id="{9DC60AFB-916A-2E7C-3B4F-E4E909D9DC8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A4E76C3-9A06-7672-ED73-F661F33C6E99}"/>
              </a:ext>
            </a:extLst>
          </p:cNvPr>
          <p:cNvSpPr>
            <a:spLocks noGrp="1"/>
          </p:cNvSpPr>
          <p:nvPr>
            <p:ph type="sldNum" sz="quarter" idx="12"/>
          </p:nvPr>
        </p:nvSpPr>
        <p:spPr/>
        <p:txBody>
          <a:bodyPr/>
          <a:lstStyle/>
          <a:p>
            <a:fld id="{B467444A-309F-7E4B-9D6A-EDCC0D7C20AD}" type="slidenum">
              <a:rPr lang="en-US" smtClean="0"/>
              <a:t>‹#›</a:t>
            </a:fld>
            <a:endParaRPr lang="en-US"/>
          </a:p>
        </p:txBody>
      </p:sp>
    </p:spTree>
    <p:extLst>
      <p:ext uri="{BB962C8B-B14F-4D97-AF65-F5344CB8AC3E}">
        <p14:creationId xmlns:p14="http://schemas.microsoft.com/office/powerpoint/2010/main" val="4849263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33A6F-FE64-78B0-8B1F-58169AF8E21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ACBE31E-A759-1DEA-C89A-79216CF96E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451C776-BBB6-B015-E664-4AA596B9D2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9823D3B-5284-6A6F-B4E3-1B58C212ACCC}"/>
              </a:ext>
            </a:extLst>
          </p:cNvPr>
          <p:cNvSpPr>
            <a:spLocks noGrp="1"/>
          </p:cNvSpPr>
          <p:nvPr>
            <p:ph type="dt" sz="half" idx="10"/>
          </p:nvPr>
        </p:nvSpPr>
        <p:spPr/>
        <p:txBody>
          <a:bodyPr/>
          <a:lstStyle/>
          <a:p>
            <a:fld id="{43585D1E-BA6C-7F45-AA50-46916CB111FB}" type="datetimeFigureOut">
              <a:rPr lang="en-US" smtClean="0"/>
              <a:t>2/13/25</a:t>
            </a:fld>
            <a:endParaRPr lang="en-US"/>
          </a:p>
        </p:txBody>
      </p:sp>
      <p:sp>
        <p:nvSpPr>
          <p:cNvPr id="6" name="Footer Placeholder 5">
            <a:extLst>
              <a:ext uri="{FF2B5EF4-FFF2-40B4-BE49-F238E27FC236}">
                <a16:creationId xmlns:a16="http://schemas.microsoft.com/office/drawing/2014/main" id="{6AA883AA-3580-A4D1-DD28-2AC1D8251F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A22C35-BA2B-C578-C827-D786B381EAFC}"/>
              </a:ext>
            </a:extLst>
          </p:cNvPr>
          <p:cNvSpPr>
            <a:spLocks noGrp="1"/>
          </p:cNvSpPr>
          <p:nvPr>
            <p:ph type="sldNum" sz="quarter" idx="12"/>
          </p:nvPr>
        </p:nvSpPr>
        <p:spPr/>
        <p:txBody>
          <a:bodyPr/>
          <a:lstStyle/>
          <a:p>
            <a:fld id="{B467444A-309F-7E4B-9D6A-EDCC0D7C20AD}" type="slidenum">
              <a:rPr lang="en-US" smtClean="0"/>
              <a:t>‹#›</a:t>
            </a:fld>
            <a:endParaRPr lang="en-US"/>
          </a:p>
        </p:txBody>
      </p:sp>
    </p:spTree>
    <p:extLst>
      <p:ext uri="{BB962C8B-B14F-4D97-AF65-F5344CB8AC3E}">
        <p14:creationId xmlns:p14="http://schemas.microsoft.com/office/powerpoint/2010/main" val="1026005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4E061-9C30-F030-E074-595F5DF55F3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27C0F58-02E6-3B06-88BE-133791A495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8768F57-E31F-3DDE-B747-876F9081C1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36467CA-A517-3346-FA70-403EA1DC9269}"/>
              </a:ext>
            </a:extLst>
          </p:cNvPr>
          <p:cNvSpPr>
            <a:spLocks noGrp="1"/>
          </p:cNvSpPr>
          <p:nvPr>
            <p:ph type="dt" sz="half" idx="10"/>
          </p:nvPr>
        </p:nvSpPr>
        <p:spPr/>
        <p:txBody>
          <a:bodyPr/>
          <a:lstStyle/>
          <a:p>
            <a:fld id="{43585D1E-BA6C-7F45-AA50-46916CB111FB}" type="datetimeFigureOut">
              <a:rPr lang="en-US" smtClean="0"/>
              <a:t>2/13/25</a:t>
            </a:fld>
            <a:endParaRPr lang="en-US"/>
          </a:p>
        </p:txBody>
      </p:sp>
      <p:sp>
        <p:nvSpPr>
          <p:cNvPr id="6" name="Footer Placeholder 5">
            <a:extLst>
              <a:ext uri="{FF2B5EF4-FFF2-40B4-BE49-F238E27FC236}">
                <a16:creationId xmlns:a16="http://schemas.microsoft.com/office/drawing/2014/main" id="{7890B647-0B92-AF33-ECB6-01C846CC3A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8D7451-7EA0-47ED-D7DB-F85910FAA519}"/>
              </a:ext>
            </a:extLst>
          </p:cNvPr>
          <p:cNvSpPr>
            <a:spLocks noGrp="1"/>
          </p:cNvSpPr>
          <p:nvPr>
            <p:ph type="sldNum" sz="quarter" idx="12"/>
          </p:nvPr>
        </p:nvSpPr>
        <p:spPr/>
        <p:txBody>
          <a:bodyPr/>
          <a:lstStyle/>
          <a:p>
            <a:fld id="{B467444A-309F-7E4B-9D6A-EDCC0D7C20AD}" type="slidenum">
              <a:rPr lang="en-US" smtClean="0"/>
              <a:t>‹#›</a:t>
            </a:fld>
            <a:endParaRPr lang="en-US"/>
          </a:p>
        </p:txBody>
      </p:sp>
    </p:spTree>
    <p:extLst>
      <p:ext uri="{BB962C8B-B14F-4D97-AF65-F5344CB8AC3E}">
        <p14:creationId xmlns:p14="http://schemas.microsoft.com/office/powerpoint/2010/main" val="2820423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B6333-087D-34D0-66B9-D2870F3101F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5081DC3-23C1-C578-CA81-12FABAF025F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AF766B7-213C-CE04-9CE0-4DA5D5DD8C08}"/>
              </a:ext>
            </a:extLst>
          </p:cNvPr>
          <p:cNvSpPr>
            <a:spLocks noGrp="1"/>
          </p:cNvSpPr>
          <p:nvPr>
            <p:ph type="dt" sz="half" idx="10"/>
          </p:nvPr>
        </p:nvSpPr>
        <p:spPr/>
        <p:txBody>
          <a:bodyPr/>
          <a:lstStyle/>
          <a:p>
            <a:fld id="{43585D1E-BA6C-7F45-AA50-46916CB111FB}" type="datetimeFigureOut">
              <a:rPr lang="en-US" smtClean="0"/>
              <a:t>2/13/25</a:t>
            </a:fld>
            <a:endParaRPr lang="en-US"/>
          </a:p>
        </p:txBody>
      </p:sp>
      <p:sp>
        <p:nvSpPr>
          <p:cNvPr id="5" name="Footer Placeholder 4">
            <a:extLst>
              <a:ext uri="{FF2B5EF4-FFF2-40B4-BE49-F238E27FC236}">
                <a16:creationId xmlns:a16="http://schemas.microsoft.com/office/drawing/2014/main" id="{78F10C8F-7506-6A32-D01B-0C65E3D581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2EB7B9-CF1A-44EF-3F76-630E43C9485A}"/>
              </a:ext>
            </a:extLst>
          </p:cNvPr>
          <p:cNvSpPr>
            <a:spLocks noGrp="1"/>
          </p:cNvSpPr>
          <p:nvPr>
            <p:ph type="sldNum" sz="quarter" idx="12"/>
          </p:nvPr>
        </p:nvSpPr>
        <p:spPr/>
        <p:txBody>
          <a:bodyPr/>
          <a:lstStyle/>
          <a:p>
            <a:fld id="{B467444A-309F-7E4B-9D6A-EDCC0D7C20AD}" type="slidenum">
              <a:rPr lang="en-US" smtClean="0"/>
              <a:t>‹#›</a:t>
            </a:fld>
            <a:endParaRPr lang="en-US"/>
          </a:p>
        </p:txBody>
      </p:sp>
    </p:spTree>
    <p:extLst>
      <p:ext uri="{BB962C8B-B14F-4D97-AF65-F5344CB8AC3E}">
        <p14:creationId xmlns:p14="http://schemas.microsoft.com/office/powerpoint/2010/main" val="4062747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2CF82F9-73DA-AFBE-2529-36A18174B4A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32228CA-B678-1CA4-7883-1248D10B673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341EC7-44D1-3D03-B560-96DC6804A78D}"/>
              </a:ext>
            </a:extLst>
          </p:cNvPr>
          <p:cNvSpPr>
            <a:spLocks noGrp="1"/>
          </p:cNvSpPr>
          <p:nvPr>
            <p:ph type="dt" sz="half" idx="10"/>
          </p:nvPr>
        </p:nvSpPr>
        <p:spPr/>
        <p:txBody>
          <a:bodyPr/>
          <a:lstStyle/>
          <a:p>
            <a:fld id="{43585D1E-BA6C-7F45-AA50-46916CB111FB}" type="datetimeFigureOut">
              <a:rPr lang="en-US" smtClean="0"/>
              <a:t>2/13/25</a:t>
            </a:fld>
            <a:endParaRPr lang="en-US"/>
          </a:p>
        </p:txBody>
      </p:sp>
      <p:sp>
        <p:nvSpPr>
          <p:cNvPr id="5" name="Footer Placeholder 4">
            <a:extLst>
              <a:ext uri="{FF2B5EF4-FFF2-40B4-BE49-F238E27FC236}">
                <a16:creationId xmlns:a16="http://schemas.microsoft.com/office/drawing/2014/main" id="{AA932582-8E42-FD67-3AD9-D4714416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A700A1-4E50-814C-8607-2EF0B776949C}"/>
              </a:ext>
            </a:extLst>
          </p:cNvPr>
          <p:cNvSpPr>
            <a:spLocks noGrp="1"/>
          </p:cNvSpPr>
          <p:nvPr>
            <p:ph type="sldNum" sz="quarter" idx="12"/>
          </p:nvPr>
        </p:nvSpPr>
        <p:spPr/>
        <p:txBody>
          <a:bodyPr/>
          <a:lstStyle/>
          <a:p>
            <a:fld id="{B467444A-309F-7E4B-9D6A-EDCC0D7C20AD}" type="slidenum">
              <a:rPr lang="en-US" smtClean="0"/>
              <a:t>‹#›</a:t>
            </a:fld>
            <a:endParaRPr lang="en-US"/>
          </a:p>
        </p:txBody>
      </p:sp>
    </p:spTree>
    <p:extLst>
      <p:ext uri="{BB962C8B-B14F-4D97-AF65-F5344CB8AC3E}">
        <p14:creationId xmlns:p14="http://schemas.microsoft.com/office/powerpoint/2010/main" val="821663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C33A53-2A95-ABFE-FD6C-87C3D706BD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BF238B4-A378-948C-67A6-0AC966BA5E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4136B4-49B8-D3C1-8C6F-2CDDE6D3F7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3585D1E-BA6C-7F45-AA50-46916CB111FB}" type="datetimeFigureOut">
              <a:rPr lang="en-US" smtClean="0"/>
              <a:t>2/13/25</a:t>
            </a:fld>
            <a:endParaRPr lang="en-US"/>
          </a:p>
        </p:txBody>
      </p:sp>
      <p:sp>
        <p:nvSpPr>
          <p:cNvPr id="5" name="Footer Placeholder 4">
            <a:extLst>
              <a:ext uri="{FF2B5EF4-FFF2-40B4-BE49-F238E27FC236}">
                <a16:creationId xmlns:a16="http://schemas.microsoft.com/office/drawing/2014/main" id="{30430F5F-E8D5-7DDF-B32C-36BD08AD72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419A566-9ED8-DF6E-44E2-F21FE522A7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467444A-309F-7E4B-9D6A-EDCC0D7C20AD}" type="slidenum">
              <a:rPr lang="en-US" smtClean="0"/>
              <a:t>‹#›</a:t>
            </a:fld>
            <a:endParaRPr lang="en-US"/>
          </a:p>
        </p:txBody>
      </p:sp>
    </p:spTree>
    <p:extLst>
      <p:ext uri="{BB962C8B-B14F-4D97-AF65-F5344CB8AC3E}">
        <p14:creationId xmlns:p14="http://schemas.microsoft.com/office/powerpoint/2010/main" val="14868058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21.jpeg"/></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image" Target="../media/image25.jpeg"/></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7" Type="http://schemas.openxmlformats.org/officeDocument/2006/relationships/image" Target="../media/image32.jpeg"/><Relationship Id="rId2" Type="http://schemas.openxmlformats.org/officeDocument/2006/relationships/image" Target="../media/image27.jpeg"/><Relationship Id="rId1" Type="http://schemas.openxmlformats.org/officeDocument/2006/relationships/slideLayout" Target="../slideLayouts/slideLayout2.xml"/><Relationship Id="rId6" Type="http://schemas.openxmlformats.org/officeDocument/2006/relationships/image" Target="../media/image31.jpeg"/><Relationship Id="rId5" Type="http://schemas.openxmlformats.org/officeDocument/2006/relationships/image" Target="../media/image30.png"/><Relationship Id="rId4" Type="http://schemas.openxmlformats.org/officeDocument/2006/relationships/image" Target="../media/image29.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54.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55.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hyperlink" Target="http://www.guggenheim.org/artwork/1186.%20Accessed%209%20Feb.%202025"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CB083F-84CE-FCB0-6547-F2A872A0930D}"/>
              </a:ext>
            </a:extLst>
          </p:cNvPr>
          <p:cNvSpPr>
            <a:spLocks noGrp="1"/>
          </p:cNvSpPr>
          <p:nvPr>
            <p:ph type="ctrTitle"/>
          </p:nvPr>
        </p:nvSpPr>
        <p:spPr>
          <a:xfrm>
            <a:off x="1028700" y="1967266"/>
            <a:ext cx="2628900" cy="2547257"/>
          </a:xfrm>
          <a:noFill/>
        </p:spPr>
        <p:txBody>
          <a:bodyPr vert="horz" lIns="91440" tIns="45720" rIns="91440" bIns="45720" rtlCol="0" anchor="ctr">
            <a:normAutofit/>
          </a:bodyPr>
          <a:lstStyle/>
          <a:p>
            <a:r>
              <a:rPr lang="en-US" sz="3600" kern="1200">
                <a:solidFill>
                  <a:srgbClr val="FFFFFF"/>
                </a:solidFill>
                <a:latin typeface="+mj-lt"/>
                <a:ea typeface="+mj-ea"/>
                <a:cs typeface="+mj-cs"/>
              </a:rPr>
              <a:t>Introduction to the lesson</a:t>
            </a:r>
          </a:p>
        </p:txBody>
      </p:sp>
      <p:sp>
        <p:nvSpPr>
          <p:cNvPr id="4" name="TextBox 3">
            <a:extLst>
              <a:ext uri="{FF2B5EF4-FFF2-40B4-BE49-F238E27FC236}">
                <a16:creationId xmlns:a16="http://schemas.microsoft.com/office/drawing/2014/main" id="{63E80D15-D1CC-FF4C-6240-DCA12CFA72E0}"/>
              </a:ext>
            </a:extLst>
          </p:cNvPr>
          <p:cNvSpPr txBox="1"/>
          <p:nvPr/>
        </p:nvSpPr>
        <p:spPr>
          <a:xfrm>
            <a:off x="5302676" y="2413337"/>
            <a:ext cx="4393099" cy="2031325"/>
          </a:xfrm>
          <a:prstGeom prst="rect">
            <a:avLst/>
          </a:prstGeom>
          <a:noFill/>
        </p:spPr>
        <p:txBody>
          <a:bodyPr wrap="square" rtlCol="0">
            <a:spAutoFit/>
          </a:bodyPr>
          <a:lstStyle/>
          <a:p>
            <a:pPr algn="l"/>
            <a:r>
              <a:rPr lang="en-GB" dirty="0"/>
              <a:t>Today, we will be exploring surrealism – an art movement that brings dreams and imagination to life. We will learn about how artists used collage to create strange, unique, thought provoking images. And then you get to be creative with your own imaginations with collage.</a:t>
            </a:r>
            <a:endParaRPr lang="en-US" dirty="0"/>
          </a:p>
        </p:txBody>
      </p:sp>
    </p:spTree>
    <p:extLst>
      <p:ext uri="{BB962C8B-B14F-4D97-AF65-F5344CB8AC3E}">
        <p14:creationId xmlns:p14="http://schemas.microsoft.com/office/powerpoint/2010/main" val="8925082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029124-707F-68A2-93E3-E6464845A8A7}"/>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outcomes</a:t>
            </a:r>
          </a:p>
        </p:txBody>
      </p:sp>
      <p:sp>
        <p:nvSpPr>
          <p:cNvPr id="3" name="TextBox 2">
            <a:extLst>
              <a:ext uri="{FF2B5EF4-FFF2-40B4-BE49-F238E27FC236}">
                <a16:creationId xmlns:a16="http://schemas.microsoft.com/office/drawing/2014/main" id="{2A231BFF-8B4C-6C81-FBE1-4582A2CF376F}"/>
              </a:ext>
            </a:extLst>
          </p:cNvPr>
          <p:cNvSpPr txBox="1"/>
          <p:nvPr/>
        </p:nvSpPr>
        <p:spPr>
          <a:xfrm>
            <a:off x="4938840" y="2086732"/>
            <a:ext cx="5279244" cy="2308324"/>
          </a:xfrm>
          <a:prstGeom prst="rect">
            <a:avLst/>
          </a:prstGeom>
          <a:noFill/>
        </p:spPr>
        <p:txBody>
          <a:bodyPr wrap="square" rtlCol="0">
            <a:spAutoFit/>
          </a:bodyPr>
          <a:lstStyle/>
          <a:p>
            <a:pPr marL="285750" indent="-285750" algn="l">
              <a:buFont typeface="Arial" panose="020B0604020202020204" pitchFamily="34" charset="0"/>
              <a:buChar char="•"/>
            </a:pPr>
            <a:r>
              <a:rPr lang="en-GB" dirty="0"/>
              <a:t>We will build upon your previous knowledge of illustration and expand it in surreal/abstract ways.</a:t>
            </a:r>
          </a:p>
          <a:p>
            <a:pPr marL="285750" indent="-285750" algn="l">
              <a:buFont typeface="Arial" panose="020B0604020202020204" pitchFamily="34" charset="0"/>
              <a:buChar char="•"/>
            </a:pPr>
            <a:r>
              <a:rPr lang="en-GB" dirty="0"/>
              <a:t>By experimenting and developing collage methods. </a:t>
            </a:r>
          </a:p>
          <a:p>
            <a:pPr marL="285750" indent="-285750" algn="l">
              <a:buFont typeface="Arial" panose="020B0604020202020204" pitchFamily="34" charset="0"/>
              <a:buChar char="•"/>
            </a:pPr>
            <a:r>
              <a:rPr lang="en-GB" dirty="0"/>
              <a:t>Gain understanding to what surrealism is and how it changes reality.</a:t>
            </a:r>
          </a:p>
          <a:p>
            <a:pPr marL="285750" indent="-285750" algn="l">
              <a:buFont typeface="Arial" panose="020B0604020202020204" pitchFamily="34" charset="0"/>
              <a:buChar char="•"/>
            </a:pPr>
            <a:r>
              <a:rPr lang="en-GB" dirty="0"/>
              <a:t>Develop your creative and critical thinking skills.</a:t>
            </a:r>
          </a:p>
        </p:txBody>
      </p:sp>
    </p:spTree>
    <p:extLst>
      <p:ext uri="{BB962C8B-B14F-4D97-AF65-F5344CB8AC3E}">
        <p14:creationId xmlns:p14="http://schemas.microsoft.com/office/powerpoint/2010/main" val="17370825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EB5568-8C8D-0E40-DD44-88D335C66EAA}"/>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000" kern="1200">
                <a:solidFill>
                  <a:schemeClr val="tx1"/>
                </a:solidFill>
                <a:latin typeface="+mj-lt"/>
                <a:ea typeface="+mj-ea"/>
                <a:cs typeface="+mj-cs"/>
              </a:rPr>
              <a:t>What is surrealism?</a:t>
            </a:r>
          </a:p>
        </p:txBody>
      </p:sp>
      <p:sp>
        <p:nvSpPr>
          <p:cNvPr id="2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79E4DF0A-1007-A739-18F7-119D7F80E67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099048" y="931522"/>
            <a:ext cx="5458968" cy="4994955"/>
          </a:xfrm>
          <a:prstGeom prst="rect">
            <a:avLst/>
          </a:prstGeom>
        </p:spPr>
      </p:pic>
      <p:sp>
        <p:nvSpPr>
          <p:cNvPr id="4" name="TextBox 3">
            <a:extLst>
              <a:ext uri="{FF2B5EF4-FFF2-40B4-BE49-F238E27FC236}">
                <a16:creationId xmlns:a16="http://schemas.microsoft.com/office/drawing/2014/main" id="{21C4D690-6AAA-A418-FE30-FBFA99D7614E}"/>
              </a:ext>
            </a:extLst>
          </p:cNvPr>
          <p:cNvSpPr txBox="1"/>
          <p:nvPr/>
        </p:nvSpPr>
        <p:spPr>
          <a:xfrm>
            <a:off x="7877175" y="6163029"/>
            <a:ext cx="3253317" cy="369332"/>
          </a:xfrm>
          <a:prstGeom prst="rect">
            <a:avLst/>
          </a:prstGeom>
          <a:noFill/>
        </p:spPr>
        <p:txBody>
          <a:bodyPr wrap="square" rtlCol="0">
            <a:spAutoFit/>
          </a:bodyPr>
          <a:lstStyle/>
          <a:p>
            <a:pPr algn="l"/>
            <a:r>
              <a:rPr lang="en-GB" dirty="0"/>
              <a:t>Dorothea Tanning</a:t>
            </a:r>
            <a:endParaRPr lang="en-US" dirty="0"/>
          </a:p>
        </p:txBody>
      </p:sp>
    </p:spTree>
    <p:extLst>
      <p:ext uri="{BB962C8B-B14F-4D97-AF65-F5344CB8AC3E}">
        <p14:creationId xmlns:p14="http://schemas.microsoft.com/office/powerpoint/2010/main" val="985904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EB5568-8C8D-0E40-DD44-88D335C66EAA}"/>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000" kern="1200">
                <a:solidFill>
                  <a:schemeClr val="tx1"/>
                </a:solidFill>
                <a:latin typeface="+mj-lt"/>
                <a:ea typeface="+mj-ea"/>
                <a:cs typeface="+mj-cs"/>
              </a:rPr>
              <a:t>What is surrealism?</a:t>
            </a:r>
          </a:p>
        </p:txBody>
      </p:sp>
      <p:sp>
        <p:nvSpPr>
          <p:cNvPr id="2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50F8A1E-67F9-D981-A99A-FA3B6972892F}"/>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a:t>Surrealism is more than just an art style; it’s a way of thinking that challenges reality. It emerged in the 1920s as a reaction to world war 1, with artists and writers searching for deeper meaning beyond logic and reason. They believed the subconscious mind, dreams, and emotions were more truthful than rational thought. Surrealist artists sought to express the workings of the mind through writing, painting, photography and other media.</a:t>
            </a:r>
          </a:p>
        </p:txBody>
      </p:sp>
      <p:pic>
        <p:nvPicPr>
          <p:cNvPr id="9" name="Picture 8">
            <a:extLst>
              <a:ext uri="{FF2B5EF4-FFF2-40B4-BE49-F238E27FC236}">
                <a16:creationId xmlns:a16="http://schemas.microsoft.com/office/drawing/2014/main" id="{79E4DF0A-1007-A739-18F7-119D7F80E67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099048" y="931522"/>
            <a:ext cx="5458968" cy="4994955"/>
          </a:xfrm>
          <a:prstGeom prst="rect">
            <a:avLst/>
          </a:prstGeom>
        </p:spPr>
      </p:pic>
      <p:sp>
        <p:nvSpPr>
          <p:cNvPr id="4" name="TextBox 3">
            <a:extLst>
              <a:ext uri="{FF2B5EF4-FFF2-40B4-BE49-F238E27FC236}">
                <a16:creationId xmlns:a16="http://schemas.microsoft.com/office/drawing/2014/main" id="{C1BB0152-105B-249B-AAB9-A8DAF4BC72E6}"/>
              </a:ext>
            </a:extLst>
          </p:cNvPr>
          <p:cNvSpPr txBox="1"/>
          <p:nvPr/>
        </p:nvSpPr>
        <p:spPr>
          <a:xfrm>
            <a:off x="7845425" y="6104244"/>
            <a:ext cx="3253317" cy="369332"/>
          </a:xfrm>
          <a:prstGeom prst="rect">
            <a:avLst/>
          </a:prstGeom>
          <a:noFill/>
        </p:spPr>
        <p:txBody>
          <a:bodyPr wrap="square" rtlCol="0">
            <a:spAutoFit/>
          </a:bodyPr>
          <a:lstStyle/>
          <a:p>
            <a:pPr algn="l"/>
            <a:r>
              <a:rPr lang="en-GB" dirty="0"/>
              <a:t>Dorothea Tanning</a:t>
            </a:r>
            <a:endParaRPr lang="en-US" dirty="0"/>
          </a:p>
        </p:txBody>
      </p:sp>
    </p:spTree>
    <p:extLst>
      <p:ext uri="{BB962C8B-B14F-4D97-AF65-F5344CB8AC3E}">
        <p14:creationId xmlns:p14="http://schemas.microsoft.com/office/powerpoint/2010/main" val="1026942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EB5568-8C8D-0E40-DD44-88D335C66EAA}"/>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000" kern="1200">
                <a:solidFill>
                  <a:schemeClr val="tx1"/>
                </a:solidFill>
                <a:latin typeface="+mj-lt"/>
                <a:ea typeface="+mj-ea"/>
                <a:cs typeface="+mj-cs"/>
              </a:rPr>
              <a:t>What is surrealism?</a:t>
            </a:r>
          </a:p>
        </p:txBody>
      </p:sp>
      <p:sp>
        <p:nvSpPr>
          <p:cNvPr id="2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F854F68-012B-B536-E0A7-1296F0DFE66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175545" y="1230570"/>
            <a:ext cx="5290733" cy="5201920"/>
          </a:xfrm>
          <a:prstGeom prst="rect">
            <a:avLst/>
          </a:prstGeom>
        </p:spPr>
      </p:pic>
      <p:pic>
        <p:nvPicPr>
          <p:cNvPr id="6" name="Picture 5">
            <a:extLst>
              <a:ext uri="{FF2B5EF4-FFF2-40B4-BE49-F238E27FC236}">
                <a16:creationId xmlns:a16="http://schemas.microsoft.com/office/drawing/2014/main" id="{92812038-BA2B-B22A-2B4A-09513A18744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36532" y="2879768"/>
            <a:ext cx="5807695" cy="2950124"/>
          </a:xfrm>
          <a:prstGeom prst="rect">
            <a:avLst/>
          </a:prstGeom>
        </p:spPr>
      </p:pic>
    </p:spTree>
    <p:extLst>
      <p:ext uri="{BB962C8B-B14F-4D97-AF65-F5344CB8AC3E}">
        <p14:creationId xmlns:p14="http://schemas.microsoft.com/office/powerpoint/2010/main" val="517886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E81D651-EF47-A824-76BC-5730BB745DC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64780" y="1244161"/>
            <a:ext cx="3725557" cy="4975061"/>
          </a:xfrm>
          <a:prstGeom prst="rect">
            <a:avLst/>
          </a:prstGeom>
        </p:spPr>
      </p:pic>
      <p:sp>
        <p:nvSpPr>
          <p:cNvPr id="6" name="TextBox 5">
            <a:extLst>
              <a:ext uri="{FF2B5EF4-FFF2-40B4-BE49-F238E27FC236}">
                <a16:creationId xmlns:a16="http://schemas.microsoft.com/office/drawing/2014/main" id="{BE09BBE5-3C7F-8725-0EFA-25B7C007AC34}"/>
              </a:ext>
            </a:extLst>
          </p:cNvPr>
          <p:cNvSpPr txBox="1"/>
          <p:nvPr/>
        </p:nvSpPr>
        <p:spPr>
          <a:xfrm>
            <a:off x="514256" y="6336969"/>
            <a:ext cx="3744592" cy="369332"/>
          </a:xfrm>
          <a:prstGeom prst="rect">
            <a:avLst/>
          </a:prstGeom>
          <a:noFill/>
        </p:spPr>
        <p:txBody>
          <a:bodyPr wrap="square" rtlCol="0">
            <a:spAutoFit/>
          </a:bodyPr>
          <a:lstStyle/>
          <a:p>
            <a:pPr algn="l"/>
            <a:r>
              <a:rPr lang="en-GB" dirty="0"/>
              <a:t>“The Son of Man” – Rene Magritte</a:t>
            </a:r>
            <a:endParaRPr lang="en-US" dirty="0"/>
          </a:p>
        </p:txBody>
      </p:sp>
      <p:pic>
        <p:nvPicPr>
          <p:cNvPr id="7" name="Picture 6">
            <a:extLst>
              <a:ext uri="{FF2B5EF4-FFF2-40B4-BE49-F238E27FC236}">
                <a16:creationId xmlns:a16="http://schemas.microsoft.com/office/drawing/2014/main" id="{563773FB-DE38-236E-E649-EBBC6F0CBB0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58053" y="1231451"/>
            <a:ext cx="6287223" cy="5000480"/>
          </a:xfrm>
          <a:prstGeom prst="rect">
            <a:avLst/>
          </a:prstGeom>
        </p:spPr>
      </p:pic>
      <p:sp>
        <p:nvSpPr>
          <p:cNvPr id="9" name="TextBox 8">
            <a:extLst>
              <a:ext uri="{FF2B5EF4-FFF2-40B4-BE49-F238E27FC236}">
                <a16:creationId xmlns:a16="http://schemas.microsoft.com/office/drawing/2014/main" id="{B7F20CB4-8173-16CF-0E62-FBB6F0EB4B6A}"/>
              </a:ext>
            </a:extLst>
          </p:cNvPr>
          <p:cNvSpPr txBox="1"/>
          <p:nvPr/>
        </p:nvSpPr>
        <p:spPr>
          <a:xfrm>
            <a:off x="6642219" y="6336969"/>
            <a:ext cx="3210983" cy="369332"/>
          </a:xfrm>
          <a:prstGeom prst="rect">
            <a:avLst/>
          </a:prstGeom>
          <a:noFill/>
        </p:spPr>
        <p:txBody>
          <a:bodyPr wrap="square" rtlCol="0">
            <a:spAutoFit/>
          </a:bodyPr>
          <a:lstStyle/>
          <a:p>
            <a:pPr algn="l"/>
            <a:r>
              <a:rPr lang="en-GB" dirty="0"/>
              <a:t>“Uni (The Sea)” – </a:t>
            </a:r>
            <a:r>
              <a:rPr lang="en-GB" dirty="0" err="1"/>
              <a:t>Koga</a:t>
            </a:r>
            <a:r>
              <a:rPr lang="en-GB" dirty="0"/>
              <a:t> </a:t>
            </a:r>
            <a:r>
              <a:rPr lang="en-GB" dirty="0" err="1"/>
              <a:t>Harue</a:t>
            </a:r>
            <a:r>
              <a:rPr lang="en-GB" dirty="0"/>
              <a:t> </a:t>
            </a:r>
            <a:endParaRPr lang="en-US" dirty="0"/>
          </a:p>
        </p:txBody>
      </p:sp>
      <p:sp>
        <p:nvSpPr>
          <p:cNvPr id="11" name="TextBox 10">
            <a:extLst>
              <a:ext uri="{FF2B5EF4-FFF2-40B4-BE49-F238E27FC236}">
                <a16:creationId xmlns:a16="http://schemas.microsoft.com/office/drawing/2014/main" id="{48B17191-A79F-FE80-65E5-F7A31CC33271}"/>
              </a:ext>
            </a:extLst>
          </p:cNvPr>
          <p:cNvSpPr txBox="1"/>
          <p:nvPr/>
        </p:nvSpPr>
        <p:spPr>
          <a:xfrm>
            <a:off x="464780" y="480083"/>
            <a:ext cx="4787900" cy="646331"/>
          </a:xfrm>
          <a:prstGeom prst="rect">
            <a:avLst/>
          </a:prstGeom>
          <a:noFill/>
        </p:spPr>
        <p:txBody>
          <a:bodyPr wrap="square" rtlCol="0">
            <a:spAutoFit/>
          </a:bodyPr>
          <a:lstStyle/>
          <a:p>
            <a:pPr algn="l"/>
            <a:r>
              <a:rPr lang="en-GB" b="1" dirty="0"/>
              <a:t>Juxtaposition</a:t>
            </a:r>
            <a:r>
              <a:rPr lang="en-GB" dirty="0"/>
              <a:t>  - Placing unrelated things together to create something new.</a:t>
            </a:r>
          </a:p>
        </p:txBody>
      </p:sp>
      <p:sp>
        <p:nvSpPr>
          <p:cNvPr id="13" name="TextBox 12">
            <a:extLst>
              <a:ext uri="{FF2B5EF4-FFF2-40B4-BE49-F238E27FC236}">
                <a16:creationId xmlns:a16="http://schemas.microsoft.com/office/drawing/2014/main" id="{4AF823FF-6D87-0323-E2F0-76041B0BE16A}"/>
              </a:ext>
            </a:extLst>
          </p:cNvPr>
          <p:cNvSpPr txBox="1"/>
          <p:nvPr/>
        </p:nvSpPr>
        <p:spPr>
          <a:xfrm>
            <a:off x="5949010" y="489581"/>
            <a:ext cx="4787900" cy="646331"/>
          </a:xfrm>
          <a:prstGeom prst="rect">
            <a:avLst/>
          </a:prstGeom>
          <a:noFill/>
        </p:spPr>
        <p:txBody>
          <a:bodyPr wrap="square" rtlCol="0">
            <a:spAutoFit/>
          </a:bodyPr>
          <a:lstStyle/>
          <a:p>
            <a:pPr algn="l"/>
            <a:r>
              <a:rPr lang="en-GB" b="1" dirty="0"/>
              <a:t>Displacement</a:t>
            </a:r>
            <a:r>
              <a:rPr lang="en-GB" dirty="0"/>
              <a:t> – Taking an object out of its normal environment. </a:t>
            </a:r>
          </a:p>
        </p:txBody>
      </p:sp>
    </p:spTree>
    <p:extLst>
      <p:ext uri="{BB962C8B-B14F-4D97-AF65-F5344CB8AC3E}">
        <p14:creationId xmlns:p14="http://schemas.microsoft.com/office/powerpoint/2010/main" val="8433096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14C21DB-CDFB-8454-F78B-493DC2DDDAB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43192" y="1360309"/>
            <a:ext cx="6249387" cy="3756189"/>
          </a:xfrm>
          <a:prstGeom prst="rect">
            <a:avLst/>
          </a:prstGeom>
        </p:spPr>
      </p:pic>
      <p:sp>
        <p:nvSpPr>
          <p:cNvPr id="6" name="TextBox 5">
            <a:extLst>
              <a:ext uri="{FF2B5EF4-FFF2-40B4-BE49-F238E27FC236}">
                <a16:creationId xmlns:a16="http://schemas.microsoft.com/office/drawing/2014/main" id="{BEAA745A-67A8-8FFB-15D3-E375ACFF2F8D}"/>
              </a:ext>
            </a:extLst>
          </p:cNvPr>
          <p:cNvSpPr txBox="1"/>
          <p:nvPr/>
        </p:nvSpPr>
        <p:spPr>
          <a:xfrm>
            <a:off x="645583" y="5313024"/>
            <a:ext cx="4671483" cy="369332"/>
          </a:xfrm>
          <a:prstGeom prst="rect">
            <a:avLst/>
          </a:prstGeom>
          <a:noFill/>
        </p:spPr>
        <p:txBody>
          <a:bodyPr wrap="square" rtlCol="0">
            <a:spAutoFit/>
          </a:bodyPr>
          <a:lstStyle/>
          <a:p>
            <a:pPr algn="l"/>
            <a:r>
              <a:rPr lang="en-GB" dirty="0"/>
              <a:t>“Metamorphosis”– </a:t>
            </a:r>
            <a:r>
              <a:rPr lang="en-GB" dirty="0" err="1"/>
              <a:t>William.D.Higginson</a:t>
            </a:r>
            <a:endParaRPr lang="en-US" dirty="0"/>
          </a:p>
        </p:txBody>
      </p:sp>
      <p:pic>
        <p:nvPicPr>
          <p:cNvPr id="7" name="Picture 6">
            <a:extLst>
              <a:ext uri="{FF2B5EF4-FFF2-40B4-BE49-F238E27FC236}">
                <a16:creationId xmlns:a16="http://schemas.microsoft.com/office/drawing/2014/main" id="{66A26F54-0940-1D95-2AA0-F127C8291B1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819300" y="1360310"/>
            <a:ext cx="4489388" cy="3756189"/>
          </a:xfrm>
          <a:prstGeom prst="rect">
            <a:avLst/>
          </a:prstGeom>
        </p:spPr>
      </p:pic>
      <p:sp>
        <p:nvSpPr>
          <p:cNvPr id="8" name="TextBox 7">
            <a:extLst>
              <a:ext uri="{FF2B5EF4-FFF2-40B4-BE49-F238E27FC236}">
                <a16:creationId xmlns:a16="http://schemas.microsoft.com/office/drawing/2014/main" id="{3F1B3064-3F5D-D2D0-D300-B319691586B8}"/>
              </a:ext>
            </a:extLst>
          </p:cNvPr>
          <p:cNvSpPr txBox="1"/>
          <p:nvPr/>
        </p:nvSpPr>
        <p:spPr>
          <a:xfrm>
            <a:off x="5181600" y="2514600"/>
            <a:ext cx="1828800" cy="1828800"/>
          </a:xfrm>
          <a:prstGeom prst="rect">
            <a:avLst/>
          </a:prstGeom>
          <a:noFill/>
        </p:spPr>
        <p:txBody>
          <a:bodyPr wrap="square" rtlCol="0">
            <a:spAutoFit/>
          </a:bodyPr>
          <a:lstStyle/>
          <a:p>
            <a:pPr algn="l"/>
            <a:endParaRPr lang="en-US" dirty="0"/>
          </a:p>
        </p:txBody>
      </p:sp>
      <p:sp>
        <p:nvSpPr>
          <p:cNvPr id="10" name="TextBox 9">
            <a:extLst>
              <a:ext uri="{FF2B5EF4-FFF2-40B4-BE49-F238E27FC236}">
                <a16:creationId xmlns:a16="http://schemas.microsoft.com/office/drawing/2014/main" id="{CB4D6F31-7B11-226C-1F87-A7B82436A6A0}"/>
              </a:ext>
            </a:extLst>
          </p:cNvPr>
          <p:cNvSpPr txBox="1"/>
          <p:nvPr/>
        </p:nvSpPr>
        <p:spPr>
          <a:xfrm>
            <a:off x="6575883" y="5313024"/>
            <a:ext cx="5274733" cy="369332"/>
          </a:xfrm>
          <a:prstGeom prst="rect">
            <a:avLst/>
          </a:prstGeom>
          <a:noFill/>
        </p:spPr>
        <p:txBody>
          <a:bodyPr wrap="square" rtlCol="0">
            <a:spAutoFit/>
          </a:bodyPr>
          <a:lstStyle/>
          <a:p>
            <a:pPr algn="l"/>
            <a:r>
              <a:rPr lang="en-GB" dirty="0"/>
              <a:t>“Portrait of </a:t>
            </a:r>
            <a:r>
              <a:rPr lang="en-GB" dirty="0" err="1"/>
              <a:t>Stephy</a:t>
            </a:r>
            <a:r>
              <a:rPr lang="en-GB" dirty="0"/>
              <a:t> </a:t>
            </a:r>
            <a:r>
              <a:rPr lang="en-GB" dirty="0" err="1"/>
              <a:t>Langui</a:t>
            </a:r>
            <a:r>
              <a:rPr lang="en-GB" dirty="0"/>
              <a:t>, 1961” – Rene Magritte</a:t>
            </a:r>
            <a:endParaRPr lang="en-US" dirty="0"/>
          </a:p>
        </p:txBody>
      </p:sp>
      <p:sp>
        <p:nvSpPr>
          <p:cNvPr id="3" name="TextBox 2">
            <a:extLst>
              <a:ext uri="{FF2B5EF4-FFF2-40B4-BE49-F238E27FC236}">
                <a16:creationId xmlns:a16="http://schemas.microsoft.com/office/drawing/2014/main" id="{B6506228-8FBC-9C7E-0C09-38D3DEDFCE7F}"/>
              </a:ext>
            </a:extLst>
          </p:cNvPr>
          <p:cNvSpPr txBox="1"/>
          <p:nvPr/>
        </p:nvSpPr>
        <p:spPr>
          <a:xfrm>
            <a:off x="439773" y="402545"/>
            <a:ext cx="5656227" cy="369332"/>
          </a:xfrm>
          <a:prstGeom prst="rect">
            <a:avLst/>
          </a:prstGeom>
          <a:noFill/>
        </p:spPr>
        <p:txBody>
          <a:bodyPr wrap="square" rtlCol="0">
            <a:spAutoFit/>
          </a:bodyPr>
          <a:lstStyle/>
          <a:p>
            <a:pPr algn="l"/>
            <a:r>
              <a:rPr lang="en-GB" b="1" dirty="0"/>
              <a:t>Metamorphosis</a:t>
            </a:r>
            <a:r>
              <a:rPr lang="en-GB" dirty="0"/>
              <a:t> – Transforming one thing into another.</a:t>
            </a:r>
          </a:p>
        </p:txBody>
      </p:sp>
      <p:sp>
        <p:nvSpPr>
          <p:cNvPr id="12" name="TextBox 11">
            <a:extLst>
              <a:ext uri="{FF2B5EF4-FFF2-40B4-BE49-F238E27FC236}">
                <a16:creationId xmlns:a16="http://schemas.microsoft.com/office/drawing/2014/main" id="{29E0B01D-B0D9-FCA1-3FF0-BF9D65BB7AC2}"/>
              </a:ext>
            </a:extLst>
          </p:cNvPr>
          <p:cNvSpPr txBox="1"/>
          <p:nvPr/>
        </p:nvSpPr>
        <p:spPr>
          <a:xfrm>
            <a:off x="6819300" y="409978"/>
            <a:ext cx="4787900" cy="646331"/>
          </a:xfrm>
          <a:prstGeom prst="rect">
            <a:avLst/>
          </a:prstGeom>
          <a:noFill/>
        </p:spPr>
        <p:txBody>
          <a:bodyPr wrap="square" rtlCol="0">
            <a:spAutoFit/>
          </a:bodyPr>
          <a:lstStyle/>
          <a:p>
            <a:pPr algn="l"/>
            <a:r>
              <a:rPr lang="en-GB" b="1" dirty="0"/>
              <a:t>Scale distortion</a:t>
            </a:r>
            <a:r>
              <a:rPr lang="en-GB" dirty="0"/>
              <a:t> – Making small objects huge and large objects tiny.</a:t>
            </a:r>
          </a:p>
        </p:txBody>
      </p:sp>
      <p:sp>
        <p:nvSpPr>
          <p:cNvPr id="14" name="TextBox 13">
            <a:extLst>
              <a:ext uri="{FF2B5EF4-FFF2-40B4-BE49-F238E27FC236}">
                <a16:creationId xmlns:a16="http://schemas.microsoft.com/office/drawing/2014/main" id="{4D9EADC1-6688-7D84-6E96-3BF9C09F8758}"/>
              </a:ext>
            </a:extLst>
          </p:cNvPr>
          <p:cNvSpPr txBox="1"/>
          <p:nvPr/>
        </p:nvSpPr>
        <p:spPr>
          <a:xfrm>
            <a:off x="1302711" y="6205458"/>
            <a:ext cx="10168519" cy="369332"/>
          </a:xfrm>
          <a:prstGeom prst="rect">
            <a:avLst/>
          </a:prstGeom>
          <a:noFill/>
        </p:spPr>
        <p:txBody>
          <a:bodyPr wrap="square" rtlCol="0">
            <a:spAutoFit/>
          </a:bodyPr>
          <a:lstStyle/>
          <a:p>
            <a:pPr algn="l"/>
            <a:r>
              <a:rPr lang="en-GB" dirty="0"/>
              <a:t>Automatism – Creating art spontaneously without planning, like doodling without thinking.</a:t>
            </a:r>
          </a:p>
        </p:txBody>
      </p:sp>
    </p:spTree>
    <p:extLst>
      <p:ext uri="{BB962C8B-B14F-4D97-AF65-F5344CB8AC3E}">
        <p14:creationId xmlns:p14="http://schemas.microsoft.com/office/powerpoint/2010/main" val="2121305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7205B-AA81-D28B-842C-0529FEE3055A}"/>
              </a:ext>
            </a:extLst>
          </p:cNvPr>
          <p:cNvSpPr>
            <a:spLocks noGrp="1"/>
          </p:cNvSpPr>
          <p:nvPr>
            <p:ph type="title"/>
          </p:nvPr>
        </p:nvSpPr>
        <p:spPr>
          <a:xfrm>
            <a:off x="3917950" y="2512218"/>
            <a:ext cx="10515600" cy="1325563"/>
          </a:xfrm>
        </p:spPr>
        <p:txBody>
          <a:bodyPr/>
          <a:lstStyle/>
          <a:p>
            <a:r>
              <a:rPr lang="en-GB" dirty="0"/>
              <a:t>Surrealist Artists</a:t>
            </a:r>
            <a:endParaRPr lang="en-US" dirty="0"/>
          </a:p>
        </p:txBody>
      </p:sp>
    </p:spTree>
    <p:extLst>
      <p:ext uri="{BB962C8B-B14F-4D97-AF65-F5344CB8AC3E}">
        <p14:creationId xmlns:p14="http://schemas.microsoft.com/office/powerpoint/2010/main" val="27373884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BA192FC9-1B0D-BFF4-888D-D2194E231B18}"/>
              </a:ext>
            </a:extLst>
          </p:cNvPr>
          <p:cNvPicPr>
            <a:picLocks noChangeAspect="1"/>
          </p:cNvPicPr>
          <p:nvPr/>
        </p:nvPicPr>
        <p:blipFill>
          <a:blip r:embed="rId3" cstate="screen">
            <a:extLst>
              <a:ext uri="{28A0092B-C50C-407E-A947-70E740481C1C}">
                <a14:useLocalDpi xmlns:a14="http://schemas.microsoft.com/office/drawing/2010/main"/>
              </a:ext>
            </a:extLst>
          </a:blip>
          <a:srcRect/>
          <a:stretch/>
        </p:blipFill>
        <p:spPr>
          <a:xfrm>
            <a:off x="669409" y="1403044"/>
            <a:ext cx="10853182" cy="4631259"/>
          </a:xfrm>
          <a:prstGeom prst="rect">
            <a:avLst/>
          </a:prstGeom>
        </p:spPr>
      </p:pic>
      <p:sp>
        <p:nvSpPr>
          <p:cNvPr id="5" name="TextBox 4">
            <a:extLst>
              <a:ext uri="{FF2B5EF4-FFF2-40B4-BE49-F238E27FC236}">
                <a16:creationId xmlns:a16="http://schemas.microsoft.com/office/drawing/2014/main" id="{BE45D0E7-81B8-07F7-D3A7-1E62FC2B7049}"/>
              </a:ext>
            </a:extLst>
          </p:cNvPr>
          <p:cNvSpPr txBox="1"/>
          <p:nvPr/>
        </p:nvSpPr>
        <p:spPr>
          <a:xfrm>
            <a:off x="477834" y="849046"/>
            <a:ext cx="10856915" cy="369332"/>
          </a:xfrm>
          <a:prstGeom prst="rect">
            <a:avLst/>
          </a:prstGeom>
          <a:noFill/>
        </p:spPr>
        <p:txBody>
          <a:bodyPr wrap="square" rtlCol="0">
            <a:spAutoFit/>
          </a:bodyPr>
          <a:lstStyle/>
          <a:p>
            <a:pPr algn="l"/>
            <a:r>
              <a:rPr lang="en-GB" dirty="0"/>
              <a:t>Salvador Dali was a Spanish surrealist painter and printmaker known for exploring subconscious imagery. </a:t>
            </a:r>
            <a:endParaRPr lang="en-US" dirty="0"/>
          </a:p>
        </p:txBody>
      </p:sp>
      <p:sp>
        <p:nvSpPr>
          <p:cNvPr id="6" name="TextBox 5">
            <a:extLst>
              <a:ext uri="{FF2B5EF4-FFF2-40B4-BE49-F238E27FC236}">
                <a16:creationId xmlns:a16="http://schemas.microsoft.com/office/drawing/2014/main" id="{506120D4-E9B2-3E59-DC9A-DE4A824B0821}"/>
              </a:ext>
            </a:extLst>
          </p:cNvPr>
          <p:cNvSpPr txBox="1"/>
          <p:nvPr/>
        </p:nvSpPr>
        <p:spPr>
          <a:xfrm>
            <a:off x="4451351" y="118642"/>
            <a:ext cx="1644649" cy="369332"/>
          </a:xfrm>
          <a:prstGeom prst="rect">
            <a:avLst/>
          </a:prstGeom>
          <a:noFill/>
        </p:spPr>
        <p:txBody>
          <a:bodyPr wrap="square" rtlCol="0">
            <a:spAutoFit/>
          </a:bodyPr>
          <a:lstStyle/>
          <a:p>
            <a:pPr algn="l"/>
            <a:r>
              <a:rPr lang="en-GB" dirty="0"/>
              <a:t>Salvador Dali</a:t>
            </a:r>
            <a:endParaRPr lang="en-US" dirty="0"/>
          </a:p>
        </p:txBody>
      </p:sp>
      <p:sp>
        <p:nvSpPr>
          <p:cNvPr id="7" name="TextBox 6">
            <a:extLst>
              <a:ext uri="{FF2B5EF4-FFF2-40B4-BE49-F238E27FC236}">
                <a16:creationId xmlns:a16="http://schemas.microsoft.com/office/drawing/2014/main" id="{F8658D96-4FB4-2A23-A978-5D561154A0C1}"/>
              </a:ext>
            </a:extLst>
          </p:cNvPr>
          <p:cNvSpPr txBox="1"/>
          <p:nvPr/>
        </p:nvSpPr>
        <p:spPr>
          <a:xfrm>
            <a:off x="944034" y="6030272"/>
            <a:ext cx="3507317" cy="369332"/>
          </a:xfrm>
          <a:prstGeom prst="rect">
            <a:avLst/>
          </a:prstGeom>
          <a:noFill/>
        </p:spPr>
        <p:txBody>
          <a:bodyPr wrap="square" rtlCol="0">
            <a:spAutoFit/>
          </a:bodyPr>
          <a:lstStyle/>
          <a:p>
            <a:pPr algn="l"/>
            <a:r>
              <a:rPr lang="en-GB" dirty="0"/>
              <a:t>“The Madonna of Port </a:t>
            </a:r>
            <a:r>
              <a:rPr lang="en-GB" dirty="0" err="1"/>
              <a:t>Lligat</a:t>
            </a:r>
            <a:r>
              <a:rPr lang="en-GB" dirty="0"/>
              <a:t>”</a:t>
            </a:r>
            <a:endParaRPr lang="en-US" dirty="0"/>
          </a:p>
        </p:txBody>
      </p:sp>
      <p:sp>
        <p:nvSpPr>
          <p:cNvPr id="8" name="TextBox 7">
            <a:extLst>
              <a:ext uri="{FF2B5EF4-FFF2-40B4-BE49-F238E27FC236}">
                <a16:creationId xmlns:a16="http://schemas.microsoft.com/office/drawing/2014/main" id="{4BC2A361-6DAA-D8A6-7441-7FA902017AE1}"/>
              </a:ext>
            </a:extLst>
          </p:cNvPr>
          <p:cNvSpPr txBox="1"/>
          <p:nvPr/>
        </p:nvSpPr>
        <p:spPr>
          <a:xfrm>
            <a:off x="7080249" y="6034303"/>
            <a:ext cx="3507317" cy="369332"/>
          </a:xfrm>
          <a:prstGeom prst="rect">
            <a:avLst/>
          </a:prstGeom>
          <a:noFill/>
        </p:spPr>
        <p:txBody>
          <a:bodyPr wrap="square" rtlCol="0">
            <a:spAutoFit/>
          </a:bodyPr>
          <a:lstStyle/>
          <a:p>
            <a:pPr algn="l"/>
            <a:r>
              <a:rPr lang="en-GB" dirty="0"/>
              <a:t>“The Temptation of St.Anthony”</a:t>
            </a:r>
            <a:endParaRPr lang="en-US" dirty="0"/>
          </a:p>
        </p:txBody>
      </p:sp>
    </p:spTree>
    <p:extLst>
      <p:ext uri="{BB962C8B-B14F-4D97-AF65-F5344CB8AC3E}">
        <p14:creationId xmlns:p14="http://schemas.microsoft.com/office/powerpoint/2010/main" val="15304920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C063BE4-9F58-BDB5-9AA8-50B4ACD5E32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8217" y="506304"/>
            <a:ext cx="7144283" cy="5217000"/>
          </a:xfrm>
          <a:prstGeom prst="rect">
            <a:avLst/>
          </a:prstGeom>
        </p:spPr>
      </p:pic>
      <p:sp>
        <p:nvSpPr>
          <p:cNvPr id="5" name="TextBox 4">
            <a:extLst>
              <a:ext uri="{FF2B5EF4-FFF2-40B4-BE49-F238E27FC236}">
                <a16:creationId xmlns:a16="http://schemas.microsoft.com/office/drawing/2014/main" id="{088A797E-EB0A-E52E-ECE8-56F5DD020E11}"/>
              </a:ext>
            </a:extLst>
          </p:cNvPr>
          <p:cNvSpPr txBox="1"/>
          <p:nvPr/>
        </p:nvSpPr>
        <p:spPr>
          <a:xfrm>
            <a:off x="1043779" y="5982364"/>
            <a:ext cx="5373157" cy="369332"/>
          </a:xfrm>
          <a:prstGeom prst="rect">
            <a:avLst/>
          </a:prstGeom>
          <a:noFill/>
        </p:spPr>
        <p:txBody>
          <a:bodyPr wrap="square" rtlCol="0">
            <a:spAutoFit/>
          </a:bodyPr>
          <a:lstStyle/>
          <a:p>
            <a:pPr algn="l"/>
            <a:r>
              <a:rPr lang="en-GB"/>
              <a:t>“The persistence of memory”  - Salivdore Dali</a:t>
            </a:r>
            <a:endParaRPr lang="en-US" dirty="0"/>
          </a:p>
        </p:txBody>
      </p:sp>
      <p:sp>
        <p:nvSpPr>
          <p:cNvPr id="8" name="TextBox 7">
            <a:extLst>
              <a:ext uri="{FF2B5EF4-FFF2-40B4-BE49-F238E27FC236}">
                <a16:creationId xmlns:a16="http://schemas.microsoft.com/office/drawing/2014/main" id="{5E233A5F-6565-0F4B-C069-7454AD3DB137}"/>
              </a:ext>
            </a:extLst>
          </p:cNvPr>
          <p:cNvSpPr txBox="1"/>
          <p:nvPr/>
        </p:nvSpPr>
        <p:spPr>
          <a:xfrm>
            <a:off x="7965017" y="2497667"/>
            <a:ext cx="3633257" cy="1477328"/>
          </a:xfrm>
          <a:prstGeom prst="rect">
            <a:avLst/>
          </a:prstGeom>
          <a:noFill/>
        </p:spPr>
        <p:txBody>
          <a:bodyPr wrap="square" rtlCol="0">
            <a:spAutoFit/>
          </a:bodyPr>
          <a:lstStyle/>
          <a:p>
            <a:pPr algn="l"/>
            <a:r>
              <a:rPr lang="en-GB" dirty="0"/>
              <a:t>Take a close look at the painting and share your thoughts. What stands out? What do you notice, what do you think this painting is about?</a:t>
            </a:r>
            <a:endParaRPr lang="en-US" dirty="0"/>
          </a:p>
        </p:txBody>
      </p:sp>
      <p:sp>
        <p:nvSpPr>
          <p:cNvPr id="10" name="TextBox 9">
            <a:extLst>
              <a:ext uri="{FF2B5EF4-FFF2-40B4-BE49-F238E27FC236}">
                <a16:creationId xmlns:a16="http://schemas.microsoft.com/office/drawing/2014/main" id="{C6C57A2A-9B84-A5D4-E88B-B6A09E5B690F}"/>
              </a:ext>
            </a:extLst>
          </p:cNvPr>
          <p:cNvSpPr txBox="1"/>
          <p:nvPr/>
        </p:nvSpPr>
        <p:spPr>
          <a:xfrm>
            <a:off x="7742767" y="557525"/>
            <a:ext cx="4449233" cy="369332"/>
          </a:xfrm>
          <a:prstGeom prst="rect">
            <a:avLst/>
          </a:prstGeom>
          <a:noFill/>
        </p:spPr>
        <p:txBody>
          <a:bodyPr wrap="square" rtlCol="0">
            <a:spAutoFit/>
          </a:bodyPr>
          <a:lstStyle/>
          <a:p>
            <a:pPr algn="l"/>
            <a:r>
              <a:rPr lang="en-GB" dirty="0"/>
              <a:t>What’s happening in this painting?</a:t>
            </a:r>
          </a:p>
        </p:txBody>
      </p:sp>
    </p:spTree>
    <p:extLst>
      <p:ext uri="{BB962C8B-B14F-4D97-AF65-F5344CB8AC3E}">
        <p14:creationId xmlns:p14="http://schemas.microsoft.com/office/powerpoint/2010/main" val="647994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C063BE4-9F58-BDB5-9AA8-50B4ACD5E32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8217" y="506304"/>
            <a:ext cx="7144283" cy="5217000"/>
          </a:xfrm>
          <a:prstGeom prst="rect">
            <a:avLst/>
          </a:prstGeom>
        </p:spPr>
      </p:pic>
      <p:sp>
        <p:nvSpPr>
          <p:cNvPr id="5" name="TextBox 4">
            <a:extLst>
              <a:ext uri="{FF2B5EF4-FFF2-40B4-BE49-F238E27FC236}">
                <a16:creationId xmlns:a16="http://schemas.microsoft.com/office/drawing/2014/main" id="{088A797E-EB0A-E52E-ECE8-56F5DD020E11}"/>
              </a:ext>
            </a:extLst>
          </p:cNvPr>
          <p:cNvSpPr txBox="1"/>
          <p:nvPr/>
        </p:nvSpPr>
        <p:spPr>
          <a:xfrm>
            <a:off x="1043779" y="5982364"/>
            <a:ext cx="5373157" cy="369332"/>
          </a:xfrm>
          <a:prstGeom prst="rect">
            <a:avLst/>
          </a:prstGeom>
          <a:noFill/>
        </p:spPr>
        <p:txBody>
          <a:bodyPr wrap="square" rtlCol="0">
            <a:spAutoFit/>
          </a:bodyPr>
          <a:lstStyle/>
          <a:p>
            <a:pPr algn="l"/>
            <a:r>
              <a:rPr lang="en-GB"/>
              <a:t>“The persistence of memory”  - Salivdore Dali</a:t>
            </a:r>
            <a:endParaRPr lang="en-US" dirty="0"/>
          </a:p>
        </p:txBody>
      </p:sp>
      <p:sp>
        <p:nvSpPr>
          <p:cNvPr id="6" name="TextBox 5">
            <a:extLst>
              <a:ext uri="{FF2B5EF4-FFF2-40B4-BE49-F238E27FC236}">
                <a16:creationId xmlns:a16="http://schemas.microsoft.com/office/drawing/2014/main" id="{D087E76B-7894-10E7-573A-201EBDF7890C}"/>
              </a:ext>
            </a:extLst>
          </p:cNvPr>
          <p:cNvSpPr txBox="1"/>
          <p:nvPr/>
        </p:nvSpPr>
        <p:spPr>
          <a:xfrm>
            <a:off x="7958135" y="1311394"/>
            <a:ext cx="3694116" cy="3970318"/>
          </a:xfrm>
          <a:prstGeom prst="rect">
            <a:avLst/>
          </a:prstGeom>
          <a:noFill/>
        </p:spPr>
        <p:txBody>
          <a:bodyPr wrap="square" rtlCol="0">
            <a:spAutoFit/>
          </a:bodyPr>
          <a:lstStyle/>
          <a:p>
            <a:pPr algn="l"/>
            <a:r>
              <a:rPr lang="en-GB" dirty="0"/>
              <a:t>Salvador Dali creates a dreamlike world where time feels fluid and surreal. The painting explores the nature of time, memory, and reality through symbolism. The melting watches represent time’s flexibility, blending past, present, and future, especially in dreams, while the orange watch, which remains solid, symbolises time continuing despite change. Ants on the watch and insects suggest decay, death, and the passage of time, inspired by Dali’s childhood memories. </a:t>
            </a:r>
            <a:endParaRPr lang="en-US" dirty="0"/>
          </a:p>
        </p:txBody>
      </p:sp>
    </p:spTree>
    <p:extLst>
      <p:ext uri="{BB962C8B-B14F-4D97-AF65-F5344CB8AC3E}">
        <p14:creationId xmlns:p14="http://schemas.microsoft.com/office/powerpoint/2010/main" val="23643718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C063BE4-9F58-BDB5-9AA8-50B4ACD5E32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58217" y="506304"/>
            <a:ext cx="7144283" cy="5217000"/>
          </a:xfrm>
          <a:prstGeom prst="rect">
            <a:avLst/>
          </a:prstGeom>
        </p:spPr>
      </p:pic>
      <p:sp>
        <p:nvSpPr>
          <p:cNvPr id="5" name="TextBox 4">
            <a:extLst>
              <a:ext uri="{FF2B5EF4-FFF2-40B4-BE49-F238E27FC236}">
                <a16:creationId xmlns:a16="http://schemas.microsoft.com/office/drawing/2014/main" id="{088A797E-EB0A-E52E-ECE8-56F5DD020E11}"/>
              </a:ext>
            </a:extLst>
          </p:cNvPr>
          <p:cNvSpPr txBox="1"/>
          <p:nvPr/>
        </p:nvSpPr>
        <p:spPr>
          <a:xfrm>
            <a:off x="1043779" y="5982364"/>
            <a:ext cx="5373157" cy="369332"/>
          </a:xfrm>
          <a:prstGeom prst="rect">
            <a:avLst/>
          </a:prstGeom>
          <a:noFill/>
        </p:spPr>
        <p:txBody>
          <a:bodyPr wrap="square" rtlCol="0">
            <a:spAutoFit/>
          </a:bodyPr>
          <a:lstStyle/>
          <a:p>
            <a:pPr algn="l"/>
            <a:r>
              <a:rPr lang="en-GB"/>
              <a:t>“The persistence of memory”  - Salivdore Dali</a:t>
            </a:r>
            <a:endParaRPr lang="en-US" dirty="0"/>
          </a:p>
        </p:txBody>
      </p:sp>
      <p:sp>
        <p:nvSpPr>
          <p:cNvPr id="6" name="TextBox 5">
            <a:extLst>
              <a:ext uri="{FF2B5EF4-FFF2-40B4-BE49-F238E27FC236}">
                <a16:creationId xmlns:a16="http://schemas.microsoft.com/office/drawing/2014/main" id="{D087E76B-7894-10E7-573A-201EBDF7890C}"/>
              </a:ext>
            </a:extLst>
          </p:cNvPr>
          <p:cNvSpPr txBox="1"/>
          <p:nvPr/>
        </p:nvSpPr>
        <p:spPr>
          <a:xfrm>
            <a:off x="7799384" y="1166842"/>
            <a:ext cx="3979866" cy="4524315"/>
          </a:xfrm>
          <a:prstGeom prst="rect">
            <a:avLst/>
          </a:prstGeom>
          <a:noFill/>
        </p:spPr>
        <p:txBody>
          <a:bodyPr wrap="square" rtlCol="0">
            <a:spAutoFit/>
          </a:bodyPr>
          <a:lstStyle/>
          <a:p>
            <a:pPr algn="l"/>
            <a:r>
              <a:rPr lang="en-GB" dirty="0"/>
              <a:t>The strange figure on the ground could represent Dali himself or his subconscious, while the mirror reflects both reality and imagination. A dead olive tree symbolises lost wisdom and the past, and the empty shoreline conveys Dali’s emotional emptiness. The blue sea represents memory and contrasts with the dark foreground, while the mountains connect to Dali’s childhood memories. Lastly, the egg symbolises birth and renewal. Overall, the painting challenges how we perceive time and memory, creating an unsettling yet fascinating world.</a:t>
            </a:r>
            <a:endParaRPr lang="en-US" dirty="0"/>
          </a:p>
        </p:txBody>
      </p:sp>
    </p:spTree>
    <p:extLst>
      <p:ext uri="{BB962C8B-B14F-4D97-AF65-F5344CB8AC3E}">
        <p14:creationId xmlns:p14="http://schemas.microsoft.com/office/powerpoint/2010/main" val="974343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88086245-0C01-038E-9C2C-D38D8FD6B783}"/>
              </a:ext>
            </a:extLst>
          </p:cNvPr>
          <p:cNvPicPr>
            <a:picLocks noChangeAspect="1"/>
          </p:cNvPicPr>
          <p:nvPr/>
        </p:nvPicPr>
        <p:blipFill>
          <a:blip r:embed="rId2" cstate="screen">
            <a:extLst>
              <a:ext uri="{28A0092B-C50C-407E-A947-70E740481C1C}">
                <a14:useLocalDpi xmlns:a14="http://schemas.microsoft.com/office/drawing/2010/main"/>
              </a:ext>
            </a:extLst>
          </a:blip>
          <a:srcRect/>
          <a:stretch/>
        </p:blipFill>
        <p:spPr>
          <a:xfrm>
            <a:off x="0" y="0"/>
            <a:ext cx="11967463" cy="6730451"/>
          </a:xfrm>
          <a:prstGeom prst="rect">
            <a:avLst/>
          </a:prstGeom>
        </p:spPr>
      </p:pic>
      <p:sp>
        <p:nvSpPr>
          <p:cNvPr id="5" name="TextBox 4">
            <a:extLst>
              <a:ext uri="{FF2B5EF4-FFF2-40B4-BE49-F238E27FC236}">
                <a16:creationId xmlns:a16="http://schemas.microsoft.com/office/drawing/2014/main" id="{250D661E-2C20-00BA-39E7-9C75A21C33A5}"/>
              </a:ext>
            </a:extLst>
          </p:cNvPr>
          <p:cNvSpPr txBox="1"/>
          <p:nvPr/>
        </p:nvSpPr>
        <p:spPr>
          <a:xfrm>
            <a:off x="5799072" y="5725812"/>
            <a:ext cx="2628901" cy="369332"/>
          </a:xfrm>
          <a:prstGeom prst="rect">
            <a:avLst/>
          </a:prstGeom>
          <a:noFill/>
        </p:spPr>
        <p:txBody>
          <a:bodyPr wrap="square" rtlCol="0">
            <a:spAutoFit/>
          </a:bodyPr>
          <a:lstStyle/>
          <a:p>
            <a:pPr algn="l"/>
            <a:r>
              <a:rPr lang="en-GB" dirty="0"/>
              <a:t>“The wounded dear”</a:t>
            </a:r>
            <a:endParaRPr lang="en-US" dirty="0"/>
          </a:p>
        </p:txBody>
      </p:sp>
      <p:sp>
        <p:nvSpPr>
          <p:cNvPr id="6" name="TextBox 5">
            <a:extLst>
              <a:ext uri="{FF2B5EF4-FFF2-40B4-BE49-F238E27FC236}">
                <a16:creationId xmlns:a16="http://schemas.microsoft.com/office/drawing/2014/main" id="{B4408C5A-D147-29BC-493A-861AA9E1B058}"/>
              </a:ext>
            </a:extLst>
          </p:cNvPr>
          <p:cNvSpPr txBox="1"/>
          <p:nvPr/>
        </p:nvSpPr>
        <p:spPr>
          <a:xfrm>
            <a:off x="4984750" y="1164167"/>
            <a:ext cx="5080000" cy="1227666"/>
          </a:xfrm>
          <a:prstGeom prst="rect">
            <a:avLst/>
          </a:prstGeom>
          <a:noFill/>
        </p:spPr>
        <p:txBody>
          <a:bodyPr wrap="square" rtlCol="0">
            <a:spAutoFit/>
          </a:bodyPr>
          <a:lstStyle/>
          <a:p>
            <a:pPr algn="l"/>
            <a:r>
              <a:rPr lang="en-GB" dirty="0"/>
              <a:t>Is known for her brilliantly coloured self-portraits that deal with themes such as identity, the human body and death. Although she denied the connection, she is often identified as a surrealist.</a:t>
            </a:r>
            <a:endParaRPr lang="en-US" dirty="0"/>
          </a:p>
        </p:txBody>
      </p:sp>
      <p:sp>
        <p:nvSpPr>
          <p:cNvPr id="7" name="TextBox 6">
            <a:extLst>
              <a:ext uri="{FF2B5EF4-FFF2-40B4-BE49-F238E27FC236}">
                <a16:creationId xmlns:a16="http://schemas.microsoft.com/office/drawing/2014/main" id="{EAD02769-CEAB-2CDA-60B6-AC578E663539}"/>
              </a:ext>
            </a:extLst>
          </p:cNvPr>
          <p:cNvSpPr txBox="1"/>
          <p:nvPr/>
        </p:nvSpPr>
        <p:spPr>
          <a:xfrm>
            <a:off x="762000" y="5725812"/>
            <a:ext cx="4946650" cy="369332"/>
          </a:xfrm>
          <a:prstGeom prst="rect">
            <a:avLst/>
          </a:prstGeom>
          <a:noFill/>
        </p:spPr>
        <p:txBody>
          <a:bodyPr wrap="square" rtlCol="0">
            <a:spAutoFit/>
          </a:bodyPr>
          <a:lstStyle/>
          <a:p>
            <a:pPr algn="l"/>
            <a:r>
              <a:rPr lang="en-GB" dirty="0"/>
              <a:t>“Marxism Will Give Health to the Sick”</a:t>
            </a:r>
            <a:endParaRPr lang="en-US" dirty="0"/>
          </a:p>
        </p:txBody>
      </p:sp>
    </p:spTree>
    <p:extLst>
      <p:ext uri="{BB962C8B-B14F-4D97-AF65-F5344CB8AC3E}">
        <p14:creationId xmlns:p14="http://schemas.microsoft.com/office/powerpoint/2010/main" val="1749372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AB8EF7F-211B-D530-A13F-7B1C4BAF60B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42762" y="32836"/>
            <a:ext cx="10518141" cy="5871217"/>
          </a:xfrm>
          <a:prstGeom prst="rect">
            <a:avLst/>
          </a:prstGeom>
        </p:spPr>
      </p:pic>
      <p:sp>
        <p:nvSpPr>
          <p:cNvPr id="5" name="TextBox 4">
            <a:extLst>
              <a:ext uri="{FF2B5EF4-FFF2-40B4-BE49-F238E27FC236}">
                <a16:creationId xmlns:a16="http://schemas.microsoft.com/office/drawing/2014/main" id="{3D1C09C2-7BC7-F69E-6B88-839F14F6CF5D}"/>
              </a:ext>
            </a:extLst>
          </p:cNvPr>
          <p:cNvSpPr txBox="1"/>
          <p:nvPr/>
        </p:nvSpPr>
        <p:spPr>
          <a:xfrm>
            <a:off x="1354665" y="6222999"/>
            <a:ext cx="8947151" cy="369332"/>
          </a:xfrm>
          <a:prstGeom prst="rect">
            <a:avLst/>
          </a:prstGeom>
          <a:noFill/>
        </p:spPr>
        <p:txBody>
          <a:bodyPr wrap="square" rtlCol="0">
            <a:spAutoFit/>
          </a:bodyPr>
          <a:lstStyle/>
          <a:p>
            <a:pPr algn="l"/>
            <a:r>
              <a:rPr lang="en-GB" dirty="0"/>
              <a:t>Belgian surrealist artist known for his depictions of unfamiliar, unexpected contexts.</a:t>
            </a:r>
            <a:endParaRPr lang="en-US" dirty="0"/>
          </a:p>
        </p:txBody>
      </p:sp>
      <p:sp>
        <p:nvSpPr>
          <p:cNvPr id="6" name="TextBox 5">
            <a:extLst>
              <a:ext uri="{FF2B5EF4-FFF2-40B4-BE49-F238E27FC236}">
                <a16:creationId xmlns:a16="http://schemas.microsoft.com/office/drawing/2014/main" id="{1FF80EB0-9311-CEF2-CA3B-C456216F427D}"/>
              </a:ext>
            </a:extLst>
          </p:cNvPr>
          <p:cNvSpPr txBox="1"/>
          <p:nvPr/>
        </p:nvSpPr>
        <p:spPr>
          <a:xfrm>
            <a:off x="2116666" y="5534721"/>
            <a:ext cx="3390900" cy="369332"/>
          </a:xfrm>
          <a:prstGeom prst="rect">
            <a:avLst/>
          </a:prstGeom>
          <a:noFill/>
        </p:spPr>
        <p:txBody>
          <a:bodyPr wrap="square" rtlCol="0">
            <a:spAutoFit/>
          </a:bodyPr>
          <a:lstStyle/>
          <a:p>
            <a:pPr algn="l"/>
            <a:r>
              <a:rPr lang="en-GB" dirty="0"/>
              <a:t>“The Art of Living”</a:t>
            </a:r>
            <a:endParaRPr lang="en-US" dirty="0"/>
          </a:p>
        </p:txBody>
      </p:sp>
      <p:sp>
        <p:nvSpPr>
          <p:cNvPr id="7" name="TextBox 6">
            <a:extLst>
              <a:ext uri="{FF2B5EF4-FFF2-40B4-BE49-F238E27FC236}">
                <a16:creationId xmlns:a16="http://schemas.microsoft.com/office/drawing/2014/main" id="{9438311C-7019-ABD3-EB20-C104F81C0353}"/>
              </a:ext>
            </a:extLst>
          </p:cNvPr>
          <p:cNvSpPr txBox="1"/>
          <p:nvPr/>
        </p:nvSpPr>
        <p:spPr>
          <a:xfrm>
            <a:off x="6779685" y="5534721"/>
            <a:ext cx="4195233" cy="369332"/>
          </a:xfrm>
          <a:prstGeom prst="rect">
            <a:avLst/>
          </a:prstGeom>
          <a:noFill/>
        </p:spPr>
        <p:txBody>
          <a:bodyPr wrap="square" rtlCol="0">
            <a:spAutoFit/>
          </a:bodyPr>
          <a:lstStyle/>
          <a:p>
            <a:pPr algn="l"/>
            <a:r>
              <a:rPr lang="en-GB" dirty="0"/>
              <a:t>“The Philosopher’s Lamp”</a:t>
            </a:r>
            <a:endParaRPr lang="en-US" dirty="0"/>
          </a:p>
        </p:txBody>
      </p:sp>
    </p:spTree>
    <p:extLst>
      <p:ext uri="{BB962C8B-B14F-4D97-AF65-F5344CB8AC3E}">
        <p14:creationId xmlns:p14="http://schemas.microsoft.com/office/powerpoint/2010/main" val="3646048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999CCC1-2D0C-BA3C-BB05-75126B8075A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76807" y="720721"/>
            <a:ext cx="6581690" cy="4870451"/>
          </a:xfrm>
          <a:prstGeom prst="rect">
            <a:avLst/>
          </a:prstGeom>
        </p:spPr>
      </p:pic>
      <p:sp>
        <p:nvSpPr>
          <p:cNvPr id="2" name="TextBox 1">
            <a:extLst>
              <a:ext uri="{FF2B5EF4-FFF2-40B4-BE49-F238E27FC236}">
                <a16:creationId xmlns:a16="http://schemas.microsoft.com/office/drawing/2014/main" id="{EB5A57DB-158C-B64B-5F9F-61AA9F76A6A4}"/>
              </a:ext>
            </a:extLst>
          </p:cNvPr>
          <p:cNvSpPr txBox="1"/>
          <p:nvPr/>
        </p:nvSpPr>
        <p:spPr>
          <a:xfrm>
            <a:off x="275165" y="5814113"/>
            <a:ext cx="7069667" cy="646331"/>
          </a:xfrm>
          <a:prstGeom prst="rect">
            <a:avLst/>
          </a:prstGeom>
          <a:noFill/>
        </p:spPr>
        <p:txBody>
          <a:bodyPr wrap="square" rtlCol="0">
            <a:spAutoFit/>
          </a:bodyPr>
          <a:lstStyle/>
          <a:p>
            <a:pPr algn="l"/>
            <a:r>
              <a:rPr lang="en-GB" dirty="0"/>
              <a:t>Dorothea Tanning was an American painter, printmaker, sculptor and poet. Her early work was influenced by surrealism.</a:t>
            </a:r>
            <a:endParaRPr lang="en-US" dirty="0"/>
          </a:p>
        </p:txBody>
      </p:sp>
      <p:pic>
        <p:nvPicPr>
          <p:cNvPr id="5" name="Picture 4">
            <a:extLst>
              <a:ext uri="{FF2B5EF4-FFF2-40B4-BE49-F238E27FC236}">
                <a16:creationId xmlns:a16="http://schemas.microsoft.com/office/drawing/2014/main" id="{AF6827C7-0B4A-678D-7602-7C98FCE9F0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521840" y="720721"/>
            <a:ext cx="3985154" cy="5643286"/>
          </a:xfrm>
          <a:prstGeom prst="rect">
            <a:avLst/>
          </a:prstGeom>
        </p:spPr>
      </p:pic>
      <p:sp>
        <p:nvSpPr>
          <p:cNvPr id="3" name="TextBox 2">
            <a:extLst>
              <a:ext uri="{FF2B5EF4-FFF2-40B4-BE49-F238E27FC236}">
                <a16:creationId xmlns:a16="http://schemas.microsoft.com/office/drawing/2014/main" id="{166306C1-4989-1556-6357-E80E24FED072}"/>
              </a:ext>
            </a:extLst>
          </p:cNvPr>
          <p:cNvSpPr txBox="1"/>
          <p:nvPr/>
        </p:nvSpPr>
        <p:spPr>
          <a:xfrm>
            <a:off x="4469341" y="124661"/>
            <a:ext cx="3253317" cy="369332"/>
          </a:xfrm>
          <a:prstGeom prst="rect">
            <a:avLst/>
          </a:prstGeom>
          <a:noFill/>
        </p:spPr>
        <p:txBody>
          <a:bodyPr wrap="square" rtlCol="0">
            <a:spAutoFit/>
          </a:bodyPr>
          <a:lstStyle/>
          <a:p>
            <a:pPr algn="l"/>
            <a:r>
              <a:rPr lang="en-GB" dirty="0"/>
              <a:t>Dorothea Tanning</a:t>
            </a:r>
            <a:endParaRPr lang="en-US" dirty="0"/>
          </a:p>
        </p:txBody>
      </p:sp>
    </p:spTree>
    <p:extLst>
      <p:ext uri="{BB962C8B-B14F-4D97-AF65-F5344CB8AC3E}">
        <p14:creationId xmlns:p14="http://schemas.microsoft.com/office/powerpoint/2010/main" val="37800965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0B68D7C-B623-156C-4C44-7318F461C65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44501" y="215086"/>
            <a:ext cx="10907344" cy="6427827"/>
          </a:xfrm>
          <a:prstGeom prst="rect">
            <a:avLst/>
          </a:prstGeom>
        </p:spPr>
      </p:pic>
      <p:sp>
        <p:nvSpPr>
          <p:cNvPr id="5" name="TextBox 4">
            <a:extLst>
              <a:ext uri="{FF2B5EF4-FFF2-40B4-BE49-F238E27FC236}">
                <a16:creationId xmlns:a16="http://schemas.microsoft.com/office/drawing/2014/main" id="{757EE1B1-4AF9-BFEB-284F-82DB895A4268}"/>
              </a:ext>
            </a:extLst>
          </p:cNvPr>
          <p:cNvSpPr txBox="1"/>
          <p:nvPr/>
        </p:nvSpPr>
        <p:spPr>
          <a:xfrm>
            <a:off x="2169583" y="6381752"/>
            <a:ext cx="3495756" cy="369332"/>
          </a:xfrm>
          <a:prstGeom prst="rect">
            <a:avLst/>
          </a:prstGeom>
          <a:noFill/>
        </p:spPr>
        <p:txBody>
          <a:bodyPr wrap="square" rtlCol="0">
            <a:spAutoFit/>
          </a:bodyPr>
          <a:lstStyle/>
          <a:p>
            <a:pPr algn="l"/>
            <a:r>
              <a:rPr lang="en-GB" dirty="0"/>
              <a:t>“The Truth About Comets”</a:t>
            </a:r>
            <a:endParaRPr lang="en-US" dirty="0"/>
          </a:p>
        </p:txBody>
      </p:sp>
      <p:sp>
        <p:nvSpPr>
          <p:cNvPr id="6" name="TextBox 5">
            <a:extLst>
              <a:ext uri="{FF2B5EF4-FFF2-40B4-BE49-F238E27FC236}">
                <a16:creationId xmlns:a16="http://schemas.microsoft.com/office/drawing/2014/main" id="{50DE7C1D-C556-3DD0-3A52-BFA4FCC0D540}"/>
              </a:ext>
            </a:extLst>
          </p:cNvPr>
          <p:cNvSpPr txBox="1"/>
          <p:nvPr/>
        </p:nvSpPr>
        <p:spPr>
          <a:xfrm>
            <a:off x="8462433" y="6327667"/>
            <a:ext cx="1828800" cy="369332"/>
          </a:xfrm>
          <a:prstGeom prst="rect">
            <a:avLst/>
          </a:prstGeom>
          <a:noFill/>
        </p:spPr>
        <p:txBody>
          <a:bodyPr wrap="square" rtlCol="0">
            <a:spAutoFit/>
          </a:bodyPr>
          <a:lstStyle/>
          <a:p>
            <a:pPr algn="l"/>
            <a:r>
              <a:rPr lang="en-GB" dirty="0"/>
              <a:t>“Birthday”</a:t>
            </a:r>
            <a:endParaRPr lang="en-US" dirty="0"/>
          </a:p>
        </p:txBody>
      </p:sp>
    </p:spTree>
    <p:extLst>
      <p:ext uri="{BB962C8B-B14F-4D97-AF65-F5344CB8AC3E}">
        <p14:creationId xmlns:p14="http://schemas.microsoft.com/office/powerpoint/2010/main" val="31247923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8D78D43-D932-A06C-DDAA-9B720010358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4494" y="378883"/>
            <a:ext cx="8808011" cy="5571067"/>
          </a:xfrm>
          <a:prstGeom prst="rect">
            <a:avLst/>
          </a:prstGeom>
        </p:spPr>
      </p:pic>
      <p:sp>
        <p:nvSpPr>
          <p:cNvPr id="5" name="TextBox 4">
            <a:extLst>
              <a:ext uri="{FF2B5EF4-FFF2-40B4-BE49-F238E27FC236}">
                <a16:creationId xmlns:a16="http://schemas.microsoft.com/office/drawing/2014/main" id="{CB0E21C4-8979-7708-94EF-F08EA24ADF24}"/>
              </a:ext>
            </a:extLst>
          </p:cNvPr>
          <p:cNvSpPr txBox="1"/>
          <p:nvPr/>
        </p:nvSpPr>
        <p:spPr>
          <a:xfrm>
            <a:off x="804334" y="5949950"/>
            <a:ext cx="3253317" cy="369332"/>
          </a:xfrm>
          <a:prstGeom prst="rect">
            <a:avLst/>
          </a:prstGeom>
          <a:noFill/>
        </p:spPr>
        <p:txBody>
          <a:bodyPr wrap="square" rtlCol="0">
            <a:spAutoFit/>
          </a:bodyPr>
          <a:lstStyle/>
          <a:p>
            <a:pPr algn="l"/>
            <a:r>
              <a:rPr lang="en-GB" dirty="0"/>
              <a:t>“</a:t>
            </a:r>
            <a:r>
              <a:rPr lang="en-GB" dirty="0" err="1"/>
              <a:t>Attirement</a:t>
            </a:r>
            <a:r>
              <a:rPr lang="en-GB" dirty="0"/>
              <a:t> of the bride”</a:t>
            </a:r>
            <a:endParaRPr lang="en-US" dirty="0"/>
          </a:p>
        </p:txBody>
      </p:sp>
      <p:sp>
        <p:nvSpPr>
          <p:cNvPr id="6" name="TextBox 5">
            <a:extLst>
              <a:ext uri="{FF2B5EF4-FFF2-40B4-BE49-F238E27FC236}">
                <a16:creationId xmlns:a16="http://schemas.microsoft.com/office/drawing/2014/main" id="{4C02184D-D14C-2946-BEC7-5C17E62A3CD0}"/>
              </a:ext>
            </a:extLst>
          </p:cNvPr>
          <p:cNvSpPr txBox="1"/>
          <p:nvPr/>
        </p:nvSpPr>
        <p:spPr>
          <a:xfrm>
            <a:off x="9748588" y="643466"/>
            <a:ext cx="2237317" cy="375682"/>
          </a:xfrm>
          <a:prstGeom prst="rect">
            <a:avLst/>
          </a:prstGeom>
          <a:noFill/>
        </p:spPr>
        <p:txBody>
          <a:bodyPr wrap="square" rtlCol="0">
            <a:spAutoFit/>
          </a:bodyPr>
          <a:lstStyle/>
          <a:p>
            <a:pPr algn="l"/>
            <a:r>
              <a:rPr lang="en-GB" dirty="0"/>
              <a:t>Max Ernst</a:t>
            </a:r>
            <a:endParaRPr lang="en-US" dirty="0"/>
          </a:p>
        </p:txBody>
      </p:sp>
      <p:sp>
        <p:nvSpPr>
          <p:cNvPr id="7" name="TextBox 6">
            <a:extLst>
              <a:ext uri="{FF2B5EF4-FFF2-40B4-BE49-F238E27FC236}">
                <a16:creationId xmlns:a16="http://schemas.microsoft.com/office/drawing/2014/main" id="{5EBFAF06-6082-CC7A-00D8-58454D6DB603}"/>
              </a:ext>
            </a:extLst>
          </p:cNvPr>
          <p:cNvSpPr txBox="1"/>
          <p:nvPr/>
        </p:nvSpPr>
        <p:spPr>
          <a:xfrm>
            <a:off x="5570678" y="5949950"/>
            <a:ext cx="1828800" cy="369332"/>
          </a:xfrm>
          <a:prstGeom prst="rect">
            <a:avLst/>
          </a:prstGeom>
          <a:noFill/>
        </p:spPr>
        <p:txBody>
          <a:bodyPr wrap="square" rtlCol="0">
            <a:spAutoFit/>
          </a:bodyPr>
          <a:lstStyle/>
          <a:p>
            <a:pPr algn="l"/>
            <a:r>
              <a:rPr lang="en-GB" dirty="0"/>
              <a:t>“The Antipope”</a:t>
            </a:r>
            <a:endParaRPr lang="en-US" dirty="0"/>
          </a:p>
        </p:txBody>
      </p:sp>
      <p:sp>
        <p:nvSpPr>
          <p:cNvPr id="2" name="TextBox 1">
            <a:extLst>
              <a:ext uri="{FF2B5EF4-FFF2-40B4-BE49-F238E27FC236}">
                <a16:creationId xmlns:a16="http://schemas.microsoft.com/office/drawing/2014/main" id="{5250ED23-B6D2-311F-DAF7-85D6B0AFB156}"/>
              </a:ext>
            </a:extLst>
          </p:cNvPr>
          <p:cNvSpPr txBox="1"/>
          <p:nvPr/>
        </p:nvSpPr>
        <p:spPr>
          <a:xfrm>
            <a:off x="8929439" y="2413337"/>
            <a:ext cx="3158067" cy="2031325"/>
          </a:xfrm>
          <a:prstGeom prst="rect">
            <a:avLst/>
          </a:prstGeom>
          <a:noFill/>
        </p:spPr>
        <p:txBody>
          <a:bodyPr wrap="square" rtlCol="0">
            <a:spAutoFit/>
          </a:bodyPr>
          <a:lstStyle/>
          <a:p>
            <a:pPr algn="l"/>
            <a:r>
              <a:rPr lang="en-GB" dirty="0"/>
              <a:t>Max Ernst was a German painter, sculptor, printmaker, graphic artist and poet. A prolific artist.Ernst was a primary pioneer of the Dada movement and surrealism in Europe.</a:t>
            </a:r>
            <a:endParaRPr lang="en-US" dirty="0"/>
          </a:p>
        </p:txBody>
      </p:sp>
    </p:spTree>
    <p:extLst>
      <p:ext uri="{BB962C8B-B14F-4D97-AF65-F5344CB8AC3E}">
        <p14:creationId xmlns:p14="http://schemas.microsoft.com/office/powerpoint/2010/main" val="4184468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BCE23-3F5C-1592-B7BD-485ABA0DF76D}"/>
              </a:ext>
            </a:extLst>
          </p:cNvPr>
          <p:cNvSpPr>
            <a:spLocks noGrp="1"/>
          </p:cNvSpPr>
          <p:nvPr>
            <p:ph type="title"/>
          </p:nvPr>
        </p:nvSpPr>
        <p:spPr>
          <a:xfrm>
            <a:off x="1198033" y="2481792"/>
            <a:ext cx="10515600" cy="1325563"/>
          </a:xfrm>
        </p:spPr>
        <p:txBody>
          <a:bodyPr/>
          <a:lstStyle/>
          <a:p>
            <a:r>
              <a:rPr lang="en-GB" dirty="0"/>
              <a:t>How surrealism relates to modern culture </a:t>
            </a:r>
            <a:endParaRPr lang="en-US" dirty="0"/>
          </a:p>
        </p:txBody>
      </p:sp>
    </p:spTree>
    <p:extLst>
      <p:ext uri="{BB962C8B-B14F-4D97-AF65-F5344CB8AC3E}">
        <p14:creationId xmlns:p14="http://schemas.microsoft.com/office/powerpoint/2010/main" val="2667709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A5CAD1B3-90B3-8319-5002-C87BF181DBE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33630" y="977157"/>
            <a:ext cx="6374771" cy="3746500"/>
          </a:xfrm>
          <a:prstGeom prst="rect">
            <a:avLst/>
          </a:prstGeom>
        </p:spPr>
      </p:pic>
      <p:pic>
        <p:nvPicPr>
          <p:cNvPr id="11" name="Picture 10">
            <a:extLst>
              <a:ext uri="{FF2B5EF4-FFF2-40B4-BE49-F238E27FC236}">
                <a16:creationId xmlns:a16="http://schemas.microsoft.com/office/drawing/2014/main" id="{FC9C66D8-E073-D7B2-C825-0DAEE6B5783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263665" y="4998492"/>
            <a:ext cx="3054532" cy="1497339"/>
          </a:xfrm>
          <a:prstGeom prst="rect">
            <a:avLst/>
          </a:prstGeom>
        </p:spPr>
      </p:pic>
      <p:pic>
        <p:nvPicPr>
          <p:cNvPr id="12" name="Picture 11">
            <a:extLst>
              <a:ext uri="{FF2B5EF4-FFF2-40B4-BE49-F238E27FC236}">
                <a16:creationId xmlns:a16="http://schemas.microsoft.com/office/drawing/2014/main" id="{BF7C880A-FD0F-F999-30FD-F3F1B0D3E6E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43130" y="5012567"/>
            <a:ext cx="3301544" cy="1497338"/>
          </a:xfrm>
          <a:prstGeom prst="rect">
            <a:avLst/>
          </a:prstGeom>
        </p:spPr>
      </p:pic>
      <p:sp>
        <p:nvSpPr>
          <p:cNvPr id="14" name="TextBox 13">
            <a:extLst>
              <a:ext uri="{FF2B5EF4-FFF2-40B4-BE49-F238E27FC236}">
                <a16:creationId xmlns:a16="http://schemas.microsoft.com/office/drawing/2014/main" id="{095BF2CC-2F81-748D-E9CF-C5B049A6825D}"/>
              </a:ext>
            </a:extLst>
          </p:cNvPr>
          <p:cNvSpPr txBox="1"/>
          <p:nvPr/>
        </p:nvSpPr>
        <p:spPr>
          <a:xfrm>
            <a:off x="3349265" y="332990"/>
            <a:ext cx="1828800" cy="369332"/>
          </a:xfrm>
          <a:prstGeom prst="rect">
            <a:avLst/>
          </a:prstGeom>
          <a:noFill/>
        </p:spPr>
        <p:txBody>
          <a:bodyPr wrap="square" rtlCol="0">
            <a:spAutoFit/>
          </a:bodyPr>
          <a:lstStyle/>
          <a:p>
            <a:pPr algn="l"/>
            <a:r>
              <a:rPr lang="en-GB" dirty="0"/>
              <a:t>Film and TV</a:t>
            </a:r>
            <a:endParaRPr lang="en-US" dirty="0"/>
          </a:p>
        </p:txBody>
      </p:sp>
      <p:sp>
        <p:nvSpPr>
          <p:cNvPr id="15" name="TextBox 14">
            <a:extLst>
              <a:ext uri="{FF2B5EF4-FFF2-40B4-BE49-F238E27FC236}">
                <a16:creationId xmlns:a16="http://schemas.microsoft.com/office/drawing/2014/main" id="{193FA197-C2CC-901A-8C5C-306BA928E86B}"/>
              </a:ext>
            </a:extLst>
          </p:cNvPr>
          <p:cNvSpPr txBox="1"/>
          <p:nvPr/>
        </p:nvSpPr>
        <p:spPr>
          <a:xfrm>
            <a:off x="7818784" y="1133575"/>
            <a:ext cx="2886408" cy="369332"/>
          </a:xfrm>
          <a:prstGeom prst="rect">
            <a:avLst/>
          </a:prstGeom>
          <a:noFill/>
        </p:spPr>
        <p:txBody>
          <a:bodyPr wrap="square" rtlCol="0">
            <a:spAutoFit/>
          </a:bodyPr>
          <a:lstStyle/>
          <a:p>
            <a:pPr algn="l"/>
            <a:r>
              <a:rPr lang="en-GB" dirty="0"/>
              <a:t>Disney’s Strange World</a:t>
            </a:r>
            <a:endParaRPr lang="en-US" dirty="0"/>
          </a:p>
        </p:txBody>
      </p:sp>
      <p:sp>
        <p:nvSpPr>
          <p:cNvPr id="2" name="TextBox 1">
            <a:extLst>
              <a:ext uri="{FF2B5EF4-FFF2-40B4-BE49-F238E27FC236}">
                <a16:creationId xmlns:a16="http://schemas.microsoft.com/office/drawing/2014/main" id="{B1DFA3C2-207A-F413-9D80-82ED54958C05}"/>
              </a:ext>
            </a:extLst>
          </p:cNvPr>
          <p:cNvSpPr txBox="1"/>
          <p:nvPr/>
        </p:nvSpPr>
        <p:spPr>
          <a:xfrm>
            <a:off x="7650660" y="2850407"/>
            <a:ext cx="3054532" cy="1754326"/>
          </a:xfrm>
          <a:prstGeom prst="rect">
            <a:avLst/>
          </a:prstGeom>
          <a:noFill/>
        </p:spPr>
        <p:txBody>
          <a:bodyPr wrap="square" rtlCol="0">
            <a:spAutoFit/>
          </a:bodyPr>
          <a:lstStyle/>
          <a:p>
            <a:pPr algn="l"/>
            <a:r>
              <a:rPr lang="en-GB" dirty="0"/>
              <a:t>“Strange World” is a </a:t>
            </a:r>
            <a:r>
              <a:rPr lang="en-GB" dirty="0" err="1"/>
              <a:t>disney</a:t>
            </a:r>
            <a:r>
              <a:rPr lang="en-GB" dirty="0"/>
              <a:t> animated film about a family of explorers, who venture into a mysterious world filled with surreal creatures and strange, living objects.</a:t>
            </a:r>
            <a:endParaRPr lang="en-US" dirty="0"/>
          </a:p>
        </p:txBody>
      </p:sp>
    </p:spTree>
    <p:extLst>
      <p:ext uri="{BB962C8B-B14F-4D97-AF65-F5344CB8AC3E}">
        <p14:creationId xmlns:p14="http://schemas.microsoft.com/office/powerpoint/2010/main" val="17455297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D00971E-7090-6DE7-A15C-47D8B8405C3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6357" y="929322"/>
            <a:ext cx="2320948" cy="3441596"/>
          </a:xfrm>
          <a:prstGeom prst="rect">
            <a:avLst/>
          </a:prstGeom>
        </p:spPr>
      </p:pic>
      <p:pic>
        <p:nvPicPr>
          <p:cNvPr id="7" name="Picture 6">
            <a:extLst>
              <a:ext uri="{FF2B5EF4-FFF2-40B4-BE49-F238E27FC236}">
                <a16:creationId xmlns:a16="http://schemas.microsoft.com/office/drawing/2014/main" id="{28BBC3FF-5419-5188-8216-EF5BEC8E048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662440" y="929322"/>
            <a:ext cx="2656317" cy="3441596"/>
          </a:xfrm>
          <a:prstGeom prst="rect">
            <a:avLst/>
          </a:prstGeom>
        </p:spPr>
      </p:pic>
      <p:pic>
        <p:nvPicPr>
          <p:cNvPr id="8" name="Picture 7">
            <a:extLst>
              <a:ext uri="{FF2B5EF4-FFF2-40B4-BE49-F238E27FC236}">
                <a16:creationId xmlns:a16="http://schemas.microsoft.com/office/drawing/2014/main" id="{1D91CF7E-0C57-27D2-65C1-22C54C7BF6B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532161" y="929322"/>
            <a:ext cx="2682168" cy="3441596"/>
          </a:xfrm>
          <a:prstGeom prst="rect">
            <a:avLst/>
          </a:prstGeom>
        </p:spPr>
      </p:pic>
      <p:pic>
        <p:nvPicPr>
          <p:cNvPr id="13" name="Picture 12">
            <a:extLst>
              <a:ext uri="{FF2B5EF4-FFF2-40B4-BE49-F238E27FC236}">
                <a16:creationId xmlns:a16="http://schemas.microsoft.com/office/drawing/2014/main" id="{4C54FE73-3B2B-3BE2-59AB-500288EFBDE5}"/>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515102" y="4561417"/>
            <a:ext cx="4294828" cy="2173353"/>
          </a:xfrm>
          <a:prstGeom prst="rect">
            <a:avLst/>
          </a:prstGeom>
        </p:spPr>
      </p:pic>
      <p:sp>
        <p:nvSpPr>
          <p:cNvPr id="14" name="TextBox 13">
            <a:extLst>
              <a:ext uri="{FF2B5EF4-FFF2-40B4-BE49-F238E27FC236}">
                <a16:creationId xmlns:a16="http://schemas.microsoft.com/office/drawing/2014/main" id="{095BF2CC-2F81-748D-E9CF-C5B049A6825D}"/>
              </a:ext>
            </a:extLst>
          </p:cNvPr>
          <p:cNvSpPr txBox="1"/>
          <p:nvPr/>
        </p:nvSpPr>
        <p:spPr>
          <a:xfrm>
            <a:off x="3326594" y="280075"/>
            <a:ext cx="1828800" cy="369332"/>
          </a:xfrm>
          <a:prstGeom prst="rect">
            <a:avLst/>
          </a:prstGeom>
          <a:noFill/>
        </p:spPr>
        <p:txBody>
          <a:bodyPr wrap="square" rtlCol="0">
            <a:spAutoFit/>
          </a:bodyPr>
          <a:lstStyle/>
          <a:p>
            <a:pPr algn="l"/>
            <a:r>
              <a:rPr lang="en-GB" dirty="0"/>
              <a:t>Film and TV</a:t>
            </a:r>
            <a:endParaRPr lang="en-US" dirty="0"/>
          </a:p>
        </p:txBody>
      </p:sp>
      <p:sp>
        <p:nvSpPr>
          <p:cNvPr id="16" name="TextBox 15">
            <a:extLst>
              <a:ext uri="{FF2B5EF4-FFF2-40B4-BE49-F238E27FC236}">
                <a16:creationId xmlns:a16="http://schemas.microsoft.com/office/drawing/2014/main" id="{886EE998-BE74-458C-96D5-9821F6CFC243}"/>
              </a:ext>
            </a:extLst>
          </p:cNvPr>
          <p:cNvSpPr txBox="1"/>
          <p:nvPr/>
        </p:nvSpPr>
        <p:spPr>
          <a:xfrm>
            <a:off x="9070031" y="2465454"/>
            <a:ext cx="1799849" cy="369332"/>
          </a:xfrm>
          <a:prstGeom prst="rect">
            <a:avLst/>
          </a:prstGeom>
          <a:noFill/>
        </p:spPr>
        <p:txBody>
          <a:bodyPr wrap="square" rtlCol="0">
            <a:spAutoFit/>
          </a:bodyPr>
          <a:lstStyle/>
          <a:p>
            <a:pPr algn="l"/>
            <a:r>
              <a:rPr lang="en-GB" dirty="0"/>
              <a:t>Stranger Things </a:t>
            </a:r>
            <a:endParaRPr lang="en-US" dirty="0"/>
          </a:p>
        </p:txBody>
      </p:sp>
      <p:sp>
        <p:nvSpPr>
          <p:cNvPr id="2" name="TextBox 1">
            <a:extLst>
              <a:ext uri="{FF2B5EF4-FFF2-40B4-BE49-F238E27FC236}">
                <a16:creationId xmlns:a16="http://schemas.microsoft.com/office/drawing/2014/main" id="{3BD115AC-268E-A728-58C2-6F261D000614}"/>
              </a:ext>
            </a:extLst>
          </p:cNvPr>
          <p:cNvSpPr txBox="1"/>
          <p:nvPr/>
        </p:nvSpPr>
        <p:spPr>
          <a:xfrm>
            <a:off x="6176170" y="4728898"/>
            <a:ext cx="5787723" cy="2031325"/>
          </a:xfrm>
          <a:prstGeom prst="rect">
            <a:avLst/>
          </a:prstGeom>
          <a:noFill/>
        </p:spPr>
        <p:txBody>
          <a:bodyPr wrap="square" rtlCol="0">
            <a:spAutoFit/>
          </a:bodyPr>
          <a:lstStyle/>
          <a:p>
            <a:pPr algn="l"/>
            <a:r>
              <a:rPr lang="en-GB" dirty="0"/>
              <a:t>“Stranger Things” can be related to surrealism through its depiction of a parallel dimension called “ The Upside Down,” which is a distorted, unsettling version of the characters reality, mirroring the surrealist concept of merging dreamlike imagery with the everyday world, often creating a sense of distortion and unease, much like Salvador Dali’s work.</a:t>
            </a:r>
            <a:endParaRPr lang="en-US" dirty="0"/>
          </a:p>
        </p:txBody>
      </p:sp>
    </p:spTree>
    <p:extLst>
      <p:ext uri="{BB962C8B-B14F-4D97-AF65-F5344CB8AC3E}">
        <p14:creationId xmlns:p14="http://schemas.microsoft.com/office/powerpoint/2010/main" val="18564090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1EBFF0F-2312-C971-64A6-763868ABC4B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307027" y="418611"/>
            <a:ext cx="4231639" cy="2457274"/>
          </a:xfrm>
          <a:prstGeom prst="rect">
            <a:avLst/>
          </a:prstGeom>
        </p:spPr>
      </p:pic>
      <p:pic>
        <p:nvPicPr>
          <p:cNvPr id="5" name="Picture 4">
            <a:extLst>
              <a:ext uri="{FF2B5EF4-FFF2-40B4-BE49-F238E27FC236}">
                <a16:creationId xmlns:a16="http://schemas.microsoft.com/office/drawing/2014/main" id="{30D0DE04-CCE3-298B-F3A2-841723E84CF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85206" y="3010220"/>
            <a:ext cx="3921782" cy="3466781"/>
          </a:xfrm>
          <a:prstGeom prst="rect">
            <a:avLst/>
          </a:prstGeom>
        </p:spPr>
      </p:pic>
      <p:pic>
        <p:nvPicPr>
          <p:cNvPr id="6" name="Picture 5">
            <a:extLst>
              <a:ext uri="{FF2B5EF4-FFF2-40B4-BE49-F238E27FC236}">
                <a16:creationId xmlns:a16="http://schemas.microsoft.com/office/drawing/2014/main" id="{9B2CB20D-D9F5-0520-9869-ED5097C7694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402557" y="2025372"/>
            <a:ext cx="2444640" cy="2315202"/>
          </a:xfrm>
          <a:prstGeom prst="rect">
            <a:avLst/>
          </a:prstGeom>
        </p:spPr>
      </p:pic>
      <p:pic>
        <p:nvPicPr>
          <p:cNvPr id="7" name="Picture 6">
            <a:extLst>
              <a:ext uri="{FF2B5EF4-FFF2-40B4-BE49-F238E27FC236}">
                <a16:creationId xmlns:a16="http://schemas.microsoft.com/office/drawing/2014/main" id="{9BE2017E-2910-967D-AFBF-5CC17D21DB5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005402" y="3388960"/>
            <a:ext cx="4834890" cy="2953526"/>
          </a:xfrm>
          <a:prstGeom prst="rect">
            <a:avLst/>
          </a:prstGeom>
        </p:spPr>
      </p:pic>
      <p:sp>
        <p:nvSpPr>
          <p:cNvPr id="8" name="TextBox 7">
            <a:extLst>
              <a:ext uri="{FF2B5EF4-FFF2-40B4-BE49-F238E27FC236}">
                <a16:creationId xmlns:a16="http://schemas.microsoft.com/office/drawing/2014/main" id="{6FD9B2BD-2CCF-EC2A-9778-6C0EDB3A2515}"/>
              </a:ext>
            </a:extLst>
          </p:cNvPr>
          <p:cNvSpPr txBox="1"/>
          <p:nvPr/>
        </p:nvSpPr>
        <p:spPr>
          <a:xfrm>
            <a:off x="405138" y="1462582"/>
            <a:ext cx="3481917" cy="369332"/>
          </a:xfrm>
          <a:prstGeom prst="rect">
            <a:avLst/>
          </a:prstGeom>
          <a:noFill/>
        </p:spPr>
        <p:txBody>
          <a:bodyPr wrap="square" rtlCol="0">
            <a:spAutoFit/>
          </a:bodyPr>
          <a:lstStyle/>
          <a:p>
            <a:pPr algn="l"/>
            <a:r>
              <a:rPr lang="en-GB" dirty="0"/>
              <a:t>Music videos / performances </a:t>
            </a:r>
            <a:endParaRPr lang="en-US" dirty="0"/>
          </a:p>
        </p:txBody>
      </p:sp>
      <p:sp>
        <p:nvSpPr>
          <p:cNvPr id="9" name="TextBox 8">
            <a:extLst>
              <a:ext uri="{FF2B5EF4-FFF2-40B4-BE49-F238E27FC236}">
                <a16:creationId xmlns:a16="http://schemas.microsoft.com/office/drawing/2014/main" id="{E4D0A034-04E1-9C1A-FC5A-E58261477295}"/>
              </a:ext>
            </a:extLst>
          </p:cNvPr>
          <p:cNvSpPr txBox="1"/>
          <p:nvPr/>
        </p:nvSpPr>
        <p:spPr>
          <a:xfrm>
            <a:off x="8815916" y="2926191"/>
            <a:ext cx="1930399" cy="369332"/>
          </a:xfrm>
          <a:prstGeom prst="rect">
            <a:avLst/>
          </a:prstGeom>
          <a:noFill/>
        </p:spPr>
        <p:txBody>
          <a:bodyPr wrap="square" rtlCol="0">
            <a:spAutoFit/>
          </a:bodyPr>
          <a:lstStyle/>
          <a:p>
            <a:pPr algn="l"/>
            <a:r>
              <a:rPr lang="en-GB" dirty="0"/>
              <a:t>Billie </a:t>
            </a:r>
            <a:r>
              <a:rPr lang="en-GB" dirty="0" err="1"/>
              <a:t>Eilish</a:t>
            </a:r>
            <a:endParaRPr lang="en-US" dirty="0"/>
          </a:p>
        </p:txBody>
      </p:sp>
      <p:sp>
        <p:nvSpPr>
          <p:cNvPr id="10" name="TextBox 9">
            <a:extLst>
              <a:ext uri="{FF2B5EF4-FFF2-40B4-BE49-F238E27FC236}">
                <a16:creationId xmlns:a16="http://schemas.microsoft.com/office/drawing/2014/main" id="{EDDA43DA-425D-755B-18BC-88813FFAA1E9}"/>
              </a:ext>
            </a:extLst>
          </p:cNvPr>
          <p:cNvSpPr txBox="1"/>
          <p:nvPr/>
        </p:nvSpPr>
        <p:spPr>
          <a:xfrm>
            <a:off x="4974167" y="4582582"/>
            <a:ext cx="1873030" cy="369332"/>
          </a:xfrm>
          <a:prstGeom prst="rect">
            <a:avLst/>
          </a:prstGeom>
          <a:noFill/>
        </p:spPr>
        <p:txBody>
          <a:bodyPr wrap="square" rtlCol="0">
            <a:spAutoFit/>
          </a:bodyPr>
          <a:lstStyle/>
          <a:p>
            <a:pPr algn="l"/>
            <a:r>
              <a:rPr lang="en-GB" dirty="0"/>
              <a:t>Lady Gaga</a:t>
            </a:r>
            <a:endParaRPr lang="en-US" dirty="0"/>
          </a:p>
        </p:txBody>
      </p:sp>
    </p:spTree>
    <p:extLst>
      <p:ext uri="{BB962C8B-B14F-4D97-AF65-F5344CB8AC3E}">
        <p14:creationId xmlns:p14="http://schemas.microsoft.com/office/powerpoint/2010/main" val="37671379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A517A63-A8E8-0D08-D7B5-B7F4E0BC1D5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582833" y="3077084"/>
            <a:ext cx="5172039" cy="2908783"/>
          </a:xfrm>
          <a:prstGeom prst="rect">
            <a:avLst/>
          </a:prstGeom>
        </p:spPr>
      </p:pic>
      <p:pic>
        <p:nvPicPr>
          <p:cNvPr id="5" name="Picture 4">
            <a:extLst>
              <a:ext uri="{FF2B5EF4-FFF2-40B4-BE49-F238E27FC236}">
                <a16:creationId xmlns:a16="http://schemas.microsoft.com/office/drawing/2014/main" id="{FFE80A4F-4A31-88A7-2D17-74D29AF829A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66552" y="759843"/>
            <a:ext cx="5195394" cy="2904819"/>
          </a:xfrm>
          <a:prstGeom prst="rect">
            <a:avLst/>
          </a:prstGeom>
        </p:spPr>
      </p:pic>
      <p:sp>
        <p:nvSpPr>
          <p:cNvPr id="6" name="TextBox 5">
            <a:extLst>
              <a:ext uri="{FF2B5EF4-FFF2-40B4-BE49-F238E27FC236}">
                <a16:creationId xmlns:a16="http://schemas.microsoft.com/office/drawing/2014/main" id="{E447D9FD-FADD-DF13-1105-CBB634DB831F}"/>
              </a:ext>
            </a:extLst>
          </p:cNvPr>
          <p:cNvSpPr txBox="1"/>
          <p:nvPr/>
        </p:nvSpPr>
        <p:spPr>
          <a:xfrm>
            <a:off x="8123766" y="339515"/>
            <a:ext cx="1828800" cy="369332"/>
          </a:xfrm>
          <a:prstGeom prst="rect">
            <a:avLst/>
          </a:prstGeom>
          <a:noFill/>
        </p:spPr>
        <p:txBody>
          <a:bodyPr wrap="square" rtlCol="0">
            <a:spAutoFit/>
          </a:bodyPr>
          <a:lstStyle/>
          <a:p>
            <a:pPr algn="l"/>
            <a:r>
              <a:rPr lang="en-GB" dirty="0"/>
              <a:t>Video games </a:t>
            </a:r>
            <a:endParaRPr lang="en-US" dirty="0"/>
          </a:p>
        </p:txBody>
      </p:sp>
      <p:sp>
        <p:nvSpPr>
          <p:cNvPr id="7" name="TextBox 6">
            <a:extLst>
              <a:ext uri="{FF2B5EF4-FFF2-40B4-BE49-F238E27FC236}">
                <a16:creationId xmlns:a16="http://schemas.microsoft.com/office/drawing/2014/main" id="{6AF31989-59E0-82E8-5652-49A1CED63D1F}"/>
              </a:ext>
            </a:extLst>
          </p:cNvPr>
          <p:cNvSpPr txBox="1"/>
          <p:nvPr/>
        </p:nvSpPr>
        <p:spPr>
          <a:xfrm>
            <a:off x="2239434" y="6307667"/>
            <a:ext cx="1828800" cy="369332"/>
          </a:xfrm>
          <a:prstGeom prst="rect">
            <a:avLst/>
          </a:prstGeom>
          <a:noFill/>
        </p:spPr>
        <p:txBody>
          <a:bodyPr wrap="square" rtlCol="0">
            <a:spAutoFit/>
          </a:bodyPr>
          <a:lstStyle/>
          <a:p>
            <a:pPr algn="l"/>
            <a:r>
              <a:rPr lang="en-GB" dirty="0"/>
              <a:t>Poppy playtime </a:t>
            </a:r>
            <a:endParaRPr lang="en-US" dirty="0"/>
          </a:p>
        </p:txBody>
      </p:sp>
      <p:sp>
        <p:nvSpPr>
          <p:cNvPr id="8" name="TextBox 7">
            <a:extLst>
              <a:ext uri="{FF2B5EF4-FFF2-40B4-BE49-F238E27FC236}">
                <a16:creationId xmlns:a16="http://schemas.microsoft.com/office/drawing/2014/main" id="{C09A5A26-1276-634B-BD6A-47B390BCDF20}"/>
              </a:ext>
            </a:extLst>
          </p:cNvPr>
          <p:cNvSpPr txBox="1"/>
          <p:nvPr/>
        </p:nvSpPr>
        <p:spPr>
          <a:xfrm>
            <a:off x="8123767" y="6307667"/>
            <a:ext cx="2755900" cy="369332"/>
          </a:xfrm>
          <a:prstGeom prst="rect">
            <a:avLst/>
          </a:prstGeom>
          <a:noFill/>
        </p:spPr>
        <p:txBody>
          <a:bodyPr wrap="square" rtlCol="0">
            <a:spAutoFit/>
          </a:bodyPr>
          <a:lstStyle/>
          <a:p>
            <a:pPr algn="l"/>
            <a:r>
              <a:rPr lang="en-GB" dirty="0"/>
              <a:t>Little nightmares </a:t>
            </a:r>
            <a:endParaRPr lang="en-US" dirty="0"/>
          </a:p>
        </p:txBody>
      </p:sp>
      <p:pic>
        <p:nvPicPr>
          <p:cNvPr id="9" name="Picture 8">
            <a:extLst>
              <a:ext uri="{FF2B5EF4-FFF2-40B4-BE49-F238E27FC236}">
                <a16:creationId xmlns:a16="http://schemas.microsoft.com/office/drawing/2014/main" id="{F15902DE-1A09-1509-B233-FE836EEB7E1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66552" y="4093085"/>
            <a:ext cx="2739407" cy="1786158"/>
          </a:xfrm>
          <a:prstGeom prst="rect">
            <a:avLst/>
          </a:prstGeom>
        </p:spPr>
      </p:pic>
      <p:pic>
        <p:nvPicPr>
          <p:cNvPr id="10" name="Picture 9">
            <a:extLst>
              <a:ext uri="{FF2B5EF4-FFF2-40B4-BE49-F238E27FC236}">
                <a16:creationId xmlns:a16="http://schemas.microsoft.com/office/drawing/2014/main" id="{7C558307-D48A-8A54-9D6E-DB78BA407A1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293604" y="4093085"/>
            <a:ext cx="2168342" cy="1778267"/>
          </a:xfrm>
          <a:prstGeom prst="rect">
            <a:avLst/>
          </a:prstGeom>
        </p:spPr>
      </p:pic>
      <p:pic>
        <p:nvPicPr>
          <p:cNvPr id="11" name="Picture 10">
            <a:extLst>
              <a:ext uri="{FF2B5EF4-FFF2-40B4-BE49-F238E27FC236}">
                <a16:creationId xmlns:a16="http://schemas.microsoft.com/office/drawing/2014/main" id="{2C85C19B-3942-438A-989A-7232DC14F239}"/>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9189263" y="1161264"/>
            <a:ext cx="2926955" cy="1623110"/>
          </a:xfrm>
          <a:prstGeom prst="rect">
            <a:avLst/>
          </a:prstGeom>
        </p:spPr>
      </p:pic>
      <p:pic>
        <p:nvPicPr>
          <p:cNvPr id="12" name="Picture 11">
            <a:extLst>
              <a:ext uri="{FF2B5EF4-FFF2-40B4-BE49-F238E27FC236}">
                <a16:creationId xmlns:a16="http://schemas.microsoft.com/office/drawing/2014/main" id="{24D63FF2-106F-1521-355C-3492EDA8DB5A}"/>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212417" y="1161264"/>
            <a:ext cx="2796528" cy="1623110"/>
          </a:xfrm>
          <a:prstGeom prst="rect">
            <a:avLst/>
          </a:prstGeom>
        </p:spPr>
      </p:pic>
    </p:spTree>
    <p:extLst>
      <p:ext uri="{BB962C8B-B14F-4D97-AF65-F5344CB8AC3E}">
        <p14:creationId xmlns:p14="http://schemas.microsoft.com/office/powerpoint/2010/main" val="27041091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6D904C-0485-36C4-6CA3-9541DD68ED13}"/>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600" kern="1200">
                <a:solidFill>
                  <a:schemeClr val="tx1"/>
                </a:solidFill>
                <a:latin typeface="+mj-lt"/>
                <a:ea typeface="+mj-ea"/>
                <a:cs typeface="+mj-cs"/>
              </a:rPr>
              <a:t>Dadaism </a:t>
            </a:r>
          </a:p>
        </p:txBody>
      </p:sp>
      <p:sp>
        <p:nvSpPr>
          <p:cNvPr id="11"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C5BA69E-F067-BE0E-4FDD-DED5DF4DCEB2}"/>
              </a:ext>
            </a:extLst>
          </p:cNvPr>
          <p:cNvSpPr txBox="1"/>
          <p:nvPr/>
        </p:nvSpPr>
        <p:spPr>
          <a:xfrm>
            <a:off x="1502835" y="3429000"/>
            <a:ext cx="9509124" cy="1477328"/>
          </a:xfrm>
          <a:prstGeom prst="rect">
            <a:avLst/>
          </a:prstGeom>
          <a:noFill/>
        </p:spPr>
        <p:txBody>
          <a:bodyPr wrap="square" rtlCol="0">
            <a:spAutoFit/>
          </a:bodyPr>
          <a:lstStyle/>
          <a:p>
            <a:pPr algn="l"/>
            <a:r>
              <a:rPr lang="en-GB" dirty="0"/>
              <a:t>Dadaism (Dada) was a precursor to surrealism, and many dada artists later became surrealist. Both movements were anti-established and anti-rationalists. Dadaism was an art movement that began in Zurich, Switzerland in 1916 during world war 1. It was a reaction to the war’s horrors and a challenge to society’s conventions. Dadaist art was often satirical, nonsensical, and shocking, and it used a variety of media including collage, montage, and assemblage.</a:t>
            </a:r>
            <a:endParaRPr lang="en-US" dirty="0"/>
          </a:p>
        </p:txBody>
      </p:sp>
    </p:spTree>
    <p:extLst>
      <p:ext uri="{BB962C8B-B14F-4D97-AF65-F5344CB8AC3E}">
        <p14:creationId xmlns:p14="http://schemas.microsoft.com/office/powerpoint/2010/main" val="28598141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F4C0D-823E-A0A1-F265-12159296A4B0}"/>
              </a:ext>
            </a:extLst>
          </p:cNvPr>
          <p:cNvSpPr>
            <a:spLocks noGrp="1"/>
          </p:cNvSpPr>
          <p:nvPr>
            <p:ph type="title"/>
          </p:nvPr>
        </p:nvSpPr>
        <p:spPr>
          <a:xfrm>
            <a:off x="3886200" y="2587625"/>
            <a:ext cx="10515600" cy="1325563"/>
          </a:xfrm>
        </p:spPr>
        <p:txBody>
          <a:bodyPr/>
          <a:lstStyle/>
          <a:p>
            <a:r>
              <a:rPr lang="en-GB" dirty="0"/>
              <a:t>Dadaism artists</a:t>
            </a:r>
            <a:endParaRPr lang="en-US" dirty="0"/>
          </a:p>
        </p:txBody>
      </p:sp>
    </p:spTree>
    <p:extLst>
      <p:ext uri="{BB962C8B-B14F-4D97-AF65-F5344CB8AC3E}">
        <p14:creationId xmlns:p14="http://schemas.microsoft.com/office/powerpoint/2010/main" val="29865270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F93EFB9-6581-C99A-3E0D-67790A7D40C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59603" y="306917"/>
            <a:ext cx="3680888" cy="5221118"/>
          </a:xfrm>
          <a:prstGeom prst="rect">
            <a:avLst/>
          </a:prstGeom>
        </p:spPr>
      </p:pic>
      <p:pic>
        <p:nvPicPr>
          <p:cNvPr id="5" name="Picture 4">
            <a:extLst>
              <a:ext uri="{FF2B5EF4-FFF2-40B4-BE49-F238E27FC236}">
                <a16:creationId xmlns:a16="http://schemas.microsoft.com/office/drawing/2014/main" id="{9D84CF9A-FB05-C086-08B1-9C635EDD8D8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258289" y="326682"/>
            <a:ext cx="4203000" cy="5221118"/>
          </a:xfrm>
          <a:prstGeom prst="rect">
            <a:avLst/>
          </a:prstGeom>
        </p:spPr>
      </p:pic>
      <p:sp>
        <p:nvSpPr>
          <p:cNvPr id="9" name="TextBox 8">
            <a:extLst>
              <a:ext uri="{FF2B5EF4-FFF2-40B4-BE49-F238E27FC236}">
                <a16:creationId xmlns:a16="http://schemas.microsoft.com/office/drawing/2014/main" id="{091A262F-B9D5-DEB2-9F74-234EEF3C5F08}"/>
              </a:ext>
            </a:extLst>
          </p:cNvPr>
          <p:cNvSpPr txBox="1"/>
          <p:nvPr/>
        </p:nvSpPr>
        <p:spPr>
          <a:xfrm>
            <a:off x="9140774" y="623092"/>
            <a:ext cx="2713567" cy="369332"/>
          </a:xfrm>
          <a:prstGeom prst="rect">
            <a:avLst/>
          </a:prstGeom>
          <a:noFill/>
        </p:spPr>
        <p:txBody>
          <a:bodyPr wrap="square" rtlCol="0">
            <a:spAutoFit/>
          </a:bodyPr>
          <a:lstStyle/>
          <a:p>
            <a:pPr algn="l"/>
            <a:r>
              <a:rPr lang="en-GB" dirty="0"/>
              <a:t>Raoul </a:t>
            </a:r>
            <a:r>
              <a:rPr lang="en-GB" dirty="0" err="1"/>
              <a:t>Hausmann</a:t>
            </a:r>
            <a:r>
              <a:rPr lang="en-GB" dirty="0"/>
              <a:t> </a:t>
            </a:r>
            <a:endParaRPr lang="en-US" dirty="0"/>
          </a:p>
        </p:txBody>
      </p:sp>
      <p:sp>
        <p:nvSpPr>
          <p:cNvPr id="11" name="TextBox 10">
            <a:extLst>
              <a:ext uri="{FF2B5EF4-FFF2-40B4-BE49-F238E27FC236}">
                <a16:creationId xmlns:a16="http://schemas.microsoft.com/office/drawing/2014/main" id="{FB14AEDE-B385-D319-5DA0-481D9C254078}"/>
              </a:ext>
            </a:extLst>
          </p:cNvPr>
          <p:cNvSpPr txBox="1"/>
          <p:nvPr/>
        </p:nvSpPr>
        <p:spPr>
          <a:xfrm>
            <a:off x="5315957" y="5680910"/>
            <a:ext cx="3824817" cy="369332"/>
          </a:xfrm>
          <a:prstGeom prst="rect">
            <a:avLst/>
          </a:prstGeom>
          <a:noFill/>
        </p:spPr>
        <p:txBody>
          <a:bodyPr wrap="square" rtlCol="0">
            <a:spAutoFit/>
          </a:bodyPr>
          <a:lstStyle/>
          <a:p>
            <a:pPr algn="l"/>
            <a:r>
              <a:rPr lang="en-GB" dirty="0"/>
              <a:t>“The Art Critic”</a:t>
            </a:r>
            <a:endParaRPr lang="en-US" dirty="0"/>
          </a:p>
        </p:txBody>
      </p:sp>
      <p:sp>
        <p:nvSpPr>
          <p:cNvPr id="13" name="TextBox 12">
            <a:extLst>
              <a:ext uri="{FF2B5EF4-FFF2-40B4-BE49-F238E27FC236}">
                <a16:creationId xmlns:a16="http://schemas.microsoft.com/office/drawing/2014/main" id="{95C7F76F-954D-F7AD-975E-61C3137B8034}"/>
              </a:ext>
            </a:extLst>
          </p:cNvPr>
          <p:cNvSpPr txBox="1"/>
          <p:nvPr/>
        </p:nvSpPr>
        <p:spPr>
          <a:xfrm>
            <a:off x="1660576" y="5680910"/>
            <a:ext cx="1828800" cy="369332"/>
          </a:xfrm>
          <a:prstGeom prst="rect">
            <a:avLst/>
          </a:prstGeom>
          <a:noFill/>
        </p:spPr>
        <p:txBody>
          <a:bodyPr wrap="square" rtlCol="0">
            <a:spAutoFit/>
          </a:bodyPr>
          <a:lstStyle/>
          <a:p>
            <a:pPr algn="l"/>
            <a:r>
              <a:rPr lang="en-GB" dirty="0"/>
              <a:t>“ABCD”</a:t>
            </a:r>
            <a:endParaRPr lang="en-US" dirty="0"/>
          </a:p>
        </p:txBody>
      </p:sp>
      <p:sp>
        <p:nvSpPr>
          <p:cNvPr id="2" name="TextBox 1">
            <a:extLst>
              <a:ext uri="{FF2B5EF4-FFF2-40B4-BE49-F238E27FC236}">
                <a16:creationId xmlns:a16="http://schemas.microsoft.com/office/drawing/2014/main" id="{B73383EE-AB22-F53D-7E3C-DA8C7BEA8071}"/>
              </a:ext>
            </a:extLst>
          </p:cNvPr>
          <p:cNvSpPr txBox="1"/>
          <p:nvPr/>
        </p:nvSpPr>
        <p:spPr>
          <a:xfrm>
            <a:off x="8783860" y="2364422"/>
            <a:ext cx="3048537" cy="1477328"/>
          </a:xfrm>
          <a:prstGeom prst="rect">
            <a:avLst/>
          </a:prstGeom>
          <a:noFill/>
        </p:spPr>
        <p:txBody>
          <a:bodyPr wrap="square" rtlCol="0">
            <a:spAutoFit/>
          </a:bodyPr>
          <a:lstStyle/>
          <a:p>
            <a:pPr algn="l"/>
            <a:r>
              <a:rPr lang="en-GB" dirty="0"/>
              <a:t>Australian artist and writer. One of the key figures in Berlin Dada, he is known for his experimental photographic collages.</a:t>
            </a:r>
            <a:endParaRPr lang="en-US" dirty="0"/>
          </a:p>
        </p:txBody>
      </p:sp>
    </p:spTree>
    <p:extLst>
      <p:ext uri="{BB962C8B-B14F-4D97-AF65-F5344CB8AC3E}">
        <p14:creationId xmlns:p14="http://schemas.microsoft.com/office/powerpoint/2010/main" val="28790109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941829A-93EF-66A6-162F-4E83EB3BB8C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5547" y="79375"/>
            <a:ext cx="11670916" cy="6699250"/>
          </a:xfrm>
          <a:prstGeom prst="rect">
            <a:avLst/>
          </a:prstGeom>
        </p:spPr>
      </p:pic>
      <p:sp>
        <p:nvSpPr>
          <p:cNvPr id="2" name="TextBox 1">
            <a:extLst>
              <a:ext uri="{FF2B5EF4-FFF2-40B4-BE49-F238E27FC236}">
                <a16:creationId xmlns:a16="http://schemas.microsoft.com/office/drawing/2014/main" id="{66D3DAFA-487D-AE1E-CCEF-EE1E8F0B1BD9}"/>
              </a:ext>
            </a:extLst>
          </p:cNvPr>
          <p:cNvSpPr txBox="1"/>
          <p:nvPr/>
        </p:nvSpPr>
        <p:spPr>
          <a:xfrm>
            <a:off x="2123017" y="6176433"/>
            <a:ext cx="1828800" cy="369332"/>
          </a:xfrm>
          <a:prstGeom prst="rect">
            <a:avLst/>
          </a:prstGeom>
          <a:noFill/>
        </p:spPr>
        <p:txBody>
          <a:bodyPr wrap="square" rtlCol="0">
            <a:spAutoFit/>
          </a:bodyPr>
          <a:lstStyle/>
          <a:p>
            <a:pPr algn="l"/>
            <a:r>
              <a:rPr lang="en-GB" dirty="0"/>
              <a:t>“</a:t>
            </a:r>
            <a:r>
              <a:rPr lang="en-GB" dirty="0" err="1"/>
              <a:t>Duft</a:t>
            </a:r>
            <a:r>
              <a:rPr lang="en-GB" dirty="0"/>
              <a:t>”</a:t>
            </a:r>
            <a:endParaRPr lang="en-US" dirty="0"/>
          </a:p>
        </p:txBody>
      </p:sp>
      <p:sp>
        <p:nvSpPr>
          <p:cNvPr id="3" name="TextBox 2">
            <a:extLst>
              <a:ext uri="{FF2B5EF4-FFF2-40B4-BE49-F238E27FC236}">
                <a16:creationId xmlns:a16="http://schemas.microsoft.com/office/drawing/2014/main" id="{90D0A080-57B5-726E-C976-76CA2D510976}"/>
              </a:ext>
            </a:extLst>
          </p:cNvPr>
          <p:cNvSpPr txBox="1"/>
          <p:nvPr/>
        </p:nvSpPr>
        <p:spPr>
          <a:xfrm>
            <a:off x="5989287" y="6176433"/>
            <a:ext cx="2724150" cy="369332"/>
          </a:xfrm>
          <a:prstGeom prst="rect">
            <a:avLst/>
          </a:prstGeom>
          <a:noFill/>
        </p:spPr>
        <p:txBody>
          <a:bodyPr wrap="square" rtlCol="0">
            <a:spAutoFit/>
          </a:bodyPr>
          <a:lstStyle/>
          <a:p>
            <a:pPr algn="l"/>
            <a:r>
              <a:rPr lang="en-GB" dirty="0"/>
              <a:t>“Around a red mouth”</a:t>
            </a:r>
            <a:endParaRPr lang="en-US" dirty="0"/>
          </a:p>
        </p:txBody>
      </p:sp>
      <p:sp>
        <p:nvSpPr>
          <p:cNvPr id="5" name="TextBox 4">
            <a:extLst>
              <a:ext uri="{FF2B5EF4-FFF2-40B4-BE49-F238E27FC236}">
                <a16:creationId xmlns:a16="http://schemas.microsoft.com/office/drawing/2014/main" id="{F8F810E0-61DB-E832-3CC1-FA978E28B219}"/>
              </a:ext>
            </a:extLst>
          </p:cNvPr>
          <p:cNvSpPr txBox="1"/>
          <p:nvPr/>
        </p:nvSpPr>
        <p:spPr>
          <a:xfrm>
            <a:off x="9148730" y="2413337"/>
            <a:ext cx="2607733" cy="2031325"/>
          </a:xfrm>
          <a:prstGeom prst="rect">
            <a:avLst/>
          </a:prstGeom>
          <a:noFill/>
        </p:spPr>
        <p:txBody>
          <a:bodyPr wrap="square" rtlCol="0">
            <a:spAutoFit/>
          </a:bodyPr>
          <a:lstStyle/>
          <a:p>
            <a:pPr algn="l"/>
            <a:r>
              <a:rPr lang="en-GB" dirty="0"/>
              <a:t>Hannah </a:t>
            </a:r>
            <a:r>
              <a:rPr lang="en-GB" dirty="0" err="1"/>
              <a:t>Hoch</a:t>
            </a:r>
            <a:r>
              <a:rPr lang="en-GB" dirty="0"/>
              <a:t> was a German Dada artist, she is best known for her work of the weimar period, when she was one of the originators of photomontage.</a:t>
            </a:r>
            <a:endParaRPr lang="en-US" dirty="0"/>
          </a:p>
        </p:txBody>
      </p:sp>
    </p:spTree>
    <p:extLst>
      <p:ext uri="{BB962C8B-B14F-4D97-AF65-F5344CB8AC3E}">
        <p14:creationId xmlns:p14="http://schemas.microsoft.com/office/powerpoint/2010/main" val="23600213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2A2BE28-1C5A-53A7-72A6-127627B91F0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8142" y="469836"/>
            <a:ext cx="4111547" cy="5198662"/>
          </a:xfrm>
          <a:prstGeom prst="rect">
            <a:avLst/>
          </a:prstGeom>
        </p:spPr>
      </p:pic>
      <p:sp>
        <p:nvSpPr>
          <p:cNvPr id="5" name="TextBox 4">
            <a:extLst>
              <a:ext uri="{FF2B5EF4-FFF2-40B4-BE49-F238E27FC236}">
                <a16:creationId xmlns:a16="http://schemas.microsoft.com/office/drawing/2014/main" id="{21063A45-427A-1097-2361-D5F2CA2700C6}"/>
              </a:ext>
            </a:extLst>
          </p:cNvPr>
          <p:cNvSpPr txBox="1"/>
          <p:nvPr/>
        </p:nvSpPr>
        <p:spPr>
          <a:xfrm>
            <a:off x="624417" y="5942916"/>
            <a:ext cx="4988983" cy="646331"/>
          </a:xfrm>
          <a:prstGeom prst="rect">
            <a:avLst/>
          </a:prstGeom>
          <a:noFill/>
        </p:spPr>
        <p:txBody>
          <a:bodyPr wrap="square" rtlCol="0">
            <a:spAutoFit/>
          </a:bodyPr>
          <a:lstStyle/>
          <a:p>
            <a:pPr algn="l"/>
            <a:r>
              <a:rPr lang="en-GB" dirty="0"/>
              <a:t>“Cut with the kitchen knife Dada through the last </a:t>
            </a:r>
            <a:r>
              <a:rPr lang="en-GB" dirty="0" err="1"/>
              <a:t>weimer</a:t>
            </a:r>
            <a:r>
              <a:rPr lang="en-GB" dirty="0"/>
              <a:t> beer-belly cultural epoch of Germany”</a:t>
            </a:r>
            <a:endParaRPr lang="en-US" dirty="0"/>
          </a:p>
        </p:txBody>
      </p:sp>
      <p:pic>
        <p:nvPicPr>
          <p:cNvPr id="9" name="Picture 8">
            <a:extLst>
              <a:ext uri="{FF2B5EF4-FFF2-40B4-BE49-F238E27FC236}">
                <a16:creationId xmlns:a16="http://schemas.microsoft.com/office/drawing/2014/main" id="{8F1B3BAA-915C-563D-DC64-0AE2528CB95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973224" y="469836"/>
            <a:ext cx="5413137" cy="5198504"/>
          </a:xfrm>
          <a:prstGeom prst="rect">
            <a:avLst/>
          </a:prstGeom>
        </p:spPr>
      </p:pic>
      <p:sp>
        <p:nvSpPr>
          <p:cNvPr id="10" name="TextBox 9">
            <a:extLst>
              <a:ext uri="{FF2B5EF4-FFF2-40B4-BE49-F238E27FC236}">
                <a16:creationId xmlns:a16="http://schemas.microsoft.com/office/drawing/2014/main" id="{25CD2B37-1C2C-0268-0C67-6B61441EF670}"/>
              </a:ext>
            </a:extLst>
          </p:cNvPr>
          <p:cNvSpPr txBox="1"/>
          <p:nvPr/>
        </p:nvSpPr>
        <p:spPr>
          <a:xfrm>
            <a:off x="7768167" y="6018832"/>
            <a:ext cx="3136900" cy="369332"/>
          </a:xfrm>
          <a:prstGeom prst="rect">
            <a:avLst/>
          </a:prstGeom>
          <a:noFill/>
        </p:spPr>
        <p:txBody>
          <a:bodyPr wrap="square" rtlCol="0">
            <a:spAutoFit/>
          </a:bodyPr>
          <a:lstStyle/>
          <a:p>
            <a:pPr algn="l"/>
            <a:r>
              <a:rPr lang="en-GB" dirty="0"/>
              <a:t>“Bouquet of Eyes”</a:t>
            </a:r>
            <a:endParaRPr lang="en-US" dirty="0"/>
          </a:p>
        </p:txBody>
      </p:sp>
    </p:spTree>
    <p:extLst>
      <p:ext uri="{BB962C8B-B14F-4D97-AF65-F5344CB8AC3E}">
        <p14:creationId xmlns:p14="http://schemas.microsoft.com/office/powerpoint/2010/main" val="25541991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6E4D3-413E-B5CD-03FC-DE635FEC86C0}"/>
              </a:ext>
            </a:extLst>
          </p:cNvPr>
          <p:cNvSpPr>
            <a:spLocks noGrp="1"/>
          </p:cNvSpPr>
          <p:nvPr>
            <p:ph type="title"/>
          </p:nvPr>
        </p:nvSpPr>
        <p:spPr>
          <a:xfrm>
            <a:off x="4521200" y="186570"/>
            <a:ext cx="10515600" cy="1325563"/>
          </a:xfrm>
        </p:spPr>
        <p:txBody>
          <a:bodyPr/>
          <a:lstStyle/>
          <a:p>
            <a:r>
              <a:rPr lang="en-GB" dirty="0"/>
              <a:t>Collage </a:t>
            </a:r>
            <a:endParaRPr lang="en-US" dirty="0"/>
          </a:p>
        </p:txBody>
      </p:sp>
      <p:sp>
        <p:nvSpPr>
          <p:cNvPr id="5" name="TextBox 4">
            <a:extLst>
              <a:ext uri="{FF2B5EF4-FFF2-40B4-BE49-F238E27FC236}">
                <a16:creationId xmlns:a16="http://schemas.microsoft.com/office/drawing/2014/main" id="{1191B6F1-F427-CD26-C4CE-559651CB4F53}"/>
              </a:ext>
            </a:extLst>
          </p:cNvPr>
          <p:cNvSpPr txBox="1"/>
          <p:nvPr/>
        </p:nvSpPr>
        <p:spPr>
          <a:xfrm>
            <a:off x="1439333" y="1420438"/>
            <a:ext cx="9098480" cy="646331"/>
          </a:xfrm>
          <a:prstGeom prst="rect">
            <a:avLst/>
          </a:prstGeom>
          <a:noFill/>
        </p:spPr>
        <p:txBody>
          <a:bodyPr wrap="square" rtlCol="0">
            <a:spAutoFit/>
          </a:bodyPr>
          <a:lstStyle/>
          <a:p>
            <a:pPr algn="l"/>
            <a:r>
              <a:rPr lang="en-GB" dirty="0"/>
              <a:t>Collage art is a visual art form that involves gluing or arranging various materials to create a new image. The materials used can include paper, photos, fabric, and other found items.</a:t>
            </a:r>
            <a:endParaRPr lang="en-US" dirty="0"/>
          </a:p>
        </p:txBody>
      </p:sp>
      <p:sp>
        <p:nvSpPr>
          <p:cNvPr id="6" name="TextBox 5">
            <a:extLst>
              <a:ext uri="{FF2B5EF4-FFF2-40B4-BE49-F238E27FC236}">
                <a16:creationId xmlns:a16="http://schemas.microsoft.com/office/drawing/2014/main" id="{7BAF7C62-A97D-966A-1678-0C9E89041245}"/>
              </a:ext>
            </a:extLst>
          </p:cNvPr>
          <p:cNvSpPr txBox="1"/>
          <p:nvPr/>
        </p:nvSpPr>
        <p:spPr>
          <a:xfrm>
            <a:off x="146445" y="2282740"/>
            <a:ext cx="5348174" cy="3972010"/>
          </a:xfrm>
          <a:prstGeom prst="rect">
            <a:avLst/>
          </a:prstGeom>
          <a:noFill/>
        </p:spPr>
        <p:txBody>
          <a:bodyPr wrap="square" rtlCol="0">
            <a:spAutoFit/>
          </a:bodyPr>
          <a:lstStyle/>
          <a:p>
            <a:pPr algn="l"/>
            <a:r>
              <a:rPr lang="en-GB" dirty="0"/>
              <a:t>Types of collage art:</a:t>
            </a:r>
          </a:p>
          <a:p>
            <a:pPr algn="l"/>
            <a:endParaRPr lang="en-GB" dirty="0"/>
          </a:p>
          <a:p>
            <a:pPr marL="342900" indent="-342900" algn="l">
              <a:buAutoNum type="arabicPeriod"/>
            </a:pPr>
            <a:r>
              <a:rPr lang="en-GB" dirty="0"/>
              <a:t>Analog collage: The traditional method of cutting and arranging physical materials.</a:t>
            </a:r>
          </a:p>
          <a:p>
            <a:pPr marL="342900" indent="-342900" algn="l">
              <a:buAutoNum type="arabicPeriod"/>
            </a:pPr>
            <a:r>
              <a:rPr lang="en-GB" dirty="0"/>
              <a:t> Digital collage: A collage made using digital images.</a:t>
            </a:r>
          </a:p>
          <a:p>
            <a:pPr marL="342900" indent="-342900" algn="l">
              <a:buAutoNum type="arabicPeriod"/>
            </a:pPr>
            <a:r>
              <a:rPr lang="en-GB" dirty="0"/>
              <a:t>Mixed media collage: A collage that combines different forms of media.</a:t>
            </a:r>
          </a:p>
          <a:p>
            <a:pPr marL="342900" indent="-342900" algn="l">
              <a:buAutoNum type="arabicPeriod"/>
            </a:pPr>
            <a:r>
              <a:rPr lang="en-GB" dirty="0"/>
              <a:t>Photomontage: A collage made only using photographs.</a:t>
            </a:r>
          </a:p>
          <a:p>
            <a:pPr marL="342900" indent="-342900" algn="l">
              <a:buAutoNum type="arabicPeriod"/>
            </a:pPr>
            <a:r>
              <a:rPr lang="en-GB" dirty="0"/>
              <a:t>Montage: A collage made using images that are related to each other.</a:t>
            </a:r>
          </a:p>
          <a:p>
            <a:pPr marL="342900" indent="-342900" algn="l">
              <a:buAutoNum type="arabicPeriod"/>
            </a:pPr>
            <a:r>
              <a:rPr lang="en-GB" dirty="0" err="1"/>
              <a:t>Papier</a:t>
            </a:r>
            <a:r>
              <a:rPr lang="en-GB" dirty="0"/>
              <a:t> </a:t>
            </a:r>
            <a:r>
              <a:rPr lang="en-GB" dirty="0" err="1"/>
              <a:t>colle</a:t>
            </a:r>
            <a:r>
              <a:rPr lang="en-GB" dirty="0"/>
              <a:t>: A French term for “pasted paper”, a type of collage that resembles Drawing.</a:t>
            </a:r>
            <a:endParaRPr lang="en-US" dirty="0"/>
          </a:p>
        </p:txBody>
      </p:sp>
      <p:pic>
        <p:nvPicPr>
          <p:cNvPr id="7" name="Picture 6">
            <a:extLst>
              <a:ext uri="{FF2B5EF4-FFF2-40B4-BE49-F238E27FC236}">
                <a16:creationId xmlns:a16="http://schemas.microsoft.com/office/drawing/2014/main" id="{58DA5473-5CAC-00FD-9912-91CFAFC6EF7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896361" y="2425428"/>
            <a:ext cx="2896646" cy="3598441"/>
          </a:xfrm>
          <a:prstGeom prst="rect">
            <a:avLst/>
          </a:prstGeom>
        </p:spPr>
      </p:pic>
      <p:pic>
        <p:nvPicPr>
          <p:cNvPr id="10" name="Picture 9">
            <a:extLst>
              <a:ext uri="{FF2B5EF4-FFF2-40B4-BE49-F238E27FC236}">
                <a16:creationId xmlns:a16="http://schemas.microsoft.com/office/drawing/2014/main" id="{40AFCBA1-F396-A2AB-B417-DD9D36CE7E2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47167" y="2425428"/>
            <a:ext cx="2896646" cy="3634499"/>
          </a:xfrm>
          <a:prstGeom prst="rect">
            <a:avLst/>
          </a:prstGeom>
        </p:spPr>
      </p:pic>
    </p:spTree>
    <p:extLst>
      <p:ext uri="{BB962C8B-B14F-4D97-AF65-F5344CB8AC3E}">
        <p14:creationId xmlns:p14="http://schemas.microsoft.com/office/powerpoint/2010/main" val="22117008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1CF6F-A7A4-FEF5-44C9-5E0B61C18263}"/>
              </a:ext>
            </a:extLst>
          </p:cNvPr>
          <p:cNvSpPr>
            <a:spLocks noGrp="1"/>
          </p:cNvSpPr>
          <p:nvPr>
            <p:ph type="title"/>
          </p:nvPr>
        </p:nvSpPr>
        <p:spPr>
          <a:xfrm>
            <a:off x="3748617" y="2460625"/>
            <a:ext cx="10515600" cy="1325563"/>
          </a:xfrm>
        </p:spPr>
        <p:txBody>
          <a:bodyPr/>
          <a:lstStyle/>
          <a:p>
            <a:r>
              <a:rPr lang="en-GB" dirty="0"/>
              <a:t>Collage examples</a:t>
            </a:r>
            <a:endParaRPr lang="en-US" dirty="0"/>
          </a:p>
        </p:txBody>
      </p:sp>
    </p:spTree>
    <p:extLst>
      <p:ext uri="{BB962C8B-B14F-4D97-AF65-F5344CB8AC3E}">
        <p14:creationId xmlns:p14="http://schemas.microsoft.com/office/powerpoint/2010/main" val="18041778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62817AA5-00BA-AB0C-22A4-C5E185BE96B7}"/>
              </a:ext>
            </a:extLst>
          </p:cNvPr>
          <p:cNvPicPr>
            <a:picLocks noChangeAspect="1"/>
          </p:cNvPicPr>
          <p:nvPr/>
        </p:nvPicPr>
        <p:blipFill>
          <a:blip r:embed="rId2" cstate="screen">
            <a:extLst>
              <a:ext uri="{28A0092B-C50C-407E-A947-70E740481C1C}">
                <a14:useLocalDpi xmlns:a14="http://schemas.microsoft.com/office/drawing/2010/main"/>
              </a:ext>
            </a:extLst>
          </a:blip>
          <a:srcRect r="-6"/>
          <a:stretch/>
        </p:blipFill>
        <p:spPr>
          <a:xfrm>
            <a:off x="20" y="1282"/>
            <a:ext cx="12191980" cy="6856718"/>
          </a:xfrm>
          <a:prstGeom prst="rect">
            <a:avLst/>
          </a:prstGeom>
        </p:spPr>
      </p:pic>
      <p:sp>
        <p:nvSpPr>
          <p:cNvPr id="4" name="TextBox 3">
            <a:extLst>
              <a:ext uri="{FF2B5EF4-FFF2-40B4-BE49-F238E27FC236}">
                <a16:creationId xmlns:a16="http://schemas.microsoft.com/office/drawing/2014/main" id="{F06FC3D6-4208-AA4B-9925-9B6CFE3FEFC9}"/>
              </a:ext>
            </a:extLst>
          </p:cNvPr>
          <p:cNvSpPr txBox="1"/>
          <p:nvPr/>
        </p:nvSpPr>
        <p:spPr>
          <a:xfrm>
            <a:off x="10272184" y="249766"/>
            <a:ext cx="1828800" cy="369332"/>
          </a:xfrm>
          <a:prstGeom prst="rect">
            <a:avLst/>
          </a:prstGeom>
          <a:solidFill>
            <a:schemeClr val="bg1"/>
          </a:solidFill>
        </p:spPr>
        <p:txBody>
          <a:bodyPr wrap="square" rtlCol="0">
            <a:spAutoFit/>
          </a:bodyPr>
          <a:lstStyle/>
          <a:p>
            <a:pPr algn="l"/>
            <a:r>
              <a:rPr lang="en-GB" dirty="0"/>
              <a:t>Nate </a:t>
            </a:r>
            <a:r>
              <a:rPr lang="en-GB" dirty="0" err="1"/>
              <a:t>kitch</a:t>
            </a:r>
            <a:r>
              <a:rPr lang="en-GB" dirty="0"/>
              <a:t> </a:t>
            </a:r>
            <a:endParaRPr lang="en-US" dirty="0"/>
          </a:p>
        </p:txBody>
      </p:sp>
    </p:spTree>
    <p:extLst>
      <p:ext uri="{BB962C8B-B14F-4D97-AF65-F5344CB8AC3E}">
        <p14:creationId xmlns:p14="http://schemas.microsoft.com/office/powerpoint/2010/main" val="1488885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100EE76-7867-D6CE-39C0-8A0F3F5146C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33330" y="464839"/>
            <a:ext cx="10435788" cy="5928321"/>
          </a:xfrm>
          <a:prstGeom prst="rect">
            <a:avLst/>
          </a:prstGeom>
        </p:spPr>
      </p:pic>
      <p:sp>
        <p:nvSpPr>
          <p:cNvPr id="4" name="TextBox 3">
            <a:extLst>
              <a:ext uri="{FF2B5EF4-FFF2-40B4-BE49-F238E27FC236}">
                <a16:creationId xmlns:a16="http://schemas.microsoft.com/office/drawing/2014/main" id="{EFF97923-FC7E-F124-D37D-945992F27501}"/>
              </a:ext>
            </a:extLst>
          </p:cNvPr>
          <p:cNvSpPr txBox="1"/>
          <p:nvPr/>
        </p:nvSpPr>
        <p:spPr>
          <a:xfrm>
            <a:off x="10244270" y="725501"/>
            <a:ext cx="1828800" cy="369332"/>
          </a:xfrm>
          <a:prstGeom prst="rect">
            <a:avLst/>
          </a:prstGeom>
          <a:solidFill>
            <a:schemeClr val="bg1"/>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dirty="0"/>
              <a:t>Nate </a:t>
            </a:r>
            <a:r>
              <a:rPr lang="en-GB" dirty="0" err="1"/>
              <a:t>kitch</a:t>
            </a:r>
            <a:r>
              <a:rPr lang="en-GB" dirty="0"/>
              <a:t> </a:t>
            </a:r>
            <a:endParaRPr lang="en-US" dirty="0"/>
          </a:p>
        </p:txBody>
      </p:sp>
    </p:spTree>
    <p:extLst>
      <p:ext uri="{BB962C8B-B14F-4D97-AF65-F5344CB8AC3E}">
        <p14:creationId xmlns:p14="http://schemas.microsoft.com/office/powerpoint/2010/main" val="6491037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5173D37-EA0C-8234-88DF-E6F6F061EB0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89152" y="388673"/>
            <a:ext cx="10942385" cy="6080653"/>
          </a:xfrm>
          <a:prstGeom prst="rect">
            <a:avLst/>
          </a:prstGeom>
        </p:spPr>
      </p:pic>
      <p:sp>
        <p:nvSpPr>
          <p:cNvPr id="2" name="TextBox 1">
            <a:extLst>
              <a:ext uri="{FF2B5EF4-FFF2-40B4-BE49-F238E27FC236}">
                <a16:creationId xmlns:a16="http://schemas.microsoft.com/office/drawing/2014/main" id="{897CB994-C3C3-EA29-99EB-5CED2416FAB0}"/>
              </a:ext>
            </a:extLst>
          </p:cNvPr>
          <p:cNvSpPr txBox="1"/>
          <p:nvPr/>
        </p:nvSpPr>
        <p:spPr>
          <a:xfrm>
            <a:off x="9974048" y="651933"/>
            <a:ext cx="1828800" cy="646331"/>
          </a:xfrm>
          <a:prstGeom prst="rect">
            <a:avLst/>
          </a:prstGeom>
          <a:solidFill>
            <a:schemeClr val="bg1"/>
          </a:solidFill>
        </p:spPr>
        <p:txBody>
          <a:bodyPr wrap="square" rtlCol="0">
            <a:spAutoFit/>
          </a:bodyPr>
          <a:lstStyle/>
          <a:p>
            <a:pPr algn="l"/>
            <a:r>
              <a:rPr lang="en-GB" dirty="0"/>
              <a:t>Andrew </a:t>
            </a:r>
            <a:r>
              <a:rPr lang="en-GB" dirty="0" err="1"/>
              <a:t>McGranahan</a:t>
            </a:r>
            <a:endParaRPr lang="en-US" dirty="0"/>
          </a:p>
        </p:txBody>
      </p:sp>
    </p:spTree>
    <p:extLst>
      <p:ext uri="{BB962C8B-B14F-4D97-AF65-F5344CB8AC3E}">
        <p14:creationId xmlns:p14="http://schemas.microsoft.com/office/powerpoint/2010/main" val="41665125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8D5D87D-06E8-71A3-2890-FDCA2CE0878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27206" y="381000"/>
            <a:ext cx="11462018" cy="6477000"/>
          </a:xfrm>
          <a:prstGeom prst="rect">
            <a:avLst/>
          </a:prstGeom>
        </p:spPr>
      </p:pic>
      <p:sp>
        <p:nvSpPr>
          <p:cNvPr id="3" name="TextBox 2">
            <a:extLst>
              <a:ext uri="{FF2B5EF4-FFF2-40B4-BE49-F238E27FC236}">
                <a16:creationId xmlns:a16="http://schemas.microsoft.com/office/drawing/2014/main" id="{3706036B-91F4-07B8-F988-4D88EF89538A}"/>
              </a:ext>
            </a:extLst>
          </p:cNvPr>
          <p:cNvSpPr txBox="1"/>
          <p:nvPr/>
        </p:nvSpPr>
        <p:spPr>
          <a:xfrm>
            <a:off x="9910548" y="228600"/>
            <a:ext cx="1828800" cy="646331"/>
          </a:xfrm>
          <a:prstGeom prst="rect">
            <a:avLst/>
          </a:prstGeom>
          <a:solidFill>
            <a:schemeClr val="bg1"/>
          </a:solidFill>
        </p:spPr>
        <p:txBody>
          <a:bodyPr wrap="square" rtlCol="0">
            <a:spAutoFit/>
          </a:bodyPr>
          <a:lstStyle/>
          <a:p>
            <a:pPr algn="l"/>
            <a:r>
              <a:rPr lang="en-GB" dirty="0"/>
              <a:t>Andrew </a:t>
            </a:r>
            <a:r>
              <a:rPr lang="en-GB" dirty="0" err="1"/>
              <a:t>McGranahan</a:t>
            </a:r>
            <a:endParaRPr lang="en-US" dirty="0"/>
          </a:p>
        </p:txBody>
      </p:sp>
    </p:spTree>
    <p:extLst>
      <p:ext uri="{BB962C8B-B14F-4D97-AF65-F5344CB8AC3E}">
        <p14:creationId xmlns:p14="http://schemas.microsoft.com/office/powerpoint/2010/main" val="24811327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0807494-2CF2-D3BF-77DD-BF71FF28E7E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96333" y="496210"/>
            <a:ext cx="11222779" cy="6295354"/>
          </a:xfrm>
          <a:prstGeom prst="rect">
            <a:avLst/>
          </a:prstGeom>
        </p:spPr>
      </p:pic>
      <p:sp>
        <p:nvSpPr>
          <p:cNvPr id="2" name="TextBox 1">
            <a:extLst>
              <a:ext uri="{FF2B5EF4-FFF2-40B4-BE49-F238E27FC236}">
                <a16:creationId xmlns:a16="http://schemas.microsoft.com/office/drawing/2014/main" id="{EBED1FFC-3B38-13EA-3B7B-E60936CCB4AF}"/>
              </a:ext>
            </a:extLst>
          </p:cNvPr>
          <p:cNvSpPr txBox="1"/>
          <p:nvPr/>
        </p:nvSpPr>
        <p:spPr>
          <a:xfrm>
            <a:off x="5672667" y="592666"/>
            <a:ext cx="1401232" cy="369332"/>
          </a:xfrm>
          <a:prstGeom prst="rect">
            <a:avLst/>
          </a:prstGeom>
          <a:solidFill>
            <a:schemeClr val="bg1"/>
          </a:solidFill>
        </p:spPr>
        <p:txBody>
          <a:bodyPr wrap="square" rtlCol="0">
            <a:spAutoFit/>
          </a:bodyPr>
          <a:lstStyle/>
          <a:p>
            <a:pPr algn="l"/>
            <a:r>
              <a:rPr lang="en-GB" dirty="0"/>
              <a:t>Eugenia </a:t>
            </a:r>
            <a:r>
              <a:rPr lang="en-GB" dirty="0" err="1"/>
              <a:t>Loli</a:t>
            </a:r>
            <a:endParaRPr lang="en-US" dirty="0"/>
          </a:p>
        </p:txBody>
      </p:sp>
    </p:spTree>
    <p:extLst>
      <p:ext uri="{BB962C8B-B14F-4D97-AF65-F5344CB8AC3E}">
        <p14:creationId xmlns:p14="http://schemas.microsoft.com/office/powerpoint/2010/main" val="11897370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0187D2-911B-A9EB-EBFF-91FF4C4684A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00893" y="116416"/>
            <a:ext cx="11691107" cy="6625167"/>
          </a:xfrm>
          <a:prstGeom prst="rect">
            <a:avLst/>
          </a:prstGeom>
        </p:spPr>
      </p:pic>
      <p:sp>
        <p:nvSpPr>
          <p:cNvPr id="2" name="TextBox 1">
            <a:extLst>
              <a:ext uri="{FF2B5EF4-FFF2-40B4-BE49-F238E27FC236}">
                <a16:creationId xmlns:a16="http://schemas.microsoft.com/office/drawing/2014/main" id="{D0104F68-F249-3DAE-F7F0-DCC5D9656B0D}"/>
              </a:ext>
            </a:extLst>
          </p:cNvPr>
          <p:cNvSpPr txBox="1"/>
          <p:nvPr/>
        </p:nvSpPr>
        <p:spPr>
          <a:xfrm>
            <a:off x="7006167" y="1026582"/>
            <a:ext cx="2089150" cy="369332"/>
          </a:xfrm>
          <a:prstGeom prst="rect">
            <a:avLst/>
          </a:prstGeom>
          <a:solidFill>
            <a:schemeClr val="bg1"/>
          </a:solidFill>
        </p:spPr>
        <p:txBody>
          <a:bodyPr wrap="square" rtlCol="0">
            <a:spAutoFit/>
          </a:bodyPr>
          <a:lstStyle/>
          <a:p>
            <a:pPr algn="l"/>
            <a:r>
              <a:rPr lang="en-GB" dirty="0"/>
              <a:t>Ian Dodds</a:t>
            </a:r>
            <a:endParaRPr lang="en-US" dirty="0"/>
          </a:p>
        </p:txBody>
      </p:sp>
    </p:spTree>
    <p:extLst>
      <p:ext uri="{BB962C8B-B14F-4D97-AF65-F5344CB8AC3E}">
        <p14:creationId xmlns:p14="http://schemas.microsoft.com/office/powerpoint/2010/main" val="18578374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DA377-E0D1-6DC2-5FC4-47F2F1F7A70A}"/>
              </a:ext>
            </a:extLst>
          </p:cNvPr>
          <p:cNvSpPr>
            <a:spLocks noGrp="1"/>
          </p:cNvSpPr>
          <p:nvPr>
            <p:ph type="title"/>
          </p:nvPr>
        </p:nvSpPr>
        <p:spPr>
          <a:xfrm>
            <a:off x="2923115" y="2524125"/>
            <a:ext cx="10515600" cy="1325563"/>
          </a:xfrm>
        </p:spPr>
        <p:txBody>
          <a:bodyPr/>
          <a:lstStyle/>
          <a:p>
            <a:r>
              <a:rPr lang="en-GB" dirty="0"/>
              <a:t>My own work examples</a:t>
            </a:r>
            <a:endParaRPr lang="en-US" dirty="0"/>
          </a:p>
        </p:txBody>
      </p:sp>
    </p:spTree>
    <p:extLst>
      <p:ext uri="{BB962C8B-B14F-4D97-AF65-F5344CB8AC3E}">
        <p14:creationId xmlns:p14="http://schemas.microsoft.com/office/powerpoint/2010/main" val="20588117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101B3CC-B49F-4CE0-B198-228D1D428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a:extLst>
              <a:ext uri="{FF2B5EF4-FFF2-40B4-BE49-F238E27FC236}">
                <a16:creationId xmlns:a16="http://schemas.microsoft.com/office/drawing/2014/main" id="{A0BCDB11-E97F-45B1-E23E-48D61B748FD4}"/>
              </a:ext>
            </a:extLst>
          </p:cNvPr>
          <p:cNvPicPr>
            <a:picLocks noChangeAspect="1"/>
          </p:cNvPicPr>
          <p:nvPr/>
        </p:nvPicPr>
        <p:blipFill>
          <a:blip r:embed="rId2" cstate="screen">
            <a:extLst>
              <a:ext uri="{28A0092B-C50C-407E-A947-70E740481C1C}">
                <a14:useLocalDpi xmlns:a14="http://schemas.microsoft.com/office/drawing/2010/main"/>
              </a:ext>
            </a:extLst>
          </a:blip>
          <a:srcRect/>
          <a:stretch/>
        </p:blipFill>
        <p:spPr>
          <a:xfrm>
            <a:off x="321734" y="557189"/>
            <a:ext cx="4276956" cy="5743616"/>
          </a:xfrm>
          <a:prstGeom prst="rect">
            <a:avLst/>
          </a:prstGeom>
        </p:spPr>
      </p:pic>
      <p:sp>
        <p:nvSpPr>
          <p:cNvPr id="9" name="TextBox 8">
            <a:extLst>
              <a:ext uri="{FF2B5EF4-FFF2-40B4-BE49-F238E27FC236}">
                <a16:creationId xmlns:a16="http://schemas.microsoft.com/office/drawing/2014/main" id="{9B16B431-75AF-3A41-4C66-03397B052C06}"/>
              </a:ext>
            </a:extLst>
          </p:cNvPr>
          <p:cNvSpPr txBox="1"/>
          <p:nvPr/>
        </p:nvSpPr>
        <p:spPr>
          <a:xfrm>
            <a:off x="7406996" y="6394736"/>
            <a:ext cx="1828800" cy="369332"/>
          </a:xfrm>
          <a:prstGeom prst="rect">
            <a:avLst/>
          </a:prstGeom>
          <a:noFill/>
        </p:spPr>
        <p:txBody>
          <a:bodyPr wrap="square" rtlCol="0">
            <a:spAutoFit/>
          </a:bodyPr>
          <a:lstStyle/>
          <a:p>
            <a:pPr algn="l"/>
            <a:r>
              <a:rPr lang="en-GB" dirty="0"/>
              <a:t>“Into the Deep”</a:t>
            </a:r>
            <a:endParaRPr lang="en-US" dirty="0"/>
          </a:p>
        </p:txBody>
      </p:sp>
      <p:sp>
        <p:nvSpPr>
          <p:cNvPr id="10" name="TextBox 9">
            <a:extLst>
              <a:ext uri="{FF2B5EF4-FFF2-40B4-BE49-F238E27FC236}">
                <a16:creationId xmlns:a16="http://schemas.microsoft.com/office/drawing/2014/main" id="{2D3221CB-CE58-7B81-4F69-1C7BED97FF18}"/>
              </a:ext>
            </a:extLst>
          </p:cNvPr>
          <p:cNvSpPr txBox="1"/>
          <p:nvPr/>
        </p:nvSpPr>
        <p:spPr>
          <a:xfrm>
            <a:off x="1265766" y="6394736"/>
            <a:ext cx="1828800" cy="369332"/>
          </a:xfrm>
          <a:prstGeom prst="rect">
            <a:avLst/>
          </a:prstGeom>
          <a:noFill/>
        </p:spPr>
        <p:txBody>
          <a:bodyPr wrap="square" rtlCol="0">
            <a:spAutoFit/>
          </a:bodyPr>
          <a:lstStyle/>
          <a:p>
            <a:pPr algn="l"/>
            <a:r>
              <a:rPr lang="en-GB" dirty="0"/>
              <a:t>“Sewerage Sea”</a:t>
            </a:r>
            <a:endParaRPr lang="en-US" dirty="0"/>
          </a:p>
        </p:txBody>
      </p:sp>
      <p:sp>
        <p:nvSpPr>
          <p:cNvPr id="11" name="TextBox 10">
            <a:extLst>
              <a:ext uri="{FF2B5EF4-FFF2-40B4-BE49-F238E27FC236}">
                <a16:creationId xmlns:a16="http://schemas.microsoft.com/office/drawing/2014/main" id="{306C9A50-95A0-737C-FCED-0BFDA1319D0E}"/>
              </a:ext>
            </a:extLst>
          </p:cNvPr>
          <p:cNvSpPr txBox="1"/>
          <p:nvPr/>
        </p:nvSpPr>
        <p:spPr>
          <a:xfrm>
            <a:off x="5916862" y="192243"/>
            <a:ext cx="4809067" cy="369332"/>
          </a:xfrm>
          <a:prstGeom prst="rect">
            <a:avLst/>
          </a:prstGeom>
          <a:noFill/>
        </p:spPr>
        <p:txBody>
          <a:bodyPr wrap="square" rtlCol="0">
            <a:spAutoFit/>
          </a:bodyPr>
          <a:lstStyle/>
          <a:p>
            <a:pPr algn="l"/>
            <a:r>
              <a:rPr lang="en-GB" dirty="0"/>
              <a:t>Explorative Dialogues (Masters Degree)</a:t>
            </a:r>
            <a:endParaRPr lang="en-US" dirty="0"/>
          </a:p>
        </p:txBody>
      </p:sp>
      <p:pic>
        <p:nvPicPr>
          <p:cNvPr id="2" name="Picture 1">
            <a:extLst>
              <a:ext uri="{FF2B5EF4-FFF2-40B4-BE49-F238E27FC236}">
                <a16:creationId xmlns:a16="http://schemas.microsoft.com/office/drawing/2014/main" id="{CCD401C3-871A-47F4-1B90-FBE60A13B25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784028" y="885873"/>
            <a:ext cx="7246744" cy="5086248"/>
          </a:xfrm>
          <a:prstGeom prst="rect">
            <a:avLst/>
          </a:prstGeom>
        </p:spPr>
      </p:pic>
    </p:spTree>
    <p:extLst>
      <p:ext uri="{BB962C8B-B14F-4D97-AF65-F5344CB8AC3E}">
        <p14:creationId xmlns:p14="http://schemas.microsoft.com/office/powerpoint/2010/main" val="11889289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839BE45-9EC4-BCCD-1B1D-FC5B105B220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51403" y="643467"/>
            <a:ext cx="4275793" cy="5571066"/>
          </a:xfrm>
          <a:prstGeom prst="rect">
            <a:avLst/>
          </a:prstGeom>
        </p:spPr>
      </p:pic>
      <p:pic>
        <p:nvPicPr>
          <p:cNvPr id="6" name="Picture 5">
            <a:extLst>
              <a:ext uri="{FF2B5EF4-FFF2-40B4-BE49-F238E27FC236}">
                <a16:creationId xmlns:a16="http://schemas.microsoft.com/office/drawing/2014/main" id="{02B99129-10A0-4F7C-54FE-FD34447B670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757838" y="643467"/>
            <a:ext cx="4289720" cy="5571066"/>
          </a:xfrm>
          <a:prstGeom prst="rect">
            <a:avLst/>
          </a:prstGeom>
        </p:spPr>
      </p:pic>
      <p:sp>
        <p:nvSpPr>
          <p:cNvPr id="8" name="TextBox 7">
            <a:extLst>
              <a:ext uri="{FF2B5EF4-FFF2-40B4-BE49-F238E27FC236}">
                <a16:creationId xmlns:a16="http://schemas.microsoft.com/office/drawing/2014/main" id="{502DB229-3ED2-C02C-9137-144A92CEE12B}"/>
              </a:ext>
            </a:extLst>
          </p:cNvPr>
          <p:cNvSpPr txBox="1"/>
          <p:nvPr/>
        </p:nvSpPr>
        <p:spPr>
          <a:xfrm>
            <a:off x="4307417" y="116416"/>
            <a:ext cx="3105150" cy="369332"/>
          </a:xfrm>
          <a:prstGeom prst="rect">
            <a:avLst/>
          </a:prstGeom>
          <a:noFill/>
        </p:spPr>
        <p:txBody>
          <a:bodyPr wrap="square" rtlCol="0">
            <a:spAutoFit/>
          </a:bodyPr>
          <a:lstStyle/>
          <a:p>
            <a:pPr algn="l"/>
            <a:r>
              <a:rPr lang="en-GB" dirty="0"/>
              <a:t>Character ideas from collage</a:t>
            </a:r>
            <a:endParaRPr lang="en-US" dirty="0"/>
          </a:p>
        </p:txBody>
      </p:sp>
    </p:spTree>
    <p:extLst>
      <p:ext uri="{BB962C8B-B14F-4D97-AF65-F5344CB8AC3E}">
        <p14:creationId xmlns:p14="http://schemas.microsoft.com/office/powerpoint/2010/main" val="7383956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B267F1-F172-833C-71D9-4C6D70CFEEE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72110" y="1445154"/>
            <a:ext cx="5835658" cy="3967692"/>
          </a:xfrm>
          <a:prstGeom prst="rect">
            <a:avLst/>
          </a:prstGeom>
        </p:spPr>
      </p:pic>
      <p:pic>
        <p:nvPicPr>
          <p:cNvPr id="5" name="Picture 4">
            <a:extLst>
              <a:ext uri="{FF2B5EF4-FFF2-40B4-BE49-F238E27FC236}">
                <a16:creationId xmlns:a16="http://schemas.microsoft.com/office/drawing/2014/main" id="{246D5E1E-D51E-131F-72DA-FB1CC9CB871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004783" y="247967"/>
            <a:ext cx="3833398" cy="6362065"/>
          </a:xfrm>
          <a:prstGeom prst="rect">
            <a:avLst/>
          </a:prstGeom>
        </p:spPr>
      </p:pic>
    </p:spTree>
    <p:extLst>
      <p:ext uri="{BB962C8B-B14F-4D97-AF65-F5344CB8AC3E}">
        <p14:creationId xmlns:p14="http://schemas.microsoft.com/office/powerpoint/2010/main" val="10117519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1446EC6-9962-DC68-E6C6-2E1331D293E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318534" y="643467"/>
            <a:ext cx="3941531" cy="5571066"/>
          </a:xfrm>
          <a:prstGeom prst="rect">
            <a:avLst/>
          </a:prstGeom>
        </p:spPr>
      </p:pic>
      <p:pic>
        <p:nvPicPr>
          <p:cNvPr id="5" name="Picture 4">
            <a:extLst>
              <a:ext uri="{FF2B5EF4-FFF2-40B4-BE49-F238E27FC236}">
                <a16:creationId xmlns:a16="http://schemas.microsoft.com/office/drawing/2014/main" id="{A4D40988-E379-C8C5-4DFB-C9A78076EA1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813549" y="643467"/>
            <a:ext cx="4178299" cy="5571066"/>
          </a:xfrm>
          <a:prstGeom prst="rect">
            <a:avLst/>
          </a:prstGeom>
        </p:spPr>
      </p:pic>
      <p:sp>
        <p:nvSpPr>
          <p:cNvPr id="6" name="TextBox 5">
            <a:extLst>
              <a:ext uri="{FF2B5EF4-FFF2-40B4-BE49-F238E27FC236}">
                <a16:creationId xmlns:a16="http://schemas.microsoft.com/office/drawing/2014/main" id="{2D779D2F-9BAF-BC2F-5C12-8CC47440BD3D}"/>
              </a:ext>
            </a:extLst>
          </p:cNvPr>
          <p:cNvSpPr txBox="1"/>
          <p:nvPr/>
        </p:nvSpPr>
        <p:spPr>
          <a:xfrm>
            <a:off x="2892425" y="127000"/>
            <a:ext cx="6407150" cy="369332"/>
          </a:xfrm>
          <a:prstGeom prst="rect">
            <a:avLst/>
          </a:prstGeom>
          <a:noFill/>
        </p:spPr>
        <p:txBody>
          <a:bodyPr wrap="square" rtlCol="0">
            <a:spAutoFit/>
          </a:bodyPr>
          <a:lstStyle/>
          <a:p>
            <a:pPr algn="l"/>
            <a:r>
              <a:rPr lang="en-GB" dirty="0"/>
              <a:t>Final outcome for my character from collage experimentation </a:t>
            </a:r>
            <a:endParaRPr lang="en-US" dirty="0"/>
          </a:p>
        </p:txBody>
      </p:sp>
      <p:sp>
        <p:nvSpPr>
          <p:cNvPr id="7" name="TextBox 6">
            <a:extLst>
              <a:ext uri="{FF2B5EF4-FFF2-40B4-BE49-F238E27FC236}">
                <a16:creationId xmlns:a16="http://schemas.microsoft.com/office/drawing/2014/main" id="{AA13206A-F2FE-C307-4AB6-4A39D6B31F5B}"/>
              </a:ext>
            </a:extLst>
          </p:cNvPr>
          <p:cNvSpPr txBox="1"/>
          <p:nvPr/>
        </p:nvSpPr>
        <p:spPr>
          <a:xfrm>
            <a:off x="3683001" y="6361668"/>
            <a:ext cx="4290483" cy="369332"/>
          </a:xfrm>
          <a:prstGeom prst="rect">
            <a:avLst/>
          </a:prstGeom>
          <a:noFill/>
        </p:spPr>
        <p:txBody>
          <a:bodyPr wrap="square" rtlCol="0">
            <a:spAutoFit/>
          </a:bodyPr>
          <a:lstStyle/>
          <a:p>
            <a:pPr algn="l"/>
            <a:r>
              <a:rPr lang="en-GB" dirty="0"/>
              <a:t>Antagonist character for my narrative </a:t>
            </a:r>
            <a:endParaRPr lang="en-US" dirty="0"/>
          </a:p>
        </p:txBody>
      </p:sp>
    </p:spTree>
    <p:extLst>
      <p:ext uri="{BB962C8B-B14F-4D97-AF65-F5344CB8AC3E}">
        <p14:creationId xmlns:p14="http://schemas.microsoft.com/office/powerpoint/2010/main" val="2299031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trim.3E468D47-0382-417D-9836-F475A4E4A047.MOV">
            <a:hlinkClick r:id="" action="ppaction://media"/>
            <a:extLst>
              <a:ext uri="{FF2B5EF4-FFF2-40B4-BE49-F238E27FC236}">
                <a16:creationId xmlns:a16="http://schemas.microsoft.com/office/drawing/2014/main" id="{24D05A46-CE31-9F69-83B0-A2C335B747E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767418" y="516228"/>
            <a:ext cx="8233982" cy="5825543"/>
          </a:xfrm>
          <a:prstGeom prst="rect">
            <a:avLst/>
          </a:prstGeom>
        </p:spPr>
      </p:pic>
      <p:sp>
        <p:nvSpPr>
          <p:cNvPr id="5" name="TextBox 4">
            <a:extLst>
              <a:ext uri="{FF2B5EF4-FFF2-40B4-BE49-F238E27FC236}">
                <a16:creationId xmlns:a16="http://schemas.microsoft.com/office/drawing/2014/main" id="{93D32680-F1FF-25D3-07E7-ECCC09C05965}"/>
              </a:ext>
            </a:extLst>
          </p:cNvPr>
          <p:cNvSpPr txBox="1"/>
          <p:nvPr/>
        </p:nvSpPr>
        <p:spPr>
          <a:xfrm>
            <a:off x="3945466" y="146896"/>
            <a:ext cx="4301067" cy="369332"/>
          </a:xfrm>
          <a:prstGeom prst="rect">
            <a:avLst/>
          </a:prstGeom>
          <a:noFill/>
        </p:spPr>
        <p:txBody>
          <a:bodyPr wrap="square" rtlCol="0">
            <a:spAutoFit/>
          </a:bodyPr>
          <a:lstStyle/>
          <a:p>
            <a:pPr algn="l"/>
            <a:r>
              <a:rPr lang="en-GB" dirty="0"/>
              <a:t>Playing with collage and animation </a:t>
            </a:r>
            <a:endParaRPr lang="en-US" dirty="0"/>
          </a:p>
        </p:txBody>
      </p:sp>
    </p:spTree>
    <p:extLst>
      <p:ext uri="{BB962C8B-B14F-4D97-AF65-F5344CB8AC3E}">
        <p14:creationId xmlns:p14="http://schemas.microsoft.com/office/powerpoint/2010/main" val="2894645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trim.CACAE3D2-6365-4EE7-B114-F7A992D95CC9.MOV">
            <a:hlinkClick r:id="" action="ppaction://media"/>
            <a:extLst>
              <a:ext uri="{FF2B5EF4-FFF2-40B4-BE49-F238E27FC236}">
                <a16:creationId xmlns:a16="http://schemas.microsoft.com/office/drawing/2014/main" id="{9823B1F0-E39F-21D8-1437-27E1816CA2D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66333" y="516228"/>
            <a:ext cx="8601075" cy="6074325"/>
          </a:xfrm>
          <a:prstGeom prst="rect">
            <a:avLst/>
          </a:prstGeom>
        </p:spPr>
      </p:pic>
      <p:sp>
        <p:nvSpPr>
          <p:cNvPr id="8" name="TextBox 7">
            <a:extLst>
              <a:ext uri="{FF2B5EF4-FFF2-40B4-BE49-F238E27FC236}">
                <a16:creationId xmlns:a16="http://schemas.microsoft.com/office/drawing/2014/main" id="{ECE1F8F9-4E04-B8E0-7B5E-CC096A3A606E}"/>
              </a:ext>
            </a:extLst>
          </p:cNvPr>
          <p:cNvSpPr txBox="1"/>
          <p:nvPr/>
        </p:nvSpPr>
        <p:spPr>
          <a:xfrm>
            <a:off x="3945466" y="146896"/>
            <a:ext cx="4301067" cy="369332"/>
          </a:xfrm>
          <a:prstGeom prst="rect">
            <a:avLst/>
          </a:prstGeom>
          <a:noFill/>
        </p:spPr>
        <p:txBody>
          <a:bodyPr wrap="square" rtlCol="0">
            <a:spAutoFit/>
          </a:bodyPr>
          <a:lstStyle/>
          <a:p>
            <a:pPr algn="l"/>
            <a:r>
              <a:rPr lang="en-GB" dirty="0"/>
              <a:t>Playing with collage and animation </a:t>
            </a:r>
            <a:endParaRPr lang="en-US" dirty="0"/>
          </a:p>
        </p:txBody>
      </p:sp>
    </p:spTree>
    <p:extLst>
      <p:ext uri="{BB962C8B-B14F-4D97-AF65-F5344CB8AC3E}">
        <p14:creationId xmlns:p14="http://schemas.microsoft.com/office/powerpoint/2010/main" val="2149342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7426B-5F6C-1078-9745-C621562BD012}"/>
              </a:ext>
            </a:extLst>
          </p:cNvPr>
          <p:cNvSpPr>
            <a:spLocks noGrp="1"/>
          </p:cNvSpPr>
          <p:nvPr>
            <p:ph type="title"/>
          </p:nvPr>
        </p:nvSpPr>
        <p:spPr>
          <a:xfrm>
            <a:off x="933450" y="2766218"/>
            <a:ext cx="10515600" cy="1325563"/>
          </a:xfrm>
        </p:spPr>
        <p:txBody>
          <a:bodyPr/>
          <a:lstStyle/>
          <a:p>
            <a:r>
              <a:rPr lang="en-GB" dirty="0"/>
              <a:t>Magazine examples of surrealism &amp; collage </a:t>
            </a:r>
            <a:endParaRPr lang="en-US" dirty="0"/>
          </a:p>
        </p:txBody>
      </p:sp>
    </p:spTree>
    <p:extLst>
      <p:ext uri="{BB962C8B-B14F-4D97-AF65-F5344CB8AC3E}">
        <p14:creationId xmlns:p14="http://schemas.microsoft.com/office/powerpoint/2010/main" val="37477189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F61C8D8-F018-0250-77A8-E5D1A226943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34542" y="368009"/>
            <a:ext cx="10759395" cy="6121982"/>
          </a:xfrm>
          <a:prstGeom prst="rect">
            <a:avLst/>
          </a:prstGeom>
        </p:spPr>
      </p:pic>
    </p:spTree>
    <p:extLst>
      <p:ext uri="{BB962C8B-B14F-4D97-AF65-F5344CB8AC3E}">
        <p14:creationId xmlns:p14="http://schemas.microsoft.com/office/powerpoint/2010/main" val="7367478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04E3DF5-996D-9D31-0D05-F6D079AD22E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78417" y="522163"/>
            <a:ext cx="9945111" cy="5649568"/>
          </a:xfrm>
          <a:prstGeom prst="rect">
            <a:avLst/>
          </a:prstGeom>
        </p:spPr>
      </p:pic>
    </p:spTree>
    <p:extLst>
      <p:ext uri="{BB962C8B-B14F-4D97-AF65-F5344CB8AC3E}">
        <p14:creationId xmlns:p14="http://schemas.microsoft.com/office/powerpoint/2010/main" val="32103641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DABE746-6DEC-06D6-A186-3490D6D538D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80962" y="511412"/>
            <a:ext cx="10206059" cy="5835176"/>
          </a:xfrm>
          <a:prstGeom prst="rect">
            <a:avLst/>
          </a:prstGeom>
        </p:spPr>
      </p:pic>
    </p:spTree>
    <p:extLst>
      <p:ext uri="{BB962C8B-B14F-4D97-AF65-F5344CB8AC3E}">
        <p14:creationId xmlns:p14="http://schemas.microsoft.com/office/powerpoint/2010/main" val="19959145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45DC795-A061-D515-66CB-9571F54E384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58334" y="465714"/>
            <a:ext cx="10437388" cy="5926572"/>
          </a:xfrm>
          <a:prstGeom prst="rect">
            <a:avLst/>
          </a:prstGeom>
        </p:spPr>
      </p:pic>
    </p:spTree>
    <p:extLst>
      <p:ext uri="{BB962C8B-B14F-4D97-AF65-F5344CB8AC3E}">
        <p14:creationId xmlns:p14="http://schemas.microsoft.com/office/powerpoint/2010/main" val="39638245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1E35217E-AA87-F50C-4DC9-7FC06B664A3D}"/>
              </a:ext>
            </a:extLst>
          </p:cNvPr>
          <p:cNvPicPr>
            <a:picLocks noChangeAspect="1"/>
          </p:cNvPicPr>
          <p:nvPr/>
        </p:nvPicPr>
        <p:blipFill>
          <a:blip r:embed="rId2" cstate="screen">
            <a:extLst>
              <a:ext uri="{28A0092B-C50C-407E-A947-70E740481C1C}">
                <a14:useLocalDpi xmlns:a14="http://schemas.microsoft.com/office/drawing/2010/main"/>
              </a:ext>
            </a:extLst>
          </a:blip>
          <a:srcRect b="-1"/>
          <a:stretch/>
        </p:blipFill>
        <p:spPr>
          <a:xfrm>
            <a:off x="20" y="1282"/>
            <a:ext cx="12191980" cy="6856718"/>
          </a:xfrm>
          <a:prstGeom prst="rect">
            <a:avLst/>
          </a:prstGeom>
        </p:spPr>
      </p:pic>
    </p:spTree>
    <p:extLst>
      <p:ext uri="{BB962C8B-B14F-4D97-AF65-F5344CB8AC3E}">
        <p14:creationId xmlns:p14="http://schemas.microsoft.com/office/powerpoint/2010/main" val="342568146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9EE0023-7CC0-3591-5E81-32AFF196C02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08789" y="255587"/>
            <a:ext cx="11388851" cy="6346825"/>
          </a:xfrm>
          <a:prstGeom prst="rect">
            <a:avLst/>
          </a:prstGeom>
        </p:spPr>
      </p:pic>
    </p:spTree>
    <p:extLst>
      <p:ext uri="{BB962C8B-B14F-4D97-AF65-F5344CB8AC3E}">
        <p14:creationId xmlns:p14="http://schemas.microsoft.com/office/powerpoint/2010/main" val="139204059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CEAF5-6BE0-65B4-342C-59B26138FDFA}"/>
              </a:ext>
            </a:extLst>
          </p:cNvPr>
          <p:cNvSpPr>
            <a:spLocks noGrp="1"/>
          </p:cNvSpPr>
          <p:nvPr>
            <p:ph type="title"/>
          </p:nvPr>
        </p:nvSpPr>
        <p:spPr>
          <a:xfrm>
            <a:off x="3941762" y="110469"/>
            <a:ext cx="10515600" cy="1325563"/>
          </a:xfrm>
        </p:spPr>
        <p:txBody>
          <a:bodyPr/>
          <a:lstStyle/>
          <a:p>
            <a:r>
              <a:rPr lang="en-GB" dirty="0"/>
              <a:t>References </a:t>
            </a:r>
            <a:endParaRPr lang="en-US" dirty="0"/>
          </a:p>
        </p:txBody>
      </p:sp>
      <p:sp>
        <p:nvSpPr>
          <p:cNvPr id="5" name="TextBox 4">
            <a:extLst>
              <a:ext uri="{FF2B5EF4-FFF2-40B4-BE49-F238E27FC236}">
                <a16:creationId xmlns:a16="http://schemas.microsoft.com/office/drawing/2014/main" id="{6B275610-66C3-EEBE-92B2-237C16B7D56D}"/>
              </a:ext>
            </a:extLst>
          </p:cNvPr>
          <p:cNvSpPr txBox="1"/>
          <p:nvPr/>
        </p:nvSpPr>
        <p:spPr>
          <a:xfrm>
            <a:off x="2685521" y="1552449"/>
            <a:ext cx="7011458" cy="4993931"/>
          </a:xfrm>
          <a:prstGeom prst="rect">
            <a:avLst/>
          </a:prstGeom>
          <a:noFill/>
        </p:spPr>
        <p:txBody>
          <a:bodyPr wrap="square">
            <a:spAutoFit/>
          </a:bodyPr>
          <a:lstStyle/>
          <a:p>
            <a:pPr marL="457200" indent="-457200" algn="l">
              <a:lnSpc>
                <a:spcPts val="2400"/>
              </a:lnSpc>
            </a:pPr>
            <a:r>
              <a:rPr lang="en-GB" sz="1800" b="0" i="0" u="none" strike="noStrike" dirty="0">
                <a:solidFill>
                  <a:srgbClr val="000000"/>
                </a:solidFill>
                <a:effectLst/>
                <a:latin typeface="Times New Roman" panose="02020603050405020304" pitchFamily="18" charset="0"/>
              </a:rPr>
              <a:t> Art, Rise. “A Guide to Collage.” </a:t>
            </a:r>
            <a:r>
              <a:rPr lang="en-GB" sz="1800" b="0" i="1" u="none" strike="noStrike" dirty="0">
                <a:solidFill>
                  <a:srgbClr val="000000"/>
                </a:solidFill>
                <a:effectLst/>
                <a:latin typeface="Times New Roman" panose="02020603050405020304" pitchFamily="18" charset="0"/>
              </a:rPr>
              <a:t>Rise Art</a:t>
            </a:r>
            <a:r>
              <a:rPr lang="en-GB" sz="1800" b="0" i="0" u="none" strike="noStrike" dirty="0">
                <a:solidFill>
                  <a:srgbClr val="000000"/>
                </a:solidFill>
                <a:effectLst/>
                <a:latin typeface="Times New Roman" panose="02020603050405020304" pitchFamily="18" charset="0"/>
              </a:rPr>
              <a:t>, 25 June 2020, </a:t>
            </a:r>
            <a:r>
              <a:rPr lang="en-GB" sz="1800" b="0" i="0" u="none" strike="noStrike" dirty="0" err="1">
                <a:solidFill>
                  <a:srgbClr val="000000"/>
                </a:solidFill>
                <a:effectLst/>
                <a:latin typeface="Times New Roman" panose="02020603050405020304" pitchFamily="18" charset="0"/>
              </a:rPr>
              <a:t>www.riseart.com</a:t>
            </a:r>
            <a:r>
              <a:rPr lang="en-GB" sz="1800" b="0" i="0" u="none" strike="noStrike" dirty="0">
                <a:solidFill>
                  <a:srgbClr val="000000"/>
                </a:solidFill>
                <a:effectLst/>
                <a:latin typeface="Times New Roman" panose="02020603050405020304" pitchFamily="18" charset="0"/>
              </a:rPr>
              <a:t>/guide/2371/a-guide-to-collage?</a:t>
            </a:r>
            <a:r>
              <a:rPr lang="en-GB" sz="1800" b="0" i="0" u="none" strike="noStrike" dirty="0" err="1">
                <a:solidFill>
                  <a:srgbClr val="000000"/>
                </a:solidFill>
                <a:effectLst/>
                <a:latin typeface="Times New Roman" panose="02020603050405020304" pitchFamily="18" charset="0"/>
              </a:rPr>
              <a:t>srsltid</a:t>
            </a:r>
            <a:r>
              <a:rPr lang="en-GB" sz="1800" b="0" i="0" u="none" strike="noStrike" dirty="0">
                <a:solidFill>
                  <a:srgbClr val="000000"/>
                </a:solidFill>
                <a:effectLst/>
                <a:latin typeface="Times New Roman" panose="02020603050405020304" pitchFamily="18" charset="0"/>
              </a:rPr>
              <a:t>=AfmBOorkRVoyJt9Bc8NiDEWQNhaoUbDLG8</a:t>
            </a:r>
            <a:r>
              <a:rPr lang="en-GB" sz="1800" b="0" i="0" u="none" strike="noStrike" dirty="0" err="1">
                <a:solidFill>
                  <a:srgbClr val="000000"/>
                </a:solidFill>
                <a:effectLst/>
                <a:latin typeface="Times New Roman" panose="02020603050405020304" pitchFamily="18" charset="0"/>
              </a:rPr>
              <a:t>_OF56ECR8O8A4-I_on3jfd</a:t>
            </a:r>
            <a:r>
              <a:rPr lang="en-GB" sz="1800" b="0" i="0" u="none" strike="noStrike" dirty="0">
                <a:solidFill>
                  <a:srgbClr val="000000"/>
                </a:solidFill>
                <a:effectLst/>
                <a:latin typeface="Times New Roman" panose="02020603050405020304" pitchFamily="18" charset="0"/>
              </a:rPr>
              <a:t>. Accessed 13 Feb. 2025.</a:t>
            </a:r>
          </a:p>
          <a:p>
            <a:pPr marL="457200" indent="-457200" algn="l">
              <a:lnSpc>
                <a:spcPts val="2400"/>
              </a:lnSpc>
            </a:pPr>
            <a:endParaRPr lang="en-GB" sz="1800" b="0" i="0" u="none" strike="noStrike" dirty="0">
              <a:solidFill>
                <a:srgbClr val="000000"/>
              </a:solidFill>
              <a:effectLst/>
              <a:latin typeface="Times New Roman" panose="02020603050405020304" pitchFamily="18" charset="0"/>
            </a:endParaRPr>
          </a:p>
          <a:p>
            <a:pPr marL="457200" indent="-457200" algn="l">
              <a:lnSpc>
                <a:spcPts val="2400"/>
              </a:lnSpc>
            </a:pPr>
            <a:r>
              <a:rPr lang="en-GB" sz="1800" b="0" i="0" u="none" strike="noStrike" dirty="0">
                <a:solidFill>
                  <a:srgbClr val="000000"/>
                </a:solidFill>
                <a:effectLst/>
                <a:latin typeface="Times New Roman" panose="02020603050405020304" pitchFamily="18" charset="0"/>
              </a:rPr>
              <a:t>“Dorothy Tanning Home.” </a:t>
            </a:r>
            <a:r>
              <a:rPr lang="en-GB" sz="1800" b="0" i="1" u="none" strike="noStrike" dirty="0" err="1">
                <a:solidFill>
                  <a:srgbClr val="000000"/>
                </a:solidFill>
                <a:effectLst/>
                <a:latin typeface="Times New Roman" panose="02020603050405020304" pitchFamily="18" charset="0"/>
              </a:rPr>
              <a:t>Dorotheatanning.org</a:t>
            </a:r>
            <a:r>
              <a:rPr lang="en-GB" sz="1800" b="0" i="0" u="none" strike="noStrike" dirty="0">
                <a:solidFill>
                  <a:srgbClr val="000000"/>
                </a:solidFill>
                <a:effectLst/>
                <a:latin typeface="Times New Roman" panose="02020603050405020304" pitchFamily="18" charset="0"/>
              </a:rPr>
              <a:t>, Design Brooklyn, 2020, </a:t>
            </a:r>
            <a:r>
              <a:rPr lang="en-GB" sz="1800" b="0" i="0" u="none" strike="noStrike" dirty="0" err="1">
                <a:solidFill>
                  <a:srgbClr val="000000"/>
                </a:solidFill>
                <a:effectLst/>
                <a:latin typeface="Times New Roman" panose="02020603050405020304" pitchFamily="18" charset="0"/>
              </a:rPr>
              <a:t>www.dorotheatanning.org</a:t>
            </a:r>
            <a:r>
              <a:rPr lang="en-GB" sz="1800" b="0" i="0" u="none" strike="noStrike" dirty="0">
                <a:solidFill>
                  <a:srgbClr val="000000"/>
                </a:solidFill>
                <a:effectLst/>
                <a:latin typeface="Times New Roman" panose="02020603050405020304" pitchFamily="18" charset="0"/>
              </a:rPr>
              <a:t>/. Accessed 9 Feb. 2025.</a:t>
            </a:r>
          </a:p>
          <a:p>
            <a:pPr marL="457200" indent="-457200" algn="l">
              <a:lnSpc>
                <a:spcPts val="2400"/>
              </a:lnSpc>
            </a:pPr>
            <a:endParaRPr lang="en-GB" sz="1800" b="0" i="0" u="none" strike="noStrike" dirty="0">
              <a:solidFill>
                <a:srgbClr val="000000"/>
              </a:solidFill>
              <a:effectLst/>
              <a:latin typeface="Times New Roman" panose="02020603050405020304" pitchFamily="18" charset="0"/>
            </a:endParaRPr>
          </a:p>
          <a:p>
            <a:pPr marL="457200" indent="-457200" algn="l">
              <a:lnSpc>
                <a:spcPts val="2400"/>
              </a:lnSpc>
            </a:pPr>
            <a:r>
              <a:rPr lang="en-GB" sz="1800" b="0" i="0" u="none" strike="noStrike" dirty="0">
                <a:solidFill>
                  <a:srgbClr val="000000"/>
                </a:solidFill>
                <a:effectLst/>
                <a:latin typeface="Times New Roman" panose="02020603050405020304" pitchFamily="18" charset="0"/>
              </a:rPr>
              <a:t>flint, </a:t>
            </a:r>
            <a:r>
              <a:rPr lang="en-GB" sz="1800" b="0" i="0" u="none" strike="noStrike" dirty="0" err="1">
                <a:solidFill>
                  <a:srgbClr val="000000"/>
                </a:solidFill>
                <a:effectLst/>
                <a:latin typeface="Times New Roman" panose="02020603050405020304" pitchFamily="18" charset="0"/>
              </a:rPr>
              <a:t>lucy</a:t>
            </a:r>
            <a:r>
              <a:rPr lang="en-GB" sz="1800" b="0" i="0" u="none" strike="noStrike" dirty="0">
                <a:solidFill>
                  <a:srgbClr val="000000"/>
                </a:solidFill>
                <a:effectLst/>
                <a:latin typeface="Times New Roman" panose="02020603050405020304" pitchFamily="18" charset="0"/>
              </a:rPr>
              <a:t>. “</a:t>
            </a:r>
            <a:r>
              <a:rPr lang="en-GB" sz="1800" b="0" i="0" u="none" strike="noStrike" dirty="0" err="1">
                <a:solidFill>
                  <a:srgbClr val="000000"/>
                </a:solidFill>
                <a:effectLst/>
                <a:latin typeface="Times New Roman" panose="02020603050405020304" pitchFamily="18" charset="0"/>
              </a:rPr>
              <a:t>Attirement</a:t>
            </a:r>
            <a:r>
              <a:rPr lang="en-GB" sz="1800" b="0" i="0" u="none" strike="noStrike" dirty="0">
                <a:solidFill>
                  <a:srgbClr val="000000"/>
                </a:solidFill>
                <a:effectLst/>
                <a:latin typeface="Times New Roman" panose="02020603050405020304" pitchFamily="18" charset="0"/>
              </a:rPr>
              <a:t> of the Bride (La Toilette de La </a:t>
            </a:r>
            <a:r>
              <a:rPr lang="en-GB" sz="1800" b="0" i="0" u="none" strike="noStrike" dirty="0" err="1">
                <a:solidFill>
                  <a:srgbClr val="000000"/>
                </a:solidFill>
                <a:effectLst/>
                <a:latin typeface="Times New Roman" panose="02020603050405020304" pitchFamily="18" charset="0"/>
              </a:rPr>
              <a:t>Mariée</a:t>
            </a:r>
            <a:r>
              <a:rPr lang="en-GB" sz="1800" b="0" i="0" u="none" strike="noStrike" dirty="0">
                <a:solidFill>
                  <a:srgbClr val="000000"/>
                </a:solidFill>
                <a:effectLst/>
                <a:latin typeface="Times New Roman" panose="02020603050405020304" pitchFamily="18" charset="0"/>
              </a:rPr>
              <a:t>).” </a:t>
            </a:r>
            <a:r>
              <a:rPr lang="en-GB" sz="1800" b="0" i="1" u="none" strike="noStrike" dirty="0">
                <a:solidFill>
                  <a:srgbClr val="000000"/>
                </a:solidFill>
                <a:effectLst/>
                <a:latin typeface="Times New Roman" panose="02020603050405020304" pitchFamily="18" charset="0"/>
              </a:rPr>
              <a:t>The Guggenheim Museums and Foundation</a:t>
            </a:r>
            <a:r>
              <a:rPr lang="en-GB" sz="1800" b="0" i="0" u="none" strike="noStrike" dirty="0">
                <a:solidFill>
                  <a:srgbClr val="000000"/>
                </a:solidFill>
                <a:effectLst/>
                <a:latin typeface="Times New Roman" panose="02020603050405020304" pitchFamily="18" charset="0"/>
              </a:rPr>
              <a:t>, 2025, </a:t>
            </a:r>
            <a:r>
              <a:rPr lang="en-GB" sz="1800" b="0" i="0" u="none" strike="noStrike" dirty="0" err="1">
                <a:solidFill>
                  <a:srgbClr val="000000"/>
                </a:solidFill>
                <a:effectLst/>
                <a:latin typeface="Times New Roman" panose="02020603050405020304" pitchFamily="18" charset="0"/>
                <a:hlinkClick r:id="rId2"/>
              </a:rPr>
              <a:t>www.guggenheim.org</a:t>
            </a:r>
            <a:r>
              <a:rPr lang="en-GB" sz="1800" b="0" i="0" u="none" strike="noStrike" dirty="0">
                <a:solidFill>
                  <a:srgbClr val="000000"/>
                </a:solidFill>
                <a:effectLst/>
                <a:latin typeface="Times New Roman" panose="02020603050405020304" pitchFamily="18" charset="0"/>
                <a:hlinkClick r:id="rId2"/>
              </a:rPr>
              <a:t>/artwork/1186. Accessed 9 Feb. 2025</a:t>
            </a:r>
            <a:r>
              <a:rPr lang="en-GB" sz="1800" b="0" i="0" u="none" strike="noStrike" dirty="0">
                <a:solidFill>
                  <a:srgbClr val="000000"/>
                </a:solidFill>
                <a:effectLst/>
                <a:latin typeface="Times New Roman" panose="02020603050405020304" pitchFamily="18" charset="0"/>
              </a:rPr>
              <a:t>.</a:t>
            </a:r>
          </a:p>
          <a:p>
            <a:pPr marL="457200" indent="-457200" algn="l">
              <a:lnSpc>
                <a:spcPts val="2400"/>
              </a:lnSpc>
            </a:pPr>
            <a:endParaRPr lang="en-GB" sz="1800" b="0" i="0" u="none" strike="noStrike" dirty="0">
              <a:solidFill>
                <a:srgbClr val="000000"/>
              </a:solidFill>
              <a:effectLst/>
              <a:latin typeface="Times New Roman" panose="02020603050405020304" pitchFamily="18" charset="0"/>
            </a:endParaRPr>
          </a:p>
          <a:p>
            <a:pPr marL="457200" indent="-457200" algn="l">
              <a:lnSpc>
                <a:spcPts val="2400"/>
              </a:lnSpc>
            </a:pPr>
            <a:r>
              <a:rPr lang="en-GB" sz="1800" b="0" i="0" u="none" strike="noStrike" dirty="0" err="1">
                <a:solidFill>
                  <a:srgbClr val="000000"/>
                </a:solidFill>
                <a:effectLst/>
                <a:latin typeface="Times New Roman" panose="02020603050405020304" pitchFamily="18" charset="0"/>
              </a:rPr>
              <a:t>Witek</a:t>
            </a:r>
            <a:r>
              <a:rPr lang="en-GB" sz="1800" b="0" i="0" u="none" strike="noStrike" dirty="0">
                <a:solidFill>
                  <a:srgbClr val="000000"/>
                </a:solidFill>
                <a:effectLst/>
                <a:latin typeface="Times New Roman" panose="02020603050405020304" pitchFamily="18" charset="0"/>
              </a:rPr>
              <a:t>, Dominic. “The Persistence of Memory: Understanding Dalí’s Masterpiece - </a:t>
            </a:r>
            <a:r>
              <a:rPr lang="en-GB" sz="1800" b="0" i="0" u="none" strike="noStrike" dirty="0" err="1">
                <a:solidFill>
                  <a:srgbClr val="000000"/>
                </a:solidFill>
                <a:effectLst/>
                <a:latin typeface="Times New Roman" panose="02020603050405020304" pitchFamily="18" charset="0"/>
              </a:rPr>
              <a:t>Artsper</a:t>
            </a:r>
            <a:r>
              <a:rPr lang="en-GB" sz="1800" b="0" i="0" u="none" strike="noStrike" dirty="0">
                <a:solidFill>
                  <a:srgbClr val="000000"/>
                </a:solidFill>
                <a:effectLst/>
                <a:latin typeface="Times New Roman" panose="02020603050405020304" pitchFamily="18" charset="0"/>
              </a:rPr>
              <a:t> Magazine.” </a:t>
            </a:r>
            <a:r>
              <a:rPr lang="en-GB" sz="1800" b="0" i="1" u="none" strike="noStrike" dirty="0" err="1">
                <a:solidFill>
                  <a:srgbClr val="000000"/>
                </a:solidFill>
                <a:effectLst/>
                <a:latin typeface="Times New Roman" panose="02020603050405020304" pitchFamily="18" charset="0"/>
              </a:rPr>
              <a:t>Artsper</a:t>
            </a:r>
            <a:r>
              <a:rPr lang="en-GB" sz="1800" b="0" i="1" u="none" strike="noStrike" dirty="0">
                <a:solidFill>
                  <a:srgbClr val="000000"/>
                </a:solidFill>
                <a:effectLst/>
                <a:latin typeface="Times New Roman" panose="02020603050405020304" pitchFamily="18" charset="0"/>
              </a:rPr>
              <a:t> Magazine</a:t>
            </a:r>
            <a:r>
              <a:rPr lang="en-GB" sz="1800" b="0" i="0" u="none" strike="noStrike" dirty="0">
                <a:solidFill>
                  <a:srgbClr val="000000"/>
                </a:solidFill>
                <a:effectLst/>
                <a:latin typeface="Times New Roman" panose="02020603050405020304" pitchFamily="18" charset="0"/>
              </a:rPr>
              <a:t>, 10 Feb. 2022, </a:t>
            </a:r>
            <a:r>
              <a:rPr lang="en-GB" sz="1800" b="0" i="0" u="none" strike="noStrike" dirty="0" err="1">
                <a:solidFill>
                  <a:srgbClr val="000000"/>
                </a:solidFill>
                <a:effectLst/>
                <a:latin typeface="Times New Roman" panose="02020603050405020304" pitchFamily="18" charset="0"/>
              </a:rPr>
              <a:t>blog.artsper.com</a:t>
            </a:r>
            <a:r>
              <a:rPr lang="en-GB" sz="1800" b="0" i="0" u="none" strike="noStrike" dirty="0">
                <a:solidFill>
                  <a:srgbClr val="000000"/>
                </a:solidFill>
                <a:effectLst/>
                <a:latin typeface="Times New Roman" panose="02020603050405020304" pitchFamily="18" charset="0"/>
              </a:rPr>
              <a:t>/en/lifestyle/the-persistence-of-memory-understanding-</a:t>
            </a:r>
            <a:r>
              <a:rPr lang="en-GB" sz="1800" b="0" i="0" u="none" strike="noStrike" dirty="0" err="1">
                <a:solidFill>
                  <a:srgbClr val="000000"/>
                </a:solidFill>
                <a:effectLst/>
                <a:latin typeface="Times New Roman" panose="02020603050405020304" pitchFamily="18" charset="0"/>
              </a:rPr>
              <a:t>dalis-masterpiece</a:t>
            </a:r>
            <a:r>
              <a:rPr lang="en-GB" sz="1800" b="0" i="0" u="none" strike="noStrike" dirty="0">
                <a:solidFill>
                  <a:srgbClr val="000000"/>
                </a:solidFill>
                <a:effectLst/>
                <a:latin typeface="Times New Roman" panose="02020603050405020304" pitchFamily="18" charset="0"/>
              </a:rPr>
              <a:t>/.</a:t>
            </a:r>
          </a:p>
        </p:txBody>
      </p:sp>
    </p:spTree>
    <p:extLst>
      <p:ext uri="{BB962C8B-B14F-4D97-AF65-F5344CB8AC3E}">
        <p14:creationId xmlns:p14="http://schemas.microsoft.com/office/powerpoint/2010/main" val="298782947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799041-CDD2-6B97-6B35-062630169FA2}"/>
              </a:ext>
            </a:extLst>
          </p:cNvPr>
          <p:cNvPicPr>
            <a:picLocks noChangeAspect="1"/>
          </p:cNvPicPr>
          <p:nvPr/>
        </p:nvPicPr>
        <p:blipFill>
          <a:blip r:embed="rId2" cstate="screen">
            <a:extLst>
              <a:ext uri="{28A0092B-C50C-407E-A947-70E740481C1C}">
                <a14:useLocalDpi xmlns:a14="http://schemas.microsoft.com/office/drawing/2010/main"/>
              </a:ext>
            </a:extLst>
          </a:blip>
          <a:srcRect l="-246"/>
          <a:stretch/>
        </p:blipFill>
        <p:spPr>
          <a:xfrm>
            <a:off x="948594" y="613317"/>
            <a:ext cx="10294811" cy="5631366"/>
          </a:xfrm>
          <a:prstGeom prst="rect">
            <a:avLst/>
          </a:prstGeom>
        </p:spPr>
      </p:pic>
    </p:spTree>
    <p:extLst>
      <p:ext uri="{BB962C8B-B14F-4D97-AF65-F5344CB8AC3E}">
        <p14:creationId xmlns:p14="http://schemas.microsoft.com/office/powerpoint/2010/main" val="30106891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1412</Words>
  <Application>Microsoft Macintosh PowerPoint</Application>
  <PresentationFormat>Widescreen</PresentationFormat>
  <Paragraphs>121</Paragraphs>
  <Slides>51</Slides>
  <Notes>5</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Aptos</vt:lpstr>
      <vt:lpstr>Aptos Display</vt:lpstr>
      <vt:lpstr>Arial</vt:lpstr>
      <vt:lpstr>Times New Roman</vt:lpstr>
      <vt:lpstr>Office Theme</vt:lpstr>
      <vt:lpstr>Introduction to the lesson</vt:lpstr>
      <vt:lpstr>outcomes</vt:lpstr>
      <vt:lpstr>What is surrealism?</vt:lpstr>
      <vt:lpstr>What is surrealism?</vt:lpstr>
      <vt:lpstr>What is surrealism?</vt:lpstr>
      <vt:lpstr>PowerPoint Presentation</vt:lpstr>
      <vt:lpstr>PowerPoint Presentation</vt:lpstr>
      <vt:lpstr>Surrealist Artists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surrealism relates to modern culture </vt:lpstr>
      <vt:lpstr>PowerPoint Presentation</vt:lpstr>
      <vt:lpstr>PowerPoint Presentation</vt:lpstr>
      <vt:lpstr>PowerPoint Presentation</vt:lpstr>
      <vt:lpstr>PowerPoint Presentation</vt:lpstr>
      <vt:lpstr>Dadaism </vt:lpstr>
      <vt:lpstr>Dadaism artists</vt:lpstr>
      <vt:lpstr>PowerPoint Presentation</vt:lpstr>
      <vt:lpstr>PowerPoint Presentation</vt:lpstr>
      <vt:lpstr>PowerPoint Presentation</vt:lpstr>
      <vt:lpstr>Collage </vt:lpstr>
      <vt:lpstr>Collage examples</vt:lpstr>
      <vt:lpstr>PowerPoint Presentation</vt:lpstr>
      <vt:lpstr>PowerPoint Presentation</vt:lpstr>
      <vt:lpstr>PowerPoint Presentation</vt:lpstr>
      <vt:lpstr>PowerPoint Presentation</vt:lpstr>
      <vt:lpstr>PowerPoint Presentation</vt:lpstr>
      <vt:lpstr>PowerPoint Presentation</vt:lpstr>
      <vt:lpstr>My own work examples</vt:lpstr>
      <vt:lpstr>PowerPoint Presentation</vt:lpstr>
      <vt:lpstr>PowerPoint Presentation</vt:lpstr>
      <vt:lpstr>PowerPoint Presentation</vt:lpstr>
      <vt:lpstr>PowerPoint Presentation</vt:lpstr>
      <vt:lpstr>PowerPoint Presentation</vt:lpstr>
      <vt:lpstr>PowerPoint Presentation</vt:lpstr>
      <vt:lpstr>Magazine examples of surrealism &amp; collage </vt:lpstr>
      <vt:lpstr>PowerPoint Presentation</vt:lpstr>
      <vt:lpstr>PowerPoint Presentation</vt:lpstr>
      <vt:lpstr>PowerPoint Presentation</vt:lpstr>
      <vt:lpstr>PowerPoint Presentation</vt:lpstr>
      <vt:lpstr>PowerPoint Presentation</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lesson</dc:title>
  <dc:creator>Louise Ridley (1908502)</dc:creator>
  <cp:lastModifiedBy>Chris Harrendence</cp:lastModifiedBy>
  <cp:revision>9</cp:revision>
  <dcterms:created xsi:type="dcterms:W3CDTF">2025-02-08T12:27:07Z</dcterms:created>
  <dcterms:modified xsi:type="dcterms:W3CDTF">2025-02-13T11:18:25Z</dcterms:modified>
</cp:coreProperties>
</file>