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71" r:id="rId12"/>
    <p:sldId id="266" r:id="rId13"/>
    <p:sldId id="267" r:id="rId14"/>
    <p:sldId id="268" r:id="rId15"/>
    <p:sldId id="269" r:id="rId16"/>
    <p:sldId id="270" r:id="rId17"/>
  </p:sldIdLst>
  <p:sldSz cx="18288000" cy="10287000"/>
  <p:notesSz cx="6858000" cy="9144000"/>
  <p:embeddedFontLst>
    <p:embeddedFont>
      <p:font typeface="Be Vietnam Ultra-Bold" panose="020B0604020202020204" charset="0"/>
      <p:regular r:id="rId19"/>
    </p:embeddedFont>
    <p:embeddedFont>
      <p:font typeface="Canva Sans Bold" panose="020B0604020202020204" charset="0"/>
      <p:regular r:id="rId20"/>
    </p:embeddedFont>
    <p:embeddedFont>
      <p:font typeface="Open Sauce" panose="020B0604020202020204" charset="0"/>
      <p:regular r:id="rId21"/>
    </p:embeddedFont>
    <p:embeddedFont>
      <p:font typeface="Open Sauce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6938" autoAdjust="0"/>
  </p:normalViewPr>
  <p:slideViewPr>
    <p:cSldViewPr>
      <p:cViewPr varScale="1">
        <p:scale>
          <a:sx n="54" d="100"/>
          <a:sy n="54" d="100"/>
        </p:scale>
        <p:origin x="955" y="-8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F0FA14-0F7A-43D8-8DA1-7A0ED22A164F}"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F8277A-89DC-4B7B-AE3C-1C0D6476FB12}" type="slidenum">
              <a:rPr lang="en-GB" smtClean="0"/>
              <a:t>‹#›</a:t>
            </a:fld>
            <a:endParaRPr lang="en-GB"/>
          </a:p>
        </p:txBody>
      </p:sp>
    </p:spTree>
    <p:extLst>
      <p:ext uri="{BB962C8B-B14F-4D97-AF65-F5344CB8AC3E}">
        <p14:creationId xmlns:p14="http://schemas.microsoft.com/office/powerpoint/2010/main" val="842631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F8277A-89DC-4B7B-AE3C-1C0D6476FB12}" type="slidenum">
              <a:rPr lang="en-GB" smtClean="0"/>
              <a:t>1</a:t>
            </a:fld>
            <a:endParaRPr lang="en-GB"/>
          </a:p>
        </p:txBody>
      </p:sp>
    </p:spTree>
    <p:extLst>
      <p:ext uri="{BB962C8B-B14F-4D97-AF65-F5344CB8AC3E}">
        <p14:creationId xmlns:p14="http://schemas.microsoft.com/office/powerpoint/2010/main" val="715431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flow of today’s presentation is structured to logically guide the audience through each stage of recruitment. We will begin with DHL’s context and the importance of the First-Line Manager role. Then, I will present a step-by-step recruitment process that ensures validity and fairness. Following this, three interview types</a:t>
            </a:r>
            <a:r>
              <a:rPr lang="en-US" baseline="0" dirty="0"/>
              <a:t> </a:t>
            </a:r>
            <a:r>
              <a:rPr lang="en-US" dirty="0"/>
              <a:t>structured, semi-structured, and group</a:t>
            </a:r>
            <a:r>
              <a:rPr lang="en-US" baseline="0" dirty="0"/>
              <a:t> </a:t>
            </a:r>
            <a:r>
              <a:rPr lang="en-US" dirty="0"/>
              <a:t>will be critically assessed, along with questioning methods like probing, clarifying, and open questioning. Finally, I will compare face-to-face versus online interviews, explain how bias can be managed, and conclude with recommendations for DHL’s recruitment strategy. This ensures balance between theory and practical application.</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2</a:t>
            </a:fld>
            <a:endParaRPr lang="en-GB"/>
          </a:p>
        </p:txBody>
      </p:sp>
    </p:spTree>
    <p:extLst>
      <p:ext uri="{BB962C8B-B14F-4D97-AF65-F5344CB8AC3E}">
        <p14:creationId xmlns:p14="http://schemas.microsoft.com/office/powerpoint/2010/main" val="121758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DHL Supply Chain is a world leader in logistics and distribution, with complex operations across the UK. Within this context, the First-Line Manager plays a crucial role in leading frontline employees, monitoring safety performance, and ensuring customer service targets are achieved. The competencies needed include safety leadership, team coaching, and effective communication. As Barney (1991) explains through the Resource-Based View, human capital that is rare, valuable, and hard to imitate is critical for organisational success. Thus, securing the right First-Line Manager is not just a recruitment task</a:t>
            </a:r>
            <a:r>
              <a:rPr lang="en-US" baseline="0" dirty="0"/>
              <a:t> </a:t>
            </a:r>
            <a:r>
              <a:rPr lang="en-US" dirty="0"/>
              <a:t>it is a strategic necessity for DHL.</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3</a:t>
            </a:fld>
            <a:endParaRPr lang="en-GB"/>
          </a:p>
        </p:txBody>
      </p:sp>
    </p:spTree>
    <p:extLst>
      <p:ext uri="{BB962C8B-B14F-4D97-AF65-F5344CB8AC3E}">
        <p14:creationId xmlns:p14="http://schemas.microsoft.com/office/powerpoint/2010/main" val="3733116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recruitment process for DHL must be structured to ensure transparency and fairness. </a:t>
            </a:r>
            <a:r>
              <a:rPr lang="en-US" dirty="0" err="1"/>
              <a:t>Storey</a:t>
            </a:r>
            <a:r>
              <a:rPr lang="en-US" dirty="0"/>
              <a:t> (1995) stresses that workforce planning links recruitment with organisational strategy. Job analysis identifies the essential tasks and competencies, which form the basis of a valid job description and person specification. Once designed, sourcing strategies must reach diverse applicants through fair and inclusive adverts (CIPD, 2019). Candidates are then screened, assessed, and evaluated using valid tools before decisions are </a:t>
            </a:r>
            <a:r>
              <a:rPr lang="en-US" dirty="0" err="1"/>
              <a:t>finalised</a:t>
            </a:r>
            <a:r>
              <a:rPr lang="en-US" dirty="0"/>
              <a:t>. Onboarding ensures that new employees quickly adapt to DHL’s culture of safety and efficiency. Each step strengthens fairness and enhances long-term retention.</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4</a:t>
            </a:fld>
            <a:endParaRPr lang="en-GB"/>
          </a:p>
        </p:txBody>
      </p:sp>
    </p:spTree>
    <p:extLst>
      <p:ext uri="{BB962C8B-B14F-4D97-AF65-F5344CB8AC3E}">
        <p14:creationId xmlns:p14="http://schemas.microsoft.com/office/powerpoint/2010/main" val="4084115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Job analysis is the foundation for valid recruitment decisions. It clarifies what the job entails and informs both the Job Description and Person Specification. The JD outlines key responsibilities, including supervising shift operatives, enforcing safety procedures, and ensuring KPIs such as On-Time-In-Full delivery are met. Meanwhile, the Person Specification highlights essential attributes such as leadership, health and safety awareness, and effective communication. CIPD (2019) </a:t>
            </a:r>
            <a:r>
              <a:rPr lang="en-US" dirty="0" err="1"/>
              <a:t>emphasises</a:t>
            </a:r>
            <a:r>
              <a:rPr lang="en-US" dirty="0"/>
              <a:t> the importance of linking recruitment with the psychological contract</a:t>
            </a:r>
            <a:r>
              <a:rPr lang="en-US" baseline="0" dirty="0"/>
              <a:t> </a:t>
            </a:r>
            <a:r>
              <a:rPr lang="en-US" dirty="0"/>
              <a:t>ensuring candidates perceive fairness, development, and alignment with company values. This encourages better attraction and long-term employee retention.</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5</a:t>
            </a:fld>
            <a:endParaRPr lang="en-GB"/>
          </a:p>
        </p:txBody>
      </p:sp>
    </p:spTree>
    <p:extLst>
      <p:ext uri="{BB962C8B-B14F-4D97-AF65-F5344CB8AC3E}">
        <p14:creationId xmlns:p14="http://schemas.microsoft.com/office/powerpoint/2010/main" val="3501876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Sourcing strategies must balance efficiency with inclusivity. DHL should begin by leveraging its internal pipeline and referral schemes, but also post externally through specialist job boards and professional platforms. The Employee Value Proposition (EVP) is critical in attracting the right applicants. CIPD (2019) note that EVP communicates fairness, growth opportunities, and employer reputation. DHL can tailor EVP messages to highlight its safety-first culture, development pathways, and inclusive practices. Ensuring adverts are free from biased language and providing reasonable adjustments at each stage demonstrates commitment to equal opportunities and strengthens candidate attraction.</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6</a:t>
            </a:fld>
            <a:endParaRPr lang="en-GB"/>
          </a:p>
        </p:txBody>
      </p:sp>
    </p:spTree>
    <p:extLst>
      <p:ext uri="{BB962C8B-B14F-4D97-AF65-F5344CB8AC3E}">
        <p14:creationId xmlns:p14="http://schemas.microsoft.com/office/powerpoint/2010/main" val="3483586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Screening and shortlisting are critical to ensure that only suitably qualified candidates proceed to assessment. CIPD (2019) </a:t>
            </a:r>
            <a:r>
              <a:rPr lang="en-US" dirty="0" err="1"/>
              <a:t>emphasises</a:t>
            </a:r>
            <a:r>
              <a:rPr lang="en-US" dirty="0"/>
              <a:t> that Person Specifications should be directly mapped against applications, ensuring no irrelevant factors are considered. A two-rater system, as recommended by </a:t>
            </a:r>
            <a:r>
              <a:rPr lang="en-US" dirty="0" err="1"/>
              <a:t>Levashina</a:t>
            </a:r>
            <a:r>
              <a:rPr lang="en-US" dirty="0"/>
              <a:t> et al. (2014), enhances reliability and fairness by reducing the effect of individual bias. Short telephone screens provide a quick and consistent method of verifying core requirements such as shift availability and safety mindset. At every stage, data protection regulations under GDPR must be followed, ensuring records are secure and transparent for audit purposes.</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7</a:t>
            </a:fld>
            <a:endParaRPr lang="en-GB"/>
          </a:p>
        </p:txBody>
      </p:sp>
    </p:spTree>
    <p:extLst>
      <p:ext uri="{BB962C8B-B14F-4D97-AF65-F5344CB8AC3E}">
        <p14:creationId xmlns:p14="http://schemas.microsoft.com/office/powerpoint/2010/main" val="2871829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DHL’s assessment design must reflect the operational challenges of a First-Line Manager. Situational </a:t>
            </a:r>
            <a:r>
              <a:rPr lang="en-US" dirty="0" err="1"/>
              <a:t>Judgement</a:t>
            </a:r>
            <a:r>
              <a:rPr lang="en-US" dirty="0"/>
              <a:t> Tests allow candidates to demonstrate how they </a:t>
            </a:r>
            <a:r>
              <a:rPr lang="en-US" dirty="0" err="1"/>
              <a:t>prioritise</a:t>
            </a:r>
            <a:r>
              <a:rPr lang="en-US" dirty="0"/>
              <a:t> safety and escalation under pressure. Work samples simulate real warehouse tasks, giving insights into leadership and decision-making. Structured interviews, according to SHRM (2023), are the most reliable predictors of job performance, ensuring consistency and fairness. Campion et al. (1997) show structured assessments reduce bias and increase validity. By combining different tools, DHL applies a triangulation strategy, creating a well-rounded and fair process that balances </a:t>
            </a:r>
            <a:r>
              <a:rPr lang="en-US" dirty="0" err="1"/>
              <a:t>behavioural</a:t>
            </a:r>
            <a:r>
              <a:rPr lang="en-US" dirty="0"/>
              <a:t>, cognitive, and situational competencies.</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8</a:t>
            </a:fld>
            <a:endParaRPr lang="en-GB"/>
          </a:p>
        </p:txBody>
      </p:sp>
    </p:spTree>
    <p:extLst>
      <p:ext uri="{BB962C8B-B14F-4D97-AF65-F5344CB8AC3E}">
        <p14:creationId xmlns:p14="http://schemas.microsoft.com/office/powerpoint/2010/main" val="1611312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Structured interviews are considered the gold standard in selection processes due to their predictive validity and fairness. Campion et al. (1997) highlight that using predetermined questions enhances comparability and fairness. For DHL, structured questions could focus on how a candidate handled a near-miss safety incident, or how they supervised a shift during operational pressures. The use of anchored scales ensures assessors apply consistent </a:t>
            </a:r>
            <a:r>
              <a:rPr lang="en-US" dirty="0" err="1"/>
              <a:t>judgement</a:t>
            </a:r>
            <a:r>
              <a:rPr lang="en-US" dirty="0"/>
              <a:t> (SHRM, 2023). However, </a:t>
            </a:r>
            <a:r>
              <a:rPr lang="en-US" dirty="0" err="1"/>
              <a:t>Levashina</a:t>
            </a:r>
            <a:r>
              <a:rPr lang="en-US" dirty="0"/>
              <a:t> et al. (2014) caution that over-structuring can restrict the flexibility needed to explore unique candidate responses. This is why blending structured formats with probing may be beneficial.</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9</a:t>
            </a:fld>
            <a:endParaRPr lang="en-GB"/>
          </a:p>
        </p:txBody>
      </p:sp>
    </p:spTree>
    <p:extLst>
      <p:ext uri="{BB962C8B-B14F-4D97-AF65-F5344CB8AC3E}">
        <p14:creationId xmlns:p14="http://schemas.microsoft.com/office/powerpoint/2010/main" val="506129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Semi-structured interviews offer a balance between reliability and depth. They include a core set of </a:t>
            </a:r>
            <a:r>
              <a:rPr lang="en-US" dirty="0" err="1"/>
              <a:t>standardised</a:t>
            </a:r>
            <a:r>
              <a:rPr lang="en-US" dirty="0"/>
              <a:t> questions, but allow assessors to probe further into interesting or incomplete answers. According to the lecture (Week 2), this approach is particularly useful in dynamic environments like logistics, where complex scenarios require deeper understanding. For DHL, semi-structured interviews are ideal for exploring team leadership challenges, communication breakdowns, or performance improvement strategies. CIPD (2019) recommend using clear guidelines and rubrics to ensure probing remains consistent. This ensures fairness is not compromised while retaining the richness of candidate insights.</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10</a:t>
            </a:fld>
            <a:endParaRPr lang="en-GB"/>
          </a:p>
        </p:txBody>
      </p:sp>
    </p:spTree>
    <p:extLst>
      <p:ext uri="{BB962C8B-B14F-4D97-AF65-F5344CB8AC3E}">
        <p14:creationId xmlns:p14="http://schemas.microsoft.com/office/powerpoint/2010/main" val="2588723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interviews provide DHL with valuable insights into how candidates interact under pressure. By simulating real warehouse challenges such as handling a </a:t>
            </a:r>
            <a:r>
              <a:rPr lang="en-US" dirty="0" err="1"/>
              <a:t>labour</a:t>
            </a:r>
            <a:r>
              <a:rPr lang="en-US" dirty="0"/>
              <a:t> shortfall while enforcing safety, recruiters can see how candidates </a:t>
            </a:r>
            <a:r>
              <a:rPr lang="en-US" dirty="0" err="1"/>
              <a:t>prioritise</a:t>
            </a:r>
            <a:r>
              <a:rPr lang="en-US" dirty="0"/>
              <a:t>, delegate, and influence others. </a:t>
            </a:r>
            <a:r>
              <a:rPr lang="en-US" dirty="0" err="1"/>
              <a:t>Levashina</a:t>
            </a:r>
            <a:r>
              <a:rPr lang="en-US" dirty="0"/>
              <a:t> et al. (2014) stress that group interviews can be reliable if structured scoring rubrics and trained observers are used. Without these safeguards, bias may emerge against quieter candidates. CIPD (2019) recommend ensuring multiple assessors evaluate </a:t>
            </a:r>
            <a:r>
              <a:rPr lang="en-US" dirty="0" err="1"/>
              <a:t>behaviours</a:t>
            </a:r>
            <a:r>
              <a:rPr lang="en-US" dirty="0"/>
              <a:t> to ensure fairness. This method gives DHL a holistic view of collaboration, a critical competency in high-paced logistics.</a:t>
            </a:r>
          </a:p>
        </p:txBody>
      </p:sp>
      <p:sp>
        <p:nvSpPr>
          <p:cNvPr id="4" name="Slide Number Placeholder 3"/>
          <p:cNvSpPr>
            <a:spLocks noGrp="1"/>
          </p:cNvSpPr>
          <p:nvPr>
            <p:ph type="sldNum" sz="quarter" idx="10"/>
          </p:nvPr>
        </p:nvSpPr>
        <p:spPr/>
        <p:txBody>
          <a:bodyPr/>
          <a:lstStyle/>
          <a:p>
            <a:fld id="{95F8277A-89DC-4B7B-AE3C-1C0D6476FB12}" type="slidenum">
              <a:rPr lang="en-GB" smtClean="0"/>
              <a:t>11</a:t>
            </a:fld>
            <a:endParaRPr lang="en-GB"/>
          </a:p>
        </p:txBody>
      </p:sp>
    </p:spTree>
    <p:extLst>
      <p:ext uri="{BB962C8B-B14F-4D97-AF65-F5344CB8AC3E}">
        <p14:creationId xmlns:p14="http://schemas.microsoft.com/office/powerpoint/2010/main" val="4145972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Effective questioning is crucial for fair assessment. Open questions encourage storytelling and reveal </a:t>
            </a:r>
            <a:r>
              <a:rPr lang="en-US" dirty="0" err="1"/>
              <a:t>behavioural</a:t>
            </a:r>
            <a:r>
              <a:rPr lang="en-US" dirty="0"/>
              <a:t> evidence. Closed questions are useful for verifying factual details such as qualifications or training compliance. Probing questions allow the interviewer to delve deeper into vague or incomplete responses, while clarifying questions ensure accurate understanding. Campion et al. (1997) show these questioning strategies improve interview reliability and candidate fairness. Leading questions should be avoided because they suggest desired answers and undermine validity. For DHL, applying a balanced mix of open, probing, and clarifying questions will generate reliable evidence about a candidate’s competence.</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12</a:t>
            </a:fld>
            <a:endParaRPr lang="en-GB"/>
          </a:p>
        </p:txBody>
      </p:sp>
    </p:spTree>
    <p:extLst>
      <p:ext uri="{BB962C8B-B14F-4D97-AF65-F5344CB8AC3E}">
        <p14:creationId xmlns:p14="http://schemas.microsoft.com/office/powerpoint/2010/main" val="551743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Both face-to-face and online interviews have strengths and limitations. Face-to-face interviews allow assessors to observe body language and are effective for group assessments. However, they are more costly and time-consuming. Online interviews, as highlighted by CIPD (2019), provide efficiency, speed, and accessibility, with recordings enabling calibration. Yet, technical issues or poor connectivity may unfairly disadvantage candidates. SHRM (2023) recommend blending both methods. For DHL, online structured interviews can screen candidates efficiently, while face-to-face sessions allow final-stage assessment of </a:t>
            </a:r>
            <a:r>
              <a:rPr lang="en-US" dirty="0" err="1"/>
              <a:t>behavioural</a:t>
            </a:r>
            <a:r>
              <a:rPr lang="en-US" dirty="0"/>
              <a:t> and practical competencies, ensuring a well-rounded and fair recruitment approach.</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13</a:t>
            </a:fld>
            <a:endParaRPr lang="en-GB"/>
          </a:p>
        </p:txBody>
      </p:sp>
    </p:spTree>
    <p:extLst>
      <p:ext uri="{BB962C8B-B14F-4D97-AF65-F5344CB8AC3E}">
        <p14:creationId xmlns:p14="http://schemas.microsoft.com/office/powerpoint/2010/main" val="16698870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Recruitment fairness must be safeguarded through structured controls. Anchored rating scales and </a:t>
            </a:r>
            <a:r>
              <a:rPr lang="en-US" dirty="0" err="1"/>
              <a:t>standardised</a:t>
            </a:r>
            <a:r>
              <a:rPr lang="en-US" dirty="0"/>
              <a:t> rubrics ensure candidates are judged consistently, reducing subjectivity (Campion et al., 1997). Assessor training is vital for </a:t>
            </a:r>
            <a:r>
              <a:rPr lang="en-US" dirty="0" err="1"/>
              <a:t>recognising</a:t>
            </a:r>
            <a:r>
              <a:rPr lang="en-US" dirty="0"/>
              <a:t> and </a:t>
            </a:r>
            <a:r>
              <a:rPr lang="en-US" dirty="0" err="1"/>
              <a:t>minimising</a:t>
            </a:r>
            <a:r>
              <a:rPr lang="en-US" dirty="0"/>
              <a:t> unconscious bias, as </a:t>
            </a:r>
            <a:r>
              <a:rPr lang="en-US" dirty="0" err="1"/>
              <a:t>Levashina</a:t>
            </a:r>
            <a:r>
              <a:rPr lang="en-US" dirty="0"/>
              <a:t> et al. (2014) recommend. Recruitment communications should use inclusive language, and candidates must be provided with reasonable adjustments to ensure equal access. CIPD (2019) stress the importance of maintaining fairness to uphold psychological contracts and employer reputation. Finally, documenting decisions provides a transparent audit trail, reinforcing accountability and protecting DHL from legal or ethical challenges.</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14</a:t>
            </a:fld>
            <a:endParaRPr lang="en-GB"/>
          </a:p>
        </p:txBody>
      </p:sp>
    </p:spTree>
    <p:extLst>
      <p:ext uri="{BB962C8B-B14F-4D97-AF65-F5344CB8AC3E}">
        <p14:creationId xmlns:p14="http://schemas.microsoft.com/office/powerpoint/2010/main" val="20855998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conclusion, DHL’s recruitment process for a First-Line Manager must be structured, fair, and evidence-based. </a:t>
            </a:r>
            <a:r>
              <a:rPr lang="en-US" dirty="0" err="1"/>
              <a:t>Storey</a:t>
            </a:r>
            <a:r>
              <a:rPr lang="en-US" dirty="0"/>
              <a:t> (1995) highlights that aligning HR practices with strategy enhances long-term business success. The combination of situational </a:t>
            </a:r>
            <a:r>
              <a:rPr lang="en-US" dirty="0" err="1"/>
              <a:t>judgement</a:t>
            </a:r>
            <a:r>
              <a:rPr lang="en-US" dirty="0"/>
              <a:t> tests, work samples, and structured interviews ensures both reliability and validity. SHRM (2023) recommend blended interview formats for efficiency and fairness, while CIPD (2019) </a:t>
            </a:r>
            <a:r>
              <a:rPr lang="en-US" dirty="0" err="1"/>
              <a:t>emphasise</a:t>
            </a:r>
            <a:r>
              <a:rPr lang="en-US" dirty="0"/>
              <a:t> measuring success through clear recruitment metrics such as diversity and retention. Ultimately, the process should ensure DHL hires candidates who not only meet job requirements but also share DHL’s values of safety, service, and operational excellence.</a:t>
            </a:r>
          </a:p>
          <a:p>
            <a:endParaRPr lang="en-GB" dirty="0"/>
          </a:p>
        </p:txBody>
      </p:sp>
      <p:sp>
        <p:nvSpPr>
          <p:cNvPr id="4" name="Slide Number Placeholder 3"/>
          <p:cNvSpPr>
            <a:spLocks noGrp="1"/>
          </p:cNvSpPr>
          <p:nvPr>
            <p:ph type="sldNum" sz="quarter" idx="10"/>
          </p:nvPr>
        </p:nvSpPr>
        <p:spPr/>
        <p:txBody>
          <a:bodyPr/>
          <a:lstStyle/>
          <a:p>
            <a:fld id="{95F8277A-89DC-4B7B-AE3C-1C0D6476FB12}" type="slidenum">
              <a:rPr lang="en-GB" smtClean="0"/>
              <a:t>15</a:t>
            </a:fld>
            <a:endParaRPr lang="en-GB"/>
          </a:p>
        </p:txBody>
      </p:sp>
    </p:spTree>
    <p:extLst>
      <p:ext uri="{BB962C8B-B14F-4D97-AF65-F5344CB8AC3E}">
        <p14:creationId xmlns:p14="http://schemas.microsoft.com/office/powerpoint/2010/main" val="951310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e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jpe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sv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9.jpeg"/><Relationship Id="rId7" Type="http://schemas.openxmlformats.org/officeDocument/2006/relationships/image" Target="../media/image14.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svg"/><Relationship Id="rId10" Type="http://schemas.openxmlformats.org/officeDocument/2006/relationships/image" Target="../media/image18.svg"/><Relationship Id="rId4" Type="http://schemas.openxmlformats.org/officeDocument/2006/relationships/image" Target="../media/image10.pn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jpeg"/><Relationship Id="rId7" Type="http://schemas.openxmlformats.org/officeDocument/2006/relationships/image" Target="../media/image7.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18.sv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jpeg"/><Relationship Id="rId7" Type="http://schemas.openxmlformats.org/officeDocument/2006/relationships/image" Target="../media/image14.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8.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18.svg"/><Relationship Id="rId3" Type="http://schemas.openxmlformats.org/officeDocument/2006/relationships/image" Target="../media/image9.jpeg"/><Relationship Id="rId7" Type="http://schemas.openxmlformats.org/officeDocument/2006/relationships/image" Target="../media/image20.svg"/><Relationship Id="rId12"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14.svg"/><Relationship Id="rId5" Type="http://schemas.openxmlformats.org/officeDocument/2006/relationships/image" Target="../media/image11.svg"/><Relationship Id="rId10" Type="http://schemas.openxmlformats.org/officeDocument/2006/relationships/image" Target="../media/image13.png"/><Relationship Id="rId4" Type="http://schemas.openxmlformats.org/officeDocument/2006/relationships/image" Target="../media/image10.png"/><Relationship Id="rId9"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9.jpeg"/><Relationship Id="rId7" Type="http://schemas.openxmlformats.org/officeDocument/2006/relationships/image" Target="../media/image14.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svg"/><Relationship Id="rId10" Type="http://schemas.openxmlformats.org/officeDocument/2006/relationships/image" Target="../media/image18.svg"/><Relationship Id="rId4" Type="http://schemas.openxmlformats.org/officeDocument/2006/relationships/image" Target="../media/image10.png"/><Relationship Id="rId9" Type="http://schemas.openxmlformats.org/officeDocument/2006/relationships/image" Target="../media/image17.png"/></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jpeg"/><Relationship Id="rId7" Type="http://schemas.openxmlformats.org/officeDocument/2006/relationships/image" Target="../media/image14.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1.svg"/><Relationship Id="rId4" Type="http://schemas.openxmlformats.org/officeDocument/2006/relationships/image" Target="../media/image10.png"/><Relationship Id="rId9" Type="http://schemas.openxmlformats.org/officeDocument/2006/relationships/image" Target="../media/image18.svg"/></Relationships>
</file>

<file path=ppt/slides/_rels/slide1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jpeg"/><Relationship Id="rId7"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11.sv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jpeg"/><Relationship Id="rId7" Type="http://schemas.openxmlformats.org/officeDocument/2006/relationships/image" Target="../media/image7.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3.svg"/><Relationship Id="rId4" Type="http://schemas.openxmlformats.org/officeDocument/2006/relationships/image" Target="../media/image2.png"/><Relationship Id="rId9" Type="http://schemas.openxmlformats.org/officeDocument/2006/relationships/image" Target="../media/image18.sv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1651" y="33245"/>
            <a:ext cx="10287000" cy="10287000"/>
            <a:chOff x="0" y="0"/>
            <a:chExt cx="812800" cy="812800"/>
          </a:xfrm>
        </p:grpSpPr>
        <p:sp>
          <p:nvSpPr>
            <p:cNvPr id="3" name="Freeform 3"/>
            <p:cNvSpPr/>
            <p:nvPr/>
          </p:nvSpPr>
          <p:spPr>
            <a:xfrm flipH="1">
              <a:off x="0" y="0"/>
              <a:ext cx="812800" cy="812800"/>
            </a:xfrm>
            <a:custGeom>
              <a:avLst/>
              <a:gdLst/>
              <a:ahLst/>
              <a:cxnLst/>
              <a:rect l="l" t="t" r="r" b="b"/>
              <a:pathLst>
                <a:path w="812800" h="812800">
                  <a:moveTo>
                    <a:pt x="812800" y="0"/>
                  </a:moveTo>
                  <a:lnTo>
                    <a:pt x="0" y="0"/>
                  </a:lnTo>
                  <a:lnTo>
                    <a:pt x="0" y="812800"/>
                  </a:lnTo>
                  <a:lnTo>
                    <a:pt x="812800" y="812800"/>
                  </a:lnTo>
                  <a:close/>
                </a:path>
              </a:pathLst>
            </a:custGeom>
            <a:blipFill>
              <a:blip r:embed="rId3"/>
              <a:stretch>
                <a:fillRect l="-86619" r="-64952"/>
              </a:stretch>
            </a:blipFill>
          </p:spPr>
        </p:sp>
      </p:grpSp>
      <p:grpSp>
        <p:nvGrpSpPr>
          <p:cNvPr id="4" name="Group 4"/>
          <p:cNvGrpSpPr/>
          <p:nvPr/>
        </p:nvGrpSpPr>
        <p:grpSpPr>
          <a:xfrm>
            <a:off x="7414789" y="670975"/>
            <a:ext cx="11708551" cy="9011541"/>
            <a:chOff x="-22248" y="-38100"/>
            <a:chExt cx="957053" cy="736600"/>
          </a:xfrm>
        </p:grpSpPr>
        <p:sp>
          <p:nvSpPr>
            <p:cNvPr id="5" name="Freeform 5"/>
            <p:cNvSpPr/>
            <p:nvPr/>
          </p:nvSpPr>
          <p:spPr>
            <a:xfrm>
              <a:off x="-22248" y="-29283"/>
              <a:ext cx="957053" cy="698500"/>
            </a:xfrm>
            <a:custGeom>
              <a:avLst/>
              <a:gdLst/>
              <a:ahLst/>
              <a:cxnLst/>
              <a:rect l="l" t="t" r="r" b="b"/>
              <a:pathLst>
                <a:path w="907719" h="698500">
                  <a:moveTo>
                    <a:pt x="903410" y="361231"/>
                  </a:moveTo>
                  <a:lnTo>
                    <a:pt x="714152" y="686519"/>
                  </a:lnTo>
                  <a:cubicBezTo>
                    <a:pt x="709836" y="693937"/>
                    <a:pt x="701901" y="698500"/>
                    <a:pt x="693319" y="698500"/>
                  </a:cubicBezTo>
                  <a:lnTo>
                    <a:pt x="214400" y="698500"/>
                  </a:lnTo>
                  <a:cubicBezTo>
                    <a:pt x="205818" y="698500"/>
                    <a:pt x="197883" y="693937"/>
                    <a:pt x="193567" y="686519"/>
                  </a:cubicBezTo>
                  <a:lnTo>
                    <a:pt x="4309" y="361231"/>
                  </a:lnTo>
                  <a:cubicBezTo>
                    <a:pt x="0" y="353825"/>
                    <a:pt x="0" y="344675"/>
                    <a:pt x="4309" y="337269"/>
                  </a:cubicBezTo>
                  <a:lnTo>
                    <a:pt x="193567" y="11981"/>
                  </a:lnTo>
                  <a:cubicBezTo>
                    <a:pt x="197883" y="4563"/>
                    <a:pt x="205818" y="0"/>
                    <a:pt x="214400" y="0"/>
                  </a:cubicBezTo>
                  <a:lnTo>
                    <a:pt x="693319" y="0"/>
                  </a:lnTo>
                  <a:cubicBezTo>
                    <a:pt x="701901" y="0"/>
                    <a:pt x="709836" y="4563"/>
                    <a:pt x="714152" y="11981"/>
                  </a:cubicBezTo>
                  <a:lnTo>
                    <a:pt x="903410" y="337269"/>
                  </a:lnTo>
                  <a:cubicBezTo>
                    <a:pt x="907719" y="344675"/>
                    <a:pt x="907719" y="353825"/>
                    <a:pt x="903410" y="361231"/>
                  </a:cubicBezTo>
                  <a:close/>
                </a:path>
              </a:pathLst>
            </a:custGeom>
            <a:solidFill>
              <a:srgbClr val="CFEF50"/>
            </a:solidFill>
          </p:spPr>
          <p:txBody>
            <a:bodyPr/>
            <a:lstStyle/>
            <a:p>
              <a:r>
                <a:rPr lang="en-US" dirty="0"/>
                <a:t>L</a:t>
              </a:r>
            </a:p>
          </p:txBody>
        </p:sp>
        <p:sp>
          <p:nvSpPr>
            <p:cNvPr id="6" name="TextBox 6"/>
            <p:cNvSpPr txBox="1"/>
            <p:nvPr/>
          </p:nvSpPr>
          <p:spPr>
            <a:xfrm>
              <a:off x="114300" y="-38100"/>
              <a:ext cx="684443" cy="73660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9622629" y="734388"/>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1" name="Freeform 11"/>
          <p:cNvSpPr/>
          <p:nvPr/>
        </p:nvSpPr>
        <p:spPr>
          <a:xfrm>
            <a:off x="16552539" y="9107488"/>
            <a:ext cx="1211526" cy="589105"/>
          </a:xfrm>
          <a:custGeom>
            <a:avLst/>
            <a:gdLst/>
            <a:ahLst/>
            <a:cxnLst/>
            <a:rect l="l" t="t" r="r" b="b"/>
            <a:pathLst>
              <a:path w="1211526" h="589105">
                <a:moveTo>
                  <a:pt x="0" y="0"/>
                </a:moveTo>
                <a:lnTo>
                  <a:pt x="1211527" y="0"/>
                </a:lnTo>
                <a:lnTo>
                  <a:pt x="1211527" y="589104"/>
                </a:lnTo>
                <a:lnTo>
                  <a:pt x="0" y="5891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14299483" y="-1700973"/>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8" name="TextBox 17">
            <a:extLst>
              <a:ext uri="{FF2B5EF4-FFF2-40B4-BE49-F238E27FC236}">
                <a16:creationId xmlns:a16="http://schemas.microsoft.com/office/drawing/2014/main" id="{D81AF761-5874-F565-5450-E6A21628B1DF}"/>
              </a:ext>
            </a:extLst>
          </p:cNvPr>
          <p:cNvSpPr txBox="1"/>
          <p:nvPr/>
        </p:nvSpPr>
        <p:spPr>
          <a:xfrm>
            <a:off x="8696090" y="2176752"/>
            <a:ext cx="8900860" cy="400110"/>
          </a:xfrm>
          <a:prstGeom prst="rect">
            <a:avLst/>
          </a:prstGeom>
          <a:noFill/>
        </p:spPr>
        <p:txBody>
          <a:bodyPr wrap="square">
            <a:spAutoFit/>
          </a:bodyPr>
          <a:lstStyle/>
          <a:p>
            <a:r>
              <a:rPr lang="en-GB"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BA (Hons) Leadership and Management Skills for the Workplace </a:t>
            </a:r>
            <a:endParaRPr lang="en-US" sz="2000" dirty="0">
              <a:solidFill>
                <a:srgbClr val="FF0000"/>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7688EB6E-FC69-0F54-75B2-DF1D61FD4009}"/>
              </a:ext>
            </a:extLst>
          </p:cNvPr>
          <p:cNvSpPr txBox="1"/>
          <p:nvPr/>
        </p:nvSpPr>
        <p:spPr>
          <a:xfrm>
            <a:off x="9875349" y="3246738"/>
            <a:ext cx="9951371" cy="400110"/>
          </a:xfrm>
          <a:prstGeom prst="rect">
            <a:avLst/>
          </a:prstGeom>
          <a:noFill/>
        </p:spPr>
        <p:txBody>
          <a:bodyPr wrap="square">
            <a:spAutoFit/>
          </a:bodyPr>
          <a:lstStyle/>
          <a:p>
            <a:r>
              <a:rPr lang="en-GB"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Developing and Managing Individuals and Teams </a:t>
            </a:r>
            <a:endParaRPr lang="en-US" sz="2000" dirty="0">
              <a:solidFill>
                <a:srgbClr val="FF0000"/>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AD60EB88-B9E9-1D9B-9990-E87DAC0FD07A}"/>
              </a:ext>
            </a:extLst>
          </p:cNvPr>
          <p:cNvSpPr txBox="1"/>
          <p:nvPr/>
        </p:nvSpPr>
        <p:spPr>
          <a:xfrm>
            <a:off x="6541413" y="5480418"/>
            <a:ext cx="12581927" cy="2557303"/>
          </a:xfrm>
          <a:prstGeom prst="rect">
            <a:avLst/>
          </a:prstGeom>
          <a:noFill/>
        </p:spPr>
        <p:txBody>
          <a:bodyPr wrap="square">
            <a:spAutoFit/>
          </a:bodyPr>
          <a:lstStyle/>
          <a:p>
            <a:pPr marL="0" marR="0" algn="ctr">
              <a:lnSpc>
                <a:spcPct val="107000"/>
              </a:lnSpc>
              <a:spcBef>
                <a:spcPts val="0"/>
              </a:spcBef>
              <a:spcAft>
                <a:spcPts val="800"/>
              </a:spcAft>
            </a:pPr>
            <a:r>
              <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Assignment  Title:   </a:t>
            </a: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Recruitment  Process  for  </a:t>
            </a:r>
            <a:r>
              <a:rPr lang="en-GB" sz="2000" b="1" dirty="0" err="1">
                <a:solidFill>
                  <a:srgbClr val="FF0000"/>
                </a:solidFill>
                <a:latin typeface="Arial" panose="020B0604020202020204" pitchFamily="34" charset="0"/>
                <a:ea typeface="Calibri" panose="020F0502020204030204" pitchFamily="34" charset="0"/>
                <a:cs typeface="Arial" panose="020B0604020202020204" pitchFamily="34" charset="0"/>
              </a:rPr>
              <a:t>FlM</a:t>
            </a: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   Position</a:t>
            </a:r>
          </a:p>
          <a:p>
            <a:pPr marL="0" marR="0" algn="ctr">
              <a:lnSpc>
                <a:spcPct val="107000"/>
              </a:lnSpc>
              <a:spcBef>
                <a:spcPts val="0"/>
              </a:spcBef>
              <a:spcAft>
                <a:spcPts val="800"/>
              </a:spcAft>
            </a:pPr>
            <a:endParaRPr lang="en-US" sz="20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2000" i="1"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r>
              <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Lecturers name:</a:t>
            </a: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   Dr  Mudassar  Hasan</a:t>
            </a:r>
            <a:endPar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endParaRPr lang="en-US" sz="20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                  Student Name:   Maria Chelak</a:t>
            </a:r>
            <a:endParaRPr lang="en-US" sz="20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07000"/>
              </a:lnSpc>
              <a:spcBef>
                <a:spcPts val="0"/>
              </a:spcBef>
              <a:spcAft>
                <a:spcPts val="800"/>
              </a:spcAft>
            </a:pPr>
            <a:r>
              <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                 Student ID Number:  2414465 </a:t>
            </a:r>
            <a:endParaRPr lang="en-US" sz="2000" dirty="0">
              <a:solidFill>
                <a:srgbClr val="FF0000"/>
              </a:solidFill>
              <a:latin typeface="Arial" panose="020B0604020202020204" pitchFamily="34" charset="0"/>
              <a:cs typeface="Arial" panose="020B0604020202020204" pitchFamily="34" charset="0"/>
            </a:endParaRPr>
          </a:p>
        </p:txBody>
      </p:sp>
      <p:pic>
        <p:nvPicPr>
          <p:cNvPr id="32" name="Picture 31">
            <a:extLst>
              <a:ext uri="{FF2B5EF4-FFF2-40B4-BE49-F238E27FC236}">
                <a16:creationId xmlns:a16="http://schemas.microsoft.com/office/drawing/2014/main" id="{8774CF77-BF23-8005-3B08-5AF255BC6596}"/>
              </a:ext>
            </a:extLst>
          </p:cNvPr>
          <p:cNvPicPr>
            <a:picLocks noChangeAspect="1"/>
          </p:cNvPicPr>
          <p:nvPr/>
        </p:nvPicPr>
        <p:blipFill>
          <a:blip r:embed="rId10"/>
          <a:stretch>
            <a:fillRect/>
          </a:stretch>
        </p:blipFill>
        <p:spPr>
          <a:xfrm>
            <a:off x="10967550" y="4316724"/>
            <a:ext cx="12721269" cy="49381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1C59"/>
        </a:solidFill>
        <a:effectLst/>
      </p:bgPr>
    </p:bg>
    <p:spTree>
      <p:nvGrpSpPr>
        <p:cNvPr id="1" name=""/>
        <p:cNvGrpSpPr/>
        <p:nvPr/>
      </p:nvGrpSpPr>
      <p:grpSpPr>
        <a:xfrm>
          <a:off x="0" y="0"/>
          <a:ext cx="0" cy="0"/>
          <a:chOff x="0" y="0"/>
          <a:chExt cx="0" cy="0"/>
        </a:xfrm>
      </p:grpSpPr>
      <p:sp>
        <p:nvSpPr>
          <p:cNvPr id="2" name="TextBox 2"/>
          <p:cNvSpPr txBox="1"/>
          <p:nvPr/>
        </p:nvSpPr>
        <p:spPr>
          <a:xfrm>
            <a:off x="4731053" y="368945"/>
            <a:ext cx="8825894" cy="1186159"/>
          </a:xfrm>
          <a:prstGeom prst="rect">
            <a:avLst/>
          </a:prstGeom>
        </p:spPr>
        <p:txBody>
          <a:bodyPr lIns="0" tIns="0" rIns="0" bIns="0" rtlCol="0" anchor="t">
            <a:spAutoFit/>
          </a:bodyPr>
          <a:lstStyle/>
          <a:p>
            <a:pPr algn="l">
              <a:lnSpc>
                <a:spcPts val="9696"/>
              </a:lnSpc>
              <a:spcBef>
                <a:spcPct val="0"/>
              </a:spcBef>
            </a:pPr>
            <a:r>
              <a:rPr lang="en-US" sz="6925" b="1">
                <a:solidFill>
                  <a:srgbClr val="FFFFFF"/>
                </a:solidFill>
                <a:latin typeface="Be Vietnam Ultra-Bold"/>
                <a:ea typeface="Be Vietnam Ultra-Bold"/>
                <a:cs typeface="Be Vietnam Ultra-Bold"/>
                <a:sym typeface="Be Vietnam Ultra-Bold"/>
              </a:rPr>
              <a:t>TABLE OF CONTENTS</a:t>
            </a:r>
          </a:p>
        </p:txBody>
      </p:sp>
      <p:sp>
        <p:nvSpPr>
          <p:cNvPr id="3" name="TextBox 3"/>
          <p:cNvSpPr txBox="1"/>
          <p:nvPr/>
        </p:nvSpPr>
        <p:spPr>
          <a:xfrm>
            <a:off x="1028700" y="2274832"/>
            <a:ext cx="9773135" cy="7415529"/>
          </a:xfrm>
          <a:prstGeom prst="rect">
            <a:avLst/>
          </a:prstGeom>
        </p:spPr>
        <p:txBody>
          <a:bodyPr lIns="0" tIns="0" rIns="0" bIns="0" rtlCol="0" anchor="t">
            <a:spAutoFit/>
          </a:bodyPr>
          <a:lstStyle/>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Company &amp; role context</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Recruitment process</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Job analysis → JD &amp; Person Spec</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Sourcing &amp; attraction</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Screening &amp; shortlisting</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Assessment mix</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Interview Type 1: Structured</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Interview Type 2: Semi-structured</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Interview Type 3: Group</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Questioning techniques</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Why these techniques fit DHL role</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F2F vs Online interviews</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Risk &amp; fairness controls</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Conclusion</a:t>
            </a:r>
          </a:p>
          <a:p>
            <a:pPr marL="604528" lvl="1" indent="-302264" algn="l">
              <a:lnSpc>
                <a:spcPts val="3920"/>
              </a:lnSpc>
              <a:buAutoNum type="arabicPeriod"/>
            </a:pPr>
            <a:r>
              <a:rPr lang="en-US" sz="2800" b="1">
                <a:solidFill>
                  <a:srgbClr val="FFFFFF"/>
                </a:solidFill>
                <a:latin typeface="Canva Sans Bold"/>
                <a:ea typeface="Canva Sans Bold"/>
                <a:cs typeface="Canva Sans Bold"/>
                <a:sym typeface="Canva Sans Bold"/>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a:off x="667856" y="302327"/>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4" name="Group 4"/>
          <p:cNvGrpSpPr/>
          <p:nvPr/>
        </p:nvGrpSpPr>
        <p:grpSpPr>
          <a:xfrm>
            <a:off x="11490275" y="0"/>
            <a:ext cx="6797725" cy="10287000"/>
            <a:chOff x="0" y="0"/>
            <a:chExt cx="1053145" cy="1593725"/>
          </a:xfrm>
        </p:grpSpPr>
        <p:sp>
          <p:nvSpPr>
            <p:cNvPr id="5" name="Freeform 5"/>
            <p:cNvSpPr/>
            <p:nvPr/>
          </p:nvSpPr>
          <p:spPr>
            <a:xfrm>
              <a:off x="0" y="0"/>
              <a:ext cx="1053146" cy="1593725"/>
            </a:xfrm>
            <a:custGeom>
              <a:avLst/>
              <a:gdLst/>
              <a:ahLst/>
              <a:cxnLst/>
              <a:rect l="l" t="t" r="r" b="b"/>
              <a:pathLst>
                <a:path w="1053146" h="1593725">
                  <a:moveTo>
                    <a:pt x="0" y="0"/>
                  </a:moveTo>
                  <a:lnTo>
                    <a:pt x="1053146" y="0"/>
                  </a:lnTo>
                  <a:lnTo>
                    <a:pt x="1053146" y="1593725"/>
                  </a:lnTo>
                  <a:lnTo>
                    <a:pt x="0" y="1593725"/>
                  </a:lnTo>
                  <a:close/>
                </a:path>
              </a:pathLst>
            </a:custGeom>
            <a:blipFill>
              <a:blip r:embed="rId6"/>
              <a:stretch>
                <a:fillRect l="-13704" r="-113432"/>
              </a:stretch>
            </a:blipFill>
          </p:spPr>
        </p:sp>
      </p:grpSp>
      <p:sp>
        <p:nvSpPr>
          <p:cNvPr id="6" name="Freeform 6"/>
          <p:cNvSpPr/>
          <p:nvPr/>
        </p:nvSpPr>
        <p:spPr>
          <a:xfrm>
            <a:off x="7122059" y="-1700973"/>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667856" y="935592"/>
            <a:ext cx="7488563"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DHL </a:t>
            </a:r>
          </a:p>
        </p:txBody>
      </p:sp>
      <p:sp>
        <p:nvSpPr>
          <p:cNvPr id="8" name="TextBox 8"/>
          <p:cNvSpPr txBox="1"/>
          <p:nvPr/>
        </p:nvSpPr>
        <p:spPr>
          <a:xfrm>
            <a:off x="667856" y="1832319"/>
            <a:ext cx="8929302"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SUPPLY CHAIN:</a:t>
            </a:r>
          </a:p>
        </p:txBody>
      </p:sp>
      <p:sp>
        <p:nvSpPr>
          <p:cNvPr id="9" name="TextBox 9"/>
          <p:cNvSpPr txBox="1"/>
          <p:nvPr/>
        </p:nvSpPr>
        <p:spPr>
          <a:xfrm>
            <a:off x="667856" y="2728815"/>
            <a:ext cx="8929302" cy="1187785"/>
          </a:xfrm>
          <a:prstGeom prst="rect">
            <a:avLst/>
          </a:prstGeom>
        </p:spPr>
        <p:txBody>
          <a:bodyPr lIns="0" tIns="0" rIns="0" bIns="0" rtlCol="0" anchor="t">
            <a:spAutoFit/>
          </a:bodyPr>
          <a:lstStyle/>
          <a:p>
            <a:pPr algn="l">
              <a:lnSpc>
                <a:spcPts val="9696"/>
              </a:lnSpc>
              <a:spcBef>
                <a:spcPct val="0"/>
              </a:spcBef>
            </a:pPr>
            <a:r>
              <a:rPr lang="en-US" sz="6925" b="1">
                <a:solidFill>
                  <a:srgbClr val="001C59"/>
                </a:solidFill>
                <a:latin typeface="Be Vietnam Ultra-Bold"/>
                <a:ea typeface="Be Vietnam Ultra-Bold"/>
                <a:cs typeface="Be Vietnam Ultra-Bold"/>
                <a:sym typeface="Be Vietnam Ultra-Bold"/>
              </a:rPr>
              <a:t>ROLE &amp; CONTEXT</a:t>
            </a:r>
          </a:p>
        </p:txBody>
      </p:sp>
      <p:sp>
        <p:nvSpPr>
          <p:cNvPr id="10" name="TextBox 10"/>
          <p:cNvSpPr txBox="1"/>
          <p:nvPr/>
        </p:nvSpPr>
        <p:spPr>
          <a:xfrm>
            <a:off x="1332227" y="552670"/>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11" name="TextBox 11"/>
          <p:cNvSpPr txBox="1"/>
          <p:nvPr/>
        </p:nvSpPr>
        <p:spPr>
          <a:xfrm>
            <a:off x="352548" y="4021375"/>
            <a:ext cx="9559919" cy="5443855"/>
          </a:xfrm>
          <a:prstGeom prst="rect">
            <a:avLst/>
          </a:prstGeom>
        </p:spPr>
        <p:txBody>
          <a:bodyPr lIns="0" tIns="0" rIns="0" bIns="0" rtlCol="0" anchor="t">
            <a:spAutoFit/>
          </a:bodyPr>
          <a:lstStyle/>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DHL Supply Chain is a global logistics leader with operations requiring fast and reliable services.</a:t>
            </a:r>
          </a:p>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The First-Line Manager oversees day-to-day operations, ensuring KPIs for safety, cost, and delivery are met.</a:t>
            </a:r>
          </a:p>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This role requires critical competencies including leadership, problem-solving, and stakeholder management (Barney, 1991).</a:t>
            </a:r>
          </a:p>
          <a:p>
            <a:pPr marL="604516" lvl="1" indent="-302258" algn="l">
              <a:lnSpc>
                <a:spcPts val="3919"/>
              </a:lnSpc>
              <a:spcBef>
                <a:spcPct val="0"/>
              </a:spcBef>
              <a:buFont typeface="Arial"/>
              <a:buChar char="•"/>
            </a:pPr>
            <a:r>
              <a:rPr lang="en-US" sz="2799">
                <a:solidFill>
                  <a:srgbClr val="1B1B1B"/>
                </a:solidFill>
                <a:latin typeface="Open Sauce"/>
                <a:ea typeface="Open Sauce"/>
                <a:cs typeface="Open Sauce"/>
                <a:sym typeface="Open Sauce"/>
              </a:rPr>
              <a:t>Recruiting the right FLM is a source of sustained competitive advantage under the Resource-Based View (RBV).</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3804886" y="0"/>
            <a:ext cx="18972077" cy="13217214"/>
            <a:chOff x="0" y="0"/>
            <a:chExt cx="1002632" cy="698500"/>
          </a:xfrm>
        </p:grpSpPr>
        <p:sp>
          <p:nvSpPr>
            <p:cNvPr id="4" name="Freeform 4"/>
            <p:cNvSpPr/>
            <p:nvPr/>
          </p:nvSpPr>
          <p:spPr>
            <a:xfrm>
              <a:off x="1802" y="0"/>
              <a:ext cx="999027" cy="698500"/>
            </a:xfrm>
            <a:custGeom>
              <a:avLst/>
              <a:gdLst/>
              <a:ahLst/>
              <a:cxnLst/>
              <a:rect l="l" t="t" r="r" b="b"/>
              <a:pathLst>
                <a:path w="999027" h="698500">
                  <a:moveTo>
                    <a:pt x="996110" y="357362"/>
                  </a:moveTo>
                  <a:lnTo>
                    <a:pt x="802350" y="690388"/>
                  </a:lnTo>
                  <a:cubicBezTo>
                    <a:pt x="799427" y="695410"/>
                    <a:pt x="794055" y="698500"/>
                    <a:pt x="788244" y="698500"/>
                  </a:cubicBezTo>
                  <a:lnTo>
                    <a:pt x="210784" y="698500"/>
                  </a:lnTo>
                  <a:cubicBezTo>
                    <a:pt x="204973" y="698500"/>
                    <a:pt x="199600" y="695410"/>
                    <a:pt x="196678" y="690388"/>
                  </a:cubicBezTo>
                  <a:lnTo>
                    <a:pt x="2918" y="357362"/>
                  </a:lnTo>
                  <a:cubicBezTo>
                    <a:pt x="0" y="352348"/>
                    <a:pt x="0" y="346152"/>
                    <a:pt x="2918" y="341138"/>
                  </a:cubicBezTo>
                  <a:lnTo>
                    <a:pt x="196678" y="8112"/>
                  </a:lnTo>
                  <a:cubicBezTo>
                    <a:pt x="199600" y="3090"/>
                    <a:pt x="204973" y="0"/>
                    <a:pt x="210784" y="0"/>
                  </a:cubicBezTo>
                  <a:lnTo>
                    <a:pt x="788244" y="0"/>
                  </a:lnTo>
                  <a:cubicBezTo>
                    <a:pt x="794055" y="0"/>
                    <a:pt x="799427" y="3090"/>
                    <a:pt x="802350" y="8112"/>
                  </a:cubicBezTo>
                  <a:lnTo>
                    <a:pt x="996110" y="341138"/>
                  </a:lnTo>
                  <a:cubicBezTo>
                    <a:pt x="999027" y="346152"/>
                    <a:pt x="999027" y="352348"/>
                    <a:pt x="996110" y="357362"/>
                  </a:cubicBezTo>
                  <a:close/>
                </a:path>
              </a:pathLst>
            </a:custGeom>
            <a:solidFill>
              <a:srgbClr val="001C59"/>
            </a:solidFill>
          </p:spPr>
        </p:sp>
        <p:sp>
          <p:nvSpPr>
            <p:cNvPr id="5" name="TextBox 5"/>
            <p:cNvSpPr txBox="1"/>
            <p:nvPr/>
          </p:nvSpPr>
          <p:spPr>
            <a:xfrm>
              <a:off x="114300" y="-38100"/>
              <a:ext cx="774032"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67792" y="2351898"/>
            <a:ext cx="7950849" cy="6832761"/>
            <a:chOff x="0" y="0"/>
            <a:chExt cx="812800" cy="698500"/>
          </a:xfrm>
        </p:grpSpPr>
        <p:sp>
          <p:nvSpPr>
            <p:cNvPr id="7" name="Freeform 7"/>
            <p:cNvSpPr/>
            <p:nvPr/>
          </p:nvSpPr>
          <p:spPr>
            <a:xfrm>
              <a:off x="2431" y="0"/>
              <a:ext cx="807939" cy="698500"/>
            </a:xfrm>
            <a:custGeom>
              <a:avLst/>
              <a:gdLst/>
              <a:ahLst/>
              <a:cxnLst/>
              <a:rect l="l" t="t" r="r" b="b"/>
              <a:pathLst>
                <a:path w="807939" h="698500">
                  <a:moveTo>
                    <a:pt x="804003" y="360191"/>
                  </a:moveTo>
                  <a:lnTo>
                    <a:pt x="613535" y="687559"/>
                  </a:lnTo>
                  <a:cubicBezTo>
                    <a:pt x="609594" y="694333"/>
                    <a:pt x="602348" y="698500"/>
                    <a:pt x="594511" y="698500"/>
                  </a:cubicBezTo>
                  <a:lnTo>
                    <a:pt x="213427" y="698500"/>
                  </a:lnTo>
                  <a:cubicBezTo>
                    <a:pt x="205590" y="698500"/>
                    <a:pt x="198344" y="694333"/>
                    <a:pt x="194403" y="687559"/>
                  </a:cubicBezTo>
                  <a:lnTo>
                    <a:pt x="3935" y="360191"/>
                  </a:lnTo>
                  <a:cubicBezTo>
                    <a:pt x="0" y="353428"/>
                    <a:pt x="0" y="345072"/>
                    <a:pt x="3935" y="338309"/>
                  </a:cubicBezTo>
                  <a:lnTo>
                    <a:pt x="194403" y="10941"/>
                  </a:lnTo>
                  <a:cubicBezTo>
                    <a:pt x="198344" y="4167"/>
                    <a:pt x="205590" y="0"/>
                    <a:pt x="213427" y="0"/>
                  </a:cubicBezTo>
                  <a:lnTo>
                    <a:pt x="594511" y="0"/>
                  </a:lnTo>
                  <a:cubicBezTo>
                    <a:pt x="602348" y="0"/>
                    <a:pt x="609594" y="4167"/>
                    <a:pt x="613535" y="10941"/>
                  </a:cubicBezTo>
                  <a:lnTo>
                    <a:pt x="804003" y="338309"/>
                  </a:lnTo>
                  <a:cubicBezTo>
                    <a:pt x="807938" y="345072"/>
                    <a:pt x="807938" y="353428"/>
                    <a:pt x="804003" y="360191"/>
                  </a:cubicBezTo>
                  <a:close/>
                </a:path>
              </a:pathLst>
            </a:custGeom>
            <a:solidFill>
              <a:srgbClr val="CFEF50"/>
            </a:solidFill>
          </p:spPr>
        </p:sp>
        <p:sp>
          <p:nvSpPr>
            <p:cNvPr id="8" name="TextBox 8"/>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680817" y="1516665"/>
            <a:ext cx="8440635" cy="7253671"/>
            <a:chOff x="0" y="0"/>
            <a:chExt cx="812800" cy="698500"/>
          </a:xfrm>
        </p:grpSpPr>
        <p:sp>
          <p:nvSpPr>
            <p:cNvPr id="10" name="Freeform 10"/>
            <p:cNvSpPr/>
            <p:nvPr/>
          </p:nvSpPr>
          <p:spPr>
            <a:xfrm>
              <a:off x="2994" y="0"/>
              <a:ext cx="806812" cy="698500"/>
            </a:xfrm>
            <a:custGeom>
              <a:avLst/>
              <a:gdLst/>
              <a:ahLst/>
              <a:cxnLst/>
              <a:rect l="l" t="t" r="r" b="b"/>
              <a:pathLst>
                <a:path w="806812" h="698500">
                  <a:moveTo>
                    <a:pt x="801965" y="362728"/>
                  </a:moveTo>
                  <a:lnTo>
                    <a:pt x="614447" y="685022"/>
                  </a:lnTo>
                  <a:cubicBezTo>
                    <a:pt x="609593" y="693367"/>
                    <a:pt x="600667" y="698500"/>
                    <a:pt x="591013" y="698500"/>
                  </a:cubicBezTo>
                  <a:lnTo>
                    <a:pt x="215799" y="698500"/>
                  </a:lnTo>
                  <a:cubicBezTo>
                    <a:pt x="206145" y="698500"/>
                    <a:pt x="197219" y="693367"/>
                    <a:pt x="192365" y="685022"/>
                  </a:cubicBezTo>
                  <a:lnTo>
                    <a:pt x="4847" y="362728"/>
                  </a:lnTo>
                  <a:cubicBezTo>
                    <a:pt x="0" y="354396"/>
                    <a:pt x="0" y="344104"/>
                    <a:pt x="4847" y="335772"/>
                  </a:cubicBezTo>
                  <a:lnTo>
                    <a:pt x="192365" y="13478"/>
                  </a:lnTo>
                  <a:cubicBezTo>
                    <a:pt x="197219" y="5133"/>
                    <a:pt x="206145" y="0"/>
                    <a:pt x="215799" y="0"/>
                  </a:cubicBezTo>
                  <a:lnTo>
                    <a:pt x="591013" y="0"/>
                  </a:lnTo>
                  <a:cubicBezTo>
                    <a:pt x="600667" y="0"/>
                    <a:pt x="609593" y="5133"/>
                    <a:pt x="614447" y="13478"/>
                  </a:cubicBezTo>
                  <a:lnTo>
                    <a:pt x="801965" y="335772"/>
                  </a:lnTo>
                  <a:cubicBezTo>
                    <a:pt x="806812" y="344104"/>
                    <a:pt x="806812" y="354396"/>
                    <a:pt x="801965" y="362728"/>
                  </a:cubicBezTo>
                  <a:close/>
                </a:path>
              </a:pathLst>
            </a:custGeom>
            <a:blipFill>
              <a:blip r:embed="rId4"/>
              <a:stretch>
                <a:fillRect l="-33514" t="-43042" r="-64893" b="-9186"/>
              </a:stretch>
            </a:blipFill>
          </p:spPr>
        </p:sp>
      </p:grpSp>
      <p:sp>
        <p:nvSpPr>
          <p:cNvPr id="11" name="TextBox 11"/>
          <p:cNvSpPr txBox="1"/>
          <p:nvPr/>
        </p:nvSpPr>
        <p:spPr>
          <a:xfrm>
            <a:off x="9144000" y="1453473"/>
            <a:ext cx="8404934" cy="1187785"/>
          </a:xfrm>
          <a:prstGeom prst="rect">
            <a:avLst/>
          </a:prstGeom>
        </p:spPr>
        <p:txBody>
          <a:bodyPr lIns="0" tIns="0" rIns="0" bIns="0" rtlCol="0" anchor="t">
            <a:spAutoFit/>
          </a:bodyPr>
          <a:lstStyle/>
          <a:p>
            <a:pPr algn="l">
              <a:lnSpc>
                <a:spcPts val="9696"/>
              </a:lnSpc>
              <a:spcBef>
                <a:spcPct val="0"/>
              </a:spcBef>
            </a:pPr>
            <a:r>
              <a:rPr lang="en-US" sz="6925" b="1">
                <a:solidFill>
                  <a:srgbClr val="FFFFFF"/>
                </a:solidFill>
                <a:latin typeface="Be Vietnam Ultra-Bold"/>
                <a:ea typeface="Be Vietnam Ultra-Bold"/>
                <a:cs typeface="Be Vietnam Ultra-Bold"/>
                <a:sym typeface="Be Vietnam Ultra-Bold"/>
              </a:rPr>
              <a:t>END-TO-END</a:t>
            </a:r>
          </a:p>
        </p:txBody>
      </p:sp>
      <p:sp>
        <p:nvSpPr>
          <p:cNvPr id="12" name="Freeform 12"/>
          <p:cNvSpPr/>
          <p:nvPr/>
        </p:nvSpPr>
        <p:spPr>
          <a:xfrm>
            <a:off x="16892796" y="-1014409"/>
            <a:ext cx="2790407" cy="2884142"/>
          </a:xfrm>
          <a:custGeom>
            <a:avLst/>
            <a:gdLst/>
            <a:ahLst/>
            <a:cxnLst/>
            <a:rect l="l" t="t" r="r" b="b"/>
            <a:pathLst>
              <a:path w="2790407" h="2884142">
                <a:moveTo>
                  <a:pt x="0" y="0"/>
                </a:moveTo>
                <a:lnTo>
                  <a:pt x="2790408" y="0"/>
                </a:lnTo>
                <a:lnTo>
                  <a:pt x="2790408" y="2884141"/>
                </a:lnTo>
                <a:lnTo>
                  <a:pt x="0" y="28841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9144000" y="2507907"/>
            <a:ext cx="8878143" cy="1187785"/>
          </a:xfrm>
          <a:prstGeom prst="rect">
            <a:avLst/>
          </a:prstGeom>
        </p:spPr>
        <p:txBody>
          <a:bodyPr lIns="0" tIns="0" rIns="0" bIns="0" rtlCol="0" anchor="t">
            <a:spAutoFit/>
          </a:bodyPr>
          <a:lstStyle/>
          <a:p>
            <a:pPr algn="l">
              <a:lnSpc>
                <a:spcPts val="9696"/>
              </a:lnSpc>
              <a:spcBef>
                <a:spcPct val="0"/>
              </a:spcBef>
            </a:pPr>
            <a:r>
              <a:rPr lang="en-US" sz="6925" b="1">
                <a:solidFill>
                  <a:srgbClr val="CFEF50"/>
                </a:solidFill>
                <a:latin typeface="Be Vietnam Ultra-Bold"/>
                <a:ea typeface="Be Vietnam Ultra-Bold"/>
                <a:cs typeface="Be Vietnam Ultra-Bold"/>
                <a:sym typeface="Be Vietnam Ultra-Bold"/>
              </a:rPr>
              <a:t>RECRUITMENT STEPS</a:t>
            </a:r>
          </a:p>
        </p:txBody>
      </p:sp>
      <p:sp>
        <p:nvSpPr>
          <p:cNvPr id="14" name="TextBox 14"/>
          <p:cNvSpPr txBox="1"/>
          <p:nvPr/>
        </p:nvSpPr>
        <p:spPr>
          <a:xfrm>
            <a:off x="8300453" y="3975897"/>
            <a:ext cx="9721691" cy="5217795"/>
          </a:xfrm>
          <a:prstGeom prst="rect">
            <a:avLst/>
          </a:prstGeom>
        </p:spPr>
        <p:txBody>
          <a:bodyPr lIns="0" tIns="0" rIns="0" bIns="0" rtlCol="0" anchor="t">
            <a:spAutoFit/>
          </a:bodyPr>
          <a:lstStyle/>
          <a:p>
            <a:pPr marL="582927" lvl="1" indent="-291463" algn="l">
              <a:lnSpc>
                <a:spcPts val="3779"/>
              </a:lnSpc>
              <a:buFont typeface="Arial"/>
              <a:buChar char="•"/>
            </a:pPr>
            <a:r>
              <a:rPr lang="en-US" sz="2699">
                <a:solidFill>
                  <a:srgbClr val="FFFFFF"/>
                </a:solidFill>
                <a:latin typeface="Open Sauce"/>
                <a:ea typeface="Open Sauce"/>
                <a:cs typeface="Open Sauce"/>
                <a:sym typeface="Open Sauce"/>
              </a:rPr>
              <a:t>Recruitment begins with workforce planning and approval to ensure alignment with organisational goals (Storey, 1995).</a:t>
            </a:r>
          </a:p>
          <a:p>
            <a:pPr marL="582927" lvl="1" indent="-291463" algn="l">
              <a:lnSpc>
                <a:spcPts val="3779"/>
              </a:lnSpc>
              <a:buFont typeface="Arial"/>
              <a:buChar char="•"/>
            </a:pPr>
            <a:r>
              <a:rPr lang="en-US" sz="2699">
                <a:solidFill>
                  <a:srgbClr val="FFFFFF"/>
                </a:solidFill>
                <a:latin typeface="Open Sauce"/>
                <a:ea typeface="Open Sauce"/>
                <a:cs typeface="Open Sauce"/>
                <a:sym typeface="Open Sauce"/>
              </a:rPr>
              <a:t>Job analysis provides the foundation for writing accurate job descriptions and person specifications.</a:t>
            </a:r>
          </a:p>
          <a:p>
            <a:pPr marL="582927" lvl="1" indent="-291463" algn="l">
              <a:lnSpc>
                <a:spcPts val="3779"/>
              </a:lnSpc>
              <a:buFont typeface="Arial"/>
              <a:buChar char="•"/>
            </a:pPr>
            <a:r>
              <a:rPr lang="en-US" sz="2699">
                <a:solidFill>
                  <a:srgbClr val="FFFFFF"/>
                </a:solidFill>
                <a:latin typeface="Open Sauce"/>
                <a:ea typeface="Open Sauce"/>
                <a:cs typeface="Open Sauce"/>
                <a:sym typeface="Open Sauce"/>
              </a:rPr>
              <a:t>Sourcing and attraction strategies follow, targeting diverse applicants while maintaining fairness (CIPD, 2019).</a:t>
            </a:r>
          </a:p>
          <a:p>
            <a:pPr marL="582927" lvl="1" indent="-291463" algn="l">
              <a:lnSpc>
                <a:spcPts val="3779"/>
              </a:lnSpc>
              <a:spcBef>
                <a:spcPct val="0"/>
              </a:spcBef>
              <a:buFont typeface="Arial"/>
              <a:buChar char="•"/>
            </a:pPr>
            <a:r>
              <a:rPr lang="en-US" sz="2699">
                <a:solidFill>
                  <a:srgbClr val="FFFFFF"/>
                </a:solidFill>
                <a:latin typeface="Open Sauce"/>
                <a:ea typeface="Open Sauce"/>
                <a:cs typeface="Open Sauce"/>
                <a:sym typeface="Open Sauce"/>
              </a:rPr>
              <a:t>The process concludes with assessments, structured decisions, offers, and onboarding training for integration.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a:off x="1028700" y="450008"/>
            <a:ext cx="507292" cy="595937"/>
          </a:xfrm>
          <a:custGeom>
            <a:avLst/>
            <a:gdLst/>
            <a:ahLst/>
            <a:cxnLst/>
            <a:rect l="l" t="t" r="r" b="b"/>
            <a:pathLst>
              <a:path w="507292" h="595937">
                <a:moveTo>
                  <a:pt x="0" y="0"/>
                </a:moveTo>
                <a:lnTo>
                  <a:pt x="507292" y="0"/>
                </a:lnTo>
                <a:lnTo>
                  <a:pt x="507292" y="595938"/>
                </a:lnTo>
                <a:lnTo>
                  <a:pt x="0" y="5959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5540053" y="8360620"/>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5" name="Group 5"/>
          <p:cNvGrpSpPr/>
          <p:nvPr/>
        </p:nvGrpSpPr>
        <p:grpSpPr>
          <a:xfrm>
            <a:off x="12402080" y="734388"/>
            <a:ext cx="6275945" cy="6700936"/>
            <a:chOff x="0" y="0"/>
            <a:chExt cx="930368" cy="993370"/>
          </a:xfrm>
        </p:grpSpPr>
        <p:sp>
          <p:nvSpPr>
            <p:cNvPr id="6" name="Freeform 6"/>
            <p:cNvSpPr/>
            <p:nvPr/>
          </p:nvSpPr>
          <p:spPr>
            <a:xfrm>
              <a:off x="0" y="0"/>
              <a:ext cx="930368" cy="993370"/>
            </a:xfrm>
            <a:custGeom>
              <a:avLst/>
              <a:gdLst/>
              <a:ahLst/>
              <a:cxnLst/>
              <a:rect l="l" t="t" r="r" b="b"/>
              <a:pathLst>
                <a:path w="930368" h="993370">
                  <a:moveTo>
                    <a:pt x="41942" y="0"/>
                  </a:moveTo>
                  <a:lnTo>
                    <a:pt x="888426" y="0"/>
                  </a:lnTo>
                  <a:cubicBezTo>
                    <a:pt x="911590" y="0"/>
                    <a:pt x="930368" y="18778"/>
                    <a:pt x="930368" y="41942"/>
                  </a:cubicBezTo>
                  <a:lnTo>
                    <a:pt x="930368" y="951428"/>
                  </a:lnTo>
                  <a:cubicBezTo>
                    <a:pt x="930368" y="974592"/>
                    <a:pt x="911590" y="993370"/>
                    <a:pt x="888426" y="993370"/>
                  </a:cubicBezTo>
                  <a:lnTo>
                    <a:pt x="41942" y="993370"/>
                  </a:lnTo>
                  <a:cubicBezTo>
                    <a:pt x="18778" y="993370"/>
                    <a:pt x="0" y="974592"/>
                    <a:pt x="0" y="951428"/>
                  </a:cubicBezTo>
                  <a:lnTo>
                    <a:pt x="0" y="41942"/>
                  </a:lnTo>
                  <a:cubicBezTo>
                    <a:pt x="0" y="18778"/>
                    <a:pt x="18778" y="0"/>
                    <a:pt x="41942" y="0"/>
                  </a:cubicBezTo>
                  <a:close/>
                </a:path>
              </a:pathLst>
            </a:custGeom>
            <a:blipFill>
              <a:blip r:embed="rId8"/>
              <a:stretch>
                <a:fillRect l="-95697" t="-46388" r="-139534"/>
              </a:stretch>
            </a:blipFill>
          </p:spPr>
        </p:sp>
      </p:grpSp>
      <p:sp>
        <p:nvSpPr>
          <p:cNvPr id="7" name="Freeform 7"/>
          <p:cNvSpPr/>
          <p:nvPr/>
        </p:nvSpPr>
        <p:spPr>
          <a:xfrm>
            <a:off x="10040519" y="734148"/>
            <a:ext cx="1211526" cy="589105"/>
          </a:xfrm>
          <a:custGeom>
            <a:avLst/>
            <a:gdLst/>
            <a:ahLst/>
            <a:cxnLst/>
            <a:rect l="l" t="t" r="r" b="b"/>
            <a:pathLst>
              <a:path w="1211526" h="589105">
                <a:moveTo>
                  <a:pt x="0" y="0"/>
                </a:moveTo>
                <a:lnTo>
                  <a:pt x="1211527" y="0"/>
                </a:lnTo>
                <a:lnTo>
                  <a:pt x="1211527" y="589104"/>
                </a:lnTo>
                <a:lnTo>
                  <a:pt x="0" y="5891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8" name="TextBox 8"/>
          <p:cNvSpPr txBox="1"/>
          <p:nvPr/>
        </p:nvSpPr>
        <p:spPr>
          <a:xfrm>
            <a:off x="244766" y="1103848"/>
            <a:ext cx="11093225" cy="1187785"/>
          </a:xfrm>
          <a:prstGeom prst="rect">
            <a:avLst/>
          </a:prstGeom>
        </p:spPr>
        <p:txBody>
          <a:bodyPr lIns="0" tIns="0" rIns="0" bIns="0" rtlCol="0" anchor="t">
            <a:spAutoFit/>
          </a:bodyPr>
          <a:lstStyle/>
          <a:p>
            <a:pPr algn="l">
              <a:lnSpc>
                <a:spcPts val="9696"/>
              </a:lnSpc>
              <a:spcBef>
                <a:spcPct val="0"/>
              </a:spcBef>
            </a:pPr>
            <a:r>
              <a:rPr lang="en-US" sz="6925" b="1">
                <a:solidFill>
                  <a:srgbClr val="001C59"/>
                </a:solidFill>
                <a:latin typeface="Be Vietnam Ultra-Bold"/>
                <a:ea typeface="Be Vietnam Ultra-Bold"/>
                <a:cs typeface="Be Vietnam Ultra-Bold"/>
                <a:sym typeface="Be Vietnam Ultra-Bold"/>
              </a:rPr>
              <a:t>JOB ANALYSIS</a:t>
            </a:r>
          </a:p>
        </p:txBody>
      </p:sp>
      <p:sp>
        <p:nvSpPr>
          <p:cNvPr id="9" name="TextBox 9"/>
          <p:cNvSpPr txBox="1"/>
          <p:nvPr/>
        </p:nvSpPr>
        <p:spPr>
          <a:xfrm>
            <a:off x="244766" y="2000574"/>
            <a:ext cx="11093225"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a:t>
            </a:r>
          </a:p>
        </p:txBody>
      </p:sp>
      <p:sp>
        <p:nvSpPr>
          <p:cNvPr id="10" name="TextBox 10"/>
          <p:cNvSpPr txBox="1"/>
          <p:nvPr/>
        </p:nvSpPr>
        <p:spPr>
          <a:xfrm>
            <a:off x="244766" y="2897071"/>
            <a:ext cx="12157314"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JD &amp; PERSON SPECIFICATION</a:t>
            </a:r>
          </a:p>
        </p:txBody>
      </p:sp>
      <p:sp>
        <p:nvSpPr>
          <p:cNvPr id="11" name="TextBox 11"/>
          <p:cNvSpPr txBox="1"/>
          <p:nvPr/>
        </p:nvSpPr>
        <p:spPr>
          <a:xfrm>
            <a:off x="1693071" y="700352"/>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12" name="TextBox 12"/>
          <p:cNvSpPr txBox="1"/>
          <p:nvPr/>
        </p:nvSpPr>
        <p:spPr>
          <a:xfrm>
            <a:off x="244766" y="4414424"/>
            <a:ext cx="11093225" cy="4622166"/>
          </a:xfrm>
          <a:prstGeom prst="rect">
            <a:avLst/>
          </a:prstGeom>
        </p:spPr>
        <p:txBody>
          <a:bodyPr lIns="0" tIns="0" rIns="0" bIns="0" rtlCol="0" anchor="t">
            <a:spAutoFit/>
          </a:bodyPr>
          <a:lstStyle/>
          <a:p>
            <a:pPr marL="626106" lvl="1" indent="-313053" algn="l">
              <a:lnSpc>
                <a:spcPts val="4059"/>
              </a:lnSpc>
              <a:buFont typeface="Arial"/>
              <a:buChar char="•"/>
            </a:pPr>
            <a:r>
              <a:rPr lang="en-US" sz="2899">
                <a:solidFill>
                  <a:srgbClr val="000000"/>
                </a:solidFill>
                <a:latin typeface="Open Sauce"/>
                <a:ea typeface="Open Sauce"/>
                <a:cs typeface="Open Sauce"/>
                <a:sym typeface="Open Sauce"/>
              </a:rPr>
              <a:t>Job analysis highlights the daily responsibilities and operational context of the FLM role (CIPD, 2019).</a:t>
            </a:r>
          </a:p>
          <a:p>
            <a:pPr marL="626106" lvl="1" indent="-313053" algn="l">
              <a:lnSpc>
                <a:spcPts val="4059"/>
              </a:lnSpc>
              <a:buFont typeface="Arial"/>
              <a:buChar char="•"/>
            </a:pPr>
            <a:r>
              <a:rPr lang="en-US" sz="2899">
                <a:solidFill>
                  <a:srgbClr val="000000"/>
                </a:solidFill>
                <a:latin typeface="Open Sauce"/>
                <a:ea typeface="Open Sauce"/>
                <a:cs typeface="Open Sauce"/>
                <a:sym typeface="Open Sauce"/>
              </a:rPr>
              <a:t>The Job Description (JD) specifies accountabilities such as shift supervision, safety monitoring, and KPI delivery.</a:t>
            </a:r>
          </a:p>
          <a:p>
            <a:pPr marL="626106" lvl="1" indent="-313053" algn="l">
              <a:lnSpc>
                <a:spcPts val="4059"/>
              </a:lnSpc>
              <a:buFont typeface="Arial"/>
              <a:buChar char="•"/>
            </a:pPr>
            <a:r>
              <a:rPr lang="en-US" sz="2899">
                <a:solidFill>
                  <a:srgbClr val="000000"/>
                </a:solidFill>
                <a:latin typeface="Open Sauce"/>
                <a:ea typeface="Open Sauce"/>
                <a:cs typeface="Open Sauce"/>
                <a:sym typeface="Open Sauce"/>
              </a:rPr>
              <a:t>The Person Specification identifies required skills and qualifications, including leadership and problem-solving ability.</a:t>
            </a:r>
          </a:p>
          <a:p>
            <a:pPr marL="626106" lvl="1" indent="-313053" algn="l">
              <a:lnSpc>
                <a:spcPts val="4059"/>
              </a:lnSpc>
              <a:spcBef>
                <a:spcPct val="0"/>
              </a:spcBef>
              <a:buFont typeface="Arial"/>
              <a:buChar char="•"/>
            </a:pPr>
            <a:r>
              <a:rPr lang="en-US" sz="2899">
                <a:solidFill>
                  <a:srgbClr val="000000"/>
                </a:solidFill>
                <a:latin typeface="Open Sauce"/>
                <a:ea typeface="Open Sauce"/>
                <a:cs typeface="Open Sauce"/>
                <a:sym typeface="Open Sauce"/>
              </a:rPr>
              <a:t>Desirable attributes include knowledge of continuous improvement methods like 5S and Kaizen.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14411" y="-5553985"/>
            <a:ext cx="20316822" cy="15151200"/>
            <a:chOff x="0" y="0"/>
            <a:chExt cx="1073698" cy="800707"/>
          </a:xfrm>
        </p:grpSpPr>
        <p:sp>
          <p:nvSpPr>
            <p:cNvPr id="4" name="Freeform 4"/>
            <p:cNvSpPr/>
            <p:nvPr/>
          </p:nvSpPr>
          <p:spPr>
            <a:xfrm>
              <a:off x="1474" y="0"/>
              <a:ext cx="1070751" cy="800707"/>
            </a:xfrm>
            <a:custGeom>
              <a:avLst/>
              <a:gdLst/>
              <a:ahLst/>
              <a:cxnLst/>
              <a:rect l="l" t="t" r="r" b="b"/>
              <a:pathLst>
                <a:path w="1070751" h="800707">
                  <a:moveTo>
                    <a:pt x="1068258" y="408169"/>
                  </a:moveTo>
                  <a:lnTo>
                    <a:pt x="872991" y="792891"/>
                  </a:lnTo>
                  <a:cubicBezTo>
                    <a:pt x="870558" y="797686"/>
                    <a:pt x="865637" y="800707"/>
                    <a:pt x="860260" y="800707"/>
                  </a:cubicBezTo>
                  <a:lnTo>
                    <a:pt x="210490" y="800707"/>
                  </a:lnTo>
                  <a:cubicBezTo>
                    <a:pt x="205114" y="800707"/>
                    <a:pt x="200193" y="797686"/>
                    <a:pt x="197759" y="792891"/>
                  </a:cubicBezTo>
                  <a:lnTo>
                    <a:pt x="2493" y="408169"/>
                  </a:lnTo>
                  <a:cubicBezTo>
                    <a:pt x="0" y="403257"/>
                    <a:pt x="0" y="397450"/>
                    <a:pt x="2493" y="392538"/>
                  </a:cubicBezTo>
                  <a:lnTo>
                    <a:pt x="197759" y="7815"/>
                  </a:lnTo>
                  <a:cubicBezTo>
                    <a:pt x="200193" y="3021"/>
                    <a:pt x="205114" y="0"/>
                    <a:pt x="210490" y="0"/>
                  </a:cubicBezTo>
                  <a:lnTo>
                    <a:pt x="860260" y="0"/>
                  </a:lnTo>
                  <a:cubicBezTo>
                    <a:pt x="865637" y="0"/>
                    <a:pt x="870558" y="3021"/>
                    <a:pt x="872991" y="7815"/>
                  </a:cubicBezTo>
                  <a:lnTo>
                    <a:pt x="1068258" y="392538"/>
                  </a:lnTo>
                  <a:cubicBezTo>
                    <a:pt x="1070751" y="397450"/>
                    <a:pt x="1070751" y="403257"/>
                    <a:pt x="1068258" y="408169"/>
                  </a:cubicBezTo>
                  <a:close/>
                </a:path>
              </a:pathLst>
            </a:custGeom>
            <a:solidFill>
              <a:srgbClr val="001C59"/>
            </a:solidFill>
          </p:spPr>
        </p:sp>
        <p:sp>
          <p:nvSpPr>
            <p:cNvPr id="5" name="TextBox 5"/>
            <p:cNvSpPr txBox="1"/>
            <p:nvPr/>
          </p:nvSpPr>
          <p:spPr>
            <a:xfrm>
              <a:off x="114300" y="-38100"/>
              <a:ext cx="845098" cy="83880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3597387" y="1497499"/>
            <a:ext cx="11093225" cy="1186159"/>
          </a:xfrm>
          <a:prstGeom prst="rect">
            <a:avLst/>
          </a:prstGeom>
        </p:spPr>
        <p:txBody>
          <a:bodyPr lIns="0" tIns="0" rIns="0" bIns="0" rtlCol="0" anchor="t">
            <a:spAutoFit/>
          </a:bodyPr>
          <a:lstStyle/>
          <a:p>
            <a:pPr algn="ctr">
              <a:lnSpc>
                <a:spcPts val="9696"/>
              </a:lnSpc>
              <a:spcBef>
                <a:spcPct val="0"/>
              </a:spcBef>
            </a:pPr>
            <a:r>
              <a:rPr lang="en-US" sz="6925" b="1">
                <a:solidFill>
                  <a:srgbClr val="CFEF50"/>
                </a:solidFill>
                <a:latin typeface="Be Vietnam Ultra-Bold"/>
                <a:ea typeface="Be Vietnam Ultra-Bold"/>
                <a:cs typeface="Be Vietnam Ultra-Bold"/>
                <a:sym typeface="Be Vietnam Ultra-Bold"/>
              </a:rPr>
              <a:t>SOURCING &amp; ATTRACTION</a:t>
            </a:r>
          </a:p>
        </p:txBody>
      </p:sp>
      <p:sp>
        <p:nvSpPr>
          <p:cNvPr id="7" name="TextBox 7"/>
          <p:cNvSpPr txBox="1"/>
          <p:nvPr/>
        </p:nvSpPr>
        <p:spPr>
          <a:xfrm>
            <a:off x="2277446" y="3064658"/>
            <a:ext cx="13733108" cy="4331336"/>
          </a:xfrm>
          <a:prstGeom prst="rect">
            <a:avLst/>
          </a:prstGeom>
        </p:spPr>
        <p:txBody>
          <a:bodyPr lIns="0" tIns="0" rIns="0" bIns="0" rtlCol="0" anchor="t">
            <a:spAutoFit/>
          </a:bodyPr>
          <a:lstStyle/>
          <a:p>
            <a:pPr marL="669285" lvl="1" indent="-334642" algn="l">
              <a:lnSpc>
                <a:spcPts val="4339"/>
              </a:lnSpc>
              <a:buFont typeface="Arial"/>
              <a:buChar char="•"/>
            </a:pPr>
            <a:r>
              <a:rPr lang="en-US" sz="3099">
                <a:solidFill>
                  <a:srgbClr val="FFFFFF"/>
                </a:solidFill>
                <a:latin typeface="Open Sauce"/>
                <a:ea typeface="Open Sauce"/>
                <a:cs typeface="Open Sauce"/>
                <a:sym typeface="Open Sauce"/>
              </a:rPr>
              <a:t>DHL should use internal talent pools, referrals, job boards, and professional networks to attract candidates.</a:t>
            </a:r>
          </a:p>
          <a:p>
            <a:pPr marL="669285" lvl="1" indent="-334642" algn="l">
              <a:lnSpc>
                <a:spcPts val="4339"/>
              </a:lnSpc>
              <a:buFont typeface="Arial"/>
              <a:buChar char="•"/>
            </a:pPr>
            <a:r>
              <a:rPr lang="en-US" sz="3099">
                <a:solidFill>
                  <a:srgbClr val="FFFFFF"/>
                </a:solidFill>
                <a:latin typeface="Open Sauce"/>
                <a:ea typeface="Open Sauce"/>
                <a:cs typeface="Open Sauce"/>
                <a:sym typeface="Open Sauce"/>
              </a:rPr>
              <a:t>A strong Employee Value Proposition (EVP) can highlight DHL’s focus on safety, training, and inclusivity (CIPD, 2019).</a:t>
            </a:r>
          </a:p>
          <a:p>
            <a:pPr marL="669285" lvl="1" indent="-334642" algn="l">
              <a:lnSpc>
                <a:spcPts val="4339"/>
              </a:lnSpc>
              <a:buFont typeface="Arial"/>
              <a:buChar char="•"/>
            </a:pPr>
            <a:r>
              <a:rPr lang="en-US" sz="3099">
                <a:solidFill>
                  <a:srgbClr val="FFFFFF"/>
                </a:solidFill>
                <a:latin typeface="Open Sauce"/>
                <a:ea typeface="Open Sauce"/>
                <a:cs typeface="Open Sauce"/>
                <a:sym typeface="Open Sauce"/>
              </a:rPr>
              <a:t>Segmented EVP ensures different employee groups feel valued and supported (Lecture, Week 2).</a:t>
            </a:r>
          </a:p>
          <a:p>
            <a:pPr marL="669285" lvl="1" indent="-334642" algn="l">
              <a:lnSpc>
                <a:spcPts val="4339"/>
              </a:lnSpc>
              <a:spcBef>
                <a:spcPct val="0"/>
              </a:spcBef>
              <a:buFont typeface="Arial"/>
              <a:buChar char="•"/>
            </a:pPr>
            <a:r>
              <a:rPr lang="en-US" sz="3099">
                <a:solidFill>
                  <a:srgbClr val="FFFFFF"/>
                </a:solidFill>
                <a:latin typeface="Open Sauce"/>
                <a:ea typeface="Open Sauce"/>
                <a:cs typeface="Open Sauce"/>
                <a:sym typeface="Open Sauce"/>
              </a:rPr>
              <a:t>Inclusive adverts with bias-free language increase access for underrepresented candidates.</a:t>
            </a:r>
          </a:p>
        </p:txBody>
      </p:sp>
      <p:sp>
        <p:nvSpPr>
          <p:cNvPr id="8" name="Freeform 8"/>
          <p:cNvSpPr/>
          <p:nvPr/>
        </p:nvSpPr>
        <p:spPr>
          <a:xfrm>
            <a:off x="1028700" y="539606"/>
            <a:ext cx="507292" cy="595937"/>
          </a:xfrm>
          <a:custGeom>
            <a:avLst/>
            <a:gdLst/>
            <a:ahLst/>
            <a:cxnLst/>
            <a:rect l="l" t="t" r="r" b="b"/>
            <a:pathLst>
              <a:path w="507292" h="595937">
                <a:moveTo>
                  <a:pt x="0" y="0"/>
                </a:moveTo>
                <a:lnTo>
                  <a:pt x="507292" y="0"/>
                </a:lnTo>
                <a:lnTo>
                  <a:pt x="507292" y="595938"/>
                </a:lnTo>
                <a:lnTo>
                  <a:pt x="0" y="5959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TextBox 9"/>
          <p:cNvSpPr txBox="1"/>
          <p:nvPr/>
        </p:nvSpPr>
        <p:spPr>
          <a:xfrm>
            <a:off x="1693071" y="830263"/>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FFFFFF"/>
                </a:solidFill>
                <a:latin typeface="Open Sauce"/>
                <a:ea typeface="Open Sauce"/>
                <a:cs typeface="Open Sauce"/>
                <a:sym typeface="Open Sauce"/>
              </a:rPr>
              <a:t>DHL Supply Chain (UK)</a:t>
            </a:r>
          </a:p>
        </p:txBody>
      </p:sp>
      <p:sp>
        <p:nvSpPr>
          <p:cNvPr id="10" name="Freeform 10"/>
          <p:cNvSpPr/>
          <p:nvPr/>
        </p:nvSpPr>
        <p:spPr>
          <a:xfrm>
            <a:off x="16031942" y="-802633"/>
            <a:ext cx="2790407" cy="2884142"/>
          </a:xfrm>
          <a:custGeom>
            <a:avLst/>
            <a:gdLst/>
            <a:ahLst/>
            <a:cxnLst/>
            <a:rect l="l" t="t" r="r" b="b"/>
            <a:pathLst>
              <a:path w="2790407" h="2884142">
                <a:moveTo>
                  <a:pt x="0" y="0"/>
                </a:moveTo>
                <a:lnTo>
                  <a:pt x="2790408" y="0"/>
                </a:lnTo>
                <a:lnTo>
                  <a:pt x="2790408"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a:off x="1087308" y="8669195"/>
            <a:ext cx="1211526" cy="589105"/>
          </a:xfrm>
          <a:custGeom>
            <a:avLst/>
            <a:gdLst/>
            <a:ahLst/>
            <a:cxnLst/>
            <a:rect l="l" t="t" r="r" b="b"/>
            <a:pathLst>
              <a:path w="1211526" h="589105">
                <a:moveTo>
                  <a:pt x="0" y="0"/>
                </a:moveTo>
                <a:lnTo>
                  <a:pt x="1211526" y="0"/>
                </a:lnTo>
                <a:lnTo>
                  <a:pt x="1211526" y="589105"/>
                </a:lnTo>
                <a:lnTo>
                  <a:pt x="0" y="5891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1028700" y="1486443"/>
            <a:ext cx="8683891" cy="1187785"/>
          </a:xfrm>
          <a:prstGeom prst="rect">
            <a:avLst/>
          </a:prstGeom>
        </p:spPr>
        <p:txBody>
          <a:bodyPr lIns="0" tIns="0" rIns="0" bIns="0" rtlCol="0" anchor="t">
            <a:spAutoFit/>
          </a:bodyPr>
          <a:lstStyle/>
          <a:p>
            <a:pPr algn="l">
              <a:lnSpc>
                <a:spcPts val="9696"/>
              </a:lnSpc>
              <a:spcBef>
                <a:spcPct val="0"/>
              </a:spcBef>
            </a:pPr>
            <a:r>
              <a:rPr lang="en-US" sz="6925" b="1">
                <a:solidFill>
                  <a:srgbClr val="001C59"/>
                </a:solidFill>
                <a:latin typeface="Be Vietnam Ultra-Bold"/>
                <a:ea typeface="Be Vietnam Ultra-Bold"/>
                <a:cs typeface="Be Vietnam Ultra-Bold"/>
                <a:sym typeface="Be Vietnam Ultra-Bold"/>
              </a:rPr>
              <a:t>SCREENING &amp; </a:t>
            </a:r>
          </a:p>
        </p:txBody>
      </p:sp>
      <p:sp>
        <p:nvSpPr>
          <p:cNvPr id="4" name="TextBox 4"/>
          <p:cNvSpPr txBox="1"/>
          <p:nvPr/>
        </p:nvSpPr>
        <p:spPr>
          <a:xfrm>
            <a:off x="1028700" y="2383170"/>
            <a:ext cx="8683891"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SHORTLISTING </a:t>
            </a:r>
          </a:p>
        </p:txBody>
      </p:sp>
      <p:sp>
        <p:nvSpPr>
          <p:cNvPr id="5" name="TextBox 5"/>
          <p:cNvSpPr txBox="1"/>
          <p:nvPr/>
        </p:nvSpPr>
        <p:spPr>
          <a:xfrm>
            <a:off x="1028700" y="3279666"/>
            <a:ext cx="8683891"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(EVIDENCE-BASED)</a:t>
            </a:r>
          </a:p>
        </p:txBody>
      </p:sp>
      <p:sp>
        <p:nvSpPr>
          <p:cNvPr id="6" name="Freeform 6"/>
          <p:cNvSpPr/>
          <p:nvPr/>
        </p:nvSpPr>
        <p:spPr>
          <a:xfrm>
            <a:off x="1028700" y="734388"/>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1693071" y="984731"/>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8" name="TextBox 8"/>
          <p:cNvSpPr txBox="1"/>
          <p:nvPr/>
        </p:nvSpPr>
        <p:spPr>
          <a:xfrm>
            <a:off x="1028700" y="4829401"/>
            <a:ext cx="15713251" cy="3489325"/>
          </a:xfrm>
          <a:prstGeom prst="rect">
            <a:avLst/>
          </a:prstGeom>
        </p:spPr>
        <p:txBody>
          <a:bodyPr lIns="0" tIns="0" rIns="0" bIns="0" rtlCol="0" anchor="t">
            <a:spAutoFit/>
          </a:bodyPr>
          <a:lstStyle/>
          <a:p>
            <a:pPr marL="539748" lvl="1" indent="-269874" algn="l">
              <a:lnSpc>
                <a:spcPts val="3499"/>
              </a:lnSpc>
              <a:buFont typeface="Arial"/>
              <a:buChar char="•"/>
            </a:pPr>
            <a:r>
              <a:rPr lang="en-US" sz="2499">
                <a:solidFill>
                  <a:srgbClr val="1B1B1B"/>
                </a:solidFill>
                <a:latin typeface="Open Sauce"/>
                <a:ea typeface="Open Sauce"/>
                <a:cs typeface="Open Sauce"/>
                <a:sym typeface="Open Sauce"/>
              </a:rPr>
              <a:t>Screening begins with CV and application reviews against the Person Specification criteria to maintain objectivity (CIPD, 2019).</a:t>
            </a:r>
          </a:p>
          <a:p>
            <a:pPr marL="539748" lvl="1" indent="-269874" algn="l">
              <a:lnSpc>
                <a:spcPts val="3499"/>
              </a:lnSpc>
              <a:buFont typeface="Arial"/>
              <a:buChar char="•"/>
            </a:pPr>
            <a:r>
              <a:rPr lang="en-US" sz="2499">
                <a:solidFill>
                  <a:srgbClr val="1B1B1B"/>
                </a:solidFill>
                <a:latin typeface="Open Sauce"/>
                <a:ea typeface="Open Sauce"/>
                <a:cs typeface="Open Sauce"/>
                <a:sym typeface="Open Sauce"/>
              </a:rPr>
              <a:t>A two-rater approach is applied, ensuring that at least two assessors agree on candidate suitability to reduce bias (Levashina et al., 2014).</a:t>
            </a:r>
          </a:p>
          <a:p>
            <a:pPr marL="539748" lvl="1" indent="-269874" algn="l">
              <a:lnSpc>
                <a:spcPts val="3499"/>
              </a:lnSpc>
              <a:buFont typeface="Arial"/>
              <a:buChar char="•"/>
            </a:pPr>
            <a:r>
              <a:rPr lang="en-US" sz="2499">
                <a:solidFill>
                  <a:srgbClr val="1B1B1B"/>
                </a:solidFill>
                <a:latin typeface="Open Sauce"/>
                <a:ea typeface="Open Sauce"/>
                <a:cs typeface="Open Sauce"/>
                <a:sym typeface="Open Sauce"/>
              </a:rPr>
              <a:t>Structured phone screens using short rubrics help verify flexibility, health and safety awareness, and supervisory experience.</a:t>
            </a:r>
          </a:p>
          <a:p>
            <a:pPr marL="539748" lvl="1" indent="-269874" algn="l">
              <a:lnSpc>
                <a:spcPts val="3499"/>
              </a:lnSpc>
              <a:spcBef>
                <a:spcPct val="0"/>
              </a:spcBef>
              <a:buFont typeface="Arial"/>
              <a:buChar char="•"/>
            </a:pPr>
            <a:r>
              <a:rPr lang="en-US" sz="2499">
                <a:solidFill>
                  <a:srgbClr val="1B1B1B"/>
                </a:solidFill>
                <a:latin typeface="Open Sauce"/>
                <a:ea typeface="Open Sauce"/>
                <a:cs typeface="Open Sauce"/>
                <a:sym typeface="Open Sauce"/>
              </a:rPr>
              <a:t>Data is stored in compliance with GDPR standards, ensuring privacy and fairness throughout the process.</a:t>
            </a:r>
          </a:p>
        </p:txBody>
      </p:sp>
      <p:sp>
        <p:nvSpPr>
          <p:cNvPr id="9" name="Freeform 9"/>
          <p:cNvSpPr/>
          <p:nvPr/>
        </p:nvSpPr>
        <p:spPr>
          <a:xfrm>
            <a:off x="16741951" y="-297100"/>
            <a:ext cx="2790407" cy="2884142"/>
          </a:xfrm>
          <a:custGeom>
            <a:avLst/>
            <a:gdLst/>
            <a:ahLst/>
            <a:cxnLst/>
            <a:rect l="l" t="t" r="r" b="b"/>
            <a:pathLst>
              <a:path w="2790407" h="2884142">
                <a:moveTo>
                  <a:pt x="0" y="0"/>
                </a:moveTo>
                <a:lnTo>
                  <a:pt x="2790408" y="0"/>
                </a:lnTo>
                <a:lnTo>
                  <a:pt x="2790408"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10" name="Group 10"/>
          <p:cNvGrpSpPr/>
          <p:nvPr/>
        </p:nvGrpSpPr>
        <p:grpSpPr>
          <a:xfrm>
            <a:off x="-2818403" y="8604538"/>
            <a:ext cx="10444320" cy="9333362"/>
            <a:chOff x="0" y="0"/>
            <a:chExt cx="781643" cy="698500"/>
          </a:xfrm>
        </p:grpSpPr>
        <p:sp>
          <p:nvSpPr>
            <p:cNvPr id="11" name="Freeform 11"/>
            <p:cNvSpPr/>
            <p:nvPr/>
          </p:nvSpPr>
          <p:spPr>
            <a:xfrm>
              <a:off x="3274" y="0"/>
              <a:ext cx="775095" cy="698500"/>
            </a:xfrm>
            <a:custGeom>
              <a:avLst/>
              <a:gdLst/>
              <a:ahLst/>
              <a:cxnLst/>
              <a:rect l="l" t="t" r="r" b="b"/>
              <a:pathLst>
                <a:path w="775095" h="698500">
                  <a:moveTo>
                    <a:pt x="769795" y="363986"/>
                  </a:moveTo>
                  <a:lnTo>
                    <a:pt x="583743" y="683764"/>
                  </a:lnTo>
                  <a:cubicBezTo>
                    <a:pt x="578435" y="692887"/>
                    <a:pt x="568675" y="698500"/>
                    <a:pt x="558120" y="698500"/>
                  </a:cubicBezTo>
                  <a:lnTo>
                    <a:pt x="216975" y="698500"/>
                  </a:lnTo>
                  <a:cubicBezTo>
                    <a:pt x="206420" y="698500"/>
                    <a:pt x="196660" y="692887"/>
                    <a:pt x="191352" y="683764"/>
                  </a:cubicBezTo>
                  <a:lnTo>
                    <a:pt x="5300" y="363986"/>
                  </a:lnTo>
                  <a:cubicBezTo>
                    <a:pt x="0" y="354877"/>
                    <a:pt x="0" y="343623"/>
                    <a:pt x="5300" y="334514"/>
                  </a:cubicBezTo>
                  <a:lnTo>
                    <a:pt x="191352" y="14736"/>
                  </a:lnTo>
                  <a:cubicBezTo>
                    <a:pt x="196660" y="5613"/>
                    <a:pt x="206420" y="0"/>
                    <a:pt x="216975" y="0"/>
                  </a:cubicBezTo>
                  <a:lnTo>
                    <a:pt x="558120" y="0"/>
                  </a:lnTo>
                  <a:cubicBezTo>
                    <a:pt x="568675" y="0"/>
                    <a:pt x="578435" y="5613"/>
                    <a:pt x="583743" y="14736"/>
                  </a:cubicBezTo>
                  <a:lnTo>
                    <a:pt x="769795" y="334514"/>
                  </a:lnTo>
                  <a:cubicBezTo>
                    <a:pt x="775095" y="343623"/>
                    <a:pt x="775095" y="354877"/>
                    <a:pt x="769795" y="363986"/>
                  </a:cubicBezTo>
                  <a:close/>
                </a:path>
              </a:pathLst>
            </a:custGeom>
            <a:solidFill>
              <a:srgbClr val="001C59"/>
            </a:solidFill>
          </p:spPr>
        </p:sp>
        <p:sp>
          <p:nvSpPr>
            <p:cNvPr id="12" name="TextBox 12"/>
            <p:cNvSpPr txBox="1"/>
            <p:nvPr/>
          </p:nvSpPr>
          <p:spPr>
            <a:xfrm>
              <a:off x="114300" y="-38100"/>
              <a:ext cx="553043" cy="736600"/>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7305736" y="9107488"/>
            <a:ext cx="1211526" cy="589105"/>
          </a:xfrm>
          <a:custGeom>
            <a:avLst/>
            <a:gdLst/>
            <a:ahLst/>
            <a:cxnLst/>
            <a:rect l="l" t="t" r="r" b="b"/>
            <a:pathLst>
              <a:path w="1211526" h="589105">
                <a:moveTo>
                  <a:pt x="0" y="0"/>
                </a:moveTo>
                <a:lnTo>
                  <a:pt x="1211527" y="0"/>
                </a:lnTo>
                <a:lnTo>
                  <a:pt x="1211527" y="589104"/>
                </a:lnTo>
                <a:lnTo>
                  <a:pt x="0" y="5891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1C59"/>
        </a:solidFill>
        <a:effectLst/>
      </p:bgPr>
    </p:bg>
    <p:spTree>
      <p:nvGrpSpPr>
        <p:cNvPr id="1" name=""/>
        <p:cNvGrpSpPr/>
        <p:nvPr/>
      </p:nvGrpSpPr>
      <p:grpSpPr>
        <a:xfrm>
          <a:off x="0" y="0"/>
          <a:ext cx="0" cy="0"/>
          <a:chOff x="0" y="0"/>
          <a:chExt cx="0" cy="0"/>
        </a:xfrm>
      </p:grpSpPr>
      <p:sp>
        <p:nvSpPr>
          <p:cNvPr id="2" name="TextBox 2"/>
          <p:cNvSpPr txBox="1"/>
          <p:nvPr/>
        </p:nvSpPr>
        <p:spPr>
          <a:xfrm>
            <a:off x="10390516" y="3982622"/>
            <a:ext cx="7557776" cy="1187785"/>
          </a:xfrm>
          <a:prstGeom prst="rect">
            <a:avLst/>
          </a:prstGeom>
        </p:spPr>
        <p:txBody>
          <a:bodyPr lIns="0" tIns="0" rIns="0" bIns="0" rtlCol="0" anchor="t">
            <a:spAutoFit/>
          </a:bodyPr>
          <a:lstStyle/>
          <a:p>
            <a:pPr algn="l">
              <a:lnSpc>
                <a:spcPts val="9696"/>
              </a:lnSpc>
              <a:spcBef>
                <a:spcPct val="0"/>
              </a:spcBef>
            </a:pPr>
            <a:r>
              <a:rPr lang="en-US" sz="6925" b="1">
                <a:solidFill>
                  <a:srgbClr val="FFFFFF"/>
                </a:solidFill>
                <a:latin typeface="Be Vietnam Ultra-Bold"/>
                <a:ea typeface="Be Vietnam Ultra-Bold"/>
                <a:cs typeface="Be Vietnam Ultra-Bold"/>
                <a:sym typeface="Be Vietnam Ultra-Bold"/>
              </a:rPr>
              <a:t>ASSESSMENT MIX</a:t>
            </a:r>
          </a:p>
        </p:txBody>
      </p:sp>
      <p:sp>
        <p:nvSpPr>
          <p:cNvPr id="3" name="TextBox 3"/>
          <p:cNvSpPr txBox="1"/>
          <p:nvPr/>
        </p:nvSpPr>
        <p:spPr>
          <a:xfrm>
            <a:off x="10390516" y="4983244"/>
            <a:ext cx="7817933" cy="1187785"/>
          </a:xfrm>
          <a:prstGeom prst="rect">
            <a:avLst/>
          </a:prstGeom>
        </p:spPr>
        <p:txBody>
          <a:bodyPr lIns="0" tIns="0" rIns="0" bIns="0" rtlCol="0" anchor="t">
            <a:spAutoFit/>
          </a:bodyPr>
          <a:lstStyle/>
          <a:p>
            <a:pPr algn="l">
              <a:lnSpc>
                <a:spcPts val="9696"/>
              </a:lnSpc>
              <a:spcBef>
                <a:spcPct val="0"/>
              </a:spcBef>
            </a:pPr>
            <a:r>
              <a:rPr lang="en-US" sz="6925" b="1">
                <a:solidFill>
                  <a:srgbClr val="CFEF50"/>
                </a:solidFill>
                <a:latin typeface="Be Vietnam Ultra-Bold"/>
                <a:ea typeface="Be Vietnam Ultra-Bold"/>
                <a:cs typeface="Be Vietnam Ultra-Bold"/>
                <a:sym typeface="Be Vietnam Ultra-Bold"/>
              </a:rPr>
              <a:t>(FIT FOR DHL FLM)</a:t>
            </a:r>
          </a:p>
        </p:txBody>
      </p:sp>
      <p:sp>
        <p:nvSpPr>
          <p:cNvPr id="4" name="TextBox 4"/>
          <p:cNvSpPr txBox="1"/>
          <p:nvPr/>
        </p:nvSpPr>
        <p:spPr>
          <a:xfrm>
            <a:off x="1028700" y="1946580"/>
            <a:ext cx="1161986" cy="812208"/>
          </a:xfrm>
          <a:prstGeom prst="rect">
            <a:avLst/>
          </a:prstGeom>
        </p:spPr>
        <p:txBody>
          <a:bodyPr lIns="0" tIns="0" rIns="0" bIns="0" rtlCol="0" anchor="t">
            <a:spAutoFit/>
          </a:bodyPr>
          <a:lstStyle/>
          <a:p>
            <a:pPr algn="l">
              <a:lnSpc>
                <a:spcPts val="6743"/>
              </a:lnSpc>
              <a:spcBef>
                <a:spcPct val="0"/>
              </a:spcBef>
            </a:pPr>
            <a:r>
              <a:rPr lang="en-US" sz="4817" b="1">
                <a:solidFill>
                  <a:srgbClr val="CFEF50"/>
                </a:solidFill>
                <a:latin typeface="Open Sauce Bold"/>
                <a:ea typeface="Open Sauce Bold"/>
                <a:cs typeface="Open Sauce Bold"/>
                <a:sym typeface="Open Sauce Bold"/>
              </a:rPr>
              <a:t>01</a:t>
            </a:r>
          </a:p>
        </p:txBody>
      </p:sp>
      <p:sp>
        <p:nvSpPr>
          <p:cNvPr id="5" name="TextBox 5"/>
          <p:cNvSpPr txBox="1"/>
          <p:nvPr/>
        </p:nvSpPr>
        <p:spPr>
          <a:xfrm>
            <a:off x="1028700" y="4018759"/>
            <a:ext cx="1161986" cy="812208"/>
          </a:xfrm>
          <a:prstGeom prst="rect">
            <a:avLst/>
          </a:prstGeom>
        </p:spPr>
        <p:txBody>
          <a:bodyPr lIns="0" tIns="0" rIns="0" bIns="0" rtlCol="0" anchor="t">
            <a:spAutoFit/>
          </a:bodyPr>
          <a:lstStyle/>
          <a:p>
            <a:pPr algn="l">
              <a:lnSpc>
                <a:spcPts val="6743"/>
              </a:lnSpc>
              <a:spcBef>
                <a:spcPct val="0"/>
              </a:spcBef>
            </a:pPr>
            <a:r>
              <a:rPr lang="en-US" sz="4817" b="1">
                <a:solidFill>
                  <a:srgbClr val="CFEF50"/>
                </a:solidFill>
                <a:latin typeface="Open Sauce Bold"/>
                <a:ea typeface="Open Sauce Bold"/>
                <a:cs typeface="Open Sauce Bold"/>
                <a:sym typeface="Open Sauce Bold"/>
              </a:rPr>
              <a:t>02</a:t>
            </a:r>
          </a:p>
        </p:txBody>
      </p:sp>
      <p:sp>
        <p:nvSpPr>
          <p:cNvPr id="6" name="TextBox 6"/>
          <p:cNvSpPr txBox="1"/>
          <p:nvPr/>
        </p:nvSpPr>
        <p:spPr>
          <a:xfrm>
            <a:off x="2392403" y="1984680"/>
            <a:ext cx="7018130" cy="1108710"/>
          </a:xfrm>
          <a:prstGeom prst="rect">
            <a:avLst/>
          </a:prstGeom>
        </p:spPr>
        <p:txBody>
          <a:bodyPr lIns="0" tIns="0" rIns="0" bIns="0" rtlCol="0" anchor="t">
            <a:spAutoFit/>
          </a:bodyPr>
          <a:lstStyle/>
          <a:p>
            <a:pPr algn="l">
              <a:lnSpc>
                <a:spcPts val="2940"/>
              </a:lnSpc>
            </a:pPr>
            <a:r>
              <a:rPr lang="en-US" sz="2100">
                <a:solidFill>
                  <a:srgbClr val="FFFFFF"/>
                </a:solidFill>
                <a:latin typeface="Open Sauce"/>
                <a:ea typeface="Open Sauce"/>
                <a:cs typeface="Open Sauce"/>
                <a:sym typeface="Open Sauce"/>
              </a:rPr>
              <a:t>Situational Judgement Tests (SJTs) assess decision-making under pressure, particularly in areas such as safety and escalation (Campion et al., 1997).</a:t>
            </a:r>
          </a:p>
        </p:txBody>
      </p:sp>
      <p:sp>
        <p:nvSpPr>
          <p:cNvPr id="7" name="TextBox 7"/>
          <p:cNvSpPr txBox="1"/>
          <p:nvPr/>
        </p:nvSpPr>
        <p:spPr>
          <a:xfrm>
            <a:off x="2392403" y="4107250"/>
            <a:ext cx="7018130" cy="1054100"/>
          </a:xfrm>
          <a:prstGeom prst="rect">
            <a:avLst/>
          </a:prstGeom>
        </p:spPr>
        <p:txBody>
          <a:bodyPr lIns="0" tIns="0" rIns="0" bIns="0" rtlCol="0" anchor="t">
            <a:spAutoFit/>
          </a:bodyPr>
          <a:lstStyle/>
          <a:p>
            <a:pPr algn="l">
              <a:lnSpc>
                <a:spcPts val="2800"/>
              </a:lnSpc>
            </a:pPr>
            <a:r>
              <a:rPr lang="en-US" sz="2000">
                <a:solidFill>
                  <a:srgbClr val="FFFFFF"/>
                </a:solidFill>
                <a:latin typeface="Open Sauce"/>
                <a:ea typeface="Open Sauce"/>
                <a:cs typeface="Open Sauce"/>
                <a:sym typeface="Open Sauce"/>
              </a:rPr>
              <a:t>Work samples replicate realistic scenarios, for example, allocating labour or handling a throughput shortfall, which demonstrates applied skills.</a:t>
            </a:r>
          </a:p>
        </p:txBody>
      </p:sp>
      <p:sp>
        <p:nvSpPr>
          <p:cNvPr id="8" name="TextBox 8"/>
          <p:cNvSpPr txBox="1"/>
          <p:nvPr/>
        </p:nvSpPr>
        <p:spPr>
          <a:xfrm>
            <a:off x="2392403" y="6240934"/>
            <a:ext cx="7018130" cy="1054100"/>
          </a:xfrm>
          <a:prstGeom prst="rect">
            <a:avLst/>
          </a:prstGeom>
        </p:spPr>
        <p:txBody>
          <a:bodyPr lIns="0" tIns="0" rIns="0" bIns="0" rtlCol="0" anchor="t">
            <a:spAutoFit/>
          </a:bodyPr>
          <a:lstStyle/>
          <a:p>
            <a:pPr algn="l">
              <a:lnSpc>
                <a:spcPts val="2800"/>
              </a:lnSpc>
            </a:pPr>
            <a:r>
              <a:rPr lang="en-US" sz="2000">
                <a:solidFill>
                  <a:srgbClr val="FFFFFF"/>
                </a:solidFill>
                <a:latin typeface="Open Sauce"/>
                <a:ea typeface="Open Sauce"/>
                <a:cs typeface="Open Sauce"/>
                <a:sym typeface="Open Sauce"/>
              </a:rPr>
              <a:t>Structured interviews measure behavioural and situational competencies with high reliability and predictive validity (SHRM, 2023).</a:t>
            </a:r>
          </a:p>
        </p:txBody>
      </p:sp>
      <p:sp>
        <p:nvSpPr>
          <p:cNvPr id="9" name="TextBox 9"/>
          <p:cNvSpPr txBox="1"/>
          <p:nvPr/>
        </p:nvSpPr>
        <p:spPr>
          <a:xfrm>
            <a:off x="2392403" y="8201218"/>
            <a:ext cx="7018130" cy="1054100"/>
          </a:xfrm>
          <a:prstGeom prst="rect">
            <a:avLst/>
          </a:prstGeom>
        </p:spPr>
        <p:txBody>
          <a:bodyPr lIns="0" tIns="0" rIns="0" bIns="0" rtlCol="0" anchor="t">
            <a:spAutoFit/>
          </a:bodyPr>
          <a:lstStyle/>
          <a:p>
            <a:pPr algn="l">
              <a:lnSpc>
                <a:spcPts val="2800"/>
              </a:lnSpc>
            </a:pPr>
            <a:r>
              <a:rPr lang="en-US" sz="2000">
                <a:solidFill>
                  <a:srgbClr val="FFFFFF"/>
                </a:solidFill>
                <a:latin typeface="Open Sauce"/>
                <a:ea typeface="Open Sauce"/>
                <a:cs typeface="Open Sauce"/>
                <a:sym typeface="Open Sauce"/>
              </a:rPr>
              <a:t>A triangulated approach combining SJTs, work samples, and structured interviews ensures balanced and fair assessment (Buller &amp; McEvoy, 2012).</a:t>
            </a:r>
          </a:p>
        </p:txBody>
      </p:sp>
      <p:sp>
        <p:nvSpPr>
          <p:cNvPr id="10" name="TextBox 10"/>
          <p:cNvSpPr txBox="1"/>
          <p:nvPr/>
        </p:nvSpPr>
        <p:spPr>
          <a:xfrm>
            <a:off x="1028700" y="6090938"/>
            <a:ext cx="1161986" cy="812208"/>
          </a:xfrm>
          <a:prstGeom prst="rect">
            <a:avLst/>
          </a:prstGeom>
        </p:spPr>
        <p:txBody>
          <a:bodyPr lIns="0" tIns="0" rIns="0" bIns="0" rtlCol="0" anchor="t">
            <a:spAutoFit/>
          </a:bodyPr>
          <a:lstStyle/>
          <a:p>
            <a:pPr algn="l">
              <a:lnSpc>
                <a:spcPts val="6743"/>
              </a:lnSpc>
              <a:spcBef>
                <a:spcPct val="0"/>
              </a:spcBef>
            </a:pPr>
            <a:r>
              <a:rPr lang="en-US" sz="4817" b="1">
                <a:solidFill>
                  <a:srgbClr val="CFEF50"/>
                </a:solidFill>
                <a:latin typeface="Open Sauce Bold"/>
                <a:ea typeface="Open Sauce Bold"/>
                <a:cs typeface="Open Sauce Bold"/>
                <a:sym typeface="Open Sauce Bold"/>
              </a:rPr>
              <a:t>03</a:t>
            </a:r>
          </a:p>
        </p:txBody>
      </p:sp>
      <p:sp>
        <p:nvSpPr>
          <p:cNvPr id="11" name="TextBox 11"/>
          <p:cNvSpPr txBox="1"/>
          <p:nvPr/>
        </p:nvSpPr>
        <p:spPr>
          <a:xfrm>
            <a:off x="1028700" y="8163118"/>
            <a:ext cx="1161986" cy="812208"/>
          </a:xfrm>
          <a:prstGeom prst="rect">
            <a:avLst/>
          </a:prstGeom>
        </p:spPr>
        <p:txBody>
          <a:bodyPr lIns="0" tIns="0" rIns="0" bIns="0" rtlCol="0" anchor="t">
            <a:spAutoFit/>
          </a:bodyPr>
          <a:lstStyle/>
          <a:p>
            <a:pPr algn="l">
              <a:lnSpc>
                <a:spcPts val="6743"/>
              </a:lnSpc>
              <a:spcBef>
                <a:spcPct val="0"/>
              </a:spcBef>
            </a:pPr>
            <a:r>
              <a:rPr lang="en-US" sz="4817" b="1">
                <a:solidFill>
                  <a:srgbClr val="CFEF50"/>
                </a:solidFill>
                <a:latin typeface="Open Sauce Bold"/>
                <a:ea typeface="Open Sauce Bold"/>
                <a:cs typeface="Open Sauce Bold"/>
                <a:sym typeface="Open Sauce Bold"/>
              </a:rPr>
              <a:t>04</a:t>
            </a:r>
          </a:p>
        </p:txBody>
      </p:sp>
      <p:sp>
        <p:nvSpPr>
          <p:cNvPr id="12" name="Freeform 12"/>
          <p:cNvSpPr/>
          <p:nvPr/>
        </p:nvSpPr>
        <p:spPr>
          <a:xfrm>
            <a:off x="14299483" y="-1700973"/>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3" name="Freeform 13"/>
          <p:cNvSpPr/>
          <p:nvPr/>
        </p:nvSpPr>
        <p:spPr>
          <a:xfrm>
            <a:off x="16047774" y="9107488"/>
            <a:ext cx="1211526" cy="589105"/>
          </a:xfrm>
          <a:custGeom>
            <a:avLst/>
            <a:gdLst/>
            <a:ahLst/>
            <a:cxnLst/>
            <a:rect l="l" t="t" r="r" b="b"/>
            <a:pathLst>
              <a:path w="1211526" h="589105">
                <a:moveTo>
                  <a:pt x="0" y="0"/>
                </a:moveTo>
                <a:lnTo>
                  <a:pt x="1211526" y="0"/>
                </a:lnTo>
                <a:lnTo>
                  <a:pt x="1211526" y="589104"/>
                </a:lnTo>
                <a:lnTo>
                  <a:pt x="0" y="5891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1028700" y="1583730"/>
            <a:ext cx="9074803" cy="2418135"/>
          </a:xfrm>
          <a:prstGeom prst="rect">
            <a:avLst/>
          </a:prstGeom>
        </p:spPr>
        <p:txBody>
          <a:bodyPr lIns="0" tIns="0" rIns="0" bIns="0" rtlCol="0" anchor="t">
            <a:spAutoFit/>
          </a:bodyPr>
          <a:lstStyle/>
          <a:p>
            <a:pPr algn="l">
              <a:lnSpc>
                <a:spcPts val="9696"/>
              </a:lnSpc>
            </a:pPr>
            <a:r>
              <a:rPr lang="en-US" sz="6925" b="1">
                <a:solidFill>
                  <a:srgbClr val="001C59"/>
                </a:solidFill>
                <a:latin typeface="Be Vietnam Ultra-Bold"/>
                <a:ea typeface="Be Vietnam Ultra-Bold"/>
                <a:cs typeface="Be Vietnam Ultra-Bold"/>
                <a:sym typeface="Be Vietnam Ultra-Bold"/>
              </a:rPr>
              <a:t>INTERVIEW </a:t>
            </a:r>
          </a:p>
          <a:p>
            <a:pPr algn="l">
              <a:lnSpc>
                <a:spcPts val="9696"/>
              </a:lnSpc>
              <a:spcBef>
                <a:spcPct val="0"/>
              </a:spcBef>
            </a:pPr>
            <a:r>
              <a:rPr lang="en-US" sz="6925" b="1">
                <a:solidFill>
                  <a:srgbClr val="001C59"/>
                </a:solidFill>
                <a:latin typeface="Be Vietnam Ultra-Bold"/>
                <a:ea typeface="Be Vietnam Ultra-Bold"/>
                <a:cs typeface="Be Vietnam Ultra-Bold"/>
                <a:sym typeface="Be Vietnam Ultra-Bold"/>
              </a:rPr>
              <a:t>TYPE 1: STRUCTURED</a:t>
            </a:r>
          </a:p>
        </p:txBody>
      </p:sp>
      <p:sp>
        <p:nvSpPr>
          <p:cNvPr id="4" name="Freeform 4"/>
          <p:cNvSpPr/>
          <p:nvPr/>
        </p:nvSpPr>
        <p:spPr>
          <a:xfrm>
            <a:off x="1028700" y="734388"/>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13305017" y="1183169"/>
            <a:ext cx="3954283" cy="3398212"/>
            <a:chOff x="0" y="0"/>
            <a:chExt cx="812800" cy="698500"/>
          </a:xfrm>
        </p:grpSpPr>
        <p:sp>
          <p:nvSpPr>
            <p:cNvPr id="6" name="Freeform 6"/>
            <p:cNvSpPr/>
            <p:nvPr/>
          </p:nvSpPr>
          <p:spPr>
            <a:xfrm>
              <a:off x="4887" y="0"/>
              <a:ext cx="803025" cy="698500"/>
            </a:xfrm>
            <a:custGeom>
              <a:avLst/>
              <a:gdLst/>
              <a:ahLst/>
              <a:cxnLst/>
              <a:rect l="l" t="t" r="r" b="b"/>
              <a:pathLst>
                <a:path w="803025" h="698500">
                  <a:moveTo>
                    <a:pt x="795113" y="371250"/>
                  </a:moveTo>
                  <a:lnTo>
                    <a:pt x="617513" y="676500"/>
                  </a:lnTo>
                  <a:cubicBezTo>
                    <a:pt x="609588" y="690121"/>
                    <a:pt x="595019" y="698500"/>
                    <a:pt x="579261" y="698500"/>
                  </a:cubicBezTo>
                  <a:lnTo>
                    <a:pt x="223765" y="698500"/>
                  </a:lnTo>
                  <a:cubicBezTo>
                    <a:pt x="208007" y="698500"/>
                    <a:pt x="193438" y="690121"/>
                    <a:pt x="185513" y="676500"/>
                  </a:cubicBezTo>
                  <a:lnTo>
                    <a:pt x="7913" y="371250"/>
                  </a:lnTo>
                  <a:cubicBezTo>
                    <a:pt x="0" y="357650"/>
                    <a:pt x="0" y="340850"/>
                    <a:pt x="7913" y="327250"/>
                  </a:cubicBezTo>
                  <a:lnTo>
                    <a:pt x="185513" y="22000"/>
                  </a:lnTo>
                  <a:cubicBezTo>
                    <a:pt x="193438" y="8379"/>
                    <a:pt x="208007" y="0"/>
                    <a:pt x="223765" y="0"/>
                  </a:cubicBezTo>
                  <a:lnTo>
                    <a:pt x="579261" y="0"/>
                  </a:lnTo>
                  <a:cubicBezTo>
                    <a:pt x="595019" y="0"/>
                    <a:pt x="609588" y="8379"/>
                    <a:pt x="617513" y="22000"/>
                  </a:cubicBezTo>
                  <a:lnTo>
                    <a:pt x="795113" y="327250"/>
                  </a:lnTo>
                  <a:cubicBezTo>
                    <a:pt x="803026" y="340850"/>
                    <a:pt x="803026" y="357650"/>
                    <a:pt x="795113" y="371250"/>
                  </a:cubicBezTo>
                  <a:close/>
                </a:path>
              </a:pathLst>
            </a:custGeom>
            <a:solidFill>
              <a:srgbClr val="001C59"/>
            </a:solidFill>
          </p:spPr>
        </p:sp>
        <p:sp>
          <p:nvSpPr>
            <p:cNvPr id="7" name="TextBox 7"/>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3305017" y="5518270"/>
            <a:ext cx="3954283" cy="3398212"/>
            <a:chOff x="0" y="0"/>
            <a:chExt cx="812800" cy="698500"/>
          </a:xfrm>
        </p:grpSpPr>
        <p:sp>
          <p:nvSpPr>
            <p:cNvPr id="9" name="Freeform 9"/>
            <p:cNvSpPr/>
            <p:nvPr/>
          </p:nvSpPr>
          <p:spPr>
            <a:xfrm>
              <a:off x="4887" y="0"/>
              <a:ext cx="803025" cy="698500"/>
            </a:xfrm>
            <a:custGeom>
              <a:avLst/>
              <a:gdLst/>
              <a:ahLst/>
              <a:cxnLst/>
              <a:rect l="l" t="t" r="r" b="b"/>
              <a:pathLst>
                <a:path w="803025" h="698500">
                  <a:moveTo>
                    <a:pt x="795113" y="371250"/>
                  </a:moveTo>
                  <a:lnTo>
                    <a:pt x="617513" y="676500"/>
                  </a:lnTo>
                  <a:cubicBezTo>
                    <a:pt x="609588" y="690121"/>
                    <a:pt x="595019" y="698500"/>
                    <a:pt x="579261" y="698500"/>
                  </a:cubicBezTo>
                  <a:lnTo>
                    <a:pt x="223765" y="698500"/>
                  </a:lnTo>
                  <a:cubicBezTo>
                    <a:pt x="208007" y="698500"/>
                    <a:pt x="193438" y="690121"/>
                    <a:pt x="185513" y="676500"/>
                  </a:cubicBezTo>
                  <a:lnTo>
                    <a:pt x="7913" y="371250"/>
                  </a:lnTo>
                  <a:cubicBezTo>
                    <a:pt x="0" y="357650"/>
                    <a:pt x="0" y="340850"/>
                    <a:pt x="7913" y="327250"/>
                  </a:cubicBezTo>
                  <a:lnTo>
                    <a:pt x="185513" y="22000"/>
                  </a:lnTo>
                  <a:cubicBezTo>
                    <a:pt x="193438" y="8379"/>
                    <a:pt x="208007" y="0"/>
                    <a:pt x="223765" y="0"/>
                  </a:cubicBezTo>
                  <a:lnTo>
                    <a:pt x="579261" y="0"/>
                  </a:lnTo>
                  <a:cubicBezTo>
                    <a:pt x="595019" y="0"/>
                    <a:pt x="609588" y="8379"/>
                    <a:pt x="617513" y="22000"/>
                  </a:cubicBezTo>
                  <a:lnTo>
                    <a:pt x="795113" y="327250"/>
                  </a:lnTo>
                  <a:cubicBezTo>
                    <a:pt x="803026" y="340850"/>
                    <a:pt x="803026" y="357650"/>
                    <a:pt x="795113" y="371250"/>
                  </a:cubicBezTo>
                  <a:close/>
                </a:path>
              </a:pathLst>
            </a:custGeom>
            <a:solidFill>
              <a:srgbClr val="001C59"/>
            </a:solidFill>
          </p:spPr>
        </p:sp>
        <p:sp>
          <p:nvSpPr>
            <p:cNvPr id="10" name="TextBox 10"/>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14295452" y="1751378"/>
            <a:ext cx="1973414" cy="2261792"/>
          </a:xfrm>
          <a:custGeom>
            <a:avLst/>
            <a:gdLst/>
            <a:ahLst/>
            <a:cxnLst/>
            <a:rect l="l" t="t" r="r" b="b"/>
            <a:pathLst>
              <a:path w="1973414" h="2261792">
                <a:moveTo>
                  <a:pt x="0" y="0"/>
                </a:moveTo>
                <a:lnTo>
                  <a:pt x="1973413" y="0"/>
                </a:lnTo>
                <a:lnTo>
                  <a:pt x="1973413" y="2261793"/>
                </a:lnTo>
                <a:lnTo>
                  <a:pt x="0" y="226179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14087376" y="6203304"/>
            <a:ext cx="2389566" cy="2028144"/>
          </a:xfrm>
          <a:custGeom>
            <a:avLst/>
            <a:gdLst/>
            <a:ahLst/>
            <a:cxnLst/>
            <a:rect l="l" t="t" r="r" b="b"/>
            <a:pathLst>
              <a:path w="2389566" h="2028144">
                <a:moveTo>
                  <a:pt x="0" y="0"/>
                </a:moveTo>
                <a:lnTo>
                  <a:pt x="2389566" y="0"/>
                </a:lnTo>
                <a:lnTo>
                  <a:pt x="2389566" y="2028144"/>
                </a:lnTo>
                <a:lnTo>
                  <a:pt x="0" y="202814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TextBox 13"/>
          <p:cNvSpPr txBox="1"/>
          <p:nvPr/>
        </p:nvSpPr>
        <p:spPr>
          <a:xfrm>
            <a:off x="1693071" y="984731"/>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14" name="TextBox 14"/>
          <p:cNvSpPr txBox="1"/>
          <p:nvPr/>
        </p:nvSpPr>
        <p:spPr>
          <a:xfrm>
            <a:off x="822957" y="4265919"/>
            <a:ext cx="11849107" cy="4948555"/>
          </a:xfrm>
          <a:prstGeom prst="rect">
            <a:avLst/>
          </a:prstGeom>
        </p:spPr>
        <p:txBody>
          <a:bodyPr lIns="0" tIns="0" rIns="0" bIns="0" rtlCol="0" anchor="t">
            <a:spAutoFit/>
          </a:bodyPr>
          <a:lstStyle/>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Structured interviews use predetermined questions, ensuring each candidate is evaluated on the same criteria (Campion et al., 1997).</a:t>
            </a:r>
          </a:p>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They increase fairness and reliability because responses are scored against anchored rating scales (SHRM, 2023).</a:t>
            </a:r>
          </a:p>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For DHL, questions can include situational scenarios about safety incidents or team leadership challenges.</a:t>
            </a:r>
          </a:p>
          <a:p>
            <a:pPr marL="604516" lvl="1" indent="-302258" algn="l">
              <a:lnSpc>
                <a:spcPts val="3919"/>
              </a:lnSpc>
              <a:spcBef>
                <a:spcPct val="0"/>
              </a:spcBef>
              <a:buFont typeface="Arial"/>
              <a:buChar char="•"/>
            </a:pPr>
            <a:r>
              <a:rPr lang="en-US" sz="2799">
                <a:solidFill>
                  <a:srgbClr val="1B1B1B"/>
                </a:solidFill>
                <a:latin typeface="Open Sauce"/>
                <a:ea typeface="Open Sauce"/>
                <a:cs typeface="Open Sauce"/>
                <a:sym typeface="Open Sauce"/>
              </a:rPr>
              <a:t>A limitation is rigidity, as structured interviews may restrict follow-up exploration of complex answers (Levashina et al., 2014).</a:t>
            </a:r>
          </a:p>
        </p:txBody>
      </p:sp>
      <p:sp>
        <p:nvSpPr>
          <p:cNvPr id="15" name="Freeform 15"/>
          <p:cNvSpPr/>
          <p:nvPr/>
        </p:nvSpPr>
        <p:spPr>
          <a:xfrm>
            <a:off x="15864096" y="8467701"/>
            <a:ext cx="2790407" cy="2884142"/>
          </a:xfrm>
          <a:custGeom>
            <a:avLst/>
            <a:gdLst/>
            <a:ahLst/>
            <a:cxnLst/>
            <a:rect l="l" t="t" r="r" b="b"/>
            <a:pathLst>
              <a:path w="2790407" h="2884142">
                <a:moveTo>
                  <a:pt x="0" y="0"/>
                </a:moveTo>
                <a:lnTo>
                  <a:pt x="2790408" y="0"/>
                </a:lnTo>
                <a:lnTo>
                  <a:pt x="2790408" y="2884141"/>
                </a:lnTo>
                <a:lnTo>
                  <a:pt x="0" y="288414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6" name="Freeform 16"/>
          <p:cNvSpPr/>
          <p:nvPr/>
        </p:nvSpPr>
        <p:spPr>
          <a:xfrm>
            <a:off x="7477350" y="734148"/>
            <a:ext cx="1211526" cy="589105"/>
          </a:xfrm>
          <a:custGeom>
            <a:avLst/>
            <a:gdLst/>
            <a:ahLst/>
            <a:cxnLst/>
            <a:rect l="l" t="t" r="r" b="b"/>
            <a:pathLst>
              <a:path w="1211526" h="589105">
                <a:moveTo>
                  <a:pt x="0" y="0"/>
                </a:moveTo>
                <a:lnTo>
                  <a:pt x="1211527" y="0"/>
                </a:lnTo>
                <a:lnTo>
                  <a:pt x="1211527" y="589104"/>
                </a:lnTo>
                <a:lnTo>
                  <a:pt x="0" y="58910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36" y="0"/>
            <a:ext cx="10894509" cy="10287000"/>
            <a:chOff x="0" y="0"/>
            <a:chExt cx="860801" cy="812800"/>
          </a:xfrm>
        </p:grpSpPr>
        <p:sp>
          <p:nvSpPr>
            <p:cNvPr id="3" name="Freeform 3"/>
            <p:cNvSpPr/>
            <p:nvPr/>
          </p:nvSpPr>
          <p:spPr>
            <a:xfrm flipH="1">
              <a:off x="0" y="0"/>
              <a:ext cx="860801" cy="812800"/>
            </a:xfrm>
            <a:custGeom>
              <a:avLst/>
              <a:gdLst/>
              <a:ahLst/>
              <a:cxnLst/>
              <a:rect l="l" t="t" r="r" b="b"/>
              <a:pathLst>
                <a:path w="860801" h="812800">
                  <a:moveTo>
                    <a:pt x="860801" y="0"/>
                  </a:moveTo>
                  <a:lnTo>
                    <a:pt x="0" y="0"/>
                  </a:lnTo>
                  <a:lnTo>
                    <a:pt x="0" y="812800"/>
                  </a:lnTo>
                  <a:lnTo>
                    <a:pt x="860801" y="812800"/>
                  </a:lnTo>
                  <a:close/>
                </a:path>
              </a:pathLst>
            </a:custGeom>
            <a:blipFill>
              <a:blip r:embed="rId3"/>
              <a:stretch>
                <a:fillRect l="-74337" t="-54219" r="-104143" b="-42275"/>
              </a:stretch>
            </a:blipFill>
          </p:spPr>
        </p:sp>
      </p:grpSp>
      <p:grpSp>
        <p:nvGrpSpPr>
          <p:cNvPr id="4" name="Group 4"/>
          <p:cNvGrpSpPr/>
          <p:nvPr/>
        </p:nvGrpSpPr>
        <p:grpSpPr>
          <a:xfrm>
            <a:off x="8659416" y="0"/>
            <a:ext cx="9628584" cy="10287000"/>
            <a:chOff x="0" y="0"/>
            <a:chExt cx="412507" cy="440715"/>
          </a:xfrm>
        </p:grpSpPr>
        <p:sp>
          <p:nvSpPr>
            <p:cNvPr id="5" name="Freeform 5"/>
            <p:cNvSpPr/>
            <p:nvPr/>
          </p:nvSpPr>
          <p:spPr>
            <a:xfrm>
              <a:off x="0" y="0"/>
              <a:ext cx="412507" cy="440715"/>
            </a:xfrm>
            <a:custGeom>
              <a:avLst/>
              <a:gdLst/>
              <a:ahLst/>
              <a:cxnLst/>
              <a:rect l="l" t="t" r="r" b="b"/>
              <a:pathLst>
                <a:path w="412507" h="440715">
                  <a:moveTo>
                    <a:pt x="0" y="0"/>
                  </a:moveTo>
                  <a:lnTo>
                    <a:pt x="412507" y="0"/>
                  </a:lnTo>
                  <a:lnTo>
                    <a:pt x="412507" y="440715"/>
                  </a:lnTo>
                  <a:lnTo>
                    <a:pt x="0" y="440715"/>
                  </a:lnTo>
                  <a:close/>
                </a:path>
              </a:pathLst>
            </a:custGeom>
            <a:solidFill>
              <a:srgbClr val="001C59"/>
            </a:solidFill>
          </p:spPr>
        </p:sp>
        <p:sp>
          <p:nvSpPr>
            <p:cNvPr id="6" name="TextBox 6"/>
            <p:cNvSpPr txBox="1"/>
            <p:nvPr/>
          </p:nvSpPr>
          <p:spPr>
            <a:xfrm>
              <a:off x="0" y="-38100"/>
              <a:ext cx="412507" cy="478815"/>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9581377" y="895350"/>
            <a:ext cx="8115300" cy="2418135"/>
          </a:xfrm>
          <a:prstGeom prst="rect">
            <a:avLst/>
          </a:prstGeom>
        </p:spPr>
        <p:txBody>
          <a:bodyPr lIns="0" tIns="0" rIns="0" bIns="0" rtlCol="0" anchor="t">
            <a:spAutoFit/>
          </a:bodyPr>
          <a:lstStyle/>
          <a:p>
            <a:pPr algn="l">
              <a:lnSpc>
                <a:spcPts val="9696"/>
              </a:lnSpc>
              <a:spcBef>
                <a:spcPct val="0"/>
              </a:spcBef>
            </a:pPr>
            <a:r>
              <a:rPr lang="en-US" sz="6925" b="1">
                <a:solidFill>
                  <a:srgbClr val="CFEF50"/>
                </a:solidFill>
                <a:latin typeface="Be Vietnam Ultra-Bold"/>
                <a:ea typeface="Be Vietnam Ultra-Bold"/>
                <a:cs typeface="Be Vietnam Ultra-Bold"/>
                <a:sym typeface="Be Vietnam Ultra-Bold"/>
              </a:rPr>
              <a:t>INTERVIEW TYPE 2: SEMI-STRUCTURED</a:t>
            </a:r>
          </a:p>
        </p:txBody>
      </p:sp>
      <p:sp>
        <p:nvSpPr>
          <p:cNvPr id="8" name="Freeform 8"/>
          <p:cNvSpPr/>
          <p:nvPr/>
        </p:nvSpPr>
        <p:spPr>
          <a:xfrm>
            <a:off x="10286364" y="9107488"/>
            <a:ext cx="1211526" cy="589105"/>
          </a:xfrm>
          <a:custGeom>
            <a:avLst/>
            <a:gdLst/>
            <a:ahLst/>
            <a:cxnLst/>
            <a:rect l="l" t="t" r="r" b="b"/>
            <a:pathLst>
              <a:path w="1211526" h="589105">
                <a:moveTo>
                  <a:pt x="0" y="0"/>
                </a:moveTo>
                <a:lnTo>
                  <a:pt x="1211526" y="0"/>
                </a:lnTo>
                <a:lnTo>
                  <a:pt x="1211526" y="589104"/>
                </a:lnTo>
                <a:lnTo>
                  <a:pt x="0" y="5891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TextBox 9"/>
          <p:cNvSpPr txBox="1"/>
          <p:nvPr/>
        </p:nvSpPr>
        <p:spPr>
          <a:xfrm>
            <a:off x="9144000" y="3681281"/>
            <a:ext cx="8552677" cy="5010785"/>
          </a:xfrm>
          <a:prstGeom prst="rect">
            <a:avLst/>
          </a:prstGeom>
        </p:spPr>
        <p:txBody>
          <a:bodyPr lIns="0" tIns="0" rIns="0" bIns="0" rtlCol="0" anchor="t">
            <a:spAutoFit/>
          </a:bodyPr>
          <a:lstStyle/>
          <a:p>
            <a:pPr marL="561337" lvl="1" indent="-280669" algn="l">
              <a:lnSpc>
                <a:spcPts val="3639"/>
              </a:lnSpc>
              <a:buFont typeface="Arial"/>
              <a:buChar char="•"/>
            </a:pPr>
            <a:r>
              <a:rPr lang="en-US" sz="2599">
                <a:solidFill>
                  <a:srgbClr val="FFFFFF"/>
                </a:solidFill>
                <a:latin typeface="Open Sauce"/>
                <a:ea typeface="Open Sauce"/>
                <a:cs typeface="Open Sauce"/>
                <a:sym typeface="Open Sauce"/>
              </a:rPr>
              <a:t>Semi-structured interviews mix predetermined questions with flexible probes for deeper exploration (Lecture, Week 2).</a:t>
            </a:r>
          </a:p>
          <a:p>
            <a:pPr marL="561337" lvl="1" indent="-280669" algn="l">
              <a:lnSpc>
                <a:spcPts val="3639"/>
              </a:lnSpc>
              <a:buFont typeface="Arial"/>
              <a:buChar char="•"/>
            </a:pPr>
            <a:r>
              <a:rPr lang="en-US" sz="2599">
                <a:solidFill>
                  <a:srgbClr val="FFFFFF"/>
                </a:solidFill>
                <a:latin typeface="Open Sauce"/>
                <a:ea typeface="Open Sauce"/>
                <a:cs typeface="Open Sauce"/>
                <a:sym typeface="Open Sauce"/>
              </a:rPr>
              <a:t>They allow assessors to clarify and expand on candidate answers without losing comparability.</a:t>
            </a:r>
          </a:p>
          <a:p>
            <a:pPr marL="561337" lvl="1" indent="-280669" algn="l">
              <a:lnSpc>
                <a:spcPts val="3639"/>
              </a:lnSpc>
              <a:buFont typeface="Arial"/>
              <a:buChar char="•"/>
            </a:pPr>
            <a:r>
              <a:rPr lang="en-US" sz="2599">
                <a:solidFill>
                  <a:srgbClr val="FFFFFF"/>
                </a:solidFill>
                <a:latin typeface="Open Sauce"/>
                <a:ea typeface="Open Sauce"/>
                <a:cs typeface="Open Sauce"/>
                <a:sym typeface="Open Sauce"/>
              </a:rPr>
              <a:t>For DHL, this approach is useful when exploring complex team leadership or problem-solving scenarios.</a:t>
            </a:r>
          </a:p>
          <a:p>
            <a:pPr marL="561337" lvl="1" indent="-280669" algn="l">
              <a:lnSpc>
                <a:spcPts val="3639"/>
              </a:lnSpc>
              <a:spcBef>
                <a:spcPct val="0"/>
              </a:spcBef>
              <a:buFont typeface="Arial"/>
              <a:buChar char="•"/>
            </a:pPr>
            <a:r>
              <a:rPr lang="en-US" sz="2599">
                <a:solidFill>
                  <a:srgbClr val="FFFFFF"/>
                </a:solidFill>
                <a:latin typeface="Open Sauce"/>
                <a:ea typeface="Open Sauce"/>
                <a:cs typeface="Open Sauce"/>
                <a:sym typeface="Open Sauce"/>
              </a:rPr>
              <a:t>The risk is inconsistency if assessors probe too differently, but this can be reduced with structured guidance (CIPD, 2019).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a:off x="1028700" y="450008"/>
            <a:ext cx="507292" cy="595937"/>
          </a:xfrm>
          <a:custGeom>
            <a:avLst/>
            <a:gdLst/>
            <a:ahLst/>
            <a:cxnLst/>
            <a:rect l="l" t="t" r="r" b="b"/>
            <a:pathLst>
              <a:path w="507292" h="595937">
                <a:moveTo>
                  <a:pt x="0" y="0"/>
                </a:moveTo>
                <a:lnTo>
                  <a:pt x="507292" y="0"/>
                </a:lnTo>
                <a:lnTo>
                  <a:pt x="507292" y="595938"/>
                </a:lnTo>
                <a:lnTo>
                  <a:pt x="0" y="5959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5540053" y="8360620"/>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5" name="Group 5"/>
          <p:cNvGrpSpPr/>
          <p:nvPr/>
        </p:nvGrpSpPr>
        <p:grpSpPr>
          <a:xfrm>
            <a:off x="12402080" y="734388"/>
            <a:ext cx="6275945" cy="6700936"/>
            <a:chOff x="0" y="0"/>
            <a:chExt cx="930368" cy="993370"/>
          </a:xfrm>
        </p:grpSpPr>
        <p:sp>
          <p:nvSpPr>
            <p:cNvPr id="6" name="Freeform 6"/>
            <p:cNvSpPr/>
            <p:nvPr/>
          </p:nvSpPr>
          <p:spPr>
            <a:xfrm>
              <a:off x="0" y="0"/>
              <a:ext cx="930368" cy="993370"/>
            </a:xfrm>
            <a:custGeom>
              <a:avLst/>
              <a:gdLst/>
              <a:ahLst/>
              <a:cxnLst/>
              <a:rect l="l" t="t" r="r" b="b"/>
              <a:pathLst>
                <a:path w="930368" h="993370">
                  <a:moveTo>
                    <a:pt x="41942" y="0"/>
                  </a:moveTo>
                  <a:lnTo>
                    <a:pt x="888426" y="0"/>
                  </a:lnTo>
                  <a:cubicBezTo>
                    <a:pt x="911590" y="0"/>
                    <a:pt x="930368" y="18778"/>
                    <a:pt x="930368" y="41942"/>
                  </a:cubicBezTo>
                  <a:lnTo>
                    <a:pt x="930368" y="951428"/>
                  </a:lnTo>
                  <a:cubicBezTo>
                    <a:pt x="930368" y="974592"/>
                    <a:pt x="911590" y="993370"/>
                    <a:pt x="888426" y="993370"/>
                  </a:cubicBezTo>
                  <a:lnTo>
                    <a:pt x="41942" y="993370"/>
                  </a:lnTo>
                  <a:cubicBezTo>
                    <a:pt x="18778" y="993370"/>
                    <a:pt x="0" y="974592"/>
                    <a:pt x="0" y="951428"/>
                  </a:cubicBezTo>
                  <a:lnTo>
                    <a:pt x="0" y="41942"/>
                  </a:lnTo>
                  <a:cubicBezTo>
                    <a:pt x="0" y="18778"/>
                    <a:pt x="18778" y="0"/>
                    <a:pt x="41942" y="0"/>
                  </a:cubicBezTo>
                  <a:close/>
                </a:path>
              </a:pathLst>
            </a:custGeom>
            <a:blipFill>
              <a:blip r:embed="rId8"/>
              <a:stretch>
                <a:fillRect l="-95697" t="-46388" r="-139534"/>
              </a:stretch>
            </a:blipFill>
          </p:spPr>
        </p:sp>
      </p:grpSp>
      <p:sp>
        <p:nvSpPr>
          <p:cNvPr id="7" name="Freeform 7"/>
          <p:cNvSpPr/>
          <p:nvPr/>
        </p:nvSpPr>
        <p:spPr>
          <a:xfrm>
            <a:off x="10040519" y="734148"/>
            <a:ext cx="1211526" cy="589105"/>
          </a:xfrm>
          <a:custGeom>
            <a:avLst/>
            <a:gdLst/>
            <a:ahLst/>
            <a:cxnLst/>
            <a:rect l="l" t="t" r="r" b="b"/>
            <a:pathLst>
              <a:path w="1211526" h="589105">
                <a:moveTo>
                  <a:pt x="0" y="0"/>
                </a:moveTo>
                <a:lnTo>
                  <a:pt x="1211527" y="0"/>
                </a:lnTo>
                <a:lnTo>
                  <a:pt x="1211527" y="589104"/>
                </a:lnTo>
                <a:lnTo>
                  <a:pt x="0" y="5891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8" name="TextBox 8"/>
          <p:cNvSpPr txBox="1"/>
          <p:nvPr/>
        </p:nvSpPr>
        <p:spPr>
          <a:xfrm>
            <a:off x="244766" y="1790631"/>
            <a:ext cx="11093225" cy="1126206"/>
          </a:xfrm>
          <a:prstGeom prst="rect">
            <a:avLst/>
          </a:prstGeom>
        </p:spPr>
        <p:txBody>
          <a:bodyPr lIns="0" tIns="0" rIns="0" bIns="0" rtlCol="0" anchor="t">
            <a:spAutoFit/>
          </a:bodyPr>
          <a:lstStyle/>
          <a:p>
            <a:pPr>
              <a:lnSpc>
                <a:spcPts val="9696"/>
              </a:lnSpc>
              <a:spcBef>
                <a:spcPct val="0"/>
              </a:spcBef>
            </a:pPr>
            <a:r>
              <a:rPr lang="en-US" sz="6925" b="1" dirty="0">
                <a:solidFill>
                  <a:srgbClr val="001C59"/>
                </a:solidFill>
                <a:latin typeface="Be Vietnam Ultra-Bold"/>
                <a:ea typeface="Be Vietnam Ultra-Bold"/>
                <a:cs typeface="Be Vietnam Ultra-Bold"/>
                <a:sym typeface="Be Vietnam Ultra-Bold"/>
              </a:rPr>
              <a:t>Interview Type 3: Group</a:t>
            </a:r>
          </a:p>
        </p:txBody>
      </p:sp>
      <p:sp>
        <p:nvSpPr>
          <p:cNvPr id="11" name="TextBox 11"/>
          <p:cNvSpPr txBox="1"/>
          <p:nvPr/>
        </p:nvSpPr>
        <p:spPr>
          <a:xfrm>
            <a:off x="1693071" y="700352"/>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12" name="TextBox 12"/>
          <p:cNvSpPr txBox="1"/>
          <p:nvPr/>
        </p:nvSpPr>
        <p:spPr>
          <a:xfrm>
            <a:off x="244766" y="3456869"/>
            <a:ext cx="11093225" cy="3877985"/>
          </a:xfrm>
          <a:prstGeom prst="rect">
            <a:avLst/>
          </a:prstGeom>
        </p:spPr>
        <p:txBody>
          <a:bodyPr lIns="0" tIns="0" rIns="0" bIns="0" rtlCol="0" anchor="t">
            <a:spAutoFit/>
          </a:bodyPr>
          <a:lstStyle/>
          <a:p>
            <a:pPr marL="457200" indent="-457200">
              <a:buFont typeface="Arial" panose="020B0604020202020204" pitchFamily="34" charset="0"/>
              <a:buChar char="•"/>
            </a:pPr>
            <a:r>
              <a:rPr lang="en-US" sz="2800" dirty="0">
                <a:latin typeface="Open Sauce" panose="020B0604020202020204" charset="0"/>
              </a:rPr>
              <a:t>Group interviews involve multiple candidates assessed together, often through collaborative problem-solving (</a:t>
            </a:r>
            <a:r>
              <a:rPr lang="en-US" sz="2800" dirty="0" err="1">
                <a:latin typeface="Open Sauce" panose="020B0604020202020204" charset="0"/>
              </a:rPr>
              <a:t>Levashina</a:t>
            </a:r>
            <a:r>
              <a:rPr lang="en-US" sz="2800" dirty="0">
                <a:latin typeface="Open Sauce" panose="020B0604020202020204" charset="0"/>
              </a:rPr>
              <a:t> et al., 2014).</a:t>
            </a:r>
          </a:p>
          <a:p>
            <a:pPr marL="457200" indent="-457200">
              <a:buFont typeface="Arial" panose="020B0604020202020204" pitchFamily="34" charset="0"/>
              <a:buChar char="•"/>
            </a:pPr>
            <a:r>
              <a:rPr lang="en-US" sz="2800" dirty="0">
                <a:latin typeface="Open Sauce" panose="020B0604020202020204" charset="0"/>
              </a:rPr>
              <a:t>They allow DHL to observe teamwork, communication, and leadership </a:t>
            </a:r>
            <a:r>
              <a:rPr lang="en-US" sz="2800" dirty="0" err="1">
                <a:latin typeface="Open Sauce" panose="020B0604020202020204" charset="0"/>
              </a:rPr>
              <a:t>behaviours</a:t>
            </a:r>
            <a:r>
              <a:rPr lang="en-US" sz="2800" dirty="0">
                <a:latin typeface="Open Sauce" panose="020B0604020202020204" charset="0"/>
              </a:rPr>
              <a:t> in real time.</a:t>
            </a:r>
          </a:p>
          <a:p>
            <a:pPr marL="457200" indent="-457200">
              <a:buFont typeface="Arial" panose="020B0604020202020204" pitchFamily="34" charset="0"/>
              <a:buChar char="•"/>
            </a:pPr>
            <a:r>
              <a:rPr lang="en-US" sz="2800" dirty="0">
                <a:latin typeface="Open Sauce" panose="020B0604020202020204" charset="0"/>
              </a:rPr>
              <a:t>This mirrors operational challenges, such as managing staff shortages while maintaining safety standards.</a:t>
            </a:r>
          </a:p>
          <a:p>
            <a:pPr marL="457200" indent="-457200">
              <a:buFont typeface="Arial" panose="020B0604020202020204" pitchFamily="34" charset="0"/>
              <a:buChar char="•"/>
            </a:pPr>
            <a:r>
              <a:rPr lang="en-US" sz="2800" dirty="0">
                <a:latin typeface="Open Sauce" panose="020B0604020202020204" charset="0"/>
              </a:rPr>
              <a:t>Risks include disadvantaging introverted candidates, requiring trained observers and fair rubrics (CIPD, 2019).</a:t>
            </a:r>
          </a:p>
        </p:txBody>
      </p:sp>
    </p:spTree>
    <p:extLst>
      <p:ext uri="{BB962C8B-B14F-4D97-AF65-F5344CB8AC3E}">
        <p14:creationId xmlns:p14="http://schemas.microsoft.com/office/powerpoint/2010/main" val="669528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TextBox 3"/>
          <p:cNvSpPr txBox="1"/>
          <p:nvPr/>
        </p:nvSpPr>
        <p:spPr>
          <a:xfrm>
            <a:off x="1028700" y="1486443"/>
            <a:ext cx="8683891" cy="2418135"/>
          </a:xfrm>
          <a:prstGeom prst="rect">
            <a:avLst/>
          </a:prstGeom>
        </p:spPr>
        <p:txBody>
          <a:bodyPr lIns="0" tIns="0" rIns="0" bIns="0" rtlCol="0" anchor="t">
            <a:spAutoFit/>
          </a:bodyPr>
          <a:lstStyle/>
          <a:p>
            <a:pPr algn="l">
              <a:lnSpc>
                <a:spcPts val="9696"/>
              </a:lnSpc>
              <a:spcBef>
                <a:spcPct val="0"/>
              </a:spcBef>
            </a:pPr>
            <a:r>
              <a:rPr lang="en-US" sz="6925" b="1">
                <a:solidFill>
                  <a:srgbClr val="001C59"/>
                </a:solidFill>
                <a:latin typeface="Be Vietnam Ultra-Bold"/>
                <a:ea typeface="Be Vietnam Ultra-Bold"/>
                <a:cs typeface="Be Vietnam Ultra-Bold"/>
                <a:sym typeface="Be Vietnam Ultra-Bold"/>
              </a:rPr>
              <a:t>QUESTIONING TECHNIQUES</a:t>
            </a:r>
          </a:p>
        </p:txBody>
      </p:sp>
      <p:sp>
        <p:nvSpPr>
          <p:cNvPr id="4" name="Freeform 4"/>
          <p:cNvSpPr/>
          <p:nvPr/>
        </p:nvSpPr>
        <p:spPr>
          <a:xfrm>
            <a:off x="1028700" y="734388"/>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1693071" y="984731"/>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6" name="TextBox 6"/>
          <p:cNvSpPr txBox="1"/>
          <p:nvPr/>
        </p:nvSpPr>
        <p:spPr>
          <a:xfrm>
            <a:off x="843531" y="4123653"/>
            <a:ext cx="15713251" cy="4107816"/>
          </a:xfrm>
          <a:prstGeom prst="rect">
            <a:avLst/>
          </a:prstGeom>
        </p:spPr>
        <p:txBody>
          <a:bodyPr lIns="0" tIns="0" rIns="0" bIns="0" rtlCol="0" anchor="t">
            <a:spAutoFit/>
          </a:bodyPr>
          <a:lstStyle/>
          <a:p>
            <a:pPr marL="626106" lvl="1" indent="-313053" algn="l">
              <a:lnSpc>
                <a:spcPts val="4059"/>
              </a:lnSpc>
              <a:buFont typeface="Arial"/>
              <a:buChar char="•"/>
            </a:pPr>
            <a:r>
              <a:rPr lang="en-US" sz="2899">
                <a:solidFill>
                  <a:srgbClr val="1B1B1B"/>
                </a:solidFill>
                <a:latin typeface="Open Sauce"/>
                <a:ea typeface="Open Sauce"/>
                <a:cs typeface="Open Sauce"/>
                <a:sym typeface="Open Sauce"/>
              </a:rPr>
              <a:t>Open questions encourage candidates to elaborate, e.g., “How did you resolve a conflict with a team member?” (Lecture, Week 2).</a:t>
            </a:r>
          </a:p>
          <a:p>
            <a:pPr marL="626106" lvl="1" indent="-313053" algn="l">
              <a:lnSpc>
                <a:spcPts val="4059"/>
              </a:lnSpc>
              <a:buFont typeface="Arial"/>
              <a:buChar char="•"/>
            </a:pPr>
            <a:r>
              <a:rPr lang="en-US" sz="2899">
                <a:solidFill>
                  <a:srgbClr val="1B1B1B"/>
                </a:solidFill>
                <a:latin typeface="Open Sauce"/>
                <a:ea typeface="Open Sauce"/>
                <a:cs typeface="Open Sauce"/>
                <a:sym typeface="Open Sauce"/>
              </a:rPr>
              <a:t>Closed questions confirm specific facts, such as certification validity or shift flexibility (CIPD, 2019).</a:t>
            </a:r>
          </a:p>
          <a:p>
            <a:pPr marL="626106" lvl="1" indent="-313053" algn="l">
              <a:lnSpc>
                <a:spcPts val="4059"/>
              </a:lnSpc>
              <a:buFont typeface="Arial"/>
              <a:buChar char="•"/>
            </a:pPr>
            <a:r>
              <a:rPr lang="en-US" sz="2899">
                <a:solidFill>
                  <a:srgbClr val="1B1B1B"/>
                </a:solidFill>
                <a:latin typeface="Open Sauce"/>
                <a:ea typeface="Open Sauce"/>
                <a:cs typeface="Open Sauce"/>
                <a:sym typeface="Open Sauce"/>
              </a:rPr>
              <a:t>Probing questions elicit detail, ensuring deeper understanding of responsibilities and outcomes (Campion et al., 1997).</a:t>
            </a:r>
          </a:p>
          <a:p>
            <a:pPr marL="626106" lvl="1" indent="-313053" algn="l">
              <a:lnSpc>
                <a:spcPts val="4059"/>
              </a:lnSpc>
              <a:spcBef>
                <a:spcPct val="0"/>
              </a:spcBef>
              <a:buFont typeface="Arial"/>
              <a:buChar char="•"/>
            </a:pPr>
            <a:r>
              <a:rPr lang="en-US" sz="2899">
                <a:solidFill>
                  <a:srgbClr val="1B1B1B"/>
                </a:solidFill>
                <a:latin typeface="Open Sauce"/>
                <a:ea typeface="Open Sauce"/>
                <a:cs typeface="Open Sauce"/>
                <a:sym typeface="Open Sauce"/>
              </a:rPr>
              <a:t>Clarifying questions prevent misunderstanding, while leading questions should be avoided to reduce bias.</a:t>
            </a:r>
          </a:p>
        </p:txBody>
      </p:sp>
      <p:sp>
        <p:nvSpPr>
          <p:cNvPr id="7" name="Freeform 7"/>
          <p:cNvSpPr/>
          <p:nvPr/>
        </p:nvSpPr>
        <p:spPr>
          <a:xfrm>
            <a:off x="16741951" y="-297100"/>
            <a:ext cx="2790407" cy="2884142"/>
          </a:xfrm>
          <a:custGeom>
            <a:avLst/>
            <a:gdLst/>
            <a:ahLst/>
            <a:cxnLst/>
            <a:rect l="l" t="t" r="r" b="b"/>
            <a:pathLst>
              <a:path w="2790407" h="2884142">
                <a:moveTo>
                  <a:pt x="0" y="0"/>
                </a:moveTo>
                <a:lnTo>
                  <a:pt x="2790408" y="0"/>
                </a:lnTo>
                <a:lnTo>
                  <a:pt x="2790408"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8" name="Group 8"/>
          <p:cNvGrpSpPr/>
          <p:nvPr/>
        </p:nvGrpSpPr>
        <p:grpSpPr>
          <a:xfrm>
            <a:off x="-2818403" y="8604538"/>
            <a:ext cx="10444320" cy="9333362"/>
            <a:chOff x="0" y="0"/>
            <a:chExt cx="781643" cy="698500"/>
          </a:xfrm>
        </p:grpSpPr>
        <p:sp>
          <p:nvSpPr>
            <p:cNvPr id="9" name="Freeform 9"/>
            <p:cNvSpPr/>
            <p:nvPr/>
          </p:nvSpPr>
          <p:spPr>
            <a:xfrm>
              <a:off x="3274" y="0"/>
              <a:ext cx="775095" cy="698500"/>
            </a:xfrm>
            <a:custGeom>
              <a:avLst/>
              <a:gdLst/>
              <a:ahLst/>
              <a:cxnLst/>
              <a:rect l="l" t="t" r="r" b="b"/>
              <a:pathLst>
                <a:path w="775095" h="698500">
                  <a:moveTo>
                    <a:pt x="769795" y="363986"/>
                  </a:moveTo>
                  <a:lnTo>
                    <a:pt x="583743" y="683764"/>
                  </a:lnTo>
                  <a:cubicBezTo>
                    <a:pt x="578435" y="692887"/>
                    <a:pt x="568675" y="698500"/>
                    <a:pt x="558120" y="698500"/>
                  </a:cubicBezTo>
                  <a:lnTo>
                    <a:pt x="216975" y="698500"/>
                  </a:lnTo>
                  <a:cubicBezTo>
                    <a:pt x="206420" y="698500"/>
                    <a:pt x="196660" y="692887"/>
                    <a:pt x="191352" y="683764"/>
                  </a:cubicBezTo>
                  <a:lnTo>
                    <a:pt x="5300" y="363986"/>
                  </a:lnTo>
                  <a:cubicBezTo>
                    <a:pt x="0" y="354877"/>
                    <a:pt x="0" y="343623"/>
                    <a:pt x="5300" y="334514"/>
                  </a:cubicBezTo>
                  <a:lnTo>
                    <a:pt x="191352" y="14736"/>
                  </a:lnTo>
                  <a:cubicBezTo>
                    <a:pt x="196660" y="5613"/>
                    <a:pt x="206420" y="0"/>
                    <a:pt x="216975" y="0"/>
                  </a:cubicBezTo>
                  <a:lnTo>
                    <a:pt x="558120" y="0"/>
                  </a:lnTo>
                  <a:cubicBezTo>
                    <a:pt x="568675" y="0"/>
                    <a:pt x="578435" y="5613"/>
                    <a:pt x="583743" y="14736"/>
                  </a:cubicBezTo>
                  <a:lnTo>
                    <a:pt x="769795" y="334514"/>
                  </a:lnTo>
                  <a:cubicBezTo>
                    <a:pt x="775095" y="343623"/>
                    <a:pt x="775095" y="354877"/>
                    <a:pt x="769795" y="363986"/>
                  </a:cubicBezTo>
                  <a:close/>
                </a:path>
              </a:pathLst>
            </a:custGeom>
            <a:solidFill>
              <a:srgbClr val="001C59"/>
            </a:solidFill>
          </p:spPr>
        </p:sp>
        <p:sp>
          <p:nvSpPr>
            <p:cNvPr id="10" name="TextBox 10"/>
            <p:cNvSpPr txBox="1"/>
            <p:nvPr/>
          </p:nvSpPr>
          <p:spPr>
            <a:xfrm>
              <a:off x="114300" y="-38100"/>
              <a:ext cx="553043" cy="736600"/>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7305736" y="9107488"/>
            <a:ext cx="1211526" cy="589105"/>
          </a:xfrm>
          <a:custGeom>
            <a:avLst/>
            <a:gdLst/>
            <a:ahLst/>
            <a:cxnLst/>
            <a:rect l="l" t="t" r="r" b="b"/>
            <a:pathLst>
              <a:path w="1211526" h="589105">
                <a:moveTo>
                  <a:pt x="0" y="0"/>
                </a:moveTo>
                <a:lnTo>
                  <a:pt x="1211527" y="0"/>
                </a:lnTo>
                <a:lnTo>
                  <a:pt x="1211527" y="589104"/>
                </a:lnTo>
                <a:lnTo>
                  <a:pt x="0" y="5891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p:cNvSpPr/>
          <p:nvPr/>
        </p:nvSpPr>
        <p:spPr>
          <a:xfrm>
            <a:off x="667856" y="302327"/>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4" name="Group 4"/>
          <p:cNvGrpSpPr/>
          <p:nvPr/>
        </p:nvGrpSpPr>
        <p:grpSpPr>
          <a:xfrm>
            <a:off x="11490275" y="0"/>
            <a:ext cx="6797725" cy="10287000"/>
            <a:chOff x="0" y="0"/>
            <a:chExt cx="1053145" cy="1593725"/>
          </a:xfrm>
        </p:grpSpPr>
        <p:sp>
          <p:nvSpPr>
            <p:cNvPr id="5" name="Freeform 5"/>
            <p:cNvSpPr/>
            <p:nvPr/>
          </p:nvSpPr>
          <p:spPr>
            <a:xfrm>
              <a:off x="0" y="0"/>
              <a:ext cx="1053146" cy="1593725"/>
            </a:xfrm>
            <a:custGeom>
              <a:avLst/>
              <a:gdLst/>
              <a:ahLst/>
              <a:cxnLst/>
              <a:rect l="l" t="t" r="r" b="b"/>
              <a:pathLst>
                <a:path w="1053146" h="1593725">
                  <a:moveTo>
                    <a:pt x="0" y="0"/>
                  </a:moveTo>
                  <a:lnTo>
                    <a:pt x="1053146" y="0"/>
                  </a:lnTo>
                  <a:lnTo>
                    <a:pt x="1053146" y="1593725"/>
                  </a:lnTo>
                  <a:lnTo>
                    <a:pt x="0" y="1593725"/>
                  </a:lnTo>
                  <a:close/>
                </a:path>
              </a:pathLst>
            </a:custGeom>
            <a:blipFill>
              <a:blip r:embed="rId6"/>
              <a:stretch>
                <a:fillRect l="-58480" r="-58480"/>
              </a:stretch>
            </a:blipFill>
          </p:spPr>
        </p:sp>
      </p:grpSp>
      <p:sp>
        <p:nvSpPr>
          <p:cNvPr id="6" name="Freeform 6"/>
          <p:cNvSpPr/>
          <p:nvPr/>
        </p:nvSpPr>
        <p:spPr>
          <a:xfrm>
            <a:off x="7122059" y="-1700973"/>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TextBox 7"/>
          <p:cNvSpPr txBox="1"/>
          <p:nvPr/>
        </p:nvSpPr>
        <p:spPr>
          <a:xfrm>
            <a:off x="667856" y="935592"/>
            <a:ext cx="7488563"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FACE-TO-FACE </a:t>
            </a:r>
          </a:p>
        </p:txBody>
      </p:sp>
      <p:sp>
        <p:nvSpPr>
          <p:cNvPr id="8" name="TextBox 8"/>
          <p:cNvSpPr txBox="1"/>
          <p:nvPr/>
        </p:nvSpPr>
        <p:spPr>
          <a:xfrm>
            <a:off x="667856" y="1832319"/>
            <a:ext cx="8929302" cy="1187785"/>
          </a:xfrm>
          <a:prstGeom prst="rect">
            <a:avLst/>
          </a:prstGeom>
        </p:spPr>
        <p:txBody>
          <a:bodyPr lIns="0" tIns="0" rIns="0" bIns="0" rtlCol="0" anchor="t">
            <a:spAutoFit/>
          </a:bodyPr>
          <a:lstStyle/>
          <a:p>
            <a:pPr algn="l">
              <a:lnSpc>
                <a:spcPts val="9696"/>
              </a:lnSpc>
              <a:spcBef>
                <a:spcPct val="0"/>
              </a:spcBef>
            </a:pPr>
            <a:r>
              <a:rPr lang="en-US" sz="6925" b="1">
                <a:solidFill>
                  <a:srgbClr val="1B1B1B"/>
                </a:solidFill>
                <a:latin typeface="Be Vietnam Ultra-Bold"/>
                <a:ea typeface="Be Vietnam Ultra-Bold"/>
                <a:cs typeface="Be Vietnam Ultra-Bold"/>
                <a:sym typeface="Be Vietnam Ultra-Bold"/>
              </a:rPr>
              <a:t>VS </a:t>
            </a:r>
          </a:p>
        </p:txBody>
      </p:sp>
      <p:sp>
        <p:nvSpPr>
          <p:cNvPr id="9" name="TextBox 9"/>
          <p:cNvSpPr txBox="1"/>
          <p:nvPr/>
        </p:nvSpPr>
        <p:spPr>
          <a:xfrm>
            <a:off x="667856" y="2728815"/>
            <a:ext cx="8929302" cy="1187785"/>
          </a:xfrm>
          <a:prstGeom prst="rect">
            <a:avLst/>
          </a:prstGeom>
        </p:spPr>
        <p:txBody>
          <a:bodyPr lIns="0" tIns="0" rIns="0" bIns="0" rtlCol="0" anchor="t">
            <a:spAutoFit/>
          </a:bodyPr>
          <a:lstStyle/>
          <a:p>
            <a:pPr algn="l">
              <a:lnSpc>
                <a:spcPts val="9696"/>
              </a:lnSpc>
              <a:spcBef>
                <a:spcPct val="0"/>
              </a:spcBef>
            </a:pPr>
            <a:r>
              <a:rPr lang="en-US" sz="6925" b="1">
                <a:solidFill>
                  <a:srgbClr val="001C59"/>
                </a:solidFill>
                <a:latin typeface="Be Vietnam Ultra-Bold"/>
                <a:ea typeface="Be Vietnam Ultra-Bold"/>
                <a:cs typeface="Be Vietnam Ultra-Bold"/>
                <a:sym typeface="Be Vietnam Ultra-Bold"/>
              </a:rPr>
              <a:t>ONLINE INTERVIEWS</a:t>
            </a:r>
          </a:p>
        </p:txBody>
      </p:sp>
      <p:sp>
        <p:nvSpPr>
          <p:cNvPr id="10" name="TextBox 10"/>
          <p:cNvSpPr txBox="1"/>
          <p:nvPr/>
        </p:nvSpPr>
        <p:spPr>
          <a:xfrm>
            <a:off x="1332227" y="552670"/>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1B1B1B"/>
                </a:solidFill>
                <a:latin typeface="Open Sauce"/>
                <a:ea typeface="Open Sauce"/>
                <a:cs typeface="Open Sauce"/>
                <a:sym typeface="Open Sauce"/>
              </a:rPr>
              <a:t>DHL Supply Chain (UK)</a:t>
            </a:r>
          </a:p>
        </p:txBody>
      </p:sp>
      <p:sp>
        <p:nvSpPr>
          <p:cNvPr id="11" name="TextBox 11"/>
          <p:cNvSpPr txBox="1"/>
          <p:nvPr/>
        </p:nvSpPr>
        <p:spPr>
          <a:xfrm>
            <a:off x="352548" y="4021375"/>
            <a:ext cx="9559919" cy="5939155"/>
          </a:xfrm>
          <a:prstGeom prst="rect">
            <a:avLst/>
          </a:prstGeom>
        </p:spPr>
        <p:txBody>
          <a:bodyPr lIns="0" tIns="0" rIns="0" bIns="0" rtlCol="0" anchor="t">
            <a:spAutoFit/>
          </a:bodyPr>
          <a:lstStyle/>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Face-to-face interviews capture non-verbal cues and are effective for group tasks and work sample assessments (SHRM, 2023).</a:t>
            </a:r>
          </a:p>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Online interviews are cost-effective, faster to arrange, and allow recording for calibration purposes (CIPD, 2019).</a:t>
            </a:r>
          </a:p>
          <a:p>
            <a:pPr marL="604516" lvl="1" indent="-302258" algn="l">
              <a:lnSpc>
                <a:spcPts val="3919"/>
              </a:lnSpc>
              <a:buFont typeface="Arial"/>
              <a:buChar char="•"/>
            </a:pPr>
            <a:r>
              <a:rPr lang="en-US" sz="2799">
                <a:solidFill>
                  <a:srgbClr val="1B1B1B"/>
                </a:solidFill>
                <a:latin typeface="Open Sauce"/>
                <a:ea typeface="Open Sauce"/>
                <a:cs typeface="Open Sauce"/>
                <a:sym typeface="Open Sauce"/>
              </a:rPr>
              <a:t>Technical issues and digital access inequalities may disadvantage some candidates during online interviews.</a:t>
            </a:r>
          </a:p>
          <a:p>
            <a:pPr marL="604516" lvl="1" indent="-302258" algn="l">
              <a:lnSpc>
                <a:spcPts val="3919"/>
              </a:lnSpc>
              <a:spcBef>
                <a:spcPct val="0"/>
              </a:spcBef>
              <a:buFont typeface="Arial"/>
              <a:buChar char="•"/>
            </a:pPr>
            <a:r>
              <a:rPr lang="en-US" sz="2799">
                <a:solidFill>
                  <a:srgbClr val="1B1B1B"/>
                </a:solidFill>
                <a:latin typeface="Open Sauce"/>
                <a:ea typeface="Open Sauce"/>
                <a:cs typeface="Open Sauce"/>
                <a:sym typeface="Open Sauce"/>
              </a:rPr>
              <a:t>A blended model is recommended: online for first-round screening and face-to-face for final rounds with work samples.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1014411" y="-5553985"/>
            <a:ext cx="20316822" cy="15151200"/>
            <a:chOff x="0" y="0"/>
            <a:chExt cx="1073698" cy="800707"/>
          </a:xfrm>
        </p:grpSpPr>
        <p:sp>
          <p:nvSpPr>
            <p:cNvPr id="4" name="Freeform 4"/>
            <p:cNvSpPr/>
            <p:nvPr/>
          </p:nvSpPr>
          <p:spPr>
            <a:xfrm>
              <a:off x="1474" y="0"/>
              <a:ext cx="1070751" cy="800707"/>
            </a:xfrm>
            <a:custGeom>
              <a:avLst/>
              <a:gdLst/>
              <a:ahLst/>
              <a:cxnLst/>
              <a:rect l="l" t="t" r="r" b="b"/>
              <a:pathLst>
                <a:path w="1070751" h="800707">
                  <a:moveTo>
                    <a:pt x="1068258" y="408169"/>
                  </a:moveTo>
                  <a:lnTo>
                    <a:pt x="872991" y="792891"/>
                  </a:lnTo>
                  <a:cubicBezTo>
                    <a:pt x="870558" y="797686"/>
                    <a:pt x="865637" y="800707"/>
                    <a:pt x="860260" y="800707"/>
                  </a:cubicBezTo>
                  <a:lnTo>
                    <a:pt x="210490" y="800707"/>
                  </a:lnTo>
                  <a:cubicBezTo>
                    <a:pt x="205114" y="800707"/>
                    <a:pt x="200193" y="797686"/>
                    <a:pt x="197759" y="792891"/>
                  </a:cubicBezTo>
                  <a:lnTo>
                    <a:pt x="2493" y="408169"/>
                  </a:lnTo>
                  <a:cubicBezTo>
                    <a:pt x="0" y="403257"/>
                    <a:pt x="0" y="397450"/>
                    <a:pt x="2493" y="392538"/>
                  </a:cubicBezTo>
                  <a:lnTo>
                    <a:pt x="197759" y="7815"/>
                  </a:lnTo>
                  <a:cubicBezTo>
                    <a:pt x="200193" y="3021"/>
                    <a:pt x="205114" y="0"/>
                    <a:pt x="210490" y="0"/>
                  </a:cubicBezTo>
                  <a:lnTo>
                    <a:pt x="860260" y="0"/>
                  </a:lnTo>
                  <a:cubicBezTo>
                    <a:pt x="865637" y="0"/>
                    <a:pt x="870558" y="3021"/>
                    <a:pt x="872991" y="7815"/>
                  </a:cubicBezTo>
                  <a:lnTo>
                    <a:pt x="1068258" y="392538"/>
                  </a:lnTo>
                  <a:cubicBezTo>
                    <a:pt x="1070751" y="397450"/>
                    <a:pt x="1070751" y="403257"/>
                    <a:pt x="1068258" y="408169"/>
                  </a:cubicBezTo>
                  <a:close/>
                </a:path>
              </a:pathLst>
            </a:custGeom>
            <a:solidFill>
              <a:srgbClr val="001C59"/>
            </a:solidFill>
          </p:spPr>
        </p:sp>
        <p:sp>
          <p:nvSpPr>
            <p:cNvPr id="5" name="TextBox 5"/>
            <p:cNvSpPr txBox="1"/>
            <p:nvPr/>
          </p:nvSpPr>
          <p:spPr>
            <a:xfrm>
              <a:off x="114300" y="-38100"/>
              <a:ext cx="845098" cy="83880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028700" y="1497499"/>
            <a:ext cx="16230600" cy="1186159"/>
          </a:xfrm>
          <a:prstGeom prst="rect">
            <a:avLst/>
          </a:prstGeom>
        </p:spPr>
        <p:txBody>
          <a:bodyPr lIns="0" tIns="0" rIns="0" bIns="0" rtlCol="0" anchor="t">
            <a:spAutoFit/>
          </a:bodyPr>
          <a:lstStyle/>
          <a:p>
            <a:pPr algn="ctr">
              <a:lnSpc>
                <a:spcPts val="9696"/>
              </a:lnSpc>
              <a:spcBef>
                <a:spcPct val="0"/>
              </a:spcBef>
            </a:pPr>
            <a:r>
              <a:rPr lang="en-US" sz="6925" b="1">
                <a:solidFill>
                  <a:srgbClr val="CFEF50"/>
                </a:solidFill>
                <a:latin typeface="Be Vietnam Ultra-Bold"/>
                <a:ea typeface="Be Vietnam Ultra-Bold"/>
                <a:cs typeface="Be Vietnam Ultra-Bold"/>
                <a:sym typeface="Be Vietnam Ultra-Bold"/>
              </a:rPr>
              <a:t>RISK, BIAS &amp; FAIRNESS CONTROLS</a:t>
            </a:r>
          </a:p>
        </p:txBody>
      </p:sp>
      <p:sp>
        <p:nvSpPr>
          <p:cNvPr id="7" name="TextBox 7"/>
          <p:cNvSpPr txBox="1"/>
          <p:nvPr/>
        </p:nvSpPr>
        <p:spPr>
          <a:xfrm>
            <a:off x="2277446" y="3064658"/>
            <a:ext cx="13733108" cy="4331336"/>
          </a:xfrm>
          <a:prstGeom prst="rect">
            <a:avLst/>
          </a:prstGeom>
        </p:spPr>
        <p:txBody>
          <a:bodyPr lIns="0" tIns="0" rIns="0" bIns="0" rtlCol="0" anchor="t">
            <a:spAutoFit/>
          </a:bodyPr>
          <a:lstStyle/>
          <a:p>
            <a:pPr marL="669285" lvl="1" indent="-334642" algn="l">
              <a:lnSpc>
                <a:spcPts val="4339"/>
              </a:lnSpc>
              <a:buFont typeface="Arial"/>
              <a:buChar char="•"/>
            </a:pPr>
            <a:r>
              <a:rPr lang="en-US" sz="3099">
                <a:solidFill>
                  <a:srgbClr val="FFFFFF"/>
                </a:solidFill>
                <a:latin typeface="Open Sauce"/>
                <a:ea typeface="Open Sauce"/>
                <a:cs typeface="Open Sauce"/>
                <a:sym typeface="Open Sauce"/>
              </a:rPr>
              <a:t>Standardised criteria and anchored rating scales reduce subjectivity in recruitment assessments (Campion et al., 1997).</a:t>
            </a:r>
          </a:p>
          <a:p>
            <a:pPr marL="669285" lvl="1" indent="-334642" algn="l">
              <a:lnSpc>
                <a:spcPts val="4339"/>
              </a:lnSpc>
              <a:buFont typeface="Arial"/>
              <a:buChar char="•"/>
            </a:pPr>
            <a:r>
              <a:rPr lang="en-US" sz="3099">
                <a:solidFill>
                  <a:srgbClr val="FFFFFF"/>
                </a:solidFill>
                <a:latin typeface="Open Sauce"/>
                <a:ea typeface="Open Sauce"/>
                <a:cs typeface="Open Sauce"/>
                <a:sym typeface="Open Sauce"/>
              </a:rPr>
              <a:t>Training assessors ensures consistency and reduces unconscious bias (Levashina et al., 2014).</a:t>
            </a:r>
          </a:p>
          <a:p>
            <a:pPr marL="669285" lvl="1" indent="-334642" algn="l">
              <a:lnSpc>
                <a:spcPts val="4339"/>
              </a:lnSpc>
              <a:buFont typeface="Arial"/>
              <a:buChar char="•"/>
            </a:pPr>
            <a:r>
              <a:rPr lang="en-US" sz="3099">
                <a:solidFill>
                  <a:srgbClr val="FFFFFF"/>
                </a:solidFill>
                <a:latin typeface="Open Sauce"/>
                <a:ea typeface="Open Sauce"/>
                <a:cs typeface="Open Sauce"/>
                <a:sym typeface="Open Sauce"/>
              </a:rPr>
              <a:t>Inclusive language in adverts and reasonable adjustments for candidates support equality (CIPD, 2019).</a:t>
            </a:r>
          </a:p>
          <a:p>
            <a:pPr marL="669285" lvl="1" indent="-334642" algn="l">
              <a:lnSpc>
                <a:spcPts val="4339"/>
              </a:lnSpc>
              <a:spcBef>
                <a:spcPct val="0"/>
              </a:spcBef>
              <a:buFont typeface="Arial"/>
              <a:buChar char="•"/>
            </a:pPr>
            <a:r>
              <a:rPr lang="en-US" sz="3099">
                <a:solidFill>
                  <a:srgbClr val="FFFFFF"/>
                </a:solidFill>
                <a:latin typeface="Open Sauce"/>
                <a:ea typeface="Open Sauce"/>
                <a:cs typeface="Open Sauce"/>
                <a:sym typeface="Open Sauce"/>
              </a:rPr>
              <a:t>Documentation of decisions ensures transparency and accountability for all stakeholders.</a:t>
            </a:r>
          </a:p>
        </p:txBody>
      </p:sp>
      <p:sp>
        <p:nvSpPr>
          <p:cNvPr id="8" name="Freeform 8"/>
          <p:cNvSpPr/>
          <p:nvPr/>
        </p:nvSpPr>
        <p:spPr>
          <a:xfrm>
            <a:off x="1028700" y="539606"/>
            <a:ext cx="507292" cy="595937"/>
          </a:xfrm>
          <a:custGeom>
            <a:avLst/>
            <a:gdLst/>
            <a:ahLst/>
            <a:cxnLst/>
            <a:rect l="l" t="t" r="r" b="b"/>
            <a:pathLst>
              <a:path w="507292" h="595937">
                <a:moveTo>
                  <a:pt x="0" y="0"/>
                </a:moveTo>
                <a:lnTo>
                  <a:pt x="507292" y="0"/>
                </a:lnTo>
                <a:lnTo>
                  <a:pt x="507292" y="595938"/>
                </a:lnTo>
                <a:lnTo>
                  <a:pt x="0" y="5959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TextBox 9"/>
          <p:cNvSpPr txBox="1"/>
          <p:nvPr/>
        </p:nvSpPr>
        <p:spPr>
          <a:xfrm>
            <a:off x="1693071" y="830263"/>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FFFFFF"/>
                </a:solidFill>
                <a:latin typeface="Open Sauce"/>
                <a:ea typeface="Open Sauce"/>
                <a:cs typeface="Open Sauce"/>
                <a:sym typeface="Open Sauce"/>
              </a:rPr>
              <a:t>DHL Supply Chain (UK)</a:t>
            </a:r>
          </a:p>
        </p:txBody>
      </p:sp>
      <p:sp>
        <p:nvSpPr>
          <p:cNvPr id="10" name="Freeform 10"/>
          <p:cNvSpPr/>
          <p:nvPr/>
        </p:nvSpPr>
        <p:spPr>
          <a:xfrm>
            <a:off x="16031942" y="-802633"/>
            <a:ext cx="2790407" cy="2884142"/>
          </a:xfrm>
          <a:custGeom>
            <a:avLst/>
            <a:gdLst/>
            <a:ahLst/>
            <a:cxnLst/>
            <a:rect l="l" t="t" r="r" b="b"/>
            <a:pathLst>
              <a:path w="2790407" h="2884142">
                <a:moveTo>
                  <a:pt x="0" y="0"/>
                </a:moveTo>
                <a:lnTo>
                  <a:pt x="2790408" y="0"/>
                </a:lnTo>
                <a:lnTo>
                  <a:pt x="2790408"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Freeform 11"/>
          <p:cNvSpPr/>
          <p:nvPr/>
        </p:nvSpPr>
        <p:spPr>
          <a:xfrm>
            <a:off x="1087308" y="8669195"/>
            <a:ext cx="1211526" cy="589105"/>
          </a:xfrm>
          <a:custGeom>
            <a:avLst/>
            <a:gdLst/>
            <a:ahLst/>
            <a:cxnLst/>
            <a:rect l="l" t="t" r="r" b="b"/>
            <a:pathLst>
              <a:path w="1211526" h="589105">
                <a:moveTo>
                  <a:pt x="0" y="0"/>
                </a:moveTo>
                <a:lnTo>
                  <a:pt x="1211526" y="0"/>
                </a:lnTo>
                <a:lnTo>
                  <a:pt x="1211526" y="589105"/>
                </a:lnTo>
                <a:lnTo>
                  <a:pt x="0" y="5891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grpSp>
        <p:nvGrpSpPr>
          <p:cNvPr id="3" name="Group 3"/>
          <p:cNvGrpSpPr/>
          <p:nvPr/>
        </p:nvGrpSpPr>
        <p:grpSpPr>
          <a:xfrm>
            <a:off x="3804886" y="0"/>
            <a:ext cx="18972077" cy="13217214"/>
            <a:chOff x="0" y="0"/>
            <a:chExt cx="1002632" cy="698500"/>
          </a:xfrm>
        </p:grpSpPr>
        <p:sp>
          <p:nvSpPr>
            <p:cNvPr id="4" name="Freeform 4"/>
            <p:cNvSpPr/>
            <p:nvPr/>
          </p:nvSpPr>
          <p:spPr>
            <a:xfrm>
              <a:off x="1802" y="0"/>
              <a:ext cx="999027" cy="698500"/>
            </a:xfrm>
            <a:custGeom>
              <a:avLst/>
              <a:gdLst/>
              <a:ahLst/>
              <a:cxnLst/>
              <a:rect l="l" t="t" r="r" b="b"/>
              <a:pathLst>
                <a:path w="999027" h="698500">
                  <a:moveTo>
                    <a:pt x="996110" y="357362"/>
                  </a:moveTo>
                  <a:lnTo>
                    <a:pt x="802350" y="690388"/>
                  </a:lnTo>
                  <a:cubicBezTo>
                    <a:pt x="799427" y="695410"/>
                    <a:pt x="794055" y="698500"/>
                    <a:pt x="788244" y="698500"/>
                  </a:cubicBezTo>
                  <a:lnTo>
                    <a:pt x="210784" y="698500"/>
                  </a:lnTo>
                  <a:cubicBezTo>
                    <a:pt x="204973" y="698500"/>
                    <a:pt x="199600" y="695410"/>
                    <a:pt x="196678" y="690388"/>
                  </a:cubicBezTo>
                  <a:lnTo>
                    <a:pt x="2918" y="357362"/>
                  </a:lnTo>
                  <a:cubicBezTo>
                    <a:pt x="0" y="352348"/>
                    <a:pt x="0" y="346152"/>
                    <a:pt x="2918" y="341138"/>
                  </a:cubicBezTo>
                  <a:lnTo>
                    <a:pt x="196678" y="8112"/>
                  </a:lnTo>
                  <a:cubicBezTo>
                    <a:pt x="199600" y="3090"/>
                    <a:pt x="204973" y="0"/>
                    <a:pt x="210784" y="0"/>
                  </a:cubicBezTo>
                  <a:lnTo>
                    <a:pt x="788244" y="0"/>
                  </a:lnTo>
                  <a:cubicBezTo>
                    <a:pt x="794055" y="0"/>
                    <a:pt x="799427" y="3090"/>
                    <a:pt x="802350" y="8112"/>
                  </a:cubicBezTo>
                  <a:lnTo>
                    <a:pt x="996110" y="341138"/>
                  </a:lnTo>
                  <a:cubicBezTo>
                    <a:pt x="999027" y="346152"/>
                    <a:pt x="999027" y="352348"/>
                    <a:pt x="996110" y="357362"/>
                  </a:cubicBezTo>
                  <a:close/>
                </a:path>
              </a:pathLst>
            </a:custGeom>
            <a:solidFill>
              <a:srgbClr val="001C59"/>
            </a:solidFill>
          </p:spPr>
        </p:sp>
        <p:sp>
          <p:nvSpPr>
            <p:cNvPr id="5" name="TextBox 5"/>
            <p:cNvSpPr txBox="1"/>
            <p:nvPr/>
          </p:nvSpPr>
          <p:spPr>
            <a:xfrm>
              <a:off x="114300" y="-38100"/>
              <a:ext cx="774032"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67792" y="2351898"/>
            <a:ext cx="7950849" cy="6832761"/>
            <a:chOff x="0" y="0"/>
            <a:chExt cx="812800" cy="698500"/>
          </a:xfrm>
        </p:grpSpPr>
        <p:sp>
          <p:nvSpPr>
            <p:cNvPr id="7" name="Freeform 7"/>
            <p:cNvSpPr/>
            <p:nvPr/>
          </p:nvSpPr>
          <p:spPr>
            <a:xfrm>
              <a:off x="2431" y="0"/>
              <a:ext cx="807939" cy="698500"/>
            </a:xfrm>
            <a:custGeom>
              <a:avLst/>
              <a:gdLst/>
              <a:ahLst/>
              <a:cxnLst/>
              <a:rect l="l" t="t" r="r" b="b"/>
              <a:pathLst>
                <a:path w="807939" h="698500">
                  <a:moveTo>
                    <a:pt x="804003" y="360191"/>
                  </a:moveTo>
                  <a:lnTo>
                    <a:pt x="613535" y="687559"/>
                  </a:lnTo>
                  <a:cubicBezTo>
                    <a:pt x="609594" y="694333"/>
                    <a:pt x="602348" y="698500"/>
                    <a:pt x="594511" y="698500"/>
                  </a:cubicBezTo>
                  <a:lnTo>
                    <a:pt x="213427" y="698500"/>
                  </a:lnTo>
                  <a:cubicBezTo>
                    <a:pt x="205590" y="698500"/>
                    <a:pt x="198344" y="694333"/>
                    <a:pt x="194403" y="687559"/>
                  </a:cubicBezTo>
                  <a:lnTo>
                    <a:pt x="3935" y="360191"/>
                  </a:lnTo>
                  <a:cubicBezTo>
                    <a:pt x="0" y="353428"/>
                    <a:pt x="0" y="345072"/>
                    <a:pt x="3935" y="338309"/>
                  </a:cubicBezTo>
                  <a:lnTo>
                    <a:pt x="194403" y="10941"/>
                  </a:lnTo>
                  <a:cubicBezTo>
                    <a:pt x="198344" y="4167"/>
                    <a:pt x="205590" y="0"/>
                    <a:pt x="213427" y="0"/>
                  </a:cubicBezTo>
                  <a:lnTo>
                    <a:pt x="594511" y="0"/>
                  </a:lnTo>
                  <a:cubicBezTo>
                    <a:pt x="602348" y="0"/>
                    <a:pt x="609594" y="4167"/>
                    <a:pt x="613535" y="10941"/>
                  </a:cubicBezTo>
                  <a:lnTo>
                    <a:pt x="804003" y="338309"/>
                  </a:lnTo>
                  <a:cubicBezTo>
                    <a:pt x="807938" y="345072"/>
                    <a:pt x="807938" y="353428"/>
                    <a:pt x="804003" y="360191"/>
                  </a:cubicBezTo>
                  <a:close/>
                </a:path>
              </a:pathLst>
            </a:custGeom>
            <a:solidFill>
              <a:srgbClr val="CFEF50"/>
            </a:solidFill>
          </p:spPr>
        </p:sp>
        <p:sp>
          <p:nvSpPr>
            <p:cNvPr id="8" name="TextBox 8"/>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680817" y="1516665"/>
            <a:ext cx="8440635" cy="7253671"/>
            <a:chOff x="0" y="0"/>
            <a:chExt cx="812800" cy="698500"/>
          </a:xfrm>
        </p:grpSpPr>
        <p:sp>
          <p:nvSpPr>
            <p:cNvPr id="10" name="Freeform 10"/>
            <p:cNvSpPr/>
            <p:nvPr/>
          </p:nvSpPr>
          <p:spPr>
            <a:xfrm>
              <a:off x="2994" y="0"/>
              <a:ext cx="806812" cy="698500"/>
            </a:xfrm>
            <a:custGeom>
              <a:avLst/>
              <a:gdLst/>
              <a:ahLst/>
              <a:cxnLst/>
              <a:rect l="l" t="t" r="r" b="b"/>
              <a:pathLst>
                <a:path w="806812" h="698500">
                  <a:moveTo>
                    <a:pt x="801965" y="362728"/>
                  </a:moveTo>
                  <a:lnTo>
                    <a:pt x="614447" y="685022"/>
                  </a:lnTo>
                  <a:cubicBezTo>
                    <a:pt x="609593" y="693367"/>
                    <a:pt x="600667" y="698500"/>
                    <a:pt x="591013" y="698500"/>
                  </a:cubicBezTo>
                  <a:lnTo>
                    <a:pt x="215799" y="698500"/>
                  </a:lnTo>
                  <a:cubicBezTo>
                    <a:pt x="206145" y="698500"/>
                    <a:pt x="197219" y="693367"/>
                    <a:pt x="192365" y="685022"/>
                  </a:cubicBezTo>
                  <a:lnTo>
                    <a:pt x="4847" y="362728"/>
                  </a:lnTo>
                  <a:cubicBezTo>
                    <a:pt x="0" y="354396"/>
                    <a:pt x="0" y="344104"/>
                    <a:pt x="4847" y="335772"/>
                  </a:cubicBezTo>
                  <a:lnTo>
                    <a:pt x="192365" y="13478"/>
                  </a:lnTo>
                  <a:cubicBezTo>
                    <a:pt x="197219" y="5133"/>
                    <a:pt x="206145" y="0"/>
                    <a:pt x="215799" y="0"/>
                  </a:cubicBezTo>
                  <a:lnTo>
                    <a:pt x="591013" y="0"/>
                  </a:lnTo>
                  <a:cubicBezTo>
                    <a:pt x="600667" y="0"/>
                    <a:pt x="609593" y="5133"/>
                    <a:pt x="614447" y="13478"/>
                  </a:cubicBezTo>
                  <a:lnTo>
                    <a:pt x="801965" y="335772"/>
                  </a:lnTo>
                  <a:cubicBezTo>
                    <a:pt x="806812" y="344104"/>
                    <a:pt x="806812" y="354396"/>
                    <a:pt x="801965" y="362728"/>
                  </a:cubicBezTo>
                  <a:close/>
                </a:path>
              </a:pathLst>
            </a:custGeom>
            <a:blipFill>
              <a:blip r:embed="rId4"/>
              <a:stretch>
                <a:fillRect l="-16287" r="-16287"/>
              </a:stretch>
            </a:blipFill>
          </p:spPr>
        </p:sp>
      </p:grpSp>
      <p:sp>
        <p:nvSpPr>
          <p:cNvPr id="11" name="TextBox 11"/>
          <p:cNvSpPr txBox="1"/>
          <p:nvPr/>
        </p:nvSpPr>
        <p:spPr>
          <a:xfrm>
            <a:off x="9144000" y="1453473"/>
            <a:ext cx="8404934" cy="1187785"/>
          </a:xfrm>
          <a:prstGeom prst="rect">
            <a:avLst/>
          </a:prstGeom>
        </p:spPr>
        <p:txBody>
          <a:bodyPr lIns="0" tIns="0" rIns="0" bIns="0" rtlCol="0" anchor="t">
            <a:spAutoFit/>
          </a:bodyPr>
          <a:lstStyle/>
          <a:p>
            <a:pPr algn="l">
              <a:lnSpc>
                <a:spcPts val="9696"/>
              </a:lnSpc>
              <a:spcBef>
                <a:spcPct val="0"/>
              </a:spcBef>
            </a:pPr>
            <a:r>
              <a:rPr lang="en-US" sz="6925" b="1">
                <a:solidFill>
                  <a:srgbClr val="FFFFFF"/>
                </a:solidFill>
                <a:latin typeface="Be Vietnam Ultra-Bold"/>
                <a:ea typeface="Be Vietnam Ultra-Bold"/>
                <a:cs typeface="Be Vietnam Ultra-Bold"/>
                <a:sym typeface="Be Vietnam Ultra-Bold"/>
              </a:rPr>
              <a:t>CONCLUSION &amp; </a:t>
            </a:r>
          </a:p>
        </p:txBody>
      </p:sp>
      <p:sp>
        <p:nvSpPr>
          <p:cNvPr id="12" name="Freeform 12"/>
          <p:cNvSpPr/>
          <p:nvPr/>
        </p:nvSpPr>
        <p:spPr>
          <a:xfrm>
            <a:off x="16892796" y="-1014409"/>
            <a:ext cx="2790407" cy="2884142"/>
          </a:xfrm>
          <a:custGeom>
            <a:avLst/>
            <a:gdLst/>
            <a:ahLst/>
            <a:cxnLst/>
            <a:rect l="l" t="t" r="r" b="b"/>
            <a:pathLst>
              <a:path w="2790407" h="2884142">
                <a:moveTo>
                  <a:pt x="0" y="0"/>
                </a:moveTo>
                <a:lnTo>
                  <a:pt x="2790408" y="0"/>
                </a:lnTo>
                <a:lnTo>
                  <a:pt x="2790408" y="2884141"/>
                </a:lnTo>
                <a:lnTo>
                  <a:pt x="0" y="288414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9144000" y="2507907"/>
            <a:ext cx="8878143" cy="1187785"/>
          </a:xfrm>
          <a:prstGeom prst="rect">
            <a:avLst/>
          </a:prstGeom>
        </p:spPr>
        <p:txBody>
          <a:bodyPr lIns="0" tIns="0" rIns="0" bIns="0" rtlCol="0" anchor="t">
            <a:spAutoFit/>
          </a:bodyPr>
          <a:lstStyle/>
          <a:p>
            <a:pPr algn="l">
              <a:lnSpc>
                <a:spcPts val="9696"/>
              </a:lnSpc>
              <a:spcBef>
                <a:spcPct val="0"/>
              </a:spcBef>
            </a:pPr>
            <a:r>
              <a:rPr lang="en-US" sz="6925" b="1">
                <a:solidFill>
                  <a:srgbClr val="CFEF50"/>
                </a:solidFill>
                <a:latin typeface="Be Vietnam Ultra-Bold"/>
                <a:ea typeface="Be Vietnam Ultra-Bold"/>
                <a:cs typeface="Be Vietnam Ultra-Bold"/>
                <a:sym typeface="Be Vietnam Ultra-Bold"/>
              </a:rPr>
              <a:t>NEXT STEPS</a:t>
            </a:r>
          </a:p>
        </p:txBody>
      </p:sp>
      <p:sp>
        <p:nvSpPr>
          <p:cNvPr id="14" name="TextBox 14"/>
          <p:cNvSpPr txBox="1"/>
          <p:nvPr/>
        </p:nvSpPr>
        <p:spPr>
          <a:xfrm>
            <a:off x="8300453" y="3975897"/>
            <a:ext cx="9721691" cy="5217795"/>
          </a:xfrm>
          <a:prstGeom prst="rect">
            <a:avLst/>
          </a:prstGeom>
        </p:spPr>
        <p:txBody>
          <a:bodyPr lIns="0" tIns="0" rIns="0" bIns="0" rtlCol="0" anchor="t">
            <a:spAutoFit/>
          </a:bodyPr>
          <a:lstStyle/>
          <a:p>
            <a:pPr marL="582927" lvl="1" indent="-291463" algn="l">
              <a:lnSpc>
                <a:spcPts val="3779"/>
              </a:lnSpc>
              <a:buFont typeface="Arial"/>
              <a:buChar char="•"/>
            </a:pPr>
            <a:r>
              <a:rPr lang="en-US" sz="2699">
                <a:solidFill>
                  <a:srgbClr val="FFFFFF"/>
                </a:solidFill>
                <a:latin typeface="Open Sauce"/>
                <a:ea typeface="Open Sauce"/>
                <a:cs typeface="Open Sauce"/>
                <a:sym typeface="Open Sauce"/>
              </a:rPr>
              <a:t>A structured recruitment process ensures DHL hires candidates aligned to operational and cultural needs (Storey, 1995).</a:t>
            </a:r>
          </a:p>
          <a:p>
            <a:pPr marL="582927" lvl="1" indent="-291463" algn="l">
              <a:lnSpc>
                <a:spcPts val="3779"/>
              </a:lnSpc>
              <a:buFont typeface="Arial"/>
              <a:buChar char="•"/>
            </a:pPr>
            <a:r>
              <a:rPr lang="en-US" sz="2699">
                <a:solidFill>
                  <a:srgbClr val="FFFFFF"/>
                </a:solidFill>
                <a:latin typeface="Open Sauce"/>
                <a:ea typeface="Open Sauce"/>
                <a:cs typeface="Open Sauce"/>
                <a:sym typeface="Open Sauce"/>
              </a:rPr>
              <a:t>Using multiple assessment methods enhances fairness, validity, and predictive accuracy (Campion et al., 1997).</a:t>
            </a:r>
          </a:p>
          <a:p>
            <a:pPr marL="582927" lvl="1" indent="-291463" algn="l">
              <a:lnSpc>
                <a:spcPts val="3779"/>
              </a:lnSpc>
              <a:buFont typeface="Arial"/>
              <a:buChar char="•"/>
            </a:pPr>
            <a:r>
              <a:rPr lang="en-US" sz="2699">
                <a:solidFill>
                  <a:srgbClr val="FFFFFF"/>
                </a:solidFill>
                <a:latin typeface="Open Sauce"/>
                <a:ea typeface="Open Sauce"/>
                <a:cs typeface="Open Sauce"/>
                <a:sym typeface="Open Sauce"/>
              </a:rPr>
              <a:t>A blended interview approach maximises inclusivity, efficiency, and reliability (SHRM, 2023).</a:t>
            </a:r>
          </a:p>
          <a:p>
            <a:pPr marL="582927" lvl="1" indent="-291463" algn="l">
              <a:lnSpc>
                <a:spcPts val="3779"/>
              </a:lnSpc>
              <a:spcBef>
                <a:spcPct val="0"/>
              </a:spcBef>
              <a:buFont typeface="Arial"/>
              <a:buChar char="•"/>
            </a:pPr>
            <a:r>
              <a:rPr lang="en-US" sz="2699">
                <a:solidFill>
                  <a:srgbClr val="FFFFFF"/>
                </a:solidFill>
                <a:latin typeface="Open Sauce"/>
                <a:ea typeface="Open Sauce"/>
                <a:cs typeface="Open Sauce"/>
                <a:sym typeface="Open Sauce"/>
              </a:rPr>
              <a:t>Success should be measured through time-to-hire, diversity metrics, probation pass rates, and long-term retention (CIPD, 2019).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322804" y="3768713"/>
            <a:ext cx="15719623" cy="8545427"/>
            <a:chOff x="0" y="0"/>
            <a:chExt cx="1284916" cy="698500"/>
          </a:xfrm>
        </p:grpSpPr>
        <p:sp>
          <p:nvSpPr>
            <p:cNvPr id="3" name="Freeform 3"/>
            <p:cNvSpPr/>
            <p:nvPr/>
          </p:nvSpPr>
          <p:spPr>
            <a:xfrm>
              <a:off x="1891" y="0"/>
              <a:ext cx="1281133" cy="698500"/>
            </a:xfrm>
            <a:custGeom>
              <a:avLst/>
              <a:gdLst/>
              <a:ahLst/>
              <a:cxnLst/>
              <a:rect l="l" t="t" r="r" b="b"/>
              <a:pathLst>
                <a:path w="1281133" h="698500">
                  <a:moveTo>
                    <a:pt x="1278072" y="357764"/>
                  </a:moveTo>
                  <a:lnTo>
                    <a:pt x="1084779" y="689986"/>
                  </a:lnTo>
                  <a:cubicBezTo>
                    <a:pt x="1081712" y="695257"/>
                    <a:pt x="1076073" y="698500"/>
                    <a:pt x="1069975" y="698500"/>
                  </a:cubicBezTo>
                  <a:lnTo>
                    <a:pt x="211159" y="698500"/>
                  </a:lnTo>
                  <a:cubicBezTo>
                    <a:pt x="205061" y="698500"/>
                    <a:pt x="199422" y="695257"/>
                    <a:pt x="196355" y="689986"/>
                  </a:cubicBezTo>
                  <a:lnTo>
                    <a:pt x="3063" y="357764"/>
                  </a:lnTo>
                  <a:cubicBezTo>
                    <a:pt x="0" y="352501"/>
                    <a:pt x="0" y="345999"/>
                    <a:pt x="3063" y="340736"/>
                  </a:cubicBezTo>
                  <a:lnTo>
                    <a:pt x="196355" y="8514"/>
                  </a:lnTo>
                  <a:cubicBezTo>
                    <a:pt x="199422" y="3243"/>
                    <a:pt x="205061" y="0"/>
                    <a:pt x="211159" y="0"/>
                  </a:cubicBezTo>
                  <a:lnTo>
                    <a:pt x="1069975" y="0"/>
                  </a:lnTo>
                  <a:cubicBezTo>
                    <a:pt x="1076073" y="0"/>
                    <a:pt x="1081712" y="3243"/>
                    <a:pt x="1084779" y="8514"/>
                  </a:cubicBezTo>
                  <a:lnTo>
                    <a:pt x="1278072" y="340736"/>
                  </a:lnTo>
                  <a:cubicBezTo>
                    <a:pt x="1281134" y="345999"/>
                    <a:pt x="1281134" y="352501"/>
                    <a:pt x="1278072" y="357764"/>
                  </a:cubicBezTo>
                  <a:close/>
                </a:path>
              </a:pathLst>
            </a:custGeom>
            <a:solidFill>
              <a:srgbClr val="CFEF50"/>
            </a:solidFill>
          </p:spPr>
        </p:sp>
        <p:sp>
          <p:nvSpPr>
            <p:cNvPr id="4" name="TextBox 4"/>
            <p:cNvSpPr txBox="1"/>
            <p:nvPr/>
          </p:nvSpPr>
          <p:spPr>
            <a:xfrm>
              <a:off x="114300" y="-38100"/>
              <a:ext cx="1056316"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4763038" y="0"/>
            <a:ext cx="23860553" cy="13217214"/>
            <a:chOff x="0" y="0"/>
            <a:chExt cx="1260976" cy="698500"/>
          </a:xfrm>
        </p:grpSpPr>
        <p:sp>
          <p:nvSpPr>
            <p:cNvPr id="6" name="Freeform 6"/>
            <p:cNvSpPr/>
            <p:nvPr/>
          </p:nvSpPr>
          <p:spPr>
            <a:xfrm>
              <a:off x="1433" y="0"/>
              <a:ext cx="1258110" cy="698500"/>
            </a:xfrm>
            <a:custGeom>
              <a:avLst/>
              <a:gdLst/>
              <a:ahLst/>
              <a:cxnLst/>
              <a:rect l="l" t="t" r="r" b="b"/>
              <a:pathLst>
                <a:path w="1258110" h="698500">
                  <a:moveTo>
                    <a:pt x="1255791" y="355700"/>
                  </a:moveTo>
                  <a:lnTo>
                    <a:pt x="1060096" y="692050"/>
                  </a:lnTo>
                  <a:cubicBezTo>
                    <a:pt x="1057773" y="696043"/>
                    <a:pt x="1053501" y="698500"/>
                    <a:pt x="1048881" y="698500"/>
                  </a:cubicBezTo>
                  <a:lnTo>
                    <a:pt x="209230" y="698500"/>
                  </a:lnTo>
                  <a:cubicBezTo>
                    <a:pt x="204609" y="698500"/>
                    <a:pt x="200338" y="696043"/>
                    <a:pt x="198014" y="692050"/>
                  </a:cubicBezTo>
                  <a:lnTo>
                    <a:pt x="2320" y="355700"/>
                  </a:lnTo>
                  <a:cubicBezTo>
                    <a:pt x="0" y="351713"/>
                    <a:pt x="0" y="346787"/>
                    <a:pt x="2320" y="342800"/>
                  </a:cubicBezTo>
                  <a:lnTo>
                    <a:pt x="198014" y="6450"/>
                  </a:lnTo>
                  <a:cubicBezTo>
                    <a:pt x="200338" y="2457"/>
                    <a:pt x="204609" y="0"/>
                    <a:pt x="209230" y="0"/>
                  </a:cubicBezTo>
                  <a:lnTo>
                    <a:pt x="1048881" y="0"/>
                  </a:lnTo>
                  <a:cubicBezTo>
                    <a:pt x="1053501" y="0"/>
                    <a:pt x="1057773" y="2457"/>
                    <a:pt x="1060096" y="6450"/>
                  </a:cubicBezTo>
                  <a:lnTo>
                    <a:pt x="1255791" y="342800"/>
                  </a:lnTo>
                  <a:cubicBezTo>
                    <a:pt x="1258110" y="346787"/>
                    <a:pt x="1258110" y="351713"/>
                    <a:pt x="1255791" y="355700"/>
                  </a:cubicBezTo>
                  <a:close/>
                </a:path>
              </a:pathLst>
            </a:custGeom>
            <a:solidFill>
              <a:srgbClr val="001C59"/>
            </a:solidFill>
          </p:spPr>
        </p:sp>
        <p:sp>
          <p:nvSpPr>
            <p:cNvPr id="7" name="TextBox 7"/>
            <p:cNvSpPr txBox="1"/>
            <p:nvPr/>
          </p:nvSpPr>
          <p:spPr>
            <a:xfrm>
              <a:off x="114300" y="-38100"/>
              <a:ext cx="1032376" cy="73660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102078" y="734388"/>
            <a:ext cx="507292" cy="595937"/>
          </a:xfrm>
          <a:custGeom>
            <a:avLst/>
            <a:gdLst/>
            <a:ahLst/>
            <a:cxnLst/>
            <a:rect l="l" t="t" r="r" b="b"/>
            <a:pathLst>
              <a:path w="507292" h="595937">
                <a:moveTo>
                  <a:pt x="0" y="0"/>
                </a:moveTo>
                <a:lnTo>
                  <a:pt x="507292" y="0"/>
                </a:lnTo>
                <a:lnTo>
                  <a:pt x="507292" y="595937"/>
                </a:lnTo>
                <a:lnTo>
                  <a:pt x="0" y="59593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a:off x="8031989" y="9107488"/>
            <a:ext cx="1211526" cy="589105"/>
          </a:xfrm>
          <a:custGeom>
            <a:avLst/>
            <a:gdLst/>
            <a:ahLst/>
            <a:cxnLst/>
            <a:rect l="l" t="t" r="r" b="b"/>
            <a:pathLst>
              <a:path w="1211526" h="589105">
                <a:moveTo>
                  <a:pt x="0" y="0"/>
                </a:moveTo>
                <a:lnTo>
                  <a:pt x="1211526" y="0"/>
                </a:lnTo>
                <a:lnTo>
                  <a:pt x="1211526" y="589104"/>
                </a:lnTo>
                <a:lnTo>
                  <a:pt x="0" y="5891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a:off x="4950922" y="-1442071"/>
            <a:ext cx="2790407" cy="2884142"/>
          </a:xfrm>
          <a:custGeom>
            <a:avLst/>
            <a:gdLst/>
            <a:ahLst/>
            <a:cxnLst/>
            <a:rect l="l" t="t" r="r" b="b"/>
            <a:pathLst>
              <a:path w="2790407" h="2884142">
                <a:moveTo>
                  <a:pt x="0" y="0"/>
                </a:moveTo>
                <a:lnTo>
                  <a:pt x="2790407" y="0"/>
                </a:lnTo>
                <a:lnTo>
                  <a:pt x="2790407" y="2884142"/>
                </a:lnTo>
                <a:lnTo>
                  <a:pt x="0" y="288414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5906213" y="251940"/>
            <a:ext cx="6475574" cy="1401120"/>
          </a:xfrm>
          <a:prstGeom prst="rect">
            <a:avLst/>
          </a:prstGeom>
        </p:spPr>
        <p:txBody>
          <a:bodyPr lIns="0" tIns="0" rIns="0" bIns="0" rtlCol="0" anchor="t">
            <a:spAutoFit/>
          </a:bodyPr>
          <a:lstStyle/>
          <a:p>
            <a:pPr algn="l">
              <a:lnSpc>
                <a:spcPts val="11482"/>
              </a:lnSpc>
              <a:spcBef>
                <a:spcPct val="0"/>
              </a:spcBef>
            </a:pPr>
            <a:r>
              <a:rPr lang="en-US" sz="8201" b="1">
                <a:solidFill>
                  <a:srgbClr val="FFFFFF"/>
                </a:solidFill>
                <a:latin typeface="Be Vietnam Ultra-Bold"/>
                <a:ea typeface="Be Vietnam Ultra-Bold"/>
                <a:cs typeface="Be Vietnam Ultra-Bold"/>
                <a:sym typeface="Be Vietnam Ultra-Bold"/>
              </a:rPr>
              <a:t>REFERENCES</a:t>
            </a:r>
          </a:p>
        </p:txBody>
      </p:sp>
      <p:sp>
        <p:nvSpPr>
          <p:cNvPr id="12" name="TextBox 12"/>
          <p:cNvSpPr txBox="1"/>
          <p:nvPr/>
        </p:nvSpPr>
        <p:spPr>
          <a:xfrm>
            <a:off x="1102078" y="2121965"/>
            <a:ext cx="15296937" cy="6565900"/>
          </a:xfrm>
          <a:prstGeom prst="rect">
            <a:avLst/>
          </a:prstGeom>
        </p:spPr>
        <p:txBody>
          <a:bodyPr wrap="square" lIns="0" tIns="0" rIns="0" bIns="0" rtlCol="0" anchor="t">
            <a:spAutoFit/>
          </a:bodyPr>
          <a:lstStyle/>
          <a:p>
            <a:pPr algn="l">
              <a:lnSpc>
                <a:spcPts val="3206"/>
              </a:lnSpc>
            </a:pPr>
            <a:r>
              <a:rPr lang="en-US" sz="2290" dirty="0">
                <a:solidFill>
                  <a:srgbClr val="FFFFFF"/>
                </a:solidFill>
                <a:latin typeface="Open Sauce"/>
                <a:ea typeface="Open Sauce"/>
                <a:cs typeface="Open Sauce"/>
                <a:sym typeface="Open Sauce"/>
              </a:rPr>
              <a:t>Barney, J. (1991). Firm resources and sustained competitive advantage. Journal of management, 17(1), 99-120.</a:t>
            </a:r>
          </a:p>
          <a:p>
            <a:pPr algn="l">
              <a:lnSpc>
                <a:spcPts val="3206"/>
              </a:lnSpc>
            </a:pPr>
            <a:r>
              <a:rPr lang="en-US" sz="2290" dirty="0" err="1">
                <a:solidFill>
                  <a:srgbClr val="FFFFFF"/>
                </a:solidFill>
                <a:latin typeface="Open Sauce"/>
                <a:ea typeface="Open Sauce"/>
                <a:cs typeface="Open Sauce"/>
                <a:sym typeface="Open Sauce"/>
              </a:rPr>
              <a:t>Buller</a:t>
            </a:r>
            <a:r>
              <a:rPr lang="en-US" sz="2290" dirty="0">
                <a:solidFill>
                  <a:srgbClr val="FFFFFF"/>
                </a:solidFill>
                <a:latin typeface="Open Sauce"/>
                <a:ea typeface="Open Sauce"/>
                <a:cs typeface="Open Sauce"/>
                <a:sym typeface="Open Sauce"/>
              </a:rPr>
              <a:t>, P. F., &amp; </a:t>
            </a:r>
            <a:r>
              <a:rPr lang="en-US" sz="2290" dirty="0" err="1">
                <a:solidFill>
                  <a:srgbClr val="FFFFFF"/>
                </a:solidFill>
                <a:latin typeface="Open Sauce"/>
                <a:ea typeface="Open Sauce"/>
                <a:cs typeface="Open Sauce"/>
                <a:sym typeface="Open Sauce"/>
              </a:rPr>
              <a:t>McEvoy</a:t>
            </a:r>
            <a:r>
              <a:rPr lang="en-US" sz="2290" dirty="0">
                <a:solidFill>
                  <a:srgbClr val="FFFFFF"/>
                </a:solidFill>
                <a:latin typeface="Open Sauce"/>
                <a:ea typeface="Open Sauce"/>
                <a:cs typeface="Open Sauce"/>
                <a:sym typeface="Open Sauce"/>
              </a:rPr>
              <a:t>, G. M. (2012). Strategy, human resource management and performance: Sharpening line of sight. Human resource management review, 22(1), 43-56.</a:t>
            </a:r>
          </a:p>
          <a:p>
            <a:pPr algn="l">
              <a:lnSpc>
                <a:spcPts val="3206"/>
              </a:lnSpc>
            </a:pPr>
            <a:r>
              <a:rPr lang="en-US" sz="2290" dirty="0">
                <a:solidFill>
                  <a:srgbClr val="FFFFFF"/>
                </a:solidFill>
                <a:latin typeface="Open Sauce"/>
                <a:ea typeface="Open Sauce"/>
                <a:cs typeface="Open Sauce"/>
                <a:sym typeface="Open Sauce"/>
              </a:rPr>
              <a:t>Campion, M. A., Palmer, D. K., &amp; Campion, J. E. (1997). A review of structure in the selection interview. Personnel psychology, 50(3), 655-702.</a:t>
            </a:r>
          </a:p>
          <a:p>
            <a:pPr algn="l">
              <a:lnSpc>
                <a:spcPts val="3206"/>
              </a:lnSpc>
            </a:pPr>
            <a:r>
              <a:rPr lang="en-US" sz="2290" dirty="0">
                <a:solidFill>
                  <a:srgbClr val="FFFFFF"/>
                </a:solidFill>
                <a:latin typeface="Open Sauce"/>
                <a:ea typeface="Open Sauce"/>
                <a:cs typeface="Open Sauce"/>
                <a:sym typeface="Open Sauce"/>
              </a:rPr>
              <a:t>CIPD | Psychological Contract. (2025, February 14). CIPD. https://www.cipd.org/en/knowledge/factsheets/psychological-factsheet/</a:t>
            </a:r>
          </a:p>
          <a:p>
            <a:pPr algn="l">
              <a:lnSpc>
                <a:spcPts val="3206"/>
              </a:lnSpc>
            </a:pPr>
            <a:r>
              <a:rPr lang="en-US" sz="2290" dirty="0">
                <a:solidFill>
                  <a:srgbClr val="FFFFFF"/>
                </a:solidFill>
                <a:latin typeface="Open Sauce"/>
                <a:ea typeface="Open Sauce"/>
                <a:cs typeface="Open Sauce"/>
                <a:sym typeface="Open Sauce"/>
              </a:rPr>
              <a:t>‌DHL Home - Global Logistics and International Shipping. (2025). DHL. https://www.dhl.com/pk-en/home.html?locale=true</a:t>
            </a:r>
          </a:p>
          <a:p>
            <a:pPr algn="l">
              <a:lnSpc>
                <a:spcPts val="3206"/>
              </a:lnSpc>
            </a:pPr>
            <a:r>
              <a:rPr lang="en-US" sz="2290" dirty="0">
                <a:solidFill>
                  <a:srgbClr val="FFFFFF"/>
                </a:solidFill>
                <a:latin typeface="Open Sauce"/>
                <a:ea typeface="Open Sauce"/>
                <a:cs typeface="Open Sauce"/>
                <a:sym typeface="Open Sauce"/>
              </a:rPr>
              <a:t>Ford, J. K., Kozlowski, S. W., &amp; Ryan, A. M. (2014). Solutions in search of the problem: Innovation, flexibility, and graduate education. Industrial and Organizational Psychology, 7(1), 44-50.</a:t>
            </a:r>
          </a:p>
          <a:p>
            <a:pPr algn="l">
              <a:lnSpc>
                <a:spcPts val="3206"/>
              </a:lnSpc>
            </a:pPr>
            <a:r>
              <a:rPr lang="en-US" sz="2290" dirty="0">
                <a:solidFill>
                  <a:srgbClr val="FFFFFF"/>
                </a:solidFill>
                <a:latin typeface="Open Sauce"/>
                <a:ea typeface="Open Sauce"/>
                <a:cs typeface="Open Sauce"/>
                <a:sym typeface="Open Sauce"/>
              </a:rPr>
              <a:t>‌</a:t>
            </a:r>
            <a:r>
              <a:rPr lang="en-US" sz="2290" dirty="0" err="1">
                <a:solidFill>
                  <a:srgbClr val="FFFFFF"/>
                </a:solidFill>
                <a:latin typeface="Open Sauce"/>
                <a:ea typeface="Open Sauce"/>
                <a:cs typeface="Open Sauce"/>
                <a:sym typeface="Open Sauce"/>
              </a:rPr>
              <a:t>Ittner</a:t>
            </a:r>
            <a:r>
              <a:rPr lang="en-US" sz="2290" dirty="0">
                <a:solidFill>
                  <a:srgbClr val="FFFFFF"/>
                </a:solidFill>
                <a:latin typeface="Open Sauce"/>
                <a:ea typeface="Open Sauce"/>
                <a:cs typeface="Open Sauce"/>
                <a:sym typeface="Open Sauce"/>
              </a:rPr>
              <a:t>, E. K., &amp; </a:t>
            </a:r>
            <a:r>
              <a:rPr lang="en-US" sz="2290" dirty="0" err="1">
                <a:solidFill>
                  <a:srgbClr val="FFFFFF"/>
                </a:solidFill>
                <a:latin typeface="Open Sauce"/>
                <a:ea typeface="Open Sauce"/>
                <a:cs typeface="Open Sauce"/>
                <a:sym typeface="Open Sauce"/>
              </a:rPr>
              <a:t>Douds</a:t>
            </a:r>
            <a:r>
              <a:rPr lang="en-US" sz="2290" dirty="0">
                <a:solidFill>
                  <a:srgbClr val="FFFFFF"/>
                </a:solidFill>
                <a:latin typeface="Open Sauce"/>
                <a:ea typeface="Open Sauce"/>
                <a:cs typeface="Open Sauce"/>
                <a:sym typeface="Open Sauce"/>
              </a:rPr>
              <a:t>, C. (1997). Training: Theories and applications in </a:t>
            </a:r>
            <a:r>
              <a:rPr lang="en-US" sz="2290" dirty="0" err="1">
                <a:solidFill>
                  <a:srgbClr val="FFFFFF"/>
                </a:solidFill>
                <a:latin typeface="Open Sauce"/>
                <a:ea typeface="Open Sauce"/>
                <a:cs typeface="Open Sauce"/>
                <a:sym typeface="Open Sauce"/>
              </a:rPr>
              <a:t>organisations</a:t>
            </a:r>
            <a:r>
              <a:rPr lang="en-US" sz="2290" dirty="0">
                <a:solidFill>
                  <a:srgbClr val="FFFFFF"/>
                </a:solidFill>
                <a:latin typeface="Open Sauce"/>
                <a:ea typeface="Open Sauce"/>
                <a:cs typeface="Open Sauce"/>
                <a:sym typeface="Open Sauce"/>
              </a:rPr>
              <a:t>. (pp. 1–4). McGraw-Hill. </a:t>
            </a:r>
          </a:p>
          <a:p>
            <a:pPr algn="l">
              <a:lnSpc>
                <a:spcPts val="3206"/>
              </a:lnSpc>
            </a:pPr>
            <a:r>
              <a:rPr lang="en-US" sz="2290" dirty="0">
                <a:solidFill>
                  <a:srgbClr val="FFFFFF"/>
                </a:solidFill>
                <a:latin typeface="Open Sauce"/>
                <a:ea typeface="Open Sauce"/>
                <a:cs typeface="Open Sauce"/>
                <a:sym typeface="Open Sauce"/>
              </a:rPr>
              <a:t>Salas, E., </a:t>
            </a:r>
            <a:r>
              <a:rPr lang="en-US" sz="2290" dirty="0" err="1">
                <a:solidFill>
                  <a:srgbClr val="FFFFFF"/>
                </a:solidFill>
                <a:latin typeface="Open Sauce"/>
                <a:ea typeface="Open Sauce"/>
                <a:cs typeface="Open Sauce"/>
                <a:sym typeface="Open Sauce"/>
              </a:rPr>
              <a:t>Tannenbaum</a:t>
            </a:r>
            <a:r>
              <a:rPr lang="en-US" sz="2290" dirty="0">
                <a:solidFill>
                  <a:srgbClr val="FFFFFF"/>
                </a:solidFill>
                <a:latin typeface="Open Sauce"/>
                <a:ea typeface="Open Sauce"/>
                <a:cs typeface="Open Sauce"/>
                <a:sym typeface="Open Sauce"/>
              </a:rPr>
              <a:t>, S. I., </a:t>
            </a:r>
            <a:r>
              <a:rPr lang="en-US" sz="2290" dirty="0" err="1">
                <a:solidFill>
                  <a:srgbClr val="FFFFFF"/>
                </a:solidFill>
                <a:latin typeface="Open Sauce"/>
                <a:ea typeface="Open Sauce"/>
                <a:cs typeface="Open Sauce"/>
                <a:sym typeface="Open Sauce"/>
              </a:rPr>
              <a:t>Kraiger</a:t>
            </a:r>
            <a:r>
              <a:rPr lang="en-US" sz="2290" dirty="0">
                <a:solidFill>
                  <a:srgbClr val="FFFFFF"/>
                </a:solidFill>
                <a:latin typeface="Open Sauce"/>
                <a:ea typeface="Open Sauce"/>
                <a:cs typeface="Open Sauce"/>
                <a:sym typeface="Open Sauce"/>
              </a:rPr>
              <a:t>, K., &amp; Smith-</a:t>
            </a:r>
            <a:r>
              <a:rPr lang="en-US" sz="2290" dirty="0" err="1">
                <a:solidFill>
                  <a:srgbClr val="FFFFFF"/>
                </a:solidFill>
                <a:latin typeface="Open Sauce"/>
                <a:ea typeface="Open Sauce"/>
                <a:cs typeface="Open Sauce"/>
                <a:sym typeface="Open Sauce"/>
              </a:rPr>
              <a:t>Jentsch</a:t>
            </a:r>
            <a:r>
              <a:rPr lang="en-US" sz="2290" dirty="0">
                <a:solidFill>
                  <a:srgbClr val="FFFFFF"/>
                </a:solidFill>
                <a:latin typeface="Open Sauce"/>
                <a:ea typeface="Open Sauce"/>
                <a:cs typeface="Open Sauce"/>
                <a:sym typeface="Open Sauce"/>
              </a:rPr>
              <a:t>, K. A. (2012). The science of training and development in organizations: What matters in practice. Psychological science in the public interest, 13(2), 74-101.</a:t>
            </a:r>
          </a:p>
          <a:p>
            <a:pPr algn="l">
              <a:lnSpc>
                <a:spcPts val="3206"/>
              </a:lnSpc>
              <a:spcBef>
                <a:spcPct val="0"/>
              </a:spcBef>
            </a:pPr>
            <a:r>
              <a:rPr lang="en-US" sz="2290" dirty="0" err="1">
                <a:solidFill>
                  <a:srgbClr val="FFFFFF"/>
                </a:solidFill>
                <a:latin typeface="Open Sauce"/>
                <a:ea typeface="Open Sauce"/>
                <a:cs typeface="Open Sauce"/>
                <a:sym typeface="Open Sauce"/>
              </a:rPr>
              <a:t>Storey</a:t>
            </a:r>
            <a:r>
              <a:rPr lang="en-US" sz="2290" dirty="0">
                <a:solidFill>
                  <a:srgbClr val="FFFFFF"/>
                </a:solidFill>
                <a:latin typeface="Open Sauce"/>
                <a:ea typeface="Open Sauce"/>
                <a:cs typeface="Open Sauce"/>
                <a:sym typeface="Open Sauce"/>
              </a:rPr>
              <a:t>, J. (1995). Human resource management: A critical text, Routledge.</a:t>
            </a:r>
          </a:p>
        </p:txBody>
      </p:sp>
      <p:sp>
        <p:nvSpPr>
          <p:cNvPr id="13" name="TextBox 13"/>
          <p:cNvSpPr txBox="1"/>
          <p:nvPr/>
        </p:nvSpPr>
        <p:spPr>
          <a:xfrm>
            <a:off x="1766449" y="984731"/>
            <a:ext cx="2924801" cy="349250"/>
          </a:xfrm>
          <a:prstGeom prst="rect">
            <a:avLst/>
          </a:prstGeom>
        </p:spPr>
        <p:txBody>
          <a:bodyPr lIns="0" tIns="0" rIns="0" bIns="0" rtlCol="0" anchor="t">
            <a:spAutoFit/>
          </a:bodyPr>
          <a:lstStyle/>
          <a:p>
            <a:pPr algn="l">
              <a:lnSpc>
                <a:spcPts val="2800"/>
              </a:lnSpc>
              <a:spcBef>
                <a:spcPct val="0"/>
              </a:spcBef>
            </a:pPr>
            <a:r>
              <a:rPr lang="en-US" sz="2000" spc="-40">
                <a:solidFill>
                  <a:srgbClr val="FFFFFF"/>
                </a:solidFill>
                <a:latin typeface="Open Sauce"/>
                <a:ea typeface="Open Sauce"/>
                <a:cs typeface="Open Sauce"/>
                <a:sym typeface="Open Sauce"/>
              </a:rPr>
              <a:t>DHL Supply Chain (UK)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3032</Words>
  <Application>Microsoft Office PowerPoint</Application>
  <PresentationFormat>Custom</PresentationFormat>
  <Paragraphs>155</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Be Vietnam Ultra-Bold</vt:lpstr>
      <vt:lpstr>Open Sauce Bold</vt:lpstr>
      <vt:lpstr>Canva Sans Bold</vt:lpstr>
      <vt:lpstr>Arial</vt:lpstr>
      <vt:lpstr>Open Sauce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Tatyana Popova</cp:lastModifiedBy>
  <cp:revision>4</cp:revision>
  <dcterms:created xsi:type="dcterms:W3CDTF">2006-08-16T00:00:00Z</dcterms:created>
  <dcterms:modified xsi:type="dcterms:W3CDTF">2025-10-12T09:24:23Z</dcterms:modified>
  <dc:identifier>DAG0qYyJ9Rg</dc:identifier>
</cp:coreProperties>
</file>