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60"/>
  </p:notesMasterIdLst>
  <p:handoutMasterIdLst>
    <p:handoutMasterId r:id="rId61"/>
  </p:handoutMasterIdLst>
  <p:sldIdLst>
    <p:sldId id="256" r:id="rId5"/>
    <p:sldId id="275" r:id="rId6"/>
    <p:sldId id="395" r:id="rId7"/>
    <p:sldId id="439" r:id="rId8"/>
    <p:sldId id="299" r:id="rId9"/>
    <p:sldId id="283" r:id="rId10"/>
    <p:sldId id="438" r:id="rId11"/>
    <p:sldId id="417" r:id="rId12"/>
    <p:sldId id="440" r:id="rId13"/>
    <p:sldId id="441" r:id="rId14"/>
    <p:sldId id="442" r:id="rId15"/>
    <p:sldId id="443" r:id="rId16"/>
    <p:sldId id="444" r:id="rId17"/>
    <p:sldId id="445" r:id="rId18"/>
    <p:sldId id="446" r:id="rId19"/>
    <p:sldId id="447" r:id="rId20"/>
    <p:sldId id="448" r:id="rId21"/>
    <p:sldId id="449" r:id="rId22"/>
    <p:sldId id="451" r:id="rId23"/>
    <p:sldId id="450" r:id="rId24"/>
    <p:sldId id="398" r:id="rId25"/>
    <p:sldId id="453" r:id="rId26"/>
    <p:sldId id="454" r:id="rId27"/>
    <p:sldId id="455" r:id="rId28"/>
    <p:sldId id="456" r:id="rId29"/>
    <p:sldId id="452" r:id="rId30"/>
    <p:sldId id="457" r:id="rId31"/>
    <p:sldId id="458" r:id="rId32"/>
    <p:sldId id="459" r:id="rId33"/>
    <p:sldId id="460" r:id="rId34"/>
    <p:sldId id="461" r:id="rId35"/>
    <p:sldId id="462" r:id="rId36"/>
    <p:sldId id="463" r:id="rId37"/>
    <p:sldId id="464" r:id="rId38"/>
    <p:sldId id="465" r:id="rId39"/>
    <p:sldId id="466" r:id="rId40"/>
    <p:sldId id="467" r:id="rId41"/>
    <p:sldId id="468" r:id="rId42"/>
    <p:sldId id="469" r:id="rId43"/>
    <p:sldId id="470" r:id="rId44"/>
    <p:sldId id="472" r:id="rId45"/>
    <p:sldId id="471" r:id="rId46"/>
    <p:sldId id="473" r:id="rId47"/>
    <p:sldId id="474" r:id="rId48"/>
    <p:sldId id="475" r:id="rId49"/>
    <p:sldId id="476" r:id="rId50"/>
    <p:sldId id="477" r:id="rId51"/>
    <p:sldId id="478" r:id="rId52"/>
    <p:sldId id="479" r:id="rId53"/>
    <p:sldId id="480" r:id="rId54"/>
    <p:sldId id="481" r:id="rId55"/>
    <p:sldId id="482" r:id="rId56"/>
    <p:sldId id="483" r:id="rId57"/>
    <p:sldId id="274" r:id="rId58"/>
    <p:sldId id="298" r:id="rId59"/>
  </p:sldIdLst>
  <p:sldSz cx="9144000" cy="6858000" type="screen4x3"/>
  <p:notesSz cx="6858000" cy="9144000"/>
  <p:embeddedFontLst>
    <p:embeddedFont>
      <p:font typeface="ＭＳ Ｐゴシック" panose="020B0600070205080204" pitchFamily="34" charset="-128"/>
      <p:regular r:id="rId62"/>
    </p:embeddedFont>
    <p:embeddedFont>
      <p:font typeface="Calibri" panose="020F0502020204030204" pitchFamily="34" charset="0"/>
      <p:regular r:id="rId63"/>
      <p:bold r:id="rId64"/>
      <p:italic r:id="rId65"/>
      <p:boldItalic r:id="rId6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72" autoAdjust="0"/>
    <p:restoredTop sz="94660"/>
  </p:normalViewPr>
  <p:slideViewPr>
    <p:cSldViewPr>
      <p:cViewPr varScale="1">
        <p:scale>
          <a:sx n="100" d="100"/>
          <a:sy n="100" d="100"/>
        </p:scale>
        <p:origin x="618"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font" Target="fonts/font2.fntdata"/><Relationship Id="rId68"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font" Target="fonts/font5.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font" Target="fonts/font3.fntdata"/><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font" Target="fonts/font1.fntdata"/><Relationship Id="rId7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ED88DF-4146-4B72-BBF1-819814E1DEA5}"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US"/>
        </a:p>
      </dgm:t>
    </dgm:pt>
    <dgm:pt modelId="{1A61D259-A125-40AD-825C-98688B07DEE9}">
      <dgm:prSet phldrT="[Text]"/>
      <dgm:spPr/>
      <dgm:t>
        <a:bodyPr/>
        <a:lstStyle/>
        <a:p>
          <a:r>
            <a:rPr lang="en-US" dirty="0" smtClean="0"/>
            <a:t>Encryption</a:t>
          </a:r>
          <a:endParaRPr lang="en-US" dirty="0"/>
        </a:p>
      </dgm:t>
    </dgm:pt>
    <dgm:pt modelId="{5DB20712-5E33-4018-818E-19DD996FC083}" type="parTrans" cxnId="{2788E371-68B6-40FC-AD77-8F3CE818FDAC}">
      <dgm:prSet/>
      <dgm:spPr/>
      <dgm:t>
        <a:bodyPr/>
        <a:lstStyle/>
        <a:p>
          <a:endParaRPr lang="en-US"/>
        </a:p>
      </dgm:t>
    </dgm:pt>
    <dgm:pt modelId="{8F97FE23-CAB7-4776-B65B-6F4EF006C274}" type="sibTrans" cxnId="{2788E371-68B6-40FC-AD77-8F3CE818FDAC}">
      <dgm:prSet/>
      <dgm:spPr/>
      <dgm:t>
        <a:bodyPr/>
        <a:lstStyle/>
        <a:p>
          <a:endParaRPr lang="en-US"/>
        </a:p>
      </dgm:t>
    </dgm:pt>
    <dgm:pt modelId="{25F0220F-9D19-4FBA-BB7B-506DF146084D}">
      <dgm:prSet phldrT="[Text]"/>
      <dgm:spPr/>
      <dgm:t>
        <a:bodyPr/>
        <a:lstStyle/>
        <a:p>
          <a:r>
            <a:rPr lang="en-US" dirty="0" smtClean="0"/>
            <a:t>Symmetric</a:t>
          </a:r>
          <a:endParaRPr lang="en-US" dirty="0"/>
        </a:p>
      </dgm:t>
    </dgm:pt>
    <dgm:pt modelId="{85217DEA-A6F5-41FC-AB81-1E1BB65940BB}" type="parTrans" cxnId="{03BAA930-9819-48D2-B7FC-915979DBB170}">
      <dgm:prSet/>
      <dgm:spPr/>
      <dgm:t>
        <a:bodyPr/>
        <a:lstStyle/>
        <a:p>
          <a:endParaRPr lang="en-US"/>
        </a:p>
      </dgm:t>
    </dgm:pt>
    <dgm:pt modelId="{3167D829-4198-4F8B-9B2E-FB7F9966BF86}" type="sibTrans" cxnId="{03BAA930-9819-48D2-B7FC-915979DBB170}">
      <dgm:prSet/>
      <dgm:spPr/>
      <dgm:t>
        <a:bodyPr/>
        <a:lstStyle/>
        <a:p>
          <a:endParaRPr lang="en-US"/>
        </a:p>
      </dgm:t>
    </dgm:pt>
    <dgm:pt modelId="{9329966C-1926-40AB-9A95-BB251045A2D6}">
      <dgm:prSet phldrT="[Text]"/>
      <dgm:spPr/>
      <dgm:t>
        <a:bodyPr/>
        <a:lstStyle/>
        <a:p>
          <a:r>
            <a:rPr lang="en-US" dirty="0" smtClean="0"/>
            <a:t>Asymmetric</a:t>
          </a:r>
          <a:endParaRPr lang="en-US" dirty="0"/>
        </a:p>
      </dgm:t>
    </dgm:pt>
    <dgm:pt modelId="{D2FDD061-55CD-4CDE-9E5D-CB04C9726B86}" type="parTrans" cxnId="{7EE14A48-428F-440D-86D3-5D8770696F6B}">
      <dgm:prSet/>
      <dgm:spPr/>
      <dgm:t>
        <a:bodyPr/>
        <a:lstStyle/>
        <a:p>
          <a:endParaRPr lang="en-US"/>
        </a:p>
      </dgm:t>
    </dgm:pt>
    <dgm:pt modelId="{800948F3-955A-4F18-BB8F-C4A315C1DE28}" type="sibTrans" cxnId="{7EE14A48-428F-440D-86D3-5D8770696F6B}">
      <dgm:prSet/>
      <dgm:spPr/>
      <dgm:t>
        <a:bodyPr/>
        <a:lstStyle/>
        <a:p>
          <a:endParaRPr lang="en-US"/>
        </a:p>
      </dgm:t>
    </dgm:pt>
    <dgm:pt modelId="{0F4A0EED-04A8-4A97-8720-04743E5C3061}">
      <dgm:prSet phldrT="[Text]"/>
      <dgm:spPr/>
      <dgm:t>
        <a:bodyPr/>
        <a:lstStyle/>
        <a:p>
          <a:r>
            <a:rPr lang="en-US" dirty="0" smtClean="0"/>
            <a:t>Same pre-shared key to </a:t>
          </a:r>
          <a:r>
            <a:rPr lang="en-US" dirty="0" err="1" smtClean="0"/>
            <a:t>enc</a:t>
          </a:r>
          <a:r>
            <a:rPr lang="en-US" dirty="0" smtClean="0"/>
            <a:t> &amp; decry</a:t>
          </a:r>
          <a:endParaRPr lang="en-US" dirty="0"/>
        </a:p>
      </dgm:t>
    </dgm:pt>
    <dgm:pt modelId="{2CDD31DD-A2D2-4013-9AFE-B8648A5798D5}" type="parTrans" cxnId="{9C2923AB-9925-454C-AC71-BE29E7AED41C}">
      <dgm:prSet/>
      <dgm:spPr/>
      <dgm:t>
        <a:bodyPr/>
        <a:lstStyle/>
        <a:p>
          <a:endParaRPr lang="en-US"/>
        </a:p>
      </dgm:t>
    </dgm:pt>
    <dgm:pt modelId="{A8679FA8-C67F-4127-9EE8-202328F4686B}" type="sibTrans" cxnId="{9C2923AB-9925-454C-AC71-BE29E7AED41C}">
      <dgm:prSet/>
      <dgm:spPr/>
      <dgm:t>
        <a:bodyPr/>
        <a:lstStyle/>
        <a:p>
          <a:endParaRPr lang="en-US"/>
        </a:p>
      </dgm:t>
    </dgm:pt>
    <dgm:pt modelId="{62853864-114A-42F9-B5AC-74A61B7789DE}">
      <dgm:prSet phldrT="[Text]"/>
      <dgm:spPr/>
      <dgm:t>
        <a:bodyPr/>
        <a:lstStyle/>
        <a:p>
          <a:r>
            <a:rPr lang="en-US" dirty="0" smtClean="0"/>
            <a:t>One Key to </a:t>
          </a:r>
          <a:r>
            <a:rPr lang="en-US" dirty="0" err="1" smtClean="0"/>
            <a:t>Enc</a:t>
          </a:r>
          <a:r>
            <a:rPr lang="en-US" dirty="0" smtClean="0"/>
            <a:t> </a:t>
          </a:r>
          <a:endParaRPr lang="en-US" dirty="0"/>
        </a:p>
      </dgm:t>
    </dgm:pt>
    <dgm:pt modelId="{6758DA52-4F6E-4F12-BC94-90EC0F005307}" type="parTrans" cxnId="{C3DEF6F7-B5A0-4CEC-B25E-9F50630CA671}">
      <dgm:prSet/>
      <dgm:spPr/>
      <dgm:t>
        <a:bodyPr/>
        <a:lstStyle/>
        <a:p>
          <a:endParaRPr lang="en-US"/>
        </a:p>
      </dgm:t>
    </dgm:pt>
    <dgm:pt modelId="{65DD0939-2DA9-4899-A46C-3E12B5FCE419}" type="sibTrans" cxnId="{C3DEF6F7-B5A0-4CEC-B25E-9F50630CA671}">
      <dgm:prSet/>
      <dgm:spPr/>
      <dgm:t>
        <a:bodyPr/>
        <a:lstStyle/>
        <a:p>
          <a:endParaRPr lang="en-US"/>
        </a:p>
      </dgm:t>
    </dgm:pt>
    <dgm:pt modelId="{3D0B27EF-28CF-498E-8F79-40B609A3D60E}">
      <dgm:prSet phldrT="[Text]"/>
      <dgm:spPr/>
      <dgm:t>
        <a:bodyPr/>
        <a:lstStyle/>
        <a:p>
          <a:r>
            <a:rPr lang="en-US" dirty="0" smtClean="0"/>
            <a:t>One Key to Decry (Private)</a:t>
          </a:r>
          <a:endParaRPr lang="en-US" dirty="0"/>
        </a:p>
      </dgm:t>
    </dgm:pt>
    <dgm:pt modelId="{98081B42-14A4-4C2C-9FAB-613472755F42}" type="parTrans" cxnId="{7EAF5A6A-7B21-412B-AAB7-0EAF48A412F1}">
      <dgm:prSet/>
      <dgm:spPr/>
      <dgm:t>
        <a:bodyPr/>
        <a:lstStyle/>
        <a:p>
          <a:endParaRPr lang="en-US"/>
        </a:p>
      </dgm:t>
    </dgm:pt>
    <dgm:pt modelId="{8D92A819-B076-4B7C-A34C-4909188BE02B}" type="sibTrans" cxnId="{7EAF5A6A-7B21-412B-AAB7-0EAF48A412F1}">
      <dgm:prSet/>
      <dgm:spPr/>
      <dgm:t>
        <a:bodyPr/>
        <a:lstStyle/>
        <a:p>
          <a:endParaRPr lang="en-US"/>
        </a:p>
      </dgm:t>
    </dgm:pt>
    <dgm:pt modelId="{A214BAEE-5863-4FC4-A949-A06D931B3F6A}">
      <dgm:prSet phldrT="[Text]"/>
      <dgm:spPr/>
      <dgm:t>
        <a:bodyPr/>
        <a:lstStyle/>
        <a:p>
          <a:r>
            <a:rPr lang="en-US" dirty="0" smtClean="0"/>
            <a:t>One is Public other is Private</a:t>
          </a:r>
          <a:endParaRPr lang="en-US" dirty="0"/>
        </a:p>
      </dgm:t>
    </dgm:pt>
    <dgm:pt modelId="{2E260C8A-36E4-493F-98D8-02F69371F7C0}" type="parTrans" cxnId="{580C9196-61DD-42D1-8A3C-10BC350BBC8C}">
      <dgm:prSet/>
      <dgm:spPr/>
      <dgm:t>
        <a:bodyPr/>
        <a:lstStyle/>
        <a:p>
          <a:endParaRPr lang="en-US"/>
        </a:p>
      </dgm:t>
    </dgm:pt>
    <dgm:pt modelId="{08CCD40B-50F4-4BCA-B6FC-3D1585E8E10B}" type="sibTrans" cxnId="{580C9196-61DD-42D1-8A3C-10BC350BBC8C}">
      <dgm:prSet/>
      <dgm:spPr/>
      <dgm:t>
        <a:bodyPr/>
        <a:lstStyle/>
        <a:p>
          <a:endParaRPr lang="en-US"/>
        </a:p>
      </dgm:t>
    </dgm:pt>
    <dgm:pt modelId="{7D0F928C-8A1E-494D-9220-E4C616F3C42E}">
      <dgm:prSet phldrT="[Text]"/>
      <dgm:spPr/>
      <dgm:t>
        <a:bodyPr/>
        <a:lstStyle/>
        <a:p>
          <a:r>
            <a:rPr lang="en-US" dirty="0" smtClean="0"/>
            <a:t>the receiver is the only one that can decrypt it using his private key</a:t>
          </a:r>
          <a:endParaRPr lang="en-US" dirty="0"/>
        </a:p>
      </dgm:t>
    </dgm:pt>
    <dgm:pt modelId="{2D7DACF2-3C05-4086-8BC0-3EFB4B3A98EB}" type="parTrans" cxnId="{640F4E22-01A5-4102-9B26-B5E1D947C1A4}">
      <dgm:prSet/>
      <dgm:spPr/>
      <dgm:t>
        <a:bodyPr/>
        <a:lstStyle/>
        <a:p>
          <a:endParaRPr lang="en-US"/>
        </a:p>
      </dgm:t>
    </dgm:pt>
    <dgm:pt modelId="{6BCF718F-B680-4F75-BC3A-E015BDB0613E}" type="sibTrans" cxnId="{640F4E22-01A5-4102-9B26-B5E1D947C1A4}">
      <dgm:prSet/>
      <dgm:spPr/>
      <dgm:t>
        <a:bodyPr/>
        <a:lstStyle/>
        <a:p>
          <a:endParaRPr lang="en-US"/>
        </a:p>
      </dgm:t>
    </dgm:pt>
    <dgm:pt modelId="{2EFC4DCC-1D7A-45C4-9906-B3089AFDEE20}">
      <dgm:prSet phldrT="[Text]" custT="1"/>
      <dgm:spPr/>
      <dgm:t>
        <a:bodyPr/>
        <a:lstStyle/>
        <a:p>
          <a:r>
            <a:rPr lang="en-US" sz="700" dirty="0" smtClean="0"/>
            <a:t>In a public-key encryption system, any </a:t>
          </a:r>
          <a:r>
            <a:rPr lang="en-US" sz="700" b="1" dirty="0" smtClean="0"/>
            <a:t>person can encryp</a:t>
          </a:r>
          <a:r>
            <a:rPr lang="en-US" sz="700" dirty="0" smtClean="0"/>
            <a:t>t a message using the public key of the receiver.</a:t>
          </a:r>
          <a:endParaRPr lang="en-US" sz="700" dirty="0"/>
        </a:p>
      </dgm:t>
    </dgm:pt>
    <dgm:pt modelId="{7B8538CD-93D2-4597-AB92-95A6EB1F2C7E}" type="parTrans" cxnId="{2942AAE7-FD82-4118-B564-253471B0A495}">
      <dgm:prSet/>
      <dgm:spPr/>
      <dgm:t>
        <a:bodyPr/>
        <a:lstStyle/>
        <a:p>
          <a:endParaRPr lang="en-US"/>
        </a:p>
      </dgm:t>
    </dgm:pt>
    <dgm:pt modelId="{93713782-0F54-44CB-96FD-AEA726650D83}" type="sibTrans" cxnId="{2942AAE7-FD82-4118-B564-253471B0A495}">
      <dgm:prSet/>
      <dgm:spPr/>
      <dgm:t>
        <a:bodyPr/>
        <a:lstStyle/>
        <a:p>
          <a:endParaRPr lang="en-US"/>
        </a:p>
      </dgm:t>
    </dgm:pt>
    <dgm:pt modelId="{1BF19ED7-2A59-4B6D-A2FB-0FD67B2ACD7A}" type="pres">
      <dgm:prSet presAssocID="{92ED88DF-4146-4B72-BBF1-819814E1DEA5}" presName="Name0" presStyleCnt="0">
        <dgm:presLayoutVars>
          <dgm:orgChart val="1"/>
          <dgm:chPref val="1"/>
          <dgm:dir/>
          <dgm:animOne val="branch"/>
          <dgm:animLvl val="lvl"/>
          <dgm:resizeHandles/>
        </dgm:presLayoutVars>
      </dgm:prSet>
      <dgm:spPr/>
    </dgm:pt>
    <dgm:pt modelId="{41D23028-5F67-4FCE-8353-B353EC1FEDDF}" type="pres">
      <dgm:prSet presAssocID="{1A61D259-A125-40AD-825C-98688B07DEE9}" presName="hierRoot1" presStyleCnt="0">
        <dgm:presLayoutVars>
          <dgm:hierBranch val="init"/>
        </dgm:presLayoutVars>
      </dgm:prSet>
      <dgm:spPr/>
    </dgm:pt>
    <dgm:pt modelId="{4892E98B-BD05-45BC-916C-59A8D4508AF4}" type="pres">
      <dgm:prSet presAssocID="{1A61D259-A125-40AD-825C-98688B07DEE9}" presName="rootComposite1" presStyleCnt="0"/>
      <dgm:spPr/>
    </dgm:pt>
    <dgm:pt modelId="{62CAFE18-5856-444F-BEDF-BFB98820CC77}" type="pres">
      <dgm:prSet presAssocID="{1A61D259-A125-40AD-825C-98688B07DEE9}" presName="rootText1" presStyleLbl="alignAcc1" presStyleIdx="0" presStyleCnt="0">
        <dgm:presLayoutVars>
          <dgm:chPref val="3"/>
        </dgm:presLayoutVars>
      </dgm:prSet>
      <dgm:spPr/>
    </dgm:pt>
    <dgm:pt modelId="{CD1EF9C1-0A1A-4E92-8AEE-06DBE3BAF712}" type="pres">
      <dgm:prSet presAssocID="{1A61D259-A125-40AD-825C-98688B07DEE9}" presName="topArc1" presStyleLbl="parChTrans1D1" presStyleIdx="0" presStyleCnt="18"/>
      <dgm:spPr/>
    </dgm:pt>
    <dgm:pt modelId="{60433B80-4022-4A34-8B4A-7C5D44A5813A}" type="pres">
      <dgm:prSet presAssocID="{1A61D259-A125-40AD-825C-98688B07DEE9}" presName="bottomArc1" presStyleLbl="parChTrans1D1" presStyleIdx="1" presStyleCnt="18"/>
      <dgm:spPr/>
    </dgm:pt>
    <dgm:pt modelId="{94D03E2B-8158-4EEF-B2FF-3F41FB40F84D}" type="pres">
      <dgm:prSet presAssocID="{1A61D259-A125-40AD-825C-98688B07DEE9}" presName="topConnNode1" presStyleLbl="node1" presStyleIdx="0" presStyleCnt="0"/>
      <dgm:spPr/>
    </dgm:pt>
    <dgm:pt modelId="{E710C840-9CCC-4ED9-9F17-7653198BE9F4}" type="pres">
      <dgm:prSet presAssocID="{1A61D259-A125-40AD-825C-98688B07DEE9}" presName="hierChild2" presStyleCnt="0"/>
      <dgm:spPr/>
    </dgm:pt>
    <dgm:pt modelId="{6215CA57-30C3-4A9A-A64C-DCC1CC24487F}" type="pres">
      <dgm:prSet presAssocID="{85217DEA-A6F5-41FC-AB81-1E1BB65940BB}" presName="Name28" presStyleLbl="parChTrans1D2" presStyleIdx="0" presStyleCnt="3"/>
      <dgm:spPr/>
    </dgm:pt>
    <dgm:pt modelId="{D9B6AD13-C3C2-48AF-A3E6-859381B775F9}" type="pres">
      <dgm:prSet presAssocID="{25F0220F-9D19-4FBA-BB7B-506DF146084D}" presName="hierRoot2" presStyleCnt="0">
        <dgm:presLayoutVars>
          <dgm:hierBranch val="init"/>
        </dgm:presLayoutVars>
      </dgm:prSet>
      <dgm:spPr/>
    </dgm:pt>
    <dgm:pt modelId="{BF7F3A0B-A8BE-46F3-8502-0AB87638BBCF}" type="pres">
      <dgm:prSet presAssocID="{25F0220F-9D19-4FBA-BB7B-506DF146084D}" presName="rootComposite2" presStyleCnt="0"/>
      <dgm:spPr/>
    </dgm:pt>
    <dgm:pt modelId="{68809FDB-C0B8-4A53-A34E-FB15348A9B57}" type="pres">
      <dgm:prSet presAssocID="{25F0220F-9D19-4FBA-BB7B-506DF146084D}" presName="rootText2" presStyleLbl="alignAcc1" presStyleIdx="0" presStyleCnt="0">
        <dgm:presLayoutVars>
          <dgm:chPref val="3"/>
        </dgm:presLayoutVars>
      </dgm:prSet>
      <dgm:spPr/>
    </dgm:pt>
    <dgm:pt modelId="{BB5FF7C5-0D91-42FD-B74F-80439047BE7E}" type="pres">
      <dgm:prSet presAssocID="{25F0220F-9D19-4FBA-BB7B-506DF146084D}" presName="topArc2" presStyleLbl="parChTrans1D1" presStyleIdx="2" presStyleCnt="18"/>
      <dgm:spPr/>
    </dgm:pt>
    <dgm:pt modelId="{EA05A434-871E-4102-9462-8AEBCDBAC0D7}" type="pres">
      <dgm:prSet presAssocID="{25F0220F-9D19-4FBA-BB7B-506DF146084D}" presName="bottomArc2" presStyleLbl="parChTrans1D1" presStyleIdx="3" presStyleCnt="18"/>
      <dgm:spPr/>
    </dgm:pt>
    <dgm:pt modelId="{0CC18704-9C64-448D-8F27-6C864E3D64F9}" type="pres">
      <dgm:prSet presAssocID="{25F0220F-9D19-4FBA-BB7B-506DF146084D}" presName="topConnNode2" presStyleLbl="node2" presStyleIdx="0" presStyleCnt="0"/>
      <dgm:spPr/>
    </dgm:pt>
    <dgm:pt modelId="{2413275F-2FBE-4BC5-AB7E-01BFC1EE0068}" type="pres">
      <dgm:prSet presAssocID="{25F0220F-9D19-4FBA-BB7B-506DF146084D}" presName="hierChild4" presStyleCnt="0"/>
      <dgm:spPr/>
    </dgm:pt>
    <dgm:pt modelId="{927814FB-C4F3-411F-9017-313071F025A7}" type="pres">
      <dgm:prSet presAssocID="{2CDD31DD-A2D2-4013-9AFE-B8648A5798D5}" presName="Name28" presStyleLbl="parChTrans1D3" presStyleIdx="0" presStyleCnt="4"/>
      <dgm:spPr/>
    </dgm:pt>
    <dgm:pt modelId="{5CB2C7B3-EFE7-411D-B80A-05E88A4C1973}" type="pres">
      <dgm:prSet presAssocID="{0F4A0EED-04A8-4A97-8720-04743E5C3061}" presName="hierRoot2" presStyleCnt="0">
        <dgm:presLayoutVars>
          <dgm:hierBranch val="init"/>
        </dgm:presLayoutVars>
      </dgm:prSet>
      <dgm:spPr/>
    </dgm:pt>
    <dgm:pt modelId="{8D9B032C-1804-4273-95E2-2CF6EAA8CA60}" type="pres">
      <dgm:prSet presAssocID="{0F4A0EED-04A8-4A97-8720-04743E5C3061}" presName="rootComposite2" presStyleCnt="0"/>
      <dgm:spPr/>
    </dgm:pt>
    <dgm:pt modelId="{602E94BB-D158-4E05-B373-B722DA5E0F94}" type="pres">
      <dgm:prSet presAssocID="{0F4A0EED-04A8-4A97-8720-04743E5C3061}" presName="rootText2" presStyleLbl="alignAcc1" presStyleIdx="0" presStyleCnt="0">
        <dgm:presLayoutVars>
          <dgm:chPref val="3"/>
        </dgm:presLayoutVars>
      </dgm:prSet>
      <dgm:spPr/>
      <dgm:t>
        <a:bodyPr/>
        <a:lstStyle/>
        <a:p>
          <a:endParaRPr lang="en-US"/>
        </a:p>
      </dgm:t>
    </dgm:pt>
    <dgm:pt modelId="{3F7F3F23-9B81-4E2F-9ED4-9A250453BC54}" type="pres">
      <dgm:prSet presAssocID="{0F4A0EED-04A8-4A97-8720-04743E5C3061}" presName="topArc2" presStyleLbl="parChTrans1D1" presStyleIdx="4" presStyleCnt="18"/>
      <dgm:spPr/>
    </dgm:pt>
    <dgm:pt modelId="{D1861A2C-6A48-446D-981B-4360CD03E8F3}" type="pres">
      <dgm:prSet presAssocID="{0F4A0EED-04A8-4A97-8720-04743E5C3061}" presName="bottomArc2" presStyleLbl="parChTrans1D1" presStyleIdx="5" presStyleCnt="18"/>
      <dgm:spPr/>
    </dgm:pt>
    <dgm:pt modelId="{37F7F014-B288-4693-BC2A-7BF34D38CA9A}" type="pres">
      <dgm:prSet presAssocID="{0F4A0EED-04A8-4A97-8720-04743E5C3061}" presName="topConnNode2" presStyleLbl="node3" presStyleIdx="0" presStyleCnt="0"/>
      <dgm:spPr/>
    </dgm:pt>
    <dgm:pt modelId="{479C1E9A-394E-4726-BFB8-74B0A238CAAB}" type="pres">
      <dgm:prSet presAssocID="{0F4A0EED-04A8-4A97-8720-04743E5C3061}" presName="hierChild4" presStyleCnt="0"/>
      <dgm:spPr/>
    </dgm:pt>
    <dgm:pt modelId="{C55401DE-D06D-4069-AC89-1475199C2EF8}" type="pres">
      <dgm:prSet presAssocID="{0F4A0EED-04A8-4A97-8720-04743E5C3061}" presName="hierChild5" presStyleCnt="0"/>
      <dgm:spPr/>
    </dgm:pt>
    <dgm:pt modelId="{8012A377-C24A-4FBF-8627-11D109BC2D6A}" type="pres">
      <dgm:prSet presAssocID="{25F0220F-9D19-4FBA-BB7B-506DF146084D}" presName="hierChild5" presStyleCnt="0"/>
      <dgm:spPr/>
    </dgm:pt>
    <dgm:pt modelId="{44936567-0388-4602-9851-722EE5210E10}" type="pres">
      <dgm:prSet presAssocID="{1A61D259-A125-40AD-825C-98688B07DEE9}" presName="hierChild3" presStyleCnt="0"/>
      <dgm:spPr/>
    </dgm:pt>
    <dgm:pt modelId="{D5ACDA51-ECD9-4FF2-B721-35194D518E00}" type="pres">
      <dgm:prSet presAssocID="{9329966C-1926-40AB-9A95-BB251045A2D6}" presName="hierRoot1" presStyleCnt="0">
        <dgm:presLayoutVars>
          <dgm:hierBranch val="init"/>
        </dgm:presLayoutVars>
      </dgm:prSet>
      <dgm:spPr/>
    </dgm:pt>
    <dgm:pt modelId="{447DCDCF-CEA5-4508-AA3E-C93A1E0FF8D1}" type="pres">
      <dgm:prSet presAssocID="{9329966C-1926-40AB-9A95-BB251045A2D6}" presName="rootComposite1" presStyleCnt="0"/>
      <dgm:spPr/>
    </dgm:pt>
    <dgm:pt modelId="{3BDDB443-F31E-4670-B67A-2881B7D4861B}" type="pres">
      <dgm:prSet presAssocID="{9329966C-1926-40AB-9A95-BB251045A2D6}" presName="rootText1" presStyleLbl="alignAcc1" presStyleIdx="0" presStyleCnt="0">
        <dgm:presLayoutVars>
          <dgm:chPref val="3"/>
        </dgm:presLayoutVars>
      </dgm:prSet>
      <dgm:spPr/>
    </dgm:pt>
    <dgm:pt modelId="{4CD060FA-CBAA-499C-9ABF-9BD1152C93AC}" type="pres">
      <dgm:prSet presAssocID="{9329966C-1926-40AB-9A95-BB251045A2D6}" presName="topArc1" presStyleLbl="parChTrans1D1" presStyleIdx="6" presStyleCnt="18"/>
      <dgm:spPr/>
    </dgm:pt>
    <dgm:pt modelId="{704DBA55-4D0B-447D-BDC1-31429E8F4EFE}" type="pres">
      <dgm:prSet presAssocID="{9329966C-1926-40AB-9A95-BB251045A2D6}" presName="bottomArc1" presStyleLbl="parChTrans1D1" presStyleIdx="7" presStyleCnt="18"/>
      <dgm:spPr/>
    </dgm:pt>
    <dgm:pt modelId="{F16AB0A6-525F-4741-B19A-3C4EDDCC44F7}" type="pres">
      <dgm:prSet presAssocID="{9329966C-1926-40AB-9A95-BB251045A2D6}" presName="topConnNode1" presStyleLbl="node1" presStyleIdx="0" presStyleCnt="0"/>
      <dgm:spPr/>
    </dgm:pt>
    <dgm:pt modelId="{858878D6-99DE-45D7-A8CD-41F6A8D7CD92}" type="pres">
      <dgm:prSet presAssocID="{9329966C-1926-40AB-9A95-BB251045A2D6}" presName="hierChild2" presStyleCnt="0"/>
      <dgm:spPr/>
    </dgm:pt>
    <dgm:pt modelId="{BA148759-F0DF-48BF-ADB8-93BA3F8C53F8}" type="pres">
      <dgm:prSet presAssocID="{6758DA52-4F6E-4F12-BC94-90EC0F005307}" presName="Name28" presStyleLbl="parChTrans1D2" presStyleIdx="1" presStyleCnt="3"/>
      <dgm:spPr/>
    </dgm:pt>
    <dgm:pt modelId="{8898A56C-8A64-4270-951D-BB4975A1F65B}" type="pres">
      <dgm:prSet presAssocID="{62853864-114A-42F9-B5AC-74A61B7789DE}" presName="hierRoot2" presStyleCnt="0">
        <dgm:presLayoutVars>
          <dgm:hierBranch val="init"/>
        </dgm:presLayoutVars>
      </dgm:prSet>
      <dgm:spPr/>
    </dgm:pt>
    <dgm:pt modelId="{7DC86888-ECC8-4C88-9DFF-F2341FD62916}" type="pres">
      <dgm:prSet presAssocID="{62853864-114A-42F9-B5AC-74A61B7789DE}" presName="rootComposite2" presStyleCnt="0"/>
      <dgm:spPr/>
    </dgm:pt>
    <dgm:pt modelId="{2C9F99C4-8AE5-4B3F-88FB-C10D58EAF8FB}" type="pres">
      <dgm:prSet presAssocID="{62853864-114A-42F9-B5AC-74A61B7789DE}" presName="rootText2" presStyleLbl="alignAcc1" presStyleIdx="0" presStyleCnt="0">
        <dgm:presLayoutVars>
          <dgm:chPref val="3"/>
        </dgm:presLayoutVars>
      </dgm:prSet>
      <dgm:spPr/>
      <dgm:t>
        <a:bodyPr/>
        <a:lstStyle/>
        <a:p>
          <a:endParaRPr lang="en-US"/>
        </a:p>
      </dgm:t>
    </dgm:pt>
    <dgm:pt modelId="{49DCA3A2-8DF5-454B-99DC-4BDC6338A268}" type="pres">
      <dgm:prSet presAssocID="{62853864-114A-42F9-B5AC-74A61B7789DE}" presName="topArc2" presStyleLbl="parChTrans1D1" presStyleIdx="8" presStyleCnt="18"/>
      <dgm:spPr/>
    </dgm:pt>
    <dgm:pt modelId="{CC29F61F-DE3A-4040-B01F-DB46B21B97B2}" type="pres">
      <dgm:prSet presAssocID="{62853864-114A-42F9-B5AC-74A61B7789DE}" presName="bottomArc2" presStyleLbl="parChTrans1D1" presStyleIdx="9" presStyleCnt="18"/>
      <dgm:spPr/>
    </dgm:pt>
    <dgm:pt modelId="{F99CDA50-8F1F-421B-8AB0-F8EEC03EAD41}" type="pres">
      <dgm:prSet presAssocID="{62853864-114A-42F9-B5AC-74A61B7789DE}" presName="topConnNode2" presStyleLbl="node2" presStyleIdx="0" presStyleCnt="0"/>
      <dgm:spPr/>
    </dgm:pt>
    <dgm:pt modelId="{B60E99C1-6A7C-4F32-98F0-F2F6D7EA3CC7}" type="pres">
      <dgm:prSet presAssocID="{62853864-114A-42F9-B5AC-74A61B7789DE}" presName="hierChild4" presStyleCnt="0"/>
      <dgm:spPr/>
    </dgm:pt>
    <dgm:pt modelId="{587075BD-C2BE-40B1-BA3B-031678E09852}" type="pres">
      <dgm:prSet presAssocID="{2E260C8A-36E4-493F-98D8-02F69371F7C0}" presName="Name28" presStyleLbl="parChTrans1D3" presStyleIdx="1" presStyleCnt="4"/>
      <dgm:spPr/>
    </dgm:pt>
    <dgm:pt modelId="{FFF902A0-EEEA-4C37-9F82-AF7811D701D4}" type="pres">
      <dgm:prSet presAssocID="{A214BAEE-5863-4FC4-A949-A06D931B3F6A}" presName="hierRoot2" presStyleCnt="0">
        <dgm:presLayoutVars>
          <dgm:hierBranch val="init"/>
        </dgm:presLayoutVars>
      </dgm:prSet>
      <dgm:spPr/>
    </dgm:pt>
    <dgm:pt modelId="{5C99BA18-E078-4B5C-A6D0-DFF140592B30}" type="pres">
      <dgm:prSet presAssocID="{A214BAEE-5863-4FC4-A949-A06D931B3F6A}" presName="rootComposite2" presStyleCnt="0"/>
      <dgm:spPr/>
    </dgm:pt>
    <dgm:pt modelId="{593CD421-3DE8-4CBC-B7C3-B580AF02D174}" type="pres">
      <dgm:prSet presAssocID="{A214BAEE-5863-4FC4-A949-A06D931B3F6A}" presName="rootText2" presStyleLbl="alignAcc1" presStyleIdx="0" presStyleCnt="0">
        <dgm:presLayoutVars>
          <dgm:chPref val="3"/>
        </dgm:presLayoutVars>
      </dgm:prSet>
      <dgm:spPr/>
      <dgm:t>
        <a:bodyPr/>
        <a:lstStyle/>
        <a:p>
          <a:endParaRPr lang="en-US"/>
        </a:p>
      </dgm:t>
    </dgm:pt>
    <dgm:pt modelId="{22E4B462-70EF-4EDF-B0EF-B477CF6F0E46}" type="pres">
      <dgm:prSet presAssocID="{A214BAEE-5863-4FC4-A949-A06D931B3F6A}" presName="topArc2" presStyleLbl="parChTrans1D1" presStyleIdx="10" presStyleCnt="18"/>
      <dgm:spPr/>
    </dgm:pt>
    <dgm:pt modelId="{C2FA3271-6EC5-486E-AD9C-0C3D26047B8B}" type="pres">
      <dgm:prSet presAssocID="{A214BAEE-5863-4FC4-A949-A06D931B3F6A}" presName="bottomArc2" presStyleLbl="parChTrans1D1" presStyleIdx="11" presStyleCnt="18"/>
      <dgm:spPr/>
    </dgm:pt>
    <dgm:pt modelId="{EC93E2F8-F923-4D46-8566-0CECD600BBB2}" type="pres">
      <dgm:prSet presAssocID="{A214BAEE-5863-4FC4-A949-A06D931B3F6A}" presName="topConnNode2" presStyleLbl="node3" presStyleIdx="0" presStyleCnt="0"/>
      <dgm:spPr/>
    </dgm:pt>
    <dgm:pt modelId="{7C57D6EA-DE53-41AD-857B-C538305BD1B7}" type="pres">
      <dgm:prSet presAssocID="{A214BAEE-5863-4FC4-A949-A06D931B3F6A}" presName="hierChild4" presStyleCnt="0"/>
      <dgm:spPr/>
    </dgm:pt>
    <dgm:pt modelId="{1504694E-11DA-47BE-BF5E-498437CD6563}" type="pres">
      <dgm:prSet presAssocID="{A214BAEE-5863-4FC4-A949-A06D931B3F6A}" presName="hierChild5" presStyleCnt="0"/>
      <dgm:spPr/>
    </dgm:pt>
    <dgm:pt modelId="{21E50012-B09B-4838-B887-010526DEB336}" type="pres">
      <dgm:prSet presAssocID="{7B8538CD-93D2-4597-AB92-95A6EB1F2C7E}" presName="Name28" presStyleLbl="parChTrans1D3" presStyleIdx="2" presStyleCnt="4"/>
      <dgm:spPr/>
    </dgm:pt>
    <dgm:pt modelId="{6AC09815-EB7D-4B77-9BF6-F6EF66F2AED5}" type="pres">
      <dgm:prSet presAssocID="{2EFC4DCC-1D7A-45C4-9906-B3089AFDEE20}" presName="hierRoot2" presStyleCnt="0">
        <dgm:presLayoutVars>
          <dgm:hierBranch val="init"/>
        </dgm:presLayoutVars>
      </dgm:prSet>
      <dgm:spPr/>
    </dgm:pt>
    <dgm:pt modelId="{04EB0823-0838-453E-93EB-401F8D2F0705}" type="pres">
      <dgm:prSet presAssocID="{2EFC4DCC-1D7A-45C4-9906-B3089AFDEE20}" presName="rootComposite2" presStyleCnt="0"/>
      <dgm:spPr/>
    </dgm:pt>
    <dgm:pt modelId="{9B64B8F7-60C4-4823-85AD-79B448110A51}" type="pres">
      <dgm:prSet presAssocID="{2EFC4DCC-1D7A-45C4-9906-B3089AFDEE20}" presName="rootText2" presStyleLbl="alignAcc1" presStyleIdx="0" presStyleCnt="0">
        <dgm:presLayoutVars>
          <dgm:chPref val="3"/>
        </dgm:presLayoutVars>
      </dgm:prSet>
      <dgm:spPr/>
      <dgm:t>
        <a:bodyPr/>
        <a:lstStyle/>
        <a:p>
          <a:endParaRPr lang="en-US"/>
        </a:p>
      </dgm:t>
    </dgm:pt>
    <dgm:pt modelId="{27C6D787-C233-4DAE-9D93-E7D93EE6A735}" type="pres">
      <dgm:prSet presAssocID="{2EFC4DCC-1D7A-45C4-9906-B3089AFDEE20}" presName="topArc2" presStyleLbl="parChTrans1D1" presStyleIdx="12" presStyleCnt="18"/>
      <dgm:spPr/>
    </dgm:pt>
    <dgm:pt modelId="{40404D67-F20B-4597-A8B4-D62EC2A235A5}" type="pres">
      <dgm:prSet presAssocID="{2EFC4DCC-1D7A-45C4-9906-B3089AFDEE20}" presName="bottomArc2" presStyleLbl="parChTrans1D1" presStyleIdx="13" presStyleCnt="18"/>
      <dgm:spPr/>
    </dgm:pt>
    <dgm:pt modelId="{293229F8-575F-4419-ADAE-66DD7C66C3EA}" type="pres">
      <dgm:prSet presAssocID="{2EFC4DCC-1D7A-45C4-9906-B3089AFDEE20}" presName="topConnNode2" presStyleLbl="node3" presStyleIdx="0" presStyleCnt="0"/>
      <dgm:spPr/>
    </dgm:pt>
    <dgm:pt modelId="{ED1BB236-1EEC-4C67-BFF4-A239B399A1C0}" type="pres">
      <dgm:prSet presAssocID="{2EFC4DCC-1D7A-45C4-9906-B3089AFDEE20}" presName="hierChild4" presStyleCnt="0"/>
      <dgm:spPr/>
    </dgm:pt>
    <dgm:pt modelId="{0F1E7031-05AD-4E3C-BEFC-2B817FC252E7}" type="pres">
      <dgm:prSet presAssocID="{2EFC4DCC-1D7A-45C4-9906-B3089AFDEE20}" presName="hierChild5" presStyleCnt="0"/>
      <dgm:spPr/>
    </dgm:pt>
    <dgm:pt modelId="{047D10CF-615A-4C7E-821F-0901B1FA983C}" type="pres">
      <dgm:prSet presAssocID="{2D7DACF2-3C05-4086-8BC0-3EFB4B3A98EB}" presName="Name28" presStyleLbl="parChTrans1D3" presStyleIdx="3" presStyleCnt="4"/>
      <dgm:spPr/>
    </dgm:pt>
    <dgm:pt modelId="{4C993AA0-95DC-4405-89FD-842F0F99E2EB}" type="pres">
      <dgm:prSet presAssocID="{7D0F928C-8A1E-494D-9220-E4C616F3C42E}" presName="hierRoot2" presStyleCnt="0">
        <dgm:presLayoutVars>
          <dgm:hierBranch val="init"/>
        </dgm:presLayoutVars>
      </dgm:prSet>
      <dgm:spPr/>
    </dgm:pt>
    <dgm:pt modelId="{8884A155-A675-4C82-9581-6F8DEC550CF4}" type="pres">
      <dgm:prSet presAssocID="{7D0F928C-8A1E-494D-9220-E4C616F3C42E}" presName="rootComposite2" presStyleCnt="0"/>
      <dgm:spPr/>
    </dgm:pt>
    <dgm:pt modelId="{FD303DCF-E6D0-4577-A592-899CB1835094}" type="pres">
      <dgm:prSet presAssocID="{7D0F928C-8A1E-494D-9220-E4C616F3C42E}" presName="rootText2" presStyleLbl="alignAcc1" presStyleIdx="0" presStyleCnt="0">
        <dgm:presLayoutVars>
          <dgm:chPref val="3"/>
        </dgm:presLayoutVars>
      </dgm:prSet>
      <dgm:spPr/>
      <dgm:t>
        <a:bodyPr/>
        <a:lstStyle/>
        <a:p>
          <a:endParaRPr lang="en-US"/>
        </a:p>
      </dgm:t>
    </dgm:pt>
    <dgm:pt modelId="{A1CC8A01-146A-406D-9285-9F4DA30FDFA0}" type="pres">
      <dgm:prSet presAssocID="{7D0F928C-8A1E-494D-9220-E4C616F3C42E}" presName="topArc2" presStyleLbl="parChTrans1D1" presStyleIdx="14" presStyleCnt="18"/>
      <dgm:spPr/>
    </dgm:pt>
    <dgm:pt modelId="{6D024E3E-8542-4F19-8B44-3178C85293D5}" type="pres">
      <dgm:prSet presAssocID="{7D0F928C-8A1E-494D-9220-E4C616F3C42E}" presName="bottomArc2" presStyleLbl="parChTrans1D1" presStyleIdx="15" presStyleCnt="18"/>
      <dgm:spPr/>
    </dgm:pt>
    <dgm:pt modelId="{04B05A0E-F51C-42B9-BB6D-A6E8714253D3}" type="pres">
      <dgm:prSet presAssocID="{7D0F928C-8A1E-494D-9220-E4C616F3C42E}" presName="topConnNode2" presStyleLbl="node3" presStyleIdx="0" presStyleCnt="0"/>
      <dgm:spPr/>
    </dgm:pt>
    <dgm:pt modelId="{CEDDA658-1DB3-4CF5-8135-1371DE62C53A}" type="pres">
      <dgm:prSet presAssocID="{7D0F928C-8A1E-494D-9220-E4C616F3C42E}" presName="hierChild4" presStyleCnt="0"/>
      <dgm:spPr/>
    </dgm:pt>
    <dgm:pt modelId="{4295143C-60F0-4A87-B131-FF0B83170AE9}" type="pres">
      <dgm:prSet presAssocID="{7D0F928C-8A1E-494D-9220-E4C616F3C42E}" presName="hierChild5" presStyleCnt="0"/>
      <dgm:spPr/>
    </dgm:pt>
    <dgm:pt modelId="{D44BCDF5-D00E-49E2-93A1-92522255386B}" type="pres">
      <dgm:prSet presAssocID="{62853864-114A-42F9-B5AC-74A61B7789DE}" presName="hierChild5" presStyleCnt="0"/>
      <dgm:spPr/>
    </dgm:pt>
    <dgm:pt modelId="{E19F325A-90B6-44FC-9E74-37FB2C450967}" type="pres">
      <dgm:prSet presAssocID="{98081B42-14A4-4C2C-9FAB-613472755F42}" presName="Name28" presStyleLbl="parChTrans1D2" presStyleIdx="2" presStyleCnt="3"/>
      <dgm:spPr/>
    </dgm:pt>
    <dgm:pt modelId="{20AEDBA3-13C9-45B8-B110-933ADEA1C426}" type="pres">
      <dgm:prSet presAssocID="{3D0B27EF-28CF-498E-8F79-40B609A3D60E}" presName="hierRoot2" presStyleCnt="0">
        <dgm:presLayoutVars>
          <dgm:hierBranch val="init"/>
        </dgm:presLayoutVars>
      </dgm:prSet>
      <dgm:spPr/>
    </dgm:pt>
    <dgm:pt modelId="{8CD89AC2-F114-4478-8A1C-DE50E3D8F743}" type="pres">
      <dgm:prSet presAssocID="{3D0B27EF-28CF-498E-8F79-40B609A3D60E}" presName="rootComposite2" presStyleCnt="0"/>
      <dgm:spPr/>
    </dgm:pt>
    <dgm:pt modelId="{BC2339D2-1951-4F77-A7CA-027BF68CC052}" type="pres">
      <dgm:prSet presAssocID="{3D0B27EF-28CF-498E-8F79-40B609A3D60E}" presName="rootText2" presStyleLbl="alignAcc1" presStyleIdx="0" presStyleCnt="0">
        <dgm:presLayoutVars>
          <dgm:chPref val="3"/>
        </dgm:presLayoutVars>
      </dgm:prSet>
      <dgm:spPr/>
    </dgm:pt>
    <dgm:pt modelId="{E0CCFC82-C166-48E9-A668-CB54D139CC93}" type="pres">
      <dgm:prSet presAssocID="{3D0B27EF-28CF-498E-8F79-40B609A3D60E}" presName="topArc2" presStyleLbl="parChTrans1D1" presStyleIdx="16" presStyleCnt="18"/>
      <dgm:spPr/>
    </dgm:pt>
    <dgm:pt modelId="{B190F551-DD0E-4310-BA8D-3190EEF5DD14}" type="pres">
      <dgm:prSet presAssocID="{3D0B27EF-28CF-498E-8F79-40B609A3D60E}" presName="bottomArc2" presStyleLbl="parChTrans1D1" presStyleIdx="17" presStyleCnt="18"/>
      <dgm:spPr/>
    </dgm:pt>
    <dgm:pt modelId="{8666790F-50E6-44E4-8110-7FEA1CE395DA}" type="pres">
      <dgm:prSet presAssocID="{3D0B27EF-28CF-498E-8F79-40B609A3D60E}" presName="topConnNode2" presStyleLbl="node2" presStyleIdx="0" presStyleCnt="0"/>
      <dgm:spPr/>
    </dgm:pt>
    <dgm:pt modelId="{9A4B2825-E5CE-4D33-B2E6-7BA1A57A4617}" type="pres">
      <dgm:prSet presAssocID="{3D0B27EF-28CF-498E-8F79-40B609A3D60E}" presName="hierChild4" presStyleCnt="0"/>
      <dgm:spPr/>
    </dgm:pt>
    <dgm:pt modelId="{8C07985C-CE78-4EA4-91B8-1FD098F7E5D8}" type="pres">
      <dgm:prSet presAssocID="{3D0B27EF-28CF-498E-8F79-40B609A3D60E}" presName="hierChild5" presStyleCnt="0"/>
      <dgm:spPr/>
    </dgm:pt>
    <dgm:pt modelId="{75635C04-42A1-493A-814E-46D3737A113F}" type="pres">
      <dgm:prSet presAssocID="{9329966C-1926-40AB-9A95-BB251045A2D6}" presName="hierChild3" presStyleCnt="0"/>
      <dgm:spPr/>
    </dgm:pt>
  </dgm:ptLst>
  <dgm:cxnLst>
    <dgm:cxn modelId="{77CD4193-DE1D-4B06-A616-A65ABABDB4BD}" type="presOf" srcId="{3D0B27EF-28CF-498E-8F79-40B609A3D60E}" destId="{BC2339D2-1951-4F77-A7CA-027BF68CC052}" srcOrd="0" destOrd="0" presId="urn:microsoft.com/office/officeart/2008/layout/HalfCircleOrganizationChart"/>
    <dgm:cxn modelId="{EECDC3D4-216A-45FB-8171-DD8725500615}" type="presOf" srcId="{2D7DACF2-3C05-4086-8BC0-3EFB4B3A98EB}" destId="{047D10CF-615A-4C7E-821F-0901B1FA983C}" srcOrd="0" destOrd="0" presId="urn:microsoft.com/office/officeart/2008/layout/HalfCircleOrganizationChart"/>
    <dgm:cxn modelId="{C3DEF6F7-B5A0-4CEC-B25E-9F50630CA671}" srcId="{9329966C-1926-40AB-9A95-BB251045A2D6}" destId="{62853864-114A-42F9-B5AC-74A61B7789DE}" srcOrd="0" destOrd="0" parTransId="{6758DA52-4F6E-4F12-BC94-90EC0F005307}" sibTransId="{65DD0939-2DA9-4899-A46C-3E12B5FCE419}"/>
    <dgm:cxn modelId="{50850BD8-051C-42C7-B644-E4CB4341E910}" type="presOf" srcId="{9329966C-1926-40AB-9A95-BB251045A2D6}" destId="{3BDDB443-F31E-4670-B67A-2881B7D4861B}" srcOrd="0" destOrd="0" presId="urn:microsoft.com/office/officeart/2008/layout/HalfCircleOrganizationChart"/>
    <dgm:cxn modelId="{A74B20D7-D000-4B87-B11A-D9106226AE6E}" type="presOf" srcId="{3D0B27EF-28CF-498E-8F79-40B609A3D60E}" destId="{8666790F-50E6-44E4-8110-7FEA1CE395DA}" srcOrd="1" destOrd="0" presId="urn:microsoft.com/office/officeart/2008/layout/HalfCircleOrganizationChart"/>
    <dgm:cxn modelId="{4E06EBBF-1EE8-4861-8A57-A3327584F9BE}" type="presOf" srcId="{62853864-114A-42F9-B5AC-74A61B7789DE}" destId="{F99CDA50-8F1F-421B-8AB0-F8EEC03EAD41}" srcOrd="1" destOrd="0" presId="urn:microsoft.com/office/officeart/2008/layout/HalfCircleOrganizationChart"/>
    <dgm:cxn modelId="{640F4E22-01A5-4102-9B26-B5E1D947C1A4}" srcId="{62853864-114A-42F9-B5AC-74A61B7789DE}" destId="{7D0F928C-8A1E-494D-9220-E4C616F3C42E}" srcOrd="2" destOrd="0" parTransId="{2D7DACF2-3C05-4086-8BC0-3EFB4B3A98EB}" sibTransId="{6BCF718F-B680-4F75-BC3A-E015BDB0613E}"/>
    <dgm:cxn modelId="{9C4DAD0D-0BDC-47CE-91E7-387F056EA1C9}" type="presOf" srcId="{7B8538CD-93D2-4597-AB92-95A6EB1F2C7E}" destId="{21E50012-B09B-4838-B887-010526DEB336}" srcOrd="0" destOrd="0" presId="urn:microsoft.com/office/officeart/2008/layout/HalfCircleOrganizationChart"/>
    <dgm:cxn modelId="{73213698-6C12-4236-AD53-D912541410E4}" type="presOf" srcId="{2EFC4DCC-1D7A-45C4-9906-B3089AFDEE20}" destId="{293229F8-575F-4419-ADAE-66DD7C66C3EA}" srcOrd="1" destOrd="0" presId="urn:microsoft.com/office/officeart/2008/layout/HalfCircleOrganizationChart"/>
    <dgm:cxn modelId="{B96F02EA-A5B7-4415-B74E-8559A0CAFA75}" type="presOf" srcId="{62853864-114A-42F9-B5AC-74A61B7789DE}" destId="{2C9F99C4-8AE5-4B3F-88FB-C10D58EAF8FB}" srcOrd="0" destOrd="0" presId="urn:microsoft.com/office/officeart/2008/layout/HalfCircleOrganizationChart"/>
    <dgm:cxn modelId="{BB1FCE98-1405-412D-ADD2-0BEEC78489E1}" type="presOf" srcId="{92ED88DF-4146-4B72-BBF1-819814E1DEA5}" destId="{1BF19ED7-2A59-4B6D-A2FB-0FD67B2ACD7A}" srcOrd="0" destOrd="0" presId="urn:microsoft.com/office/officeart/2008/layout/HalfCircleOrganizationChart"/>
    <dgm:cxn modelId="{6DEE9B90-3915-4B21-850F-90A263734E77}" type="presOf" srcId="{A214BAEE-5863-4FC4-A949-A06D931B3F6A}" destId="{593CD421-3DE8-4CBC-B7C3-B580AF02D174}" srcOrd="0" destOrd="0" presId="urn:microsoft.com/office/officeart/2008/layout/HalfCircleOrganizationChart"/>
    <dgm:cxn modelId="{8FD8746E-8953-479E-B7C9-973424801146}" type="presOf" srcId="{0F4A0EED-04A8-4A97-8720-04743E5C3061}" destId="{602E94BB-D158-4E05-B373-B722DA5E0F94}" srcOrd="0" destOrd="0" presId="urn:microsoft.com/office/officeart/2008/layout/HalfCircleOrganizationChart"/>
    <dgm:cxn modelId="{580C9196-61DD-42D1-8A3C-10BC350BBC8C}" srcId="{62853864-114A-42F9-B5AC-74A61B7789DE}" destId="{A214BAEE-5863-4FC4-A949-A06D931B3F6A}" srcOrd="0" destOrd="0" parTransId="{2E260C8A-36E4-493F-98D8-02F69371F7C0}" sibTransId="{08CCD40B-50F4-4BCA-B6FC-3D1585E8E10B}"/>
    <dgm:cxn modelId="{9EB5B9B1-4650-4955-8A15-F9BA7ED210EC}" type="presOf" srcId="{7D0F928C-8A1E-494D-9220-E4C616F3C42E}" destId="{04B05A0E-F51C-42B9-BB6D-A6E8714253D3}" srcOrd="1" destOrd="0" presId="urn:microsoft.com/office/officeart/2008/layout/HalfCircleOrganizationChart"/>
    <dgm:cxn modelId="{A2640ABB-B609-4D02-80EB-8C30FD049683}" type="presOf" srcId="{25F0220F-9D19-4FBA-BB7B-506DF146084D}" destId="{0CC18704-9C64-448D-8F27-6C864E3D64F9}" srcOrd="1" destOrd="0" presId="urn:microsoft.com/office/officeart/2008/layout/HalfCircleOrganizationChart"/>
    <dgm:cxn modelId="{2788E371-68B6-40FC-AD77-8F3CE818FDAC}" srcId="{92ED88DF-4146-4B72-BBF1-819814E1DEA5}" destId="{1A61D259-A125-40AD-825C-98688B07DEE9}" srcOrd="0" destOrd="0" parTransId="{5DB20712-5E33-4018-818E-19DD996FC083}" sibTransId="{8F97FE23-CAB7-4776-B65B-6F4EF006C274}"/>
    <dgm:cxn modelId="{7EAF5A6A-7B21-412B-AAB7-0EAF48A412F1}" srcId="{9329966C-1926-40AB-9A95-BB251045A2D6}" destId="{3D0B27EF-28CF-498E-8F79-40B609A3D60E}" srcOrd="1" destOrd="0" parTransId="{98081B42-14A4-4C2C-9FAB-613472755F42}" sibTransId="{8D92A819-B076-4B7C-A34C-4909188BE02B}"/>
    <dgm:cxn modelId="{03BAA930-9819-48D2-B7FC-915979DBB170}" srcId="{1A61D259-A125-40AD-825C-98688B07DEE9}" destId="{25F0220F-9D19-4FBA-BB7B-506DF146084D}" srcOrd="0" destOrd="0" parTransId="{85217DEA-A6F5-41FC-AB81-1E1BB65940BB}" sibTransId="{3167D829-4198-4F8B-9B2E-FB7F9966BF86}"/>
    <dgm:cxn modelId="{C6AB56C5-0DCC-4A6C-8C22-7A573CF01BE6}" type="presOf" srcId="{6758DA52-4F6E-4F12-BC94-90EC0F005307}" destId="{BA148759-F0DF-48BF-ADB8-93BA3F8C53F8}" srcOrd="0" destOrd="0" presId="urn:microsoft.com/office/officeart/2008/layout/HalfCircleOrganizationChart"/>
    <dgm:cxn modelId="{EDD4C749-AE84-45FC-A058-1940053C8C1D}" type="presOf" srcId="{1A61D259-A125-40AD-825C-98688B07DEE9}" destId="{62CAFE18-5856-444F-BEDF-BFB98820CC77}" srcOrd="0" destOrd="0" presId="urn:microsoft.com/office/officeart/2008/layout/HalfCircleOrganizationChart"/>
    <dgm:cxn modelId="{470C0DCF-A811-425C-87E0-89CFD6A863E4}" type="presOf" srcId="{98081B42-14A4-4C2C-9FAB-613472755F42}" destId="{E19F325A-90B6-44FC-9E74-37FB2C450967}" srcOrd="0" destOrd="0" presId="urn:microsoft.com/office/officeart/2008/layout/HalfCircleOrganizationChart"/>
    <dgm:cxn modelId="{5809D301-954F-44FE-B69A-F909577259A7}" type="presOf" srcId="{2E260C8A-36E4-493F-98D8-02F69371F7C0}" destId="{587075BD-C2BE-40B1-BA3B-031678E09852}" srcOrd="0" destOrd="0" presId="urn:microsoft.com/office/officeart/2008/layout/HalfCircleOrganizationChart"/>
    <dgm:cxn modelId="{13AE4AA3-8F3A-4B86-A0DA-9382708DEC19}" type="presOf" srcId="{2CDD31DD-A2D2-4013-9AFE-B8648A5798D5}" destId="{927814FB-C4F3-411F-9017-313071F025A7}" srcOrd="0" destOrd="0" presId="urn:microsoft.com/office/officeart/2008/layout/HalfCircleOrganizationChart"/>
    <dgm:cxn modelId="{AF149724-0277-4377-B76A-D0DFECAAA2BD}" type="presOf" srcId="{25F0220F-9D19-4FBA-BB7B-506DF146084D}" destId="{68809FDB-C0B8-4A53-A34E-FB15348A9B57}" srcOrd="0" destOrd="0" presId="urn:microsoft.com/office/officeart/2008/layout/HalfCircleOrganizationChart"/>
    <dgm:cxn modelId="{9B900B55-1EEE-49E8-8B2D-5AABD5FEB30B}" type="presOf" srcId="{85217DEA-A6F5-41FC-AB81-1E1BB65940BB}" destId="{6215CA57-30C3-4A9A-A64C-DCC1CC24487F}" srcOrd="0" destOrd="0" presId="urn:microsoft.com/office/officeart/2008/layout/HalfCircleOrganizationChart"/>
    <dgm:cxn modelId="{9C2923AB-9925-454C-AC71-BE29E7AED41C}" srcId="{25F0220F-9D19-4FBA-BB7B-506DF146084D}" destId="{0F4A0EED-04A8-4A97-8720-04743E5C3061}" srcOrd="0" destOrd="0" parTransId="{2CDD31DD-A2D2-4013-9AFE-B8648A5798D5}" sibTransId="{A8679FA8-C67F-4127-9EE8-202328F4686B}"/>
    <dgm:cxn modelId="{C7478BFD-C294-4811-962E-13766CEA320D}" type="presOf" srcId="{0F4A0EED-04A8-4A97-8720-04743E5C3061}" destId="{37F7F014-B288-4693-BC2A-7BF34D38CA9A}" srcOrd="1" destOrd="0" presId="urn:microsoft.com/office/officeart/2008/layout/HalfCircleOrganizationChart"/>
    <dgm:cxn modelId="{16C2E83C-DD98-4A50-9E5B-BA4559425060}" type="presOf" srcId="{2EFC4DCC-1D7A-45C4-9906-B3089AFDEE20}" destId="{9B64B8F7-60C4-4823-85AD-79B448110A51}" srcOrd="0" destOrd="0" presId="urn:microsoft.com/office/officeart/2008/layout/HalfCircleOrganizationChart"/>
    <dgm:cxn modelId="{5F1FD20E-E530-4855-B7FB-2EDD447BABA4}" type="presOf" srcId="{7D0F928C-8A1E-494D-9220-E4C616F3C42E}" destId="{FD303DCF-E6D0-4577-A592-899CB1835094}" srcOrd="0" destOrd="0" presId="urn:microsoft.com/office/officeart/2008/layout/HalfCircleOrganizationChart"/>
    <dgm:cxn modelId="{3FC506BD-2BF0-4737-A707-EA72B83B391D}" type="presOf" srcId="{9329966C-1926-40AB-9A95-BB251045A2D6}" destId="{F16AB0A6-525F-4741-B19A-3C4EDDCC44F7}" srcOrd="1" destOrd="0" presId="urn:microsoft.com/office/officeart/2008/layout/HalfCircleOrganizationChart"/>
    <dgm:cxn modelId="{4EEB58D4-2D61-44D7-8A9E-6AAB04F03CFF}" type="presOf" srcId="{A214BAEE-5863-4FC4-A949-A06D931B3F6A}" destId="{EC93E2F8-F923-4D46-8566-0CECD600BBB2}" srcOrd="1" destOrd="0" presId="urn:microsoft.com/office/officeart/2008/layout/HalfCircleOrganizationChart"/>
    <dgm:cxn modelId="{7EE14A48-428F-440D-86D3-5D8770696F6B}" srcId="{92ED88DF-4146-4B72-BBF1-819814E1DEA5}" destId="{9329966C-1926-40AB-9A95-BB251045A2D6}" srcOrd="1" destOrd="0" parTransId="{D2FDD061-55CD-4CDE-9E5D-CB04C9726B86}" sibTransId="{800948F3-955A-4F18-BB8F-C4A315C1DE28}"/>
    <dgm:cxn modelId="{324B7288-3340-496A-8388-77A65812653D}" type="presOf" srcId="{1A61D259-A125-40AD-825C-98688B07DEE9}" destId="{94D03E2B-8158-4EEF-B2FF-3F41FB40F84D}" srcOrd="1" destOrd="0" presId="urn:microsoft.com/office/officeart/2008/layout/HalfCircleOrganizationChart"/>
    <dgm:cxn modelId="{2942AAE7-FD82-4118-B564-253471B0A495}" srcId="{62853864-114A-42F9-B5AC-74A61B7789DE}" destId="{2EFC4DCC-1D7A-45C4-9906-B3089AFDEE20}" srcOrd="1" destOrd="0" parTransId="{7B8538CD-93D2-4597-AB92-95A6EB1F2C7E}" sibTransId="{93713782-0F54-44CB-96FD-AEA726650D83}"/>
    <dgm:cxn modelId="{7F34EBB6-38B7-4759-8FF9-95AF35ABD67A}" type="presParOf" srcId="{1BF19ED7-2A59-4B6D-A2FB-0FD67B2ACD7A}" destId="{41D23028-5F67-4FCE-8353-B353EC1FEDDF}" srcOrd="0" destOrd="0" presId="urn:microsoft.com/office/officeart/2008/layout/HalfCircleOrganizationChart"/>
    <dgm:cxn modelId="{34486B81-7069-4F97-9265-3A5BF84B76EE}" type="presParOf" srcId="{41D23028-5F67-4FCE-8353-B353EC1FEDDF}" destId="{4892E98B-BD05-45BC-916C-59A8D4508AF4}" srcOrd="0" destOrd="0" presId="urn:microsoft.com/office/officeart/2008/layout/HalfCircleOrganizationChart"/>
    <dgm:cxn modelId="{2FC0665B-DE9F-4F30-8663-2DD0E80B27DD}" type="presParOf" srcId="{4892E98B-BD05-45BC-916C-59A8D4508AF4}" destId="{62CAFE18-5856-444F-BEDF-BFB98820CC77}" srcOrd="0" destOrd="0" presId="urn:microsoft.com/office/officeart/2008/layout/HalfCircleOrganizationChart"/>
    <dgm:cxn modelId="{C4CF0834-BEA8-45CA-BB30-FE62F0B82DF2}" type="presParOf" srcId="{4892E98B-BD05-45BC-916C-59A8D4508AF4}" destId="{CD1EF9C1-0A1A-4E92-8AEE-06DBE3BAF712}" srcOrd="1" destOrd="0" presId="urn:microsoft.com/office/officeart/2008/layout/HalfCircleOrganizationChart"/>
    <dgm:cxn modelId="{622052F6-E2C8-4AC6-A2C0-21A1FF4874A0}" type="presParOf" srcId="{4892E98B-BD05-45BC-916C-59A8D4508AF4}" destId="{60433B80-4022-4A34-8B4A-7C5D44A5813A}" srcOrd="2" destOrd="0" presId="urn:microsoft.com/office/officeart/2008/layout/HalfCircleOrganizationChart"/>
    <dgm:cxn modelId="{251F3B97-3C84-45CE-8ED0-55D5080BE5A3}" type="presParOf" srcId="{4892E98B-BD05-45BC-916C-59A8D4508AF4}" destId="{94D03E2B-8158-4EEF-B2FF-3F41FB40F84D}" srcOrd="3" destOrd="0" presId="urn:microsoft.com/office/officeart/2008/layout/HalfCircleOrganizationChart"/>
    <dgm:cxn modelId="{6FE17222-84D3-4F6D-B734-C2555B7824DA}" type="presParOf" srcId="{41D23028-5F67-4FCE-8353-B353EC1FEDDF}" destId="{E710C840-9CCC-4ED9-9F17-7653198BE9F4}" srcOrd="1" destOrd="0" presId="urn:microsoft.com/office/officeart/2008/layout/HalfCircleOrganizationChart"/>
    <dgm:cxn modelId="{2DC1374F-5212-40B2-A105-5FEA9F258B86}" type="presParOf" srcId="{E710C840-9CCC-4ED9-9F17-7653198BE9F4}" destId="{6215CA57-30C3-4A9A-A64C-DCC1CC24487F}" srcOrd="0" destOrd="0" presId="urn:microsoft.com/office/officeart/2008/layout/HalfCircleOrganizationChart"/>
    <dgm:cxn modelId="{A5D5D9A3-5B44-4F91-80FB-AF6CCC7A76FD}" type="presParOf" srcId="{E710C840-9CCC-4ED9-9F17-7653198BE9F4}" destId="{D9B6AD13-C3C2-48AF-A3E6-859381B775F9}" srcOrd="1" destOrd="0" presId="urn:microsoft.com/office/officeart/2008/layout/HalfCircleOrganizationChart"/>
    <dgm:cxn modelId="{F634F1DC-777A-4CE1-9084-CB4C3A2B3CA7}" type="presParOf" srcId="{D9B6AD13-C3C2-48AF-A3E6-859381B775F9}" destId="{BF7F3A0B-A8BE-46F3-8502-0AB87638BBCF}" srcOrd="0" destOrd="0" presId="urn:microsoft.com/office/officeart/2008/layout/HalfCircleOrganizationChart"/>
    <dgm:cxn modelId="{74E469F1-2CD2-4C9A-AA69-26BE9D32CC61}" type="presParOf" srcId="{BF7F3A0B-A8BE-46F3-8502-0AB87638BBCF}" destId="{68809FDB-C0B8-4A53-A34E-FB15348A9B57}" srcOrd="0" destOrd="0" presId="urn:microsoft.com/office/officeart/2008/layout/HalfCircleOrganizationChart"/>
    <dgm:cxn modelId="{B6EC6299-1143-4F4F-915D-6A5E6087E9B0}" type="presParOf" srcId="{BF7F3A0B-A8BE-46F3-8502-0AB87638BBCF}" destId="{BB5FF7C5-0D91-42FD-B74F-80439047BE7E}" srcOrd="1" destOrd="0" presId="urn:microsoft.com/office/officeart/2008/layout/HalfCircleOrganizationChart"/>
    <dgm:cxn modelId="{4CE0E327-DCA9-479E-8E6F-F60010B4A85A}" type="presParOf" srcId="{BF7F3A0B-A8BE-46F3-8502-0AB87638BBCF}" destId="{EA05A434-871E-4102-9462-8AEBCDBAC0D7}" srcOrd="2" destOrd="0" presId="urn:microsoft.com/office/officeart/2008/layout/HalfCircleOrganizationChart"/>
    <dgm:cxn modelId="{B29E4E0D-976B-417E-B4FA-8C4E1A21E30E}" type="presParOf" srcId="{BF7F3A0B-A8BE-46F3-8502-0AB87638BBCF}" destId="{0CC18704-9C64-448D-8F27-6C864E3D64F9}" srcOrd="3" destOrd="0" presId="urn:microsoft.com/office/officeart/2008/layout/HalfCircleOrganizationChart"/>
    <dgm:cxn modelId="{A25C09EA-8CD9-4FD9-8D20-7AABC1B84CA2}" type="presParOf" srcId="{D9B6AD13-C3C2-48AF-A3E6-859381B775F9}" destId="{2413275F-2FBE-4BC5-AB7E-01BFC1EE0068}" srcOrd="1" destOrd="0" presId="urn:microsoft.com/office/officeart/2008/layout/HalfCircleOrganizationChart"/>
    <dgm:cxn modelId="{E9412AB8-4B5A-463D-A593-C764C042D49D}" type="presParOf" srcId="{2413275F-2FBE-4BC5-AB7E-01BFC1EE0068}" destId="{927814FB-C4F3-411F-9017-313071F025A7}" srcOrd="0" destOrd="0" presId="urn:microsoft.com/office/officeart/2008/layout/HalfCircleOrganizationChart"/>
    <dgm:cxn modelId="{40DBDA33-998C-4574-8CA2-C21B91B47603}" type="presParOf" srcId="{2413275F-2FBE-4BC5-AB7E-01BFC1EE0068}" destId="{5CB2C7B3-EFE7-411D-B80A-05E88A4C1973}" srcOrd="1" destOrd="0" presId="urn:microsoft.com/office/officeart/2008/layout/HalfCircleOrganizationChart"/>
    <dgm:cxn modelId="{A65641AD-37B6-43E7-A3E4-F1C992A8165F}" type="presParOf" srcId="{5CB2C7B3-EFE7-411D-B80A-05E88A4C1973}" destId="{8D9B032C-1804-4273-95E2-2CF6EAA8CA60}" srcOrd="0" destOrd="0" presId="urn:microsoft.com/office/officeart/2008/layout/HalfCircleOrganizationChart"/>
    <dgm:cxn modelId="{B2F40FFB-AF2D-46D3-A058-639C4BD35CA8}" type="presParOf" srcId="{8D9B032C-1804-4273-95E2-2CF6EAA8CA60}" destId="{602E94BB-D158-4E05-B373-B722DA5E0F94}" srcOrd="0" destOrd="0" presId="urn:microsoft.com/office/officeart/2008/layout/HalfCircleOrganizationChart"/>
    <dgm:cxn modelId="{25454407-BCFF-4D5A-9AE0-5CD0458529B2}" type="presParOf" srcId="{8D9B032C-1804-4273-95E2-2CF6EAA8CA60}" destId="{3F7F3F23-9B81-4E2F-9ED4-9A250453BC54}" srcOrd="1" destOrd="0" presId="urn:microsoft.com/office/officeart/2008/layout/HalfCircleOrganizationChart"/>
    <dgm:cxn modelId="{BEE06FCD-FD92-468A-B80D-D73F2E340886}" type="presParOf" srcId="{8D9B032C-1804-4273-95E2-2CF6EAA8CA60}" destId="{D1861A2C-6A48-446D-981B-4360CD03E8F3}" srcOrd="2" destOrd="0" presId="urn:microsoft.com/office/officeart/2008/layout/HalfCircleOrganizationChart"/>
    <dgm:cxn modelId="{811140A3-24B7-45EB-A4DE-6F1B0A31D403}" type="presParOf" srcId="{8D9B032C-1804-4273-95E2-2CF6EAA8CA60}" destId="{37F7F014-B288-4693-BC2A-7BF34D38CA9A}" srcOrd="3" destOrd="0" presId="urn:microsoft.com/office/officeart/2008/layout/HalfCircleOrganizationChart"/>
    <dgm:cxn modelId="{F56B6CCD-E206-424D-B64F-FB174C22E641}" type="presParOf" srcId="{5CB2C7B3-EFE7-411D-B80A-05E88A4C1973}" destId="{479C1E9A-394E-4726-BFB8-74B0A238CAAB}" srcOrd="1" destOrd="0" presId="urn:microsoft.com/office/officeart/2008/layout/HalfCircleOrganizationChart"/>
    <dgm:cxn modelId="{68266F17-EA3F-430D-BF4A-B3686DC0480D}" type="presParOf" srcId="{5CB2C7B3-EFE7-411D-B80A-05E88A4C1973}" destId="{C55401DE-D06D-4069-AC89-1475199C2EF8}" srcOrd="2" destOrd="0" presId="urn:microsoft.com/office/officeart/2008/layout/HalfCircleOrganizationChart"/>
    <dgm:cxn modelId="{AD09F4F1-102B-4463-AFE9-63E9E71C68EA}" type="presParOf" srcId="{D9B6AD13-C3C2-48AF-A3E6-859381B775F9}" destId="{8012A377-C24A-4FBF-8627-11D109BC2D6A}" srcOrd="2" destOrd="0" presId="urn:microsoft.com/office/officeart/2008/layout/HalfCircleOrganizationChart"/>
    <dgm:cxn modelId="{D7F30BA2-59D3-4ED1-A057-7B2BF0C4D533}" type="presParOf" srcId="{41D23028-5F67-4FCE-8353-B353EC1FEDDF}" destId="{44936567-0388-4602-9851-722EE5210E10}" srcOrd="2" destOrd="0" presId="urn:microsoft.com/office/officeart/2008/layout/HalfCircleOrganizationChart"/>
    <dgm:cxn modelId="{3E784710-5518-492E-BF37-E131F1EDF02C}" type="presParOf" srcId="{1BF19ED7-2A59-4B6D-A2FB-0FD67B2ACD7A}" destId="{D5ACDA51-ECD9-4FF2-B721-35194D518E00}" srcOrd="1" destOrd="0" presId="urn:microsoft.com/office/officeart/2008/layout/HalfCircleOrganizationChart"/>
    <dgm:cxn modelId="{388B1F50-5039-4FF0-AF48-C32BAF047830}" type="presParOf" srcId="{D5ACDA51-ECD9-4FF2-B721-35194D518E00}" destId="{447DCDCF-CEA5-4508-AA3E-C93A1E0FF8D1}" srcOrd="0" destOrd="0" presId="urn:microsoft.com/office/officeart/2008/layout/HalfCircleOrganizationChart"/>
    <dgm:cxn modelId="{DA756337-FA68-4D36-8302-470772833982}" type="presParOf" srcId="{447DCDCF-CEA5-4508-AA3E-C93A1E0FF8D1}" destId="{3BDDB443-F31E-4670-B67A-2881B7D4861B}" srcOrd="0" destOrd="0" presId="urn:microsoft.com/office/officeart/2008/layout/HalfCircleOrganizationChart"/>
    <dgm:cxn modelId="{A74E86F0-3387-48CB-8B89-FDC70F554DC6}" type="presParOf" srcId="{447DCDCF-CEA5-4508-AA3E-C93A1E0FF8D1}" destId="{4CD060FA-CBAA-499C-9ABF-9BD1152C93AC}" srcOrd="1" destOrd="0" presId="urn:microsoft.com/office/officeart/2008/layout/HalfCircleOrganizationChart"/>
    <dgm:cxn modelId="{0E44502D-912B-4F0D-B320-7D2D5B7D5BF8}" type="presParOf" srcId="{447DCDCF-CEA5-4508-AA3E-C93A1E0FF8D1}" destId="{704DBA55-4D0B-447D-BDC1-31429E8F4EFE}" srcOrd="2" destOrd="0" presId="urn:microsoft.com/office/officeart/2008/layout/HalfCircleOrganizationChart"/>
    <dgm:cxn modelId="{7F411465-93CE-488B-BB8E-B507196B5570}" type="presParOf" srcId="{447DCDCF-CEA5-4508-AA3E-C93A1E0FF8D1}" destId="{F16AB0A6-525F-4741-B19A-3C4EDDCC44F7}" srcOrd="3" destOrd="0" presId="urn:microsoft.com/office/officeart/2008/layout/HalfCircleOrganizationChart"/>
    <dgm:cxn modelId="{765F2E87-3A2C-4932-8F67-1460514B0883}" type="presParOf" srcId="{D5ACDA51-ECD9-4FF2-B721-35194D518E00}" destId="{858878D6-99DE-45D7-A8CD-41F6A8D7CD92}" srcOrd="1" destOrd="0" presId="urn:microsoft.com/office/officeart/2008/layout/HalfCircleOrganizationChart"/>
    <dgm:cxn modelId="{9B5B2244-A24C-4583-AFDC-B792C8F93EAB}" type="presParOf" srcId="{858878D6-99DE-45D7-A8CD-41F6A8D7CD92}" destId="{BA148759-F0DF-48BF-ADB8-93BA3F8C53F8}" srcOrd="0" destOrd="0" presId="urn:microsoft.com/office/officeart/2008/layout/HalfCircleOrganizationChart"/>
    <dgm:cxn modelId="{5BB1BA8C-9D54-47BB-A7F1-2DCEF15EACC9}" type="presParOf" srcId="{858878D6-99DE-45D7-A8CD-41F6A8D7CD92}" destId="{8898A56C-8A64-4270-951D-BB4975A1F65B}" srcOrd="1" destOrd="0" presId="urn:microsoft.com/office/officeart/2008/layout/HalfCircleOrganizationChart"/>
    <dgm:cxn modelId="{BFAC7C7F-EE71-416F-8609-6BF090E6F18A}" type="presParOf" srcId="{8898A56C-8A64-4270-951D-BB4975A1F65B}" destId="{7DC86888-ECC8-4C88-9DFF-F2341FD62916}" srcOrd="0" destOrd="0" presId="urn:microsoft.com/office/officeart/2008/layout/HalfCircleOrganizationChart"/>
    <dgm:cxn modelId="{9901C8A7-A877-42CF-83D3-93CD075E1E7C}" type="presParOf" srcId="{7DC86888-ECC8-4C88-9DFF-F2341FD62916}" destId="{2C9F99C4-8AE5-4B3F-88FB-C10D58EAF8FB}" srcOrd="0" destOrd="0" presId="urn:microsoft.com/office/officeart/2008/layout/HalfCircleOrganizationChart"/>
    <dgm:cxn modelId="{FAF35021-19CC-4E34-BE8D-340113E9A653}" type="presParOf" srcId="{7DC86888-ECC8-4C88-9DFF-F2341FD62916}" destId="{49DCA3A2-8DF5-454B-99DC-4BDC6338A268}" srcOrd="1" destOrd="0" presId="urn:microsoft.com/office/officeart/2008/layout/HalfCircleOrganizationChart"/>
    <dgm:cxn modelId="{14B641A4-F05F-4EF3-BEA7-BD9EC8E560AD}" type="presParOf" srcId="{7DC86888-ECC8-4C88-9DFF-F2341FD62916}" destId="{CC29F61F-DE3A-4040-B01F-DB46B21B97B2}" srcOrd="2" destOrd="0" presId="urn:microsoft.com/office/officeart/2008/layout/HalfCircleOrganizationChart"/>
    <dgm:cxn modelId="{4AED39D5-CA08-460D-BE6D-99A8ECB45886}" type="presParOf" srcId="{7DC86888-ECC8-4C88-9DFF-F2341FD62916}" destId="{F99CDA50-8F1F-421B-8AB0-F8EEC03EAD41}" srcOrd="3" destOrd="0" presId="urn:microsoft.com/office/officeart/2008/layout/HalfCircleOrganizationChart"/>
    <dgm:cxn modelId="{DCA9EFEA-4E2C-419A-946D-B4E9FD8BC718}" type="presParOf" srcId="{8898A56C-8A64-4270-951D-BB4975A1F65B}" destId="{B60E99C1-6A7C-4F32-98F0-F2F6D7EA3CC7}" srcOrd="1" destOrd="0" presId="urn:microsoft.com/office/officeart/2008/layout/HalfCircleOrganizationChart"/>
    <dgm:cxn modelId="{842D7A71-176B-4EF7-AC1B-C8C79713487A}" type="presParOf" srcId="{B60E99C1-6A7C-4F32-98F0-F2F6D7EA3CC7}" destId="{587075BD-C2BE-40B1-BA3B-031678E09852}" srcOrd="0" destOrd="0" presId="urn:microsoft.com/office/officeart/2008/layout/HalfCircleOrganizationChart"/>
    <dgm:cxn modelId="{DDE2AB0B-A422-40A8-BADE-455A845EC631}" type="presParOf" srcId="{B60E99C1-6A7C-4F32-98F0-F2F6D7EA3CC7}" destId="{FFF902A0-EEEA-4C37-9F82-AF7811D701D4}" srcOrd="1" destOrd="0" presId="urn:microsoft.com/office/officeart/2008/layout/HalfCircleOrganizationChart"/>
    <dgm:cxn modelId="{B6428D21-9415-4858-99E7-3BD1F91A5285}" type="presParOf" srcId="{FFF902A0-EEEA-4C37-9F82-AF7811D701D4}" destId="{5C99BA18-E078-4B5C-A6D0-DFF140592B30}" srcOrd="0" destOrd="0" presId="urn:microsoft.com/office/officeart/2008/layout/HalfCircleOrganizationChart"/>
    <dgm:cxn modelId="{9F00D7BB-036F-4338-857D-7C450C02F82C}" type="presParOf" srcId="{5C99BA18-E078-4B5C-A6D0-DFF140592B30}" destId="{593CD421-3DE8-4CBC-B7C3-B580AF02D174}" srcOrd="0" destOrd="0" presId="urn:microsoft.com/office/officeart/2008/layout/HalfCircleOrganizationChart"/>
    <dgm:cxn modelId="{D847E770-D412-4244-A81A-7B3761F8B60B}" type="presParOf" srcId="{5C99BA18-E078-4B5C-A6D0-DFF140592B30}" destId="{22E4B462-70EF-4EDF-B0EF-B477CF6F0E46}" srcOrd="1" destOrd="0" presId="urn:microsoft.com/office/officeart/2008/layout/HalfCircleOrganizationChart"/>
    <dgm:cxn modelId="{3EBA598F-C629-4B1E-BA16-65361D53F78B}" type="presParOf" srcId="{5C99BA18-E078-4B5C-A6D0-DFF140592B30}" destId="{C2FA3271-6EC5-486E-AD9C-0C3D26047B8B}" srcOrd="2" destOrd="0" presId="urn:microsoft.com/office/officeart/2008/layout/HalfCircleOrganizationChart"/>
    <dgm:cxn modelId="{6E938413-5E86-4B02-AEE3-7EA07B1897DD}" type="presParOf" srcId="{5C99BA18-E078-4B5C-A6D0-DFF140592B30}" destId="{EC93E2F8-F923-4D46-8566-0CECD600BBB2}" srcOrd="3" destOrd="0" presId="urn:microsoft.com/office/officeart/2008/layout/HalfCircleOrganizationChart"/>
    <dgm:cxn modelId="{F024D826-D018-4A82-86E9-5694BD74D3B4}" type="presParOf" srcId="{FFF902A0-EEEA-4C37-9F82-AF7811D701D4}" destId="{7C57D6EA-DE53-41AD-857B-C538305BD1B7}" srcOrd="1" destOrd="0" presId="urn:microsoft.com/office/officeart/2008/layout/HalfCircleOrganizationChart"/>
    <dgm:cxn modelId="{4B9414A0-A1E7-4AD0-B6C7-4D1E08C3BAB7}" type="presParOf" srcId="{FFF902A0-EEEA-4C37-9F82-AF7811D701D4}" destId="{1504694E-11DA-47BE-BF5E-498437CD6563}" srcOrd="2" destOrd="0" presId="urn:microsoft.com/office/officeart/2008/layout/HalfCircleOrganizationChart"/>
    <dgm:cxn modelId="{C9DDBC13-DA9F-4CF9-BD94-508882206279}" type="presParOf" srcId="{B60E99C1-6A7C-4F32-98F0-F2F6D7EA3CC7}" destId="{21E50012-B09B-4838-B887-010526DEB336}" srcOrd="2" destOrd="0" presId="urn:microsoft.com/office/officeart/2008/layout/HalfCircleOrganizationChart"/>
    <dgm:cxn modelId="{33C13D97-E056-474D-B3C8-BD01547FC179}" type="presParOf" srcId="{B60E99C1-6A7C-4F32-98F0-F2F6D7EA3CC7}" destId="{6AC09815-EB7D-4B77-9BF6-F6EF66F2AED5}" srcOrd="3" destOrd="0" presId="urn:microsoft.com/office/officeart/2008/layout/HalfCircleOrganizationChart"/>
    <dgm:cxn modelId="{96C25F5E-BFE6-49D0-BC74-8C100183A536}" type="presParOf" srcId="{6AC09815-EB7D-4B77-9BF6-F6EF66F2AED5}" destId="{04EB0823-0838-453E-93EB-401F8D2F0705}" srcOrd="0" destOrd="0" presId="urn:microsoft.com/office/officeart/2008/layout/HalfCircleOrganizationChart"/>
    <dgm:cxn modelId="{615E3E4D-C94B-44CF-BF02-88C162056E2A}" type="presParOf" srcId="{04EB0823-0838-453E-93EB-401F8D2F0705}" destId="{9B64B8F7-60C4-4823-85AD-79B448110A51}" srcOrd="0" destOrd="0" presId="urn:microsoft.com/office/officeart/2008/layout/HalfCircleOrganizationChart"/>
    <dgm:cxn modelId="{D7411C38-4C30-4241-B62C-2D8113596F51}" type="presParOf" srcId="{04EB0823-0838-453E-93EB-401F8D2F0705}" destId="{27C6D787-C233-4DAE-9D93-E7D93EE6A735}" srcOrd="1" destOrd="0" presId="urn:microsoft.com/office/officeart/2008/layout/HalfCircleOrganizationChart"/>
    <dgm:cxn modelId="{BAFD89E1-1EC8-41B5-8C18-0F64BF0D9E82}" type="presParOf" srcId="{04EB0823-0838-453E-93EB-401F8D2F0705}" destId="{40404D67-F20B-4597-A8B4-D62EC2A235A5}" srcOrd="2" destOrd="0" presId="urn:microsoft.com/office/officeart/2008/layout/HalfCircleOrganizationChart"/>
    <dgm:cxn modelId="{24740647-81A5-42CA-BB91-58B1DD51E687}" type="presParOf" srcId="{04EB0823-0838-453E-93EB-401F8D2F0705}" destId="{293229F8-575F-4419-ADAE-66DD7C66C3EA}" srcOrd="3" destOrd="0" presId="urn:microsoft.com/office/officeart/2008/layout/HalfCircleOrganizationChart"/>
    <dgm:cxn modelId="{A8192B72-00D6-4590-BE7D-874EE8410ABB}" type="presParOf" srcId="{6AC09815-EB7D-4B77-9BF6-F6EF66F2AED5}" destId="{ED1BB236-1EEC-4C67-BFF4-A239B399A1C0}" srcOrd="1" destOrd="0" presId="urn:microsoft.com/office/officeart/2008/layout/HalfCircleOrganizationChart"/>
    <dgm:cxn modelId="{6007B9A1-7753-4C5C-81D5-0299A7F9D7CB}" type="presParOf" srcId="{6AC09815-EB7D-4B77-9BF6-F6EF66F2AED5}" destId="{0F1E7031-05AD-4E3C-BEFC-2B817FC252E7}" srcOrd="2" destOrd="0" presId="urn:microsoft.com/office/officeart/2008/layout/HalfCircleOrganizationChart"/>
    <dgm:cxn modelId="{43D66756-4D82-4E25-B3E3-682ED8736128}" type="presParOf" srcId="{B60E99C1-6A7C-4F32-98F0-F2F6D7EA3CC7}" destId="{047D10CF-615A-4C7E-821F-0901B1FA983C}" srcOrd="4" destOrd="0" presId="urn:microsoft.com/office/officeart/2008/layout/HalfCircleOrganizationChart"/>
    <dgm:cxn modelId="{D088F4A5-707B-4F8E-9F2F-C4F4A5A8EC8A}" type="presParOf" srcId="{B60E99C1-6A7C-4F32-98F0-F2F6D7EA3CC7}" destId="{4C993AA0-95DC-4405-89FD-842F0F99E2EB}" srcOrd="5" destOrd="0" presId="urn:microsoft.com/office/officeart/2008/layout/HalfCircleOrganizationChart"/>
    <dgm:cxn modelId="{8A144647-A595-44DE-B99F-0C3110E940AA}" type="presParOf" srcId="{4C993AA0-95DC-4405-89FD-842F0F99E2EB}" destId="{8884A155-A675-4C82-9581-6F8DEC550CF4}" srcOrd="0" destOrd="0" presId="urn:microsoft.com/office/officeart/2008/layout/HalfCircleOrganizationChart"/>
    <dgm:cxn modelId="{ED834A18-D4E0-4507-9EFB-83CD45983D4A}" type="presParOf" srcId="{8884A155-A675-4C82-9581-6F8DEC550CF4}" destId="{FD303DCF-E6D0-4577-A592-899CB1835094}" srcOrd="0" destOrd="0" presId="urn:microsoft.com/office/officeart/2008/layout/HalfCircleOrganizationChart"/>
    <dgm:cxn modelId="{D5EC0807-AC9D-486F-909E-4F7FB5287EC6}" type="presParOf" srcId="{8884A155-A675-4C82-9581-6F8DEC550CF4}" destId="{A1CC8A01-146A-406D-9285-9F4DA30FDFA0}" srcOrd="1" destOrd="0" presId="urn:microsoft.com/office/officeart/2008/layout/HalfCircleOrganizationChart"/>
    <dgm:cxn modelId="{E91BDF5A-0B8A-40BD-89E0-5842C1B81120}" type="presParOf" srcId="{8884A155-A675-4C82-9581-6F8DEC550CF4}" destId="{6D024E3E-8542-4F19-8B44-3178C85293D5}" srcOrd="2" destOrd="0" presId="urn:microsoft.com/office/officeart/2008/layout/HalfCircleOrganizationChart"/>
    <dgm:cxn modelId="{1BAE23A1-4A14-4C1A-BB31-C1A8C1965756}" type="presParOf" srcId="{8884A155-A675-4C82-9581-6F8DEC550CF4}" destId="{04B05A0E-F51C-42B9-BB6D-A6E8714253D3}" srcOrd="3" destOrd="0" presId="urn:microsoft.com/office/officeart/2008/layout/HalfCircleOrganizationChart"/>
    <dgm:cxn modelId="{3126A4BF-B13A-4213-8A9F-FB6607012D68}" type="presParOf" srcId="{4C993AA0-95DC-4405-89FD-842F0F99E2EB}" destId="{CEDDA658-1DB3-4CF5-8135-1371DE62C53A}" srcOrd="1" destOrd="0" presId="urn:microsoft.com/office/officeart/2008/layout/HalfCircleOrganizationChart"/>
    <dgm:cxn modelId="{DDD41054-C416-4397-A7F4-DE02B2311416}" type="presParOf" srcId="{4C993AA0-95DC-4405-89FD-842F0F99E2EB}" destId="{4295143C-60F0-4A87-B131-FF0B83170AE9}" srcOrd="2" destOrd="0" presId="urn:microsoft.com/office/officeart/2008/layout/HalfCircleOrganizationChart"/>
    <dgm:cxn modelId="{852E97E0-1B66-4279-8543-914AD596452B}" type="presParOf" srcId="{8898A56C-8A64-4270-951D-BB4975A1F65B}" destId="{D44BCDF5-D00E-49E2-93A1-92522255386B}" srcOrd="2" destOrd="0" presId="urn:microsoft.com/office/officeart/2008/layout/HalfCircleOrganizationChart"/>
    <dgm:cxn modelId="{DA9E6310-0C39-4F15-8EA8-77093C8298BC}" type="presParOf" srcId="{858878D6-99DE-45D7-A8CD-41F6A8D7CD92}" destId="{E19F325A-90B6-44FC-9E74-37FB2C450967}" srcOrd="2" destOrd="0" presId="urn:microsoft.com/office/officeart/2008/layout/HalfCircleOrganizationChart"/>
    <dgm:cxn modelId="{CB2E4714-16B8-42C3-B71B-576E4F40F4EB}" type="presParOf" srcId="{858878D6-99DE-45D7-A8CD-41F6A8D7CD92}" destId="{20AEDBA3-13C9-45B8-B110-933ADEA1C426}" srcOrd="3" destOrd="0" presId="urn:microsoft.com/office/officeart/2008/layout/HalfCircleOrganizationChart"/>
    <dgm:cxn modelId="{078AD061-569E-4F69-A8E9-D457FE391C3E}" type="presParOf" srcId="{20AEDBA3-13C9-45B8-B110-933ADEA1C426}" destId="{8CD89AC2-F114-4478-8A1C-DE50E3D8F743}" srcOrd="0" destOrd="0" presId="urn:microsoft.com/office/officeart/2008/layout/HalfCircleOrganizationChart"/>
    <dgm:cxn modelId="{F6DE8BA8-31BF-49AA-BEA9-D3DE6169AFA9}" type="presParOf" srcId="{8CD89AC2-F114-4478-8A1C-DE50E3D8F743}" destId="{BC2339D2-1951-4F77-A7CA-027BF68CC052}" srcOrd="0" destOrd="0" presId="urn:microsoft.com/office/officeart/2008/layout/HalfCircleOrganizationChart"/>
    <dgm:cxn modelId="{4DC65E0C-0150-4BE5-85E9-D38FF83523CD}" type="presParOf" srcId="{8CD89AC2-F114-4478-8A1C-DE50E3D8F743}" destId="{E0CCFC82-C166-48E9-A668-CB54D139CC93}" srcOrd="1" destOrd="0" presId="urn:microsoft.com/office/officeart/2008/layout/HalfCircleOrganizationChart"/>
    <dgm:cxn modelId="{A48681BD-9060-4443-9334-03B8EA8C7A95}" type="presParOf" srcId="{8CD89AC2-F114-4478-8A1C-DE50E3D8F743}" destId="{B190F551-DD0E-4310-BA8D-3190EEF5DD14}" srcOrd="2" destOrd="0" presId="urn:microsoft.com/office/officeart/2008/layout/HalfCircleOrganizationChart"/>
    <dgm:cxn modelId="{09B83C04-C4B9-425E-B252-25A7DC483356}" type="presParOf" srcId="{8CD89AC2-F114-4478-8A1C-DE50E3D8F743}" destId="{8666790F-50E6-44E4-8110-7FEA1CE395DA}" srcOrd="3" destOrd="0" presId="urn:microsoft.com/office/officeart/2008/layout/HalfCircleOrganizationChart"/>
    <dgm:cxn modelId="{7251056E-DEF3-4B63-8187-401A893DF829}" type="presParOf" srcId="{20AEDBA3-13C9-45B8-B110-933ADEA1C426}" destId="{9A4B2825-E5CE-4D33-B2E6-7BA1A57A4617}" srcOrd="1" destOrd="0" presId="urn:microsoft.com/office/officeart/2008/layout/HalfCircleOrganizationChart"/>
    <dgm:cxn modelId="{6FE611F1-46B4-4715-B04D-46C94B698FA9}" type="presParOf" srcId="{20AEDBA3-13C9-45B8-B110-933ADEA1C426}" destId="{8C07985C-CE78-4EA4-91B8-1FD098F7E5D8}" srcOrd="2" destOrd="0" presId="urn:microsoft.com/office/officeart/2008/layout/HalfCircleOrganizationChart"/>
    <dgm:cxn modelId="{8D95CC8B-52F2-4025-883C-BC244438C25A}" type="presParOf" srcId="{D5ACDA51-ECD9-4FF2-B721-35194D518E00}" destId="{75635C04-42A1-493A-814E-46D3737A113F}"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F325A-90B6-44FC-9E74-37FB2C450967}">
      <dsp:nvSpPr>
        <dsp:cNvPr id="0" name=""/>
        <dsp:cNvSpPr/>
      </dsp:nvSpPr>
      <dsp:spPr>
        <a:xfrm>
          <a:off x="3784085" y="608496"/>
          <a:ext cx="736085" cy="255500"/>
        </a:xfrm>
        <a:custGeom>
          <a:avLst/>
          <a:gdLst/>
          <a:ahLst/>
          <a:cxnLst/>
          <a:rect l="0" t="0" r="0" b="0"/>
          <a:pathLst>
            <a:path>
              <a:moveTo>
                <a:pt x="0" y="0"/>
              </a:moveTo>
              <a:lnTo>
                <a:pt x="0" y="127750"/>
              </a:lnTo>
              <a:lnTo>
                <a:pt x="736085" y="127750"/>
              </a:lnTo>
              <a:lnTo>
                <a:pt x="736085" y="25550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7D10CF-615A-4C7E-821F-0901B1FA983C}">
      <dsp:nvSpPr>
        <dsp:cNvPr id="0" name=""/>
        <dsp:cNvSpPr/>
      </dsp:nvSpPr>
      <dsp:spPr>
        <a:xfrm>
          <a:off x="3048000" y="1472331"/>
          <a:ext cx="559668" cy="2092672"/>
        </a:xfrm>
        <a:custGeom>
          <a:avLst/>
          <a:gdLst/>
          <a:ahLst/>
          <a:cxnLst/>
          <a:rect l="0" t="0" r="0" b="0"/>
          <a:pathLst>
            <a:path>
              <a:moveTo>
                <a:pt x="0" y="0"/>
              </a:moveTo>
              <a:lnTo>
                <a:pt x="0" y="2092672"/>
              </a:lnTo>
              <a:lnTo>
                <a:pt x="559668" y="209267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E50012-B09B-4838-B887-010526DEB336}">
      <dsp:nvSpPr>
        <dsp:cNvPr id="0" name=""/>
        <dsp:cNvSpPr/>
      </dsp:nvSpPr>
      <dsp:spPr>
        <a:xfrm>
          <a:off x="3048000" y="1472331"/>
          <a:ext cx="559668" cy="1228836"/>
        </a:xfrm>
        <a:custGeom>
          <a:avLst/>
          <a:gdLst/>
          <a:ahLst/>
          <a:cxnLst/>
          <a:rect l="0" t="0" r="0" b="0"/>
          <a:pathLst>
            <a:path>
              <a:moveTo>
                <a:pt x="0" y="0"/>
              </a:moveTo>
              <a:lnTo>
                <a:pt x="0" y="1228836"/>
              </a:lnTo>
              <a:lnTo>
                <a:pt x="559668" y="122883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7075BD-C2BE-40B1-BA3B-031678E09852}">
      <dsp:nvSpPr>
        <dsp:cNvPr id="0" name=""/>
        <dsp:cNvSpPr/>
      </dsp:nvSpPr>
      <dsp:spPr>
        <a:xfrm>
          <a:off x="3048000" y="1472331"/>
          <a:ext cx="559668" cy="365000"/>
        </a:xfrm>
        <a:custGeom>
          <a:avLst/>
          <a:gdLst/>
          <a:ahLst/>
          <a:cxnLst/>
          <a:rect l="0" t="0" r="0" b="0"/>
          <a:pathLst>
            <a:path>
              <a:moveTo>
                <a:pt x="0" y="0"/>
              </a:moveTo>
              <a:lnTo>
                <a:pt x="0" y="365000"/>
              </a:lnTo>
              <a:lnTo>
                <a:pt x="559668" y="36500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148759-F0DF-48BF-ADB8-93BA3F8C53F8}">
      <dsp:nvSpPr>
        <dsp:cNvPr id="0" name=""/>
        <dsp:cNvSpPr/>
      </dsp:nvSpPr>
      <dsp:spPr>
        <a:xfrm>
          <a:off x="3048000" y="608496"/>
          <a:ext cx="736085" cy="255500"/>
        </a:xfrm>
        <a:custGeom>
          <a:avLst/>
          <a:gdLst/>
          <a:ahLst/>
          <a:cxnLst/>
          <a:rect l="0" t="0" r="0" b="0"/>
          <a:pathLst>
            <a:path>
              <a:moveTo>
                <a:pt x="736085" y="0"/>
              </a:moveTo>
              <a:lnTo>
                <a:pt x="736085" y="127750"/>
              </a:lnTo>
              <a:lnTo>
                <a:pt x="0" y="127750"/>
              </a:lnTo>
              <a:lnTo>
                <a:pt x="0" y="25550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7814FB-C4F3-411F-9017-313071F025A7}">
      <dsp:nvSpPr>
        <dsp:cNvPr id="0" name=""/>
        <dsp:cNvSpPr/>
      </dsp:nvSpPr>
      <dsp:spPr>
        <a:xfrm>
          <a:off x="1575829" y="1472331"/>
          <a:ext cx="559668" cy="365000"/>
        </a:xfrm>
        <a:custGeom>
          <a:avLst/>
          <a:gdLst/>
          <a:ahLst/>
          <a:cxnLst/>
          <a:rect l="0" t="0" r="0" b="0"/>
          <a:pathLst>
            <a:path>
              <a:moveTo>
                <a:pt x="0" y="0"/>
              </a:moveTo>
              <a:lnTo>
                <a:pt x="0" y="365000"/>
              </a:lnTo>
              <a:lnTo>
                <a:pt x="559668" y="365000"/>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15CA57-30C3-4A9A-A64C-DCC1CC24487F}">
      <dsp:nvSpPr>
        <dsp:cNvPr id="0" name=""/>
        <dsp:cNvSpPr/>
      </dsp:nvSpPr>
      <dsp:spPr>
        <a:xfrm>
          <a:off x="1530109" y="608496"/>
          <a:ext cx="91440" cy="255500"/>
        </a:xfrm>
        <a:custGeom>
          <a:avLst/>
          <a:gdLst/>
          <a:ahLst/>
          <a:cxnLst/>
          <a:rect l="0" t="0" r="0" b="0"/>
          <a:pathLst>
            <a:path>
              <a:moveTo>
                <a:pt x="45720" y="0"/>
              </a:moveTo>
              <a:lnTo>
                <a:pt x="45720" y="25550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1EF9C1-0A1A-4E92-8AEE-06DBE3BAF712}">
      <dsp:nvSpPr>
        <dsp:cNvPr id="0" name=""/>
        <dsp:cNvSpPr/>
      </dsp:nvSpPr>
      <dsp:spPr>
        <a:xfrm>
          <a:off x="1271661" y="161"/>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433B80-4022-4A34-8B4A-7C5D44A5813A}">
      <dsp:nvSpPr>
        <dsp:cNvPr id="0" name=""/>
        <dsp:cNvSpPr/>
      </dsp:nvSpPr>
      <dsp:spPr>
        <a:xfrm>
          <a:off x="1271661" y="161"/>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CAFE18-5856-444F-BEDF-BFB98820CC77}">
      <dsp:nvSpPr>
        <dsp:cNvPr id="0" name=""/>
        <dsp:cNvSpPr/>
      </dsp:nvSpPr>
      <dsp:spPr>
        <a:xfrm>
          <a:off x="967494" y="109661"/>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Encryption</a:t>
          </a:r>
          <a:endParaRPr lang="en-US" sz="900" kern="1200" dirty="0"/>
        </a:p>
      </dsp:txBody>
      <dsp:txXfrm>
        <a:off x="967494" y="109661"/>
        <a:ext cx="1216669" cy="389334"/>
      </dsp:txXfrm>
    </dsp:sp>
    <dsp:sp modelId="{BB5FF7C5-0D91-42FD-B74F-80439047BE7E}">
      <dsp:nvSpPr>
        <dsp:cNvPr id="0" name=""/>
        <dsp:cNvSpPr/>
      </dsp:nvSpPr>
      <dsp:spPr>
        <a:xfrm>
          <a:off x="1271661" y="863996"/>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05A434-871E-4102-9462-8AEBCDBAC0D7}">
      <dsp:nvSpPr>
        <dsp:cNvPr id="0" name=""/>
        <dsp:cNvSpPr/>
      </dsp:nvSpPr>
      <dsp:spPr>
        <a:xfrm>
          <a:off x="1271661" y="863996"/>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809FDB-C0B8-4A53-A34E-FB15348A9B57}">
      <dsp:nvSpPr>
        <dsp:cNvPr id="0" name=""/>
        <dsp:cNvSpPr/>
      </dsp:nvSpPr>
      <dsp:spPr>
        <a:xfrm>
          <a:off x="967494" y="973497"/>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Symmetric</a:t>
          </a:r>
          <a:endParaRPr lang="en-US" sz="900" kern="1200" dirty="0"/>
        </a:p>
      </dsp:txBody>
      <dsp:txXfrm>
        <a:off x="967494" y="973497"/>
        <a:ext cx="1216669" cy="389334"/>
      </dsp:txXfrm>
    </dsp:sp>
    <dsp:sp modelId="{3F7F3F23-9B81-4E2F-9ED4-9A250453BC54}">
      <dsp:nvSpPr>
        <dsp:cNvPr id="0" name=""/>
        <dsp:cNvSpPr/>
      </dsp:nvSpPr>
      <dsp:spPr>
        <a:xfrm>
          <a:off x="2062497" y="1727832"/>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861A2C-6A48-446D-981B-4360CD03E8F3}">
      <dsp:nvSpPr>
        <dsp:cNvPr id="0" name=""/>
        <dsp:cNvSpPr/>
      </dsp:nvSpPr>
      <dsp:spPr>
        <a:xfrm>
          <a:off x="2062497" y="1727832"/>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2E94BB-D158-4E05-B373-B722DA5E0F94}">
      <dsp:nvSpPr>
        <dsp:cNvPr id="0" name=""/>
        <dsp:cNvSpPr/>
      </dsp:nvSpPr>
      <dsp:spPr>
        <a:xfrm>
          <a:off x="1758329" y="1837332"/>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Same pre-shared key to </a:t>
          </a:r>
          <a:r>
            <a:rPr lang="en-US" sz="900" kern="1200" dirty="0" err="1" smtClean="0"/>
            <a:t>enc</a:t>
          </a:r>
          <a:r>
            <a:rPr lang="en-US" sz="900" kern="1200" dirty="0" smtClean="0"/>
            <a:t> &amp; decry</a:t>
          </a:r>
          <a:endParaRPr lang="en-US" sz="900" kern="1200" dirty="0"/>
        </a:p>
      </dsp:txBody>
      <dsp:txXfrm>
        <a:off x="1758329" y="1837332"/>
        <a:ext cx="1216669" cy="389334"/>
      </dsp:txXfrm>
    </dsp:sp>
    <dsp:sp modelId="{4CD060FA-CBAA-499C-9ABF-9BD1152C93AC}">
      <dsp:nvSpPr>
        <dsp:cNvPr id="0" name=""/>
        <dsp:cNvSpPr/>
      </dsp:nvSpPr>
      <dsp:spPr>
        <a:xfrm>
          <a:off x="3479917" y="161"/>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04DBA55-4D0B-447D-BDC1-31429E8F4EFE}">
      <dsp:nvSpPr>
        <dsp:cNvPr id="0" name=""/>
        <dsp:cNvSpPr/>
      </dsp:nvSpPr>
      <dsp:spPr>
        <a:xfrm>
          <a:off x="3479917" y="161"/>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DDB443-F31E-4670-B67A-2881B7D4861B}">
      <dsp:nvSpPr>
        <dsp:cNvPr id="0" name=""/>
        <dsp:cNvSpPr/>
      </dsp:nvSpPr>
      <dsp:spPr>
        <a:xfrm>
          <a:off x="3175750" y="109661"/>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Asymmetric</a:t>
          </a:r>
          <a:endParaRPr lang="en-US" sz="900" kern="1200" dirty="0"/>
        </a:p>
      </dsp:txBody>
      <dsp:txXfrm>
        <a:off x="3175750" y="109661"/>
        <a:ext cx="1216669" cy="389334"/>
      </dsp:txXfrm>
    </dsp:sp>
    <dsp:sp modelId="{49DCA3A2-8DF5-454B-99DC-4BDC6338A268}">
      <dsp:nvSpPr>
        <dsp:cNvPr id="0" name=""/>
        <dsp:cNvSpPr/>
      </dsp:nvSpPr>
      <dsp:spPr>
        <a:xfrm>
          <a:off x="2743832" y="863996"/>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29F61F-DE3A-4040-B01F-DB46B21B97B2}">
      <dsp:nvSpPr>
        <dsp:cNvPr id="0" name=""/>
        <dsp:cNvSpPr/>
      </dsp:nvSpPr>
      <dsp:spPr>
        <a:xfrm>
          <a:off x="2743832" y="863996"/>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9F99C4-8AE5-4B3F-88FB-C10D58EAF8FB}">
      <dsp:nvSpPr>
        <dsp:cNvPr id="0" name=""/>
        <dsp:cNvSpPr/>
      </dsp:nvSpPr>
      <dsp:spPr>
        <a:xfrm>
          <a:off x="2439665" y="973497"/>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One Key to </a:t>
          </a:r>
          <a:r>
            <a:rPr lang="en-US" sz="900" kern="1200" dirty="0" err="1" smtClean="0"/>
            <a:t>Enc</a:t>
          </a:r>
          <a:r>
            <a:rPr lang="en-US" sz="900" kern="1200" dirty="0" smtClean="0"/>
            <a:t> </a:t>
          </a:r>
          <a:endParaRPr lang="en-US" sz="900" kern="1200" dirty="0"/>
        </a:p>
      </dsp:txBody>
      <dsp:txXfrm>
        <a:off x="2439665" y="973497"/>
        <a:ext cx="1216669" cy="389334"/>
      </dsp:txXfrm>
    </dsp:sp>
    <dsp:sp modelId="{22E4B462-70EF-4EDF-B0EF-B477CF6F0E46}">
      <dsp:nvSpPr>
        <dsp:cNvPr id="0" name=""/>
        <dsp:cNvSpPr/>
      </dsp:nvSpPr>
      <dsp:spPr>
        <a:xfrm>
          <a:off x="3534667" y="1727832"/>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FA3271-6EC5-486E-AD9C-0C3D26047B8B}">
      <dsp:nvSpPr>
        <dsp:cNvPr id="0" name=""/>
        <dsp:cNvSpPr/>
      </dsp:nvSpPr>
      <dsp:spPr>
        <a:xfrm>
          <a:off x="3534667" y="1727832"/>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3CD421-3DE8-4CBC-B7C3-B580AF02D174}">
      <dsp:nvSpPr>
        <dsp:cNvPr id="0" name=""/>
        <dsp:cNvSpPr/>
      </dsp:nvSpPr>
      <dsp:spPr>
        <a:xfrm>
          <a:off x="3230500" y="1837332"/>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One is Public other is Private</a:t>
          </a:r>
          <a:endParaRPr lang="en-US" sz="900" kern="1200" dirty="0"/>
        </a:p>
      </dsp:txBody>
      <dsp:txXfrm>
        <a:off x="3230500" y="1837332"/>
        <a:ext cx="1216669" cy="389334"/>
      </dsp:txXfrm>
    </dsp:sp>
    <dsp:sp modelId="{27C6D787-C233-4DAE-9D93-E7D93EE6A735}">
      <dsp:nvSpPr>
        <dsp:cNvPr id="0" name=""/>
        <dsp:cNvSpPr/>
      </dsp:nvSpPr>
      <dsp:spPr>
        <a:xfrm>
          <a:off x="3534667" y="2591668"/>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404D67-F20B-4597-A8B4-D62EC2A235A5}">
      <dsp:nvSpPr>
        <dsp:cNvPr id="0" name=""/>
        <dsp:cNvSpPr/>
      </dsp:nvSpPr>
      <dsp:spPr>
        <a:xfrm>
          <a:off x="3534667" y="2591668"/>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64B8F7-60C4-4823-85AD-79B448110A51}">
      <dsp:nvSpPr>
        <dsp:cNvPr id="0" name=""/>
        <dsp:cNvSpPr/>
      </dsp:nvSpPr>
      <dsp:spPr>
        <a:xfrm>
          <a:off x="3230500" y="2701168"/>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In a public-key encryption system, any </a:t>
          </a:r>
          <a:r>
            <a:rPr lang="en-US" sz="700" b="1" kern="1200" dirty="0" smtClean="0"/>
            <a:t>person can encryp</a:t>
          </a:r>
          <a:r>
            <a:rPr lang="en-US" sz="700" kern="1200" dirty="0" smtClean="0"/>
            <a:t>t a message using the public key of the receiver.</a:t>
          </a:r>
          <a:endParaRPr lang="en-US" sz="700" kern="1200" dirty="0"/>
        </a:p>
      </dsp:txBody>
      <dsp:txXfrm>
        <a:off x="3230500" y="2701168"/>
        <a:ext cx="1216669" cy="389334"/>
      </dsp:txXfrm>
    </dsp:sp>
    <dsp:sp modelId="{A1CC8A01-146A-406D-9285-9F4DA30FDFA0}">
      <dsp:nvSpPr>
        <dsp:cNvPr id="0" name=""/>
        <dsp:cNvSpPr/>
      </dsp:nvSpPr>
      <dsp:spPr>
        <a:xfrm>
          <a:off x="3534667" y="3455503"/>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024E3E-8542-4F19-8B44-3178C85293D5}">
      <dsp:nvSpPr>
        <dsp:cNvPr id="0" name=""/>
        <dsp:cNvSpPr/>
      </dsp:nvSpPr>
      <dsp:spPr>
        <a:xfrm>
          <a:off x="3534667" y="3455503"/>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D303DCF-E6D0-4577-A592-899CB1835094}">
      <dsp:nvSpPr>
        <dsp:cNvPr id="0" name=""/>
        <dsp:cNvSpPr/>
      </dsp:nvSpPr>
      <dsp:spPr>
        <a:xfrm>
          <a:off x="3230500" y="3565004"/>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the receiver is the only one that can decrypt it using his private key</a:t>
          </a:r>
          <a:endParaRPr lang="en-US" sz="900" kern="1200" dirty="0"/>
        </a:p>
      </dsp:txBody>
      <dsp:txXfrm>
        <a:off x="3230500" y="3565004"/>
        <a:ext cx="1216669" cy="389334"/>
      </dsp:txXfrm>
    </dsp:sp>
    <dsp:sp modelId="{E0CCFC82-C166-48E9-A668-CB54D139CC93}">
      <dsp:nvSpPr>
        <dsp:cNvPr id="0" name=""/>
        <dsp:cNvSpPr/>
      </dsp:nvSpPr>
      <dsp:spPr>
        <a:xfrm>
          <a:off x="4216003" y="863996"/>
          <a:ext cx="608334" cy="60833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190F551-DD0E-4310-BA8D-3190EEF5DD14}">
      <dsp:nvSpPr>
        <dsp:cNvPr id="0" name=""/>
        <dsp:cNvSpPr/>
      </dsp:nvSpPr>
      <dsp:spPr>
        <a:xfrm>
          <a:off x="4216003" y="863996"/>
          <a:ext cx="608334" cy="60833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2339D2-1951-4F77-A7CA-027BF68CC052}">
      <dsp:nvSpPr>
        <dsp:cNvPr id="0" name=""/>
        <dsp:cNvSpPr/>
      </dsp:nvSpPr>
      <dsp:spPr>
        <a:xfrm>
          <a:off x="3911835" y="973497"/>
          <a:ext cx="1216669" cy="389334"/>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One Key to Decry (Private)</a:t>
          </a:r>
          <a:endParaRPr lang="en-US" sz="900" kern="1200" dirty="0"/>
        </a:p>
      </dsp:txBody>
      <dsp:txXfrm>
        <a:off x="3911835" y="973497"/>
        <a:ext cx="1216669" cy="389334"/>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15/11/2020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82653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338999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1694838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621577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2573834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1043548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2091801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212040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 –</a:t>
            </a:r>
            <a:r>
              <a:rPr lang="en-GB" dirty="0"/>
              <a:t> </a:t>
            </a:r>
            <a:r>
              <a:rPr lang="en-IN" dirty="0"/>
              <a:t>Network Security Infrastructure</a:t>
            </a:r>
            <a:endParaRPr lang="en-US" sz="1200" b="0" dirty="0">
              <a:solidFill>
                <a:srgbClr val="FF0000"/>
              </a:solidFill>
            </a:endParaRPr>
          </a:p>
          <a:p>
            <a:pPr>
              <a:buFontTx/>
              <a:buNone/>
            </a:pPr>
            <a:r>
              <a:rPr lang="en-US" sz="1200" b="0" dirty="0">
                <a:solidFill>
                  <a:srgbClr val="FF0000"/>
                </a:solidFill>
              </a:rPr>
              <a:t>12.1 </a:t>
            </a:r>
            <a:r>
              <a:rPr lang="en-GB" dirty="0"/>
              <a:t>–</a:t>
            </a:r>
            <a:r>
              <a:rPr lang="en-US" sz="1200" b="0" dirty="0">
                <a:solidFill>
                  <a:srgbClr val="FF0000"/>
                </a:solidFill>
              </a:rPr>
              <a:t> </a:t>
            </a:r>
            <a:r>
              <a:rPr lang="en-IN" sz="1200" b="0" dirty="0">
                <a:solidFill>
                  <a:srgbClr val="FF0000"/>
                </a:solidFill>
              </a:rPr>
              <a:t>Network Topologies</a:t>
            </a:r>
            <a:endParaRPr lang="en-GB" b="0" dirty="0">
              <a:solidFill>
                <a:srgbClr val="FF0000"/>
              </a:solidFill>
            </a:endParaRPr>
          </a:p>
          <a:p>
            <a:r>
              <a:rPr lang="en-GB" dirty="0"/>
              <a:t>12.1.7 – </a:t>
            </a:r>
            <a:r>
              <a:rPr lang="en-IN" sz="1200" b="0" i="0" u="none" strike="noStrike" kern="1200" dirty="0">
                <a:solidFill>
                  <a:schemeClr val="tx1"/>
                </a:solidFill>
                <a:effectLst/>
                <a:latin typeface="+mn-lt"/>
                <a:ea typeface="+mn-ea"/>
                <a:cs typeface="+mn-cs"/>
              </a:rPr>
              <a:t>Common Security Architectures</a:t>
            </a:r>
            <a:endParaRPr lang="en-US" altLang="en-US" dirty="0"/>
          </a:p>
        </p:txBody>
      </p:sp>
    </p:spTree>
    <p:extLst>
      <p:ext uri="{BB962C8B-B14F-4D97-AF65-F5344CB8AC3E}">
        <p14:creationId xmlns:p14="http://schemas.microsoft.com/office/powerpoint/2010/main" val="3595329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1258428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228477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012542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uowtsd-my.sharepoint.com/personal/n_kaliyamurthy_uwtsd_ac_uk/Documents/Modules_Handling/Sep%202020/L4%20-%20NECSE/My%20Contents/Official%20Trailer_%20Takedown%20(2000).mp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media/image12.pn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Layout" Target="../diagrams/layout1.xml"/><Relationship Id="rId7" Type="http://schemas.openxmlformats.org/officeDocument/2006/relationships/image" Target="../media/image1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16.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fontScale="90000"/>
          </a:bodyPr>
          <a:lstStyle/>
          <a:p>
            <a:pPr algn="r"/>
            <a:r>
              <a:rPr lang="en-GB" sz="4000" b="1" dirty="0" smtClean="0">
                <a:solidFill>
                  <a:schemeClr val="accent2"/>
                </a:solidFill>
              </a:rPr>
              <a:t>Network and Cybersecurity Essentials</a:t>
            </a:r>
            <a:r>
              <a:rPr lang="en-GB" sz="5300" dirty="0">
                <a:solidFill>
                  <a:schemeClr val="bg1"/>
                </a:solidFill>
              </a:rPr>
              <a:t/>
            </a:r>
            <a:br>
              <a:rPr lang="en-GB" sz="5300" dirty="0">
                <a:solidFill>
                  <a:schemeClr val="bg1"/>
                </a:solidFill>
              </a:rPr>
            </a:br>
            <a:r>
              <a:rPr lang="en-GB" sz="2200" i="1" dirty="0" smtClean="0">
                <a:solidFill>
                  <a:schemeClr val="bg1"/>
                </a:solidFill>
              </a:rPr>
              <a:t>(ACCA4024)</a:t>
            </a:r>
            <a:r>
              <a:rPr lang="en-GB" sz="2200" i="1" dirty="0">
                <a:solidFill>
                  <a:schemeClr val="bg1"/>
                </a:solidFill>
              </a:rPr>
              <a:t/>
            </a:r>
            <a:br>
              <a:rPr lang="en-GB" sz="2200" i="1" dirty="0">
                <a:solidFill>
                  <a:schemeClr val="bg1"/>
                </a:solidFill>
              </a:rPr>
            </a:br>
            <a:r>
              <a:rPr lang="en-GB" sz="2200" i="1" dirty="0" smtClean="0">
                <a:solidFill>
                  <a:schemeClr val="bg1"/>
                </a:solidFill>
              </a:rPr>
              <a:t>Cybersecurity Essentials: </a:t>
            </a:r>
            <a:r>
              <a:rPr lang="en-GB" sz="2200" i="1" dirty="0" smtClean="0">
                <a:solidFill>
                  <a:schemeClr val="bg1"/>
                </a:solidFill>
              </a:rPr>
              <a:t>Threats, Vulnerabilities, Attacks</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i="1" dirty="0" smtClean="0"/>
              <a:t>Introduction to Networks</a:t>
            </a:r>
            <a:r>
              <a:rPr lang="en-GB" dirty="0" smtClean="0"/>
              <a:t> </a:t>
            </a:r>
          </a:p>
          <a:p>
            <a:r>
              <a:rPr lang="en-GB" i="1" dirty="0" smtClean="0"/>
              <a:t>Understanding Networks</a:t>
            </a:r>
          </a:p>
          <a:p>
            <a:r>
              <a:rPr lang="en-GB" i="1" dirty="0" smtClean="0"/>
              <a:t>Identifying Networks</a:t>
            </a:r>
          </a:p>
          <a:p>
            <a:r>
              <a:rPr lang="en-GB" i="1" dirty="0"/>
              <a:t>Building Networks</a:t>
            </a:r>
            <a:endParaRPr lang="en-GB" dirty="0"/>
          </a:p>
          <a:p>
            <a:r>
              <a:rPr lang="en-GB" i="1" dirty="0" smtClean="0"/>
              <a:t>Security </a:t>
            </a:r>
            <a:r>
              <a:rPr lang="en-GB" i="1" dirty="0"/>
              <a:t>Overview</a:t>
            </a:r>
          </a:p>
          <a:p>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Welcoming to the cyber world…</a:t>
            </a:r>
          </a:p>
          <a:p>
            <a:r>
              <a:rPr lang="cy-GB" dirty="0" err="1"/>
              <a:t>Good</a:t>
            </a:r>
            <a:r>
              <a:rPr lang="cy-GB" dirty="0"/>
              <a:t> </a:t>
            </a:r>
            <a:r>
              <a:rPr lang="cy-GB" dirty="0" err="1"/>
              <a:t>Guys</a:t>
            </a:r>
            <a:r>
              <a:rPr lang="cy-GB" dirty="0"/>
              <a:t> </a:t>
            </a:r>
            <a:r>
              <a:rPr lang="cy-GB" dirty="0" err="1"/>
              <a:t>Vs</a:t>
            </a:r>
            <a:r>
              <a:rPr lang="cy-GB" dirty="0"/>
              <a:t> Bad </a:t>
            </a:r>
            <a:r>
              <a:rPr lang="cy-GB" dirty="0" err="1"/>
              <a:t>Guys</a:t>
            </a:r>
            <a:r>
              <a:rPr lang="cy-GB" dirty="0"/>
              <a:t>...</a:t>
            </a:r>
          </a:p>
          <a:p>
            <a:r>
              <a:rPr lang="cy-GB" dirty="0" err="1"/>
              <a:t>Threats</a:t>
            </a:r>
            <a:r>
              <a:rPr lang="cy-GB" dirty="0"/>
              <a:t>...</a:t>
            </a:r>
          </a:p>
          <a:p>
            <a:r>
              <a:rPr lang="cy-GB" dirty="0" err="1"/>
              <a:t>Mitigating</a:t>
            </a:r>
            <a:r>
              <a:rPr lang="cy-GB" dirty="0"/>
              <a:t> </a:t>
            </a:r>
            <a:r>
              <a:rPr lang="cy-GB" dirty="0" err="1"/>
              <a:t>Threats</a:t>
            </a:r>
            <a:r>
              <a:rPr lang="cy-GB" dirty="0"/>
              <a:t>...</a:t>
            </a:r>
            <a:endParaRPr lang="en-GB" dirty="0"/>
          </a:p>
          <a:p>
            <a:endParaRPr lang="en-GB" dirty="0"/>
          </a:p>
        </p:txBody>
      </p:sp>
    </p:spTree>
    <p:extLst>
      <p:ext uri="{BB962C8B-B14F-4D97-AF65-F5344CB8AC3E}">
        <p14:creationId xmlns:p14="http://schemas.microsoft.com/office/powerpoint/2010/main" val="11174022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pPr>
            <a:r>
              <a:rPr lang="en-US" sz="3600" dirty="0"/>
              <a:t>The Cybersecurity Cube</a:t>
            </a:r>
            <a:r>
              <a:rPr lang="en-US" dirty="0"/>
              <a:t> </a:t>
            </a:r>
            <a:r>
              <a:rPr lang="en-US" dirty="0" smtClean="0"/>
              <a:t> the </a:t>
            </a:r>
            <a:r>
              <a:rPr lang="en-US" dirty="0"/>
              <a:t>three dimensions of the </a:t>
            </a:r>
            <a:r>
              <a:rPr lang="en-US" dirty="0" err="1"/>
              <a:t>McCumber</a:t>
            </a:r>
            <a:r>
              <a:rPr lang="en-US" dirty="0"/>
              <a:t> Cube.</a:t>
            </a:r>
          </a:p>
          <a:p>
            <a:pPr>
              <a:spcBef>
                <a:spcPts val="600"/>
              </a:spcBef>
            </a:pPr>
            <a:endParaRPr lang="en-US" sz="3600" dirty="0"/>
          </a:p>
          <a:p>
            <a:pPr>
              <a:spcBef>
                <a:spcPts val="600"/>
              </a:spcBef>
            </a:pPr>
            <a:r>
              <a:rPr lang="en-US" sz="4000" dirty="0"/>
              <a:t>CIA TRIAD </a:t>
            </a:r>
            <a:r>
              <a:rPr lang="en-US" dirty="0" smtClean="0"/>
              <a:t>confidentiality</a:t>
            </a:r>
            <a:r>
              <a:rPr lang="en-US" dirty="0"/>
              <a:t>, integrity, and availability.</a:t>
            </a:r>
          </a:p>
          <a:p>
            <a:pPr>
              <a:spcBef>
                <a:spcPts val="600"/>
              </a:spcBef>
            </a:pPr>
            <a:endParaRPr lang="en-US" sz="3600" dirty="0"/>
          </a:p>
          <a:p>
            <a:pPr>
              <a:spcBef>
                <a:spcPts val="600"/>
              </a:spcBef>
            </a:pPr>
            <a:r>
              <a:rPr lang="en-US" sz="4000" dirty="0"/>
              <a:t>States of Data </a:t>
            </a:r>
            <a:r>
              <a:rPr lang="en-US" dirty="0" smtClean="0"/>
              <a:t>the </a:t>
            </a:r>
            <a:r>
              <a:rPr lang="en-US" dirty="0"/>
              <a:t>three states of data.</a:t>
            </a:r>
          </a:p>
          <a:p>
            <a:pPr>
              <a:spcBef>
                <a:spcPts val="600"/>
              </a:spcBef>
            </a:pPr>
            <a:endParaRPr lang="en-US" sz="3600" dirty="0"/>
          </a:p>
          <a:p>
            <a:pPr>
              <a:spcBef>
                <a:spcPts val="600"/>
              </a:spcBef>
            </a:pPr>
            <a:r>
              <a:rPr lang="en-US" sz="4000" dirty="0"/>
              <a:t>Cybersecurity Countermeasures </a:t>
            </a:r>
            <a:r>
              <a:rPr lang="en-US" sz="4000" dirty="0" smtClean="0"/>
              <a:t> </a:t>
            </a:r>
            <a:r>
              <a:rPr lang="en-US" dirty="0" smtClean="0"/>
              <a:t>the </a:t>
            </a:r>
            <a:r>
              <a:rPr lang="en-US" dirty="0"/>
              <a:t>types of cybersecurity countermeasures.</a:t>
            </a:r>
          </a:p>
          <a:p>
            <a:pPr>
              <a:spcBef>
                <a:spcPts val="600"/>
              </a:spcBef>
            </a:pPr>
            <a:endParaRPr lang="en-US" sz="3600" dirty="0"/>
          </a:p>
          <a:p>
            <a:pPr>
              <a:spcBef>
                <a:spcPts val="600"/>
              </a:spcBef>
            </a:pPr>
            <a:r>
              <a:rPr lang="en-US" sz="4000" dirty="0"/>
              <a:t>IT Security Management Framework </a:t>
            </a:r>
            <a:r>
              <a:rPr lang="en-US" sz="4000" dirty="0" smtClean="0"/>
              <a:t> </a:t>
            </a:r>
            <a:r>
              <a:rPr lang="en-US" dirty="0" smtClean="0"/>
              <a:t>the </a:t>
            </a:r>
            <a:r>
              <a:rPr lang="en-US" dirty="0"/>
              <a:t>ISO Cybersecurity Model</a:t>
            </a:r>
            <a:endParaRPr lang="en-CA" sz="2800" dirty="0"/>
          </a:p>
        </p:txBody>
      </p:sp>
    </p:spTree>
    <p:extLst>
      <p:ext uri="{BB962C8B-B14F-4D97-AF65-F5344CB8AC3E}">
        <p14:creationId xmlns:p14="http://schemas.microsoft.com/office/powerpoint/2010/main" val="11701167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extLst/>
          </a:blip>
          <a:srcRect l="6932" t="15070" r="26828" b="36711"/>
          <a:stretch/>
        </p:blipFill>
        <p:spPr>
          <a:xfrm rot="21363697">
            <a:off x="1731780" y="82702"/>
            <a:ext cx="3960440" cy="2883488"/>
          </a:xfrm>
          <a:prstGeom prst="rect">
            <a:avLst/>
          </a:prstGeom>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pic>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rot="20927598">
            <a:off x="2862363" y="1728023"/>
            <a:ext cx="6434273" cy="2304256"/>
          </a:xfrm>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txBody>
          <a:bodyPr>
            <a:normAutofit fontScale="85000" lnSpcReduction="20000"/>
          </a:bodyPr>
          <a:lstStyle/>
          <a:p>
            <a:pPr algn="just"/>
            <a:r>
              <a:rPr lang="en-GB" sz="2400" b="1" i="1" dirty="0" smtClean="0">
                <a:solidFill>
                  <a:schemeClr val="tx2"/>
                </a:solidFill>
              </a:rPr>
              <a:t>Using Packet Tracer – Build simple, hybrid networks, Configure end devices and test the connection and troubleshoot.</a:t>
            </a:r>
          </a:p>
          <a:p>
            <a:r>
              <a:rPr lang="en-GB" sz="2400" b="1" i="1" dirty="0" smtClean="0">
                <a:solidFill>
                  <a:schemeClr val="tx2"/>
                </a:solidFill>
              </a:rPr>
              <a:t>Use Wireshark (Packet Sniffing Tool) to capture the packets  (ARP, ICMP) and analyse them.</a:t>
            </a:r>
          </a:p>
          <a:p>
            <a:r>
              <a:rPr lang="cy-GB" sz="2400" b="1" i="1" dirty="0" err="1" smtClean="0">
                <a:solidFill>
                  <a:schemeClr val="tx2"/>
                </a:solidFill>
              </a:rPr>
              <a:t>Working</a:t>
            </a:r>
            <a:r>
              <a:rPr lang="cy-GB" sz="2400" b="1" i="1" dirty="0" smtClean="0">
                <a:solidFill>
                  <a:schemeClr val="tx2"/>
                </a:solidFill>
              </a:rPr>
              <a:t> </a:t>
            </a:r>
            <a:r>
              <a:rPr lang="cy-GB" sz="2400" b="1" i="1" dirty="0" err="1" smtClean="0">
                <a:solidFill>
                  <a:schemeClr val="tx2"/>
                </a:solidFill>
              </a:rPr>
              <a:t>with</a:t>
            </a:r>
            <a:r>
              <a:rPr lang="cy-GB" sz="2400" b="1" i="1" dirty="0" smtClean="0">
                <a:solidFill>
                  <a:schemeClr val="tx2"/>
                </a:solidFill>
              </a:rPr>
              <a:t> </a:t>
            </a:r>
            <a:r>
              <a:rPr lang="cy-GB" sz="2400" b="1" i="1" dirty="0" err="1" smtClean="0">
                <a:solidFill>
                  <a:schemeClr val="tx2"/>
                </a:solidFill>
              </a:rPr>
              <a:t>Virtual</a:t>
            </a:r>
            <a:r>
              <a:rPr lang="cy-GB" sz="2400" b="1" i="1" dirty="0" smtClean="0">
                <a:solidFill>
                  <a:schemeClr val="tx2"/>
                </a:solidFill>
              </a:rPr>
              <a:t> </a:t>
            </a:r>
            <a:r>
              <a:rPr lang="cy-GB" sz="2400" b="1" i="1" dirty="0" err="1" smtClean="0">
                <a:solidFill>
                  <a:schemeClr val="tx2"/>
                </a:solidFill>
              </a:rPr>
              <a:t>Machines</a:t>
            </a:r>
            <a:r>
              <a:rPr lang="cy-GB" sz="2400" b="1" i="1" dirty="0" smtClean="0">
                <a:solidFill>
                  <a:schemeClr val="tx2"/>
                </a:solidFill>
              </a:rPr>
              <a:t>...</a:t>
            </a:r>
          </a:p>
          <a:p>
            <a:r>
              <a:rPr lang="cy-GB" sz="2400" b="1" i="1" dirty="0" smtClean="0">
                <a:solidFill>
                  <a:schemeClr val="tx2"/>
                </a:solidFill>
              </a:rPr>
              <a:t>Ubuntu 16.04 LTS</a:t>
            </a:r>
          </a:p>
          <a:p>
            <a:r>
              <a:rPr lang="en-GB" sz="2400" b="1" i="1" dirty="0" smtClean="0">
                <a:solidFill>
                  <a:schemeClr val="tx2"/>
                </a:solidFill>
              </a:rPr>
              <a:t>Users, Groups and Permissions</a:t>
            </a:r>
            <a:endParaRPr lang="en-GB" sz="2400" b="1" i="1" dirty="0" smtClean="0">
              <a:solidFill>
                <a:schemeClr val="tx2"/>
              </a:solidFill>
            </a:endParaRPr>
          </a:p>
        </p:txBody>
      </p:sp>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tutorials… and Independent Learning (recap)</a:t>
            </a:r>
            <a:endParaRPr lang="en-GB" sz="3600" i="1" dirty="0">
              <a:solidFill>
                <a:schemeClr val="accent1">
                  <a:lumMod val="50000"/>
                </a:schemeClr>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7" name="Picture 6"/>
          <p:cNvPicPr>
            <a:picLocks noChangeAspect="1"/>
          </p:cNvPicPr>
          <p:nvPr/>
        </p:nvPicPr>
        <p:blipFill rotWithShape="1">
          <a:blip r:embed="rId3"/>
          <a:srcRect l="43238" t="15156" r="6466" b="30577"/>
          <a:stretch/>
        </p:blipFill>
        <p:spPr>
          <a:xfrm>
            <a:off x="-31403" y="3548432"/>
            <a:ext cx="3134996" cy="2254997"/>
          </a:xfrm>
          <a:prstGeom prst="ellipse">
            <a:avLst/>
          </a:prstGeom>
          <a:ln>
            <a:noFill/>
          </a:ln>
          <a:effectLst>
            <a:softEdge rad="112500"/>
          </a:effectLst>
        </p:spPr>
      </p:pic>
    </p:spTree>
    <p:extLst>
      <p:ext uri="{BB962C8B-B14F-4D97-AF65-F5344CB8AC3E}">
        <p14:creationId xmlns:p14="http://schemas.microsoft.com/office/powerpoint/2010/main" val="20705167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Chat…</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268760"/>
            <a:ext cx="8229600" cy="4248473"/>
          </a:xfrm>
        </p:spPr>
        <p:txBody>
          <a:bodyPr>
            <a:normAutofit/>
          </a:bodyPr>
          <a:lstStyle/>
          <a:p>
            <a:pPr marL="0" indent="0" algn="ctr">
              <a:spcBef>
                <a:spcPts val="600"/>
              </a:spcBef>
              <a:buNone/>
            </a:pPr>
            <a:r>
              <a:rPr lang="en-US" sz="2800" b="1" i="1" dirty="0" smtClean="0">
                <a:solidFill>
                  <a:schemeClr val="tx2"/>
                </a:solidFill>
              </a:rPr>
              <a:t>Write on the whiteboard…</a:t>
            </a:r>
          </a:p>
          <a:p>
            <a:pPr marL="0" indent="0" algn="ctr">
              <a:spcBef>
                <a:spcPts val="600"/>
              </a:spcBef>
              <a:buNone/>
            </a:pPr>
            <a:r>
              <a:rPr lang="en-US" sz="2800" b="1" i="1" dirty="0" smtClean="0">
                <a:solidFill>
                  <a:schemeClr val="tx2"/>
                </a:solidFill>
              </a:rPr>
              <a:t>How many of you know about </a:t>
            </a:r>
          </a:p>
          <a:p>
            <a:pPr marL="0" indent="0" algn="ctr">
              <a:spcBef>
                <a:spcPts val="600"/>
              </a:spcBef>
              <a:buNone/>
            </a:pPr>
            <a:r>
              <a:rPr lang="en-US" sz="2800" b="1" i="1" dirty="0">
                <a:solidFill>
                  <a:schemeClr val="tx2"/>
                </a:solidFill>
              </a:rPr>
              <a:t>#</a:t>
            </a:r>
            <a:r>
              <a:rPr lang="en-US" sz="2800" b="1" i="1" dirty="0" err="1">
                <a:solidFill>
                  <a:schemeClr val="tx2"/>
                </a:solidFill>
              </a:rPr>
              <a:t>kevin</a:t>
            </a:r>
            <a:r>
              <a:rPr lang="en-US" sz="2800" b="1" i="1" dirty="0">
                <a:solidFill>
                  <a:schemeClr val="tx2"/>
                </a:solidFill>
              </a:rPr>
              <a:t> </a:t>
            </a:r>
            <a:r>
              <a:rPr lang="en-US" sz="2800" b="1" i="1" dirty="0" err="1">
                <a:solidFill>
                  <a:schemeClr val="tx2"/>
                </a:solidFill>
              </a:rPr>
              <a:t>mitnick</a:t>
            </a:r>
            <a:r>
              <a:rPr lang="en-US" sz="2800" b="1" i="1" dirty="0">
                <a:solidFill>
                  <a:schemeClr val="tx2"/>
                </a:solidFill>
              </a:rPr>
              <a:t> </a:t>
            </a:r>
            <a:endParaRPr lang="en-US" sz="2800" b="1" i="1" dirty="0" smtClean="0">
              <a:solidFill>
                <a:schemeClr val="tx2"/>
              </a:solidFill>
            </a:endParaRPr>
          </a:p>
          <a:p>
            <a:pPr marL="0" indent="0" algn="ctr">
              <a:spcBef>
                <a:spcPts val="600"/>
              </a:spcBef>
              <a:buNone/>
            </a:pPr>
            <a:r>
              <a:rPr lang="en-US" sz="2800" b="1" i="1" dirty="0" smtClean="0">
                <a:solidFill>
                  <a:schemeClr val="tx2"/>
                </a:solidFill>
              </a:rPr>
              <a:t>#have you watched </a:t>
            </a:r>
            <a:r>
              <a:rPr lang="en-US" sz="2800" b="1" i="1" dirty="0" smtClean="0">
                <a:solidFill>
                  <a:schemeClr val="tx2"/>
                </a:solidFill>
                <a:hlinkClick r:id="rId2"/>
              </a:rPr>
              <a:t>takedown</a:t>
            </a:r>
            <a:r>
              <a:rPr lang="en-US" sz="2800" b="1" i="1" dirty="0" smtClean="0">
                <a:solidFill>
                  <a:schemeClr val="tx2"/>
                </a:solidFill>
              </a:rPr>
              <a:t>?</a:t>
            </a:r>
            <a:endParaRPr lang="en-US" sz="2800" b="1" i="1" dirty="0" smtClean="0">
              <a:solidFill>
                <a:schemeClr val="tx2"/>
              </a:solidFill>
            </a:endParaRPr>
          </a:p>
          <a:p>
            <a:pPr marL="0" indent="0" algn="ctr">
              <a:spcBef>
                <a:spcPts val="600"/>
              </a:spcBef>
              <a:buNone/>
            </a:pPr>
            <a:r>
              <a:rPr lang="en-US" sz="2800" b="1" i="1" dirty="0" smtClean="0">
                <a:solidFill>
                  <a:schemeClr val="tx2"/>
                </a:solidFill>
              </a:rPr>
              <a:t>----</a:t>
            </a:r>
            <a:endParaRPr lang="en-US" sz="2800" b="1" i="1" dirty="0" smtClean="0">
              <a:solidFill>
                <a:schemeClr val="tx2"/>
              </a:solidFill>
            </a:endParaRPr>
          </a:p>
          <a:p>
            <a:pPr marL="0" indent="0" algn="ctr">
              <a:spcBef>
                <a:spcPts val="600"/>
              </a:spcBef>
              <a:buNone/>
            </a:pPr>
            <a:endParaRPr lang="en-US" sz="2800" b="1" i="1" dirty="0" smtClean="0">
              <a:solidFill>
                <a:schemeClr val="tx2"/>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9078123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268760"/>
            <a:ext cx="8229600" cy="4248473"/>
          </a:xfrm>
        </p:spPr>
        <p:txBody>
          <a:bodyPr>
            <a:normAutofit fontScale="92500" lnSpcReduction="20000"/>
          </a:bodyPr>
          <a:lstStyle/>
          <a:p>
            <a:pPr marL="0" indent="0" algn="ctr">
              <a:spcBef>
                <a:spcPts val="600"/>
              </a:spcBef>
              <a:buNone/>
              <a:tabLst>
                <a:tab pos="628650" algn="l"/>
              </a:tabLst>
            </a:pPr>
            <a:r>
              <a:rPr lang="en-US" sz="2800" b="1" i="1" dirty="0" smtClean="0">
                <a:solidFill>
                  <a:schemeClr val="tx2"/>
                </a:solidFill>
              </a:rPr>
              <a:t>Malware </a:t>
            </a:r>
            <a:r>
              <a:rPr lang="en-US" sz="2800" b="1" i="1" dirty="0">
                <a:solidFill>
                  <a:schemeClr val="tx2"/>
                </a:solidFill>
              </a:rPr>
              <a:t>and Malicious </a:t>
            </a:r>
            <a:r>
              <a:rPr lang="en-US" sz="2800" b="1" i="1" dirty="0" smtClean="0">
                <a:solidFill>
                  <a:schemeClr val="tx2"/>
                </a:solidFill>
              </a:rPr>
              <a:t>Code </a:t>
            </a:r>
            <a:r>
              <a:rPr lang="en-US" sz="1800" dirty="0" smtClean="0">
                <a:solidFill>
                  <a:schemeClr val="tx2"/>
                </a:solidFill>
              </a:rPr>
              <a:t>the </a:t>
            </a:r>
            <a:r>
              <a:rPr lang="en-US" sz="1800" dirty="0">
                <a:solidFill>
                  <a:schemeClr val="tx2"/>
                </a:solidFill>
              </a:rPr>
              <a:t>types of malware </a:t>
            </a:r>
            <a:r>
              <a:rPr lang="en-US" sz="1800" dirty="0" smtClean="0">
                <a:solidFill>
                  <a:schemeClr val="tx2"/>
                </a:solidFill>
              </a:rPr>
              <a:t>&amp; malicious </a:t>
            </a:r>
            <a:r>
              <a:rPr lang="en-US" sz="1800" dirty="0">
                <a:solidFill>
                  <a:schemeClr val="tx2"/>
                </a:solidFill>
              </a:rPr>
              <a:t>code</a:t>
            </a:r>
            <a:r>
              <a:rPr lang="en-US" sz="1800" dirty="0" smtClean="0">
                <a:solidFill>
                  <a:schemeClr val="tx2"/>
                </a:solidFill>
              </a:rPr>
              <a:t>.</a:t>
            </a:r>
          </a:p>
          <a:p>
            <a:pPr marL="0" indent="0" algn="ctr">
              <a:spcBef>
                <a:spcPts val="600"/>
              </a:spcBef>
              <a:buNone/>
              <a:tabLst>
                <a:tab pos="628650" algn="l"/>
              </a:tabLst>
            </a:pPr>
            <a:endParaRPr lang="en-US" sz="2800" b="1" i="1" dirty="0" smtClean="0">
              <a:solidFill>
                <a:schemeClr val="tx2"/>
              </a:solidFill>
            </a:endParaRPr>
          </a:p>
          <a:p>
            <a:pPr marL="0" indent="0" algn="ctr">
              <a:spcBef>
                <a:spcPts val="600"/>
              </a:spcBef>
              <a:buNone/>
              <a:tabLst>
                <a:tab pos="628650" algn="l"/>
              </a:tabLst>
            </a:pPr>
            <a:r>
              <a:rPr lang="en-US" sz="2800" b="1" i="1" dirty="0" smtClean="0">
                <a:solidFill>
                  <a:schemeClr val="tx2"/>
                </a:solidFill>
              </a:rPr>
              <a:t>Deception </a:t>
            </a:r>
            <a:r>
              <a:rPr lang="en-US" sz="1800" dirty="0" smtClean="0">
                <a:solidFill>
                  <a:schemeClr val="tx2"/>
                </a:solidFill>
              </a:rPr>
              <a:t>the </a:t>
            </a:r>
            <a:r>
              <a:rPr lang="en-US" sz="1800" dirty="0">
                <a:solidFill>
                  <a:schemeClr val="tx2"/>
                </a:solidFill>
              </a:rPr>
              <a:t>tactics, techniques and procedures used by cyber criminals.</a:t>
            </a:r>
          </a:p>
          <a:p>
            <a:pPr marL="0" indent="0" algn="ctr">
              <a:spcBef>
                <a:spcPts val="600"/>
              </a:spcBef>
              <a:buNone/>
            </a:pPr>
            <a:endParaRPr lang="en-US" sz="2800" b="1" i="1" dirty="0" smtClean="0">
              <a:solidFill>
                <a:schemeClr val="tx2"/>
              </a:solidFill>
            </a:endParaRPr>
          </a:p>
          <a:p>
            <a:pPr marL="0" indent="0" algn="ctr">
              <a:spcBef>
                <a:spcPts val="600"/>
              </a:spcBef>
              <a:buNone/>
            </a:pPr>
            <a:r>
              <a:rPr lang="en-US" sz="2800" b="1" i="1" dirty="0" smtClean="0">
                <a:solidFill>
                  <a:schemeClr val="tx2"/>
                </a:solidFill>
              </a:rPr>
              <a:t>Attacks </a:t>
            </a:r>
            <a:r>
              <a:rPr lang="en-US" sz="1800" dirty="0" smtClean="0">
                <a:solidFill>
                  <a:schemeClr val="tx2"/>
                </a:solidFill>
              </a:rPr>
              <a:t>the </a:t>
            </a:r>
            <a:r>
              <a:rPr lang="en-US" sz="1800" dirty="0">
                <a:solidFill>
                  <a:schemeClr val="tx2"/>
                </a:solidFill>
              </a:rPr>
              <a:t>different methods used in social </a:t>
            </a:r>
            <a:r>
              <a:rPr lang="en-US" sz="1800" dirty="0" smtClean="0">
                <a:solidFill>
                  <a:schemeClr val="tx2"/>
                </a:solidFill>
              </a:rPr>
              <a:t>engineering  and types </a:t>
            </a:r>
            <a:r>
              <a:rPr lang="en-US" sz="1800" dirty="0">
                <a:solidFill>
                  <a:schemeClr val="tx2"/>
                </a:solidFill>
              </a:rPr>
              <a:t>of cyberattacks</a:t>
            </a:r>
            <a:r>
              <a:rPr lang="en-US" sz="1800" dirty="0" smtClean="0">
                <a:solidFill>
                  <a:schemeClr val="tx2"/>
                </a:solidFill>
              </a:rPr>
              <a:t>.</a:t>
            </a:r>
          </a:p>
          <a:p>
            <a:pPr marL="0" indent="0" algn="ctr">
              <a:spcBef>
                <a:spcPts val="600"/>
              </a:spcBef>
              <a:buNone/>
            </a:pPr>
            <a:endParaRPr lang="en-US" sz="1800" dirty="0">
              <a:solidFill>
                <a:schemeClr val="tx2"/>
              </a:solidFill>
            </a:endParaRPr>
          </a:p>
          <a:p>
            <a:pPr marL="0" indent="0" algn="ctr">
              <a:spcBef>
                <a:spcPts val="600"/>
              </a:spcBef>
              <a:buNone/>
            </a:pPr>
            <a:r>
              <a:rPr lang="en-US" sz="2800" b="1" i="1" dirty="0" smtClean="0">
                <a:solidFill>
                  <a:schemeClr val="tx2"/>
                </a:solidFill>
              </a:rPr>
              <a:t>Cryptography </a:t>
            </a:r>
            <a:r>
              <a:rPr lang="en-US" sz="1800" dirty="0" smtClean="0">
                <a:solidFill>
                  <a:schemeClr val="tx2"/>
                </a:solidFill>
              </a:rPr>
              <a:t>how </a:t>
            </a:r>
            <a:r>
              <a:rPr lang="en-US" sz="1800" dirty="0">
                <a:solidFill>
                  <a:schemeClr val="tx2"/>
                </a:solidFill>
              </a:rPr>
              <a:t>encryption techniques protect confidentiality. </a:t>
            </a:r>
          </a:p>
          <a:p>
            <a:pPr marL="0" indent="0" algn="ctr">
              <a:spcBef>
                <a:spcPts val="600"/>
              </a:spcBef>
              <a:buNone/>
            </a:pPr>
            <a:endParaRPr lang="en-US" sz="2800" b="1" i="1" dirty="0" smtClean="0">
              <a:solidFill>
                <a:schemeClr val="tx2"/>
              </a:solidFill>
            </a:endParaRPr>
          </a:p>
          <a:p>
            <a:pPr marL="0" indent="0" algn="ctr">
              <a:spcBef>
                <a:spcPts val="600"/>
              </a:spcBef>
              <a:buNone/>
            </a:pPr>
            <a:r>
              <a:rPr lang="en-US" sz="2800" b="1" i="1" dirty="0" smtClean="0">
                <a:solidFill>
                  <a:schemeClr val="tx2"/>
                </a:solidFill>
              </a:rPr>
              <a:t>Access Control</a:t>
            </a:r>
            <a:r>
              <a:rPr lang="en-US" sz="2800" dirty="0" smtClean="0"/>
              <a:t> </a:t>
            </a:r>
            <a:r>
              <a:rPr lang="en-US" sz="1800" dirty="0" smtClean="0">
                <a:solidFill>
                  <a:schemeClr val="tx2"/>
                </a:solidFill>
              </a:rPr>
              <a:t>how access </a:t>
            </a:r>
            <a:r>
              <a:rPr lang="en-US" sz="1800" dirty="0">
                <a:solidFill>
                  <a:schemeClr val="tx2"/>
                </a:solidFill>
              </a:rPr>
              <a:t>control techniques used to protect confidentiality.</a:t>
            </a:r>
          </a:p>
          <a:p>
            <a:pPr marL="0" indent="0" algn="ctr">
              <a:spcBef>
                <a:spcPts val="600"/>
              </a:spcBef>
              <a:buNone/>
            </a:pPr>
            <a:endParaRPr lang="en-US" sz="2800" b="1" i="1" dirty="0" smtClean="0">
              <a:solidFill>
                <a:schemeClr val="tx2"/>
              </a:solidFill>
            </a:endParaRPr>
          </a:p>
          <a:p>
            <a:pPr marL="0" indent="0" algn="ctr">
              <a:spcBef>
                <a:spcPts val="600"/>
              </a:spcBef>
              <a:buNone/>
            </a:pPr>
            <a:r>
              <a:rPr lang="en-US" sz="2800" b="1" i="1" dirty="0" smtClean="0">
                <a:solidFill>
                  <a:schemeClr val="tx2"/>
                </a:solidFill>
              </a:rPr>
              <a:t>Obscuring Data </a:t>
            </a:r>
            <a:r>
              <a:rPr lang="en-US" sz="1800" dirty="0" smtClean="0">
                <a:solidFill>
                  <a:schemeClr val="tx2"/>
                </a:solidFill>
              </a:rPr>
              <a:t>the </a:t>
            </a:r>
            <a:r>
              <a:rPr lang="en-US" sz="1800" dirty="0">
                <a:solidFill>
                  <a:schemeClr val="tx2"/>
                </a:solidFill>
              </a:rPr>
              <a:t>concept of obscuring data.</a:t>
            </a:r>
          </a:p>
          <a:p>
            <a:pPr marL="0" indent="0" algn="ctr">
              <a:spcBef>
                <a:spcPts val="600"/>
              </a:spcBef>
              <a:buNone/>
            </a:pPr>
            <a:endParaRPr lang="en-CA" sz="1800" b="1" dirty="0">
              <a:solidFill>
                <a:schemeClr val="tx2"/>
              </a:solidFill>
            </a:endParaRPr>
          </a:p>
          <a:p>
            <a:pPr marL="0" indent="0" algn="ctr">
              <a:spcBef>
                <a:spcPts val="600"/>
              </a:spcBef>
              <a:buNone/>
            </a:pPr>
            <a:endParaRPr lang="en-CA" sz="2000" i="1"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40090433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endParaRPr lang="en-GB" dirty="0" smtClean="0"/>
          </a:p>
          <a:p>
            <a:r>
              <a:rPr lang="en-GB" sz="2800" i="1" dirty="0" smtClean="0">
                <a:effectLst>
                  <a:outerShdw blurRad="38100" dist="38100" dir="2700000" algn="tl">
                    <a:srgbClr val="000000">
                      <a:alpha val="43137"/>
                    </a:srgbClr>
                  </a:outerShdw>
                </a:effectLst>
              </a:rPr>
              <a:t>Analysing threats and vulnerabilities </a:t>
            </a:r>
          </a:p>
          <a:p>
            <a:r>
              <a:rPr lang="en-GB" sz="2800" i="1" dirty="0" smtClean="0">
                <a:effectLst>
                  <a:outerShdw blurRad="38100" dist="38100" dir="2700000" algn="tl">
                    <a:srgbClr val="000000">
                      <a:alpha val="43137"/>
                    </a:srgbClr>
                  </a:outerShdw>
                </a:effectLst>
              </a:rPr>
              <a:t>Steganography </a:t>
            </a:r>
            <a:endParaRPr lang="en-GB" sz="2800" i="1" dirty="0" smtClean="0">
              <a:effectLst>
                <a:outerShdw blurRad="38100" dist="38100" dir="2700000" algn="tl">
                  <a:srgbClr val="000000">
                    <a:alpha val="43137"/>
                  </a:srgbClr>
                </a:outerShdw>
              </a:effectLst>
            </a:endParaRPr>
          </a:p>
          <a:p>
            <a:endParaRPr lang="en-GB"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626967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Threats, Vulnerability and Risks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2339752" y="1404281"/>
            <a:ext cx="6552728" cy="3139321"/>
          </a:xfrm>
          <a:prstGeom prst="rect">
            <a:avLst/>
          </a:prstGeom>
        </p:spPr>
        <p:txBody>
          <a:bodyPr wrap="square">
            <a:spAutoFit/>
          </a:bodyPr>
          <a:lstStyle/>
          <a:p>
            <a:pPr fontAlgn="t"/>
            <a:r>
              <a:rPr lang="en-US" b="1" dirty="0">
                <a:effectLst>
                  <a:outerShdw blurRad="38100" dist="38100" dir="2700000" algn="tl">
                    <a:srgbClr val="000000">
                      <a:alpha val="43137"/>
                    </a:srgbClr>
                  </a:outerShdw>
                </a:effectLst>
              </a:rPr>
              <a:t>A potential danger to an asset such as data or the network itself.</a:t>
            </a:r>
          </a:p>
          <a:p>
            <a:pPr algn="just"/>
            <a:endParaRPr lang="en-US" dirty="0">
              <a:solidFill>
                <a:schemeClr val="dk1"/>
              </a:solidFill>
              <a:effectLst>
                <a:outerShdw blurRad="38100" dist="38100" dir="2700000" algn="tl">
                  <a:srgbClr val="000000">
                    <a:alpha val="43137"/>
                  </a:srgbClr>
                </a:outerShdw>
              </a:effectLst>
            </a:endParaRPr>
          </a:p>
          <a:p>
            <a:pPr fontAlgn="t"/>
            <a:endParaRPr lang="en-GB" dirty="0">
              <a:effectLst>
                <a:outerShdw blurRad="38100" dist="38100" dir="2700000" algn="tl">
                  <a:srgbClr val="000000">
                    <a:alpha val="43137"/>
                  </a:srgbClr>
                </a:outerShdw>
              </a:effectLst>
            </a:endParaRPr>
          </a:p>
          <a:p>
            <a:pPr fontAlgn="t"/>
            <a:r>
              <a:rPr lang="en-US" b="1" dirty="0">
                <a:effectLst>
                  <a:outerShdw blurRad="38100" dist="38100" dir="2700000" algn="tl">
                    <a:srgbClr val="000000">
                      <a:alpha val="43137"/>
                    </a:srgbClr>
                  </a:outerShdw>
                </a:effectLst>
              </a:rPr>
              <a:t>A weakness in a system or its design that could be exploited by a threat</a:t>
            </a:r>
            <a:r>
              <a:rPr lang="en-US" b="1" dirty="0" smtClean="0">
                <a:effectLst>
                  <a:outerShdw blurRad="38100" dist="38100" dir="2700000" algn="tl">
                    <a:srgbClr val="000000">
                      <a:alpha val="43137"/>
                    </a:srgbClr>
                  </a:outerShdw>
                </a:effectLst>
              </a:rPr>
              <a:t>.</a:t>
            </a:r>
          </a:p>
          <a:p>
            <a:pPr fontAlgn="t"/>
            <a:endParaRPr lang="en-GB" b="1" dirty="0">
              <a:effectLst>
                <a:outerShdw blurRad="38100" dist="38100" dir="2700000" algn="tl">
                  <a:srgbClr val="000000">
                    <a:alpha val="43137"/>
                  </a:srgbClr>
                </a:outerShdw>
              </a:effectLst>
            </a:endParaRPr>
          </a:p>
          <a:p>
            <a:pPr fontAlgn="t"/>
            <a:r>
              <a:rPr lang="en-US" b="1" dirty="0">
                <a:effectLst>
                  <a:outerShdw blurRad="38100" dist="38100" dir="2700000" algn="tl">
                    <a:srgbClr val="000000">
                      <a:alpha val="43137"/>
                    </a:srgbClr>
                  </a:outerShdw>
                </a:effectLst>
              </a:rPr>
              <a:t>The likelihood that a particular threat will exploit </a:t>
            </a:r>
            <a:r>
              <a:rPr lang="en-US" b="1" dirty="0" smtClean="0">
                <a:effectLst>
                  <a:outerShdw blurRad="38100" dist="38100" dir="2700000" algn="tl">
                    <a:srgbClr val="000000">
                      <a:alpha val="43137"/>
                    </a:srgbClr>
                  </a:outerShdw>
                </a:effectLst>
              </a:rPr>
              <a:t>a particular </a:t>
            </a:r>
            <a:r>
              <a:rPr lang="en-US" b="1" dirty="0">
                <a:effectLst>
                  <a:outerShdw blurRad="38100" dist="38100" dir="2700000" algn="tl">
                    <a:srgbClr val="000000">
                      <a:alpha val="43137"/>
                    </a:srgbClr>
                  </a:outerShdw>
                </a:effectLst>
              </a:rPr>
              <a:t>vulnerability of an asset and result in an undesirable consequence.</a:t>
            </a:r>
            <a:endParaRPr lang="en-GB" b="1" dirty="0">
              <a:effectLst>
                <a:outerShdw blurRad="38100" dist="38100" dir="2700000" algn="tl">
                  <a:srgbClr val="000000">
                    <a:alpha val="43137"/>
                  </a:srgbClr>
                </a:outerShdw>
              </a:effectLst>
            </a:endParaRPr>
          </a:p>
          <a:p>
            <a:pPr algn="just"/>
            <a:endParaRPr lang="en-US" dirty="0">
              <a:effectLst>
                <a:outerShdw blurRad="38100" dist="38100" dir="2700000" algn="tl">
                  <a:srgbClr val="000000">
                    <a:alpha val="43137"/>
                  </a:srgbClr>
                </a:outerShdw>
              </a:effectLst>
            </a:endParaRPr>
          </a:p>
        </p:txBody>
      </p:sp>
      <p:pic>
        <p:nvPicPr>
          <p:cNvPr id="11"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777" t="21625" r="59341" b="58747"/>
          <a:stretch/>
        </p:blipFill>
        <p:spPr bwMode="auto">
          <a:xfrm>
            <a:off x="899592" y="1347837"/>
            <a:ext cx="864096" cy="648072"/>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186" t="67084" r="50010" b="19831"/>
          <a:stretch/>
        </p:blipFill>
        <p:spPr bwMode="auto">
          <a:xfrm>
            <a:off x="647564" y="2529826"/>
            <a:ext cx="1440160" cy="432048"/>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63402" t="4811" r="20206" b="79923"/>
          <a:stretch/>
        </p:blipFill>
        <p:spPr bwMode="auto">
          <a:xfrm>
            <a:off x="1045078" y="3338819"/>
            <a:ext cx="792088" cy="504056"/>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186" t="6580" r="6357"/>
          <a:stretch/>
        </p:blipFill>
        <p:spPr bwMode="auto">
          <a:xfrm>
            <a:off x="7164288" y="4117059"/>
            <a:ext cx="1821316" cy="1582737"/>
          </a:xfrm>
          <a:prstGeom prst="rect">
            <a:avLst/>
          </a:prstGeom>
          <a:noFill/>
          <a:ln w="3175">
            <a:solidFill>
              <a:schemeClr val="bg1">
                <a:lumMod val="85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82159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Threats, Vulnerability and Risks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539552" y="2060848"/>
            <a:ext cx="8064896" cy="1754326"/>
          </a:xfrm>
          <a:prstGeom prst="rect">
            <a:avLst/>
          </a:prstGeom>
        </p:spPr>
        <p:txBody>
          <a:bodyPr wrap="square">
            <a:spAutoFit/>
          </a:bodyPr>
          <a:lstStyle/>
          <a:p>
            <a:pPr algn="just" fontAlgn="t"/>
            <a:r>
              <a:rPr lang="en-US" b="1" dirty="0"/>
              <a:t>Attack Surface</a:t>
            </a:r>
            <a:endParaRPr lang="en-GB" dirty="0"/>
          </a:p>
          <a:p>
            <a:pPr algn="just" fontAlgn="ctr"/>
            <a:r>
              <a:rPr lang="en-US" dirty="0"/>
              <a:t>An attack surface is the </a:t>
            </a:r>
            <a:r>
              <a:rPr lang="en-US" b="1" dirty="0"/>
              <a:t>total sum of the vulnerabilities </a:t>
            </a:r>
            <a:r>
              <a:rPr lang="en-US" dirty="0"/>
              <a:t>in a given system that are </a:t>
            </a:r>
            <a:r>
              <a:rPr lang="en-US" b="1" dirty="0"/>
              <a:t>accessible to an attacker</a:t>
            </a:r>
            <a:r>
              <a:rPr lang="en-US" dirty="0"/>
              <a:t>. </a:t>
            </a:r>
            <a:endParaRPr lang="en-US" dirty="0" smtClean="0"/>
          </a:p>
          <a:p>
            <a:pPr algn="just" fontAlgn="ctr"/>
            <a:endParaRPr lang="en-US" dirty="0"/>
          </a:p>
          <a:p>
            <a:pPr algn="just" fontAlgn="ctr"/>
            <a:r>
              <a:rPr lang="en-US" i="1" dirty="0" smtClean="0">
                <a:effectLst>
                  <a:outerShdw blurRad="38100" dist="38100" dir="2700000" algn="tl">
                    <a:srgbClr val="000000">
                      <a:alpha val="43137"/>
                    </a:srgbClr>
                  </a:outerShdw>
                </a:effectLst>
              </a:rPr>
              <a:t>The </a:t>
            </a:r>
            <a:r>
              <a:rPr lang="en-US" i="1" dirty="0">
                <a:effectLst>
                  <a:outerShdw blurRad="38100" dist="38100" dir="2700000" algn="tl">
                    <a:srgbClr val="000000">
                      <a:alpha val="43137"/>
                    </a:srgbClr>
                  </a:outerShdw>
                </a:effectLst>
              </a:rPr>
              <a:t>attack surface describes different points where an attacker could get into a system, and where they could get data out of the system</a:t>
            </a:r>
            <a:r>
              <a:rPr lang="en-US" i="1" dirty="0" smtClean="0">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42090236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Threats, Vulnerability and Risks</a:t>
            </a:r>
            <a:endParaRPr lang="en-GB" sz="3600" dirty="0">
              <a:solidFill>
                <a:srgbClr val="FF0000"/>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Rectangle 7"/>
          <p:cNvSpPr/>
          <p:nvPr/>
        </p:nvSpPr>
        <p:spPr>
          <a:xfrm>
            <a:off x="611560" y="1556792"/>
            <a:ext cx="8064896" cy="3693319"/>
          </a:xfrm>
          <a:prstGeom prst="rect">
            <a:avLst/>
          </a:prstGeom>
        </p:spPr>
        <p:txBody>
          <a:bodyPr wrap="square">
            <a:spAutoFit/>
          </a:bodyPr>
          <a:lstStyle/>
          <a:p>
            <a:pPr algn="just" fontAlgn="t"/>
            <a:r>
              <a:rPr lang="en-US" b="1" dirty="0"/>
              <a:t>Exploit</a:t>
            </a:r>
            <a:endParaRPr lang="en-GB" b="1" dirty="0"/>
          </a:p>
          <a:p>
            <a:pPr algn="just" fontAlgn="t"/>
            <a:r>
              <a:rPr lang="en-US" dirty="0"/>
              <a:t>The mechanism that is used to </a:t>
            </a:r>
            <a:r>
              <a:rPr lang="en-US" b="1" dirty="0"/>
              <a:t>leverage a vulnerability to compromise an asset</a:t>
            </a:r>
            <a:r>
              <a:rPr lang="en-US" dirty="0"/>
              <a:t>.</a:t>
            </a:r>
          </a:p>
          <a:p>
            <a:pPr algn="just" fontAlgn="t"/>
            <a:endParaRPr lang="en-US" dirty="0"/>
          </a:p>
          <a:p>
            <a:pPr algn="just" fontAlgn="t"/>
            <a:r>
              <a:rPr lang="en-US" dirty="0"/>
              <a:t>Exploits may be </a:t>
            </a:r>
            <a:r>
              <a:rPr lang="en-US" b="1" i="1" dirty="0">
                <a:solidFill>
                  <a:srgbClr val="FF0000"/>
                </a:solidFill>
                <a:effectLst>
                  <a:outerShdw blurRad="38100" dist="38100" dir="2700000" algn="tl">
                    <a:srgbClr val="000000">
                      <a:alpha val="43137"/>
                    </a:srgbClr>
                  </a:outerShdw>
                </a:effectLst>
              </a:rPr>
              <a:t>remote or local</a:t>
            </a:r>
            <a:r>
              <a:rPr lang="en-US" dirty="0"/>
              <a:t>. </a:t>
            </a:r>
          </a:p>
          <a:p>
            <a:pPr algn="just" fontAlgn="t"/>
            <a:endParaRPr lang="en-US" dirty="0"/>
          </a:p>
          <a:p>
            <a:pPr algn="just" fontAlgn="t"/>
            <a:r>
              <a:rPr lang="en-US" dirty="0"/>
              <a:t>A remote exploit is one that works over the network </a:t>
            </a:r>
            <a:r>
              <a:rPr lang="en-US" b="1" dirty="0"/>
              <a:t>without any prior access </a:t>
            </a:r>
            <a:r>
              <a:rPr lang="en-US" dirty="0"/>
              <a:t>to the target system. </a:t>
            </a:r>
          </a:p>
          <a:p>
            <a:pPr algn="just" fontAlgn="t"/>
            <a:endParaRPr lang="en-US" dirty="0"/>
          </a:p>
          <a:p>
            <a:pPr algn="just" fontAlgn="t"/>
            <a:r>
              <a:rPr lang="en-US" dirty="0"/>
              <a:t>In a local exploit, the threat actor has </a:t>
            </a:r>
            <a:r>
              <a:rPr lang="en-US" b="1" dirty="0"/>
              <a:t>some type of user or administrative access to the end system</a:t>
            </a:r>
            <a:r>
              <a:rPr lang="en-US" dirty="0"/>
              <a:t>. </a:t>
            </a:r>
            <a:endParaRPr lang="en-US" dirty="0" smtClean="0"/>
          </a:p>
          <a:p>
            <a:pPr algn="just" fontAlgn="t"/>
            <a:endParaRPr lang="en-US" dirty="0"/>
          </a:p>
          <a:p>
            <a:pPr algn="just" fontAlgn="t"/>
            <a:r>
              <a:rPr lang="en-US" dirty="0" smtClean="0"/>
              <a:t>It </a:t>
            </a:r>
            <a:r>
              <a:rPr lang="en-US" dirty="0"/>
              <a:t>does not necessarily mean that the attacker has physical access to the end system.</a:t>
            </a:r>
            <a:endParaRPr lang="en-GB" dirty="0"/>
          </a:p>
        </p:txBody>
      </p:sp>
    </p:spTree>
    <p:extLst>
      <p:ext uri="{BB962C8B-B14F-4D97-AF65-F5344CB8AC3E}">
        <p14:creationId xmlns:p14="http://schemas.microsoft.com/office/powerpoint/2010/main" val="1437605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a:t>
            </a:r>
            <a:endParaRPr lang="en-US" altLang="en-US" sz="3600" dirty="0">
              <a:solidFill>
                <a:schemeClr val="accent1">
                  <a:lumMod val="50000"/>
                </a:schemeClr>
              </a:solidFill>
            </a:endParaRPr>
          </a:p>
        </p:txBody>
      </p:sp>
      <p:sp>
        <p:nvSpPr>
          <p:cNvPr id="5" name="Content Placeholder 4"/>
          <p:cNvSpPr>
            <a:spLocks noGrp="1"/>
          </p:cNvSpPr>
          <p:nvPr>
            <p:ph idx="1"/>
          </p:nvPr>
        </p:nvSpPr>
        <p:spPr>
          <a:xfrm>
            <a:off x="420663" y="1177880"/>
            <a:ext cx="8229600" cy="3917032"/>
          </a:xfrm>
        </p:spPr>
        <p:txBody>
          <a:bodyPr>
            <a:normAutofit/>
          </a:bodyPr>
          <a:lstStyle/>
          <a:p>
            <a:pPr marL="0" indent="0" algn="just">
              <a:buNone/>
            </a:pPr>
            <a:r>
              <a:rPr lang="en-US" dirty="0"/>
              <a:t>Malware is a code or software designed to damage, disrupt, steal, or inflict some other ‘bad’ or illegitimate action on data, hosts, or networks</a:t>
            </a:r>
            <a:r>
              <a:rPr lang="en-US" dirty="0" smtClean="0"/>
              <a:t>.</a:t>
            </a:r>
          </a:p>
          <a:p>
            <a:pPr marL="0" indent="0" algn="just">
              <a:buNone/>
            </a:pPr>
            <a:endParaRPr lang="en-US" dirty="0"/>
          </a:p>
          <a:p>
            <a:pPr marL="0" indent="0" algn="just">
              <a:buNone/>
            </a:pPr>
            <a:r>
              <a:rPr lang="en-US" dirty="0"/>
              <a:t>The three most common types of malware are </a:t>
            </a:r>
            <a:r>
              <a:rPr lang="en-US" b="1" i="1" dirty="0"/>
              <a:t>Virus, Worm, and Trojan horse</a:t>
            </a:r>
            <a:r>
              <a:rPr lang="en-US" dirty="0"/>
              <a:t>.</a:t>
            </a:r>
          </a:p>
          <a:p>
            <a:pPr marL="0" indent="0" algn="just">
              <a:buNone/>
            </a:pPr>
            <a:endParaRPr lang="en-US" dirty="0" smtClean="0"/>
          </a:p>
          <a:p>
            <a:pPr marL="0" indent="0" algn="just">
              <a:buNone/>
            </a:pPr>
            <a:endParaRPr lang="en-GB" dirty="0"/>
          </a:p>
        </p:txBody>
      </p:sp>
    </p:spTree>
    <p:custDataLst>
      <p:tags r:id="rId1"/>
    </p:custDataLst>
    <p:extLst>
      <p:ext uri="{BB962C8B-B14F-4D97-AF65-F5344CB8AC3E}">
        <p14:creationId xmlns:p14="http://schemas.microsoft.com/office/powerpoint/2010/main" val="1179888619"/>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Virus</a:t>
            </a:r>
            <a:endParaRPr lang="en-US" altLang="en-US" sz="3600" dirty="0">
              <a:solidFill>
                <a:schemeClr val="accent1">
                  <a:lumMod val="50000"/>
                </a:schemeClr>
              </a:solidFill>
            </a:endParaRPr>
          </a:p>
        </p:txBody>
      </p:sp>
      <p:sp>
        <p:nvSpPr>
          <p:cNvPr id="5" name="Content Placeholder 4"/>
          <p:cNvSpPr>
            <a:spLocks noGrp="1"/>
          </p:cNvSpPr>
          <p:nvPr>
            <p:ph idx="1"/>
          </p:nvPr>
        </p:nvSpPr>
        <p:spPr>
          <a:xfrm>
            <a:off x="420663" y="1177880"/>
            <a:ext cx="8229600" cy="3917032"/>
          </a:xfrm>
        </p:spPr>
        <p:txBody>
          <a:bodyPr>
            <a:normAutofit fontScale="85000" lnSpcReduction="10000"/>
          </a:bodyPr>
          <a:lstStyle/>
          <a:p>
            <a:pPr marL="0" indent="0" algn="just">
              <a:buNone/>
            </a:pPr>
            <a:r>
              <a:rPr lang="en-US" dirty="0"/>
              <a:t>A virus is a type of malware that </a:t>
            </a:r>
            <a:r>
              <a:rPr lang="en-US" b="1" dirty="0">
                <a:solidFill>
                  <a:schemeClr val="tx2"/>
                </a:solidFill>
                <a:effectLst>
                  <a:outerShdw blurRad="38100" dist="38100" dir="2700000" algn="tl">
                    <a:srgbClr val="000000">
                      <a:alpha val="43137"/>
                    </a:srgbClr>
                  </a:outerShdw>
                </a:effectLst>
              </a:rPr>
              <a:t>spreads by inserting a copy of itself into another program</a:t>
            </a:r>
            <a:r>
              <a:rPr lang="en-US" b="1" dirty="0">
                <a:effectLst>
                  <a:outerShdw blurRad="38100" dist="38100" dir="2700000" algn="tl">
                    <a:srgbClr val="000000">
                      <a:alpha val="43137"/>
                    </a:srgbClr>
                  </a:outerShdw>
                </a:effectLst>
              </a:rPr>
              <a:t>.</a:t>
            </a:r>
          </a:p>
          <a:p>
            <a:pPr marL="0" indent="0" algn="just">
              <a:buNone/>
            </a:pPr>
            <a:endParaRPr lang="en-US" dirty="0" smtClean="0"/>
          </a:p>
          <a:p>
            <a:pPr marL="0" indent="0" algn="just">
              <a:buNone/>
            </a:pPr>
            <a:r>
              <a:rPr lang="en-US" dirty="0" smtClean="0"/>
              <a:t>After </a:t>
            </a:r>
            <a:r>
              <a:rPr lang="en-US" dirty="0"/>
              <a:t>the program is run, viruses </a:t>
            </a:r>
            <a:r>
              <a:rPr lang="en-US" b="1" dirty="0">
                <a:solidFill>
                  <a:schemeClr val="tx2"/>
                </a:solidFill>
                <a:effectLst>
                  <a:outerShdw blurRad="38100" dist="38100" dir="2700000" algn="tl">
                    <a:srgbClr val="000000">
                      <a:alpha val="43137"/>
                    </a:srgbClr>
                  </a:outerShdw>
                </a:effectLst>
              </a:rPr>
              <a:t>spread from one computer to another</a:t>
            </a:r>
            <a:r>
              <a:rPr lang="en-US" dirty="0"/>
              <a:t>, thus infecting the computers. </a:t>
            </a:r>
            <a:endParaRPr lang="en-US" dirty="0" smtClean="0"/>
          </a:p>
          <a:p>
            <a:pPr marL="0" indent="0" algn="just">
              <a:buNone/>
            </a:pPr>
            <a:endParaRPr lang="en-US" dirty="0"/>
          </a:p>
          <a:p>
            <a:pPr marL="0" indent="0" algn="just">
              <a:buNone/>
            </a:pPr>
            <a:r>
              <a:rPr lang="en-US" dirty="0" smtClean="0"/>
              <a:t>Most </a:t>
            </a:r>
            <a:r>
              <a:rPr lang="en-US" dirty="0"/>
              <a:t>viruses spread by USB memory drives, CDs, DVDs, network shares, and email. Email viruses are a common type of virus.</a:t>
            </a:r>
          </a:p>
        </p:txBody>
      </p:sp>
    </p:spTree>
    <p:custDataLst>
      <p:tags r:id="rId1"/>
    </p:custDataLst>
    <p:extLst>
      <p:ext uri="{BB962C8B-B14F-4D97-AF65-F5344CB8AC3E}">
        <p14:creationId xmlns:p14="http://schemas.microsoft.com/office/powerpoint/2010/main" val="345800909"/>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Trojans</a:t>
            </a:r>
            <a:endParaRPr lang="en-US" altLang="en-US" sz="3600" dirty="0">
              <a:solidFill>
                <a:schemeClr val="accent1">
                  <a:lumMod val="50000"/>
                </a:schemeClr>
              </a:solidFill>
            </a:endParaRPr>
          </a:p>
        </p:txBody>
      </p:sp>
      <p:sp>
        <p:nvSpPr>
          <p:cNvPr id="5" name="Content Placeholder 4"/>
          <p:cNvSpPr>
            <a:spLocks noGrp="1"/>
          </p:cNvSpPr>
          <p:nvPr>
            <p:ph idx="1"/>
          </p:nvPr>
        </p:nvSpPr>
        <p:spPr>
          <a:xfrm>
            <a:off x="395536" y="1844824"/>
            <a:ext cx="8229600" cy="3917032"/>
          </a:xfrm>
        </p:spPr>
        <p:txBody>
          <a:bodyPr>
            <a:normAutofit fontScale="55000" lnSpcReduction="20000"/>
          </a:bodyPr>
          <a:lstStyle/>
          <a:p>
            <a:pPr marL="0" indent="0" algn="just">
              <a:buNone/>
            </a:pPr>
            <a:r>
              <a:rPr lang="en-US" dirty="0"/>
              <a:t>Trojan horse malware is a </a:t>
            </a:r>
            <a:r>
              <a:rPr lang="en-US" b="1" dirty="0">
                <a:solidFill>
                  <a:schemeClr val="tx2"/>
                </a:solidFill>
                <a:effectLst>
                  <a:outerShdw blurRad="38100" dist="38100" dir="2700000" algn="tl">
                    <a:srgbClr val="000000">
                      <a:alpha val="43137"/>
                    </a:srgbClr>
                  </a:outerShdw>
                </a:effectLst>
              </a:rPr>
              <a:t>software that appears to be legitimate</a:t>
            </a:r>
            <a:r>
              <a:rPr lang="en-US" dirty="0"/>
              <a:t>, but it </a:t>
            </a:r>
            <a:r>
              <a:rPr lang="en-US" b="1" dirty="0">
                <a:solidFill>
                  <a:schemeClr val="tx2"/>
                </a:solidFill>
                <a:effectLst>
                  <a:outerShdw blurRad="38100" dist="38100" dir="2700000" algn="tl">
                    <a:srgbClr val="000000">
                      <a:alpha val="43137"/>
                    </a:srgbClr>
                  </a:outerShdw>
                </a:effectLst>
              </a:rPr>
              <a:t>contains malicious code which exploits the privileges of the user</a:t>
            </a:r>
            <a:r>
              <a:rPr lang="en-US" dirty="0"/>
              <a:t> that runs it</a:t>
            </a:r>
            <a:r>
              <a:rPr lang="en-US" dirty="0" smtClean="0"/>
              <a:t>.</a:t>
            </a:r>
          </a:p>
          <a:p>
            <a:pPr marL="0" indent="0" algn="just">
              <a:buNone/>
            </a:pPr>
            <a:endParaRPr lang="en-US" dirty="0"/>
          </a:p>
          <a:p>
            <a:pPr marL="0" indent="0" algn="just">
              <a:buNone/>
            </a:pPr>
            <a:r>
              <a:rPr lang="en-US" b="1" dirty="0">
                <a:solidFill>
                  <a:srgbClr val="FF0000"/>
                </a:solidFill>
                <a:effectLst>
                  <a:outerShdw blurRad="38100" dist="38100" dir="2700000" algn="tl">
                    <a:srgbClr val="000000">
                      <a:alpha val="43137"/>
                    </a:srgbClr>
                  </a:outerShdw>
                </a:effectLst>
              </a:rPr>
              <a:t>Trojans are found attached to online games.</a:t>
            </a:r>
          </a:p>
          <a:p>
            <a:pPr marL="0" indent="0" algn="just">
              <a:buNone/>
            </a:pPr>
            <a:endParaRPr lang="en-US" dirty="0" smtClean="0"/>
          </a:p>
          <a:p>
            <a:pPr marL="0" indent="0" algn="just">
              <a:buNone/>
            </a:pPr>
            <a:r>
              <a:rPr lang="en-US" dirty="0" smtClean="0"/>
              <a:t>Users </a:t>
            </a:r>
            <a:r>
              <a:rPr lang="en-US" dirty="0"/>
              <a:t>are commonly tricked into loading and executing the Trojan horse on their systems </a:t>
            </a:r>
          </a:p>
          <a:p>
            <a:pPr marL="0" indent="0" algn="just">
              <a:buNone/>
            </a:pPr>
            <a:endParaRPr lang="en-US" dirty="0" smtClean="0"/>
          </a:p>
          <a:p>
            <a:pPr marL="0" indent="0" algn="just">
              <a:buNone/>
            </a:pPr>
            <a:r>
              <a:rPr lang="en-US" dirty="0" smtClean="0"/>
              <a:t>The </a:t>
            </a:r>
            <a:r>
              <a:rPr lang="en-US" dirty="0"/>
              <a:t>Trojan horse concept is flexible. </a:t>
            </a:r>
          </a:p>
          <a:p>
            <a:pPr marL="0" indent="0" algn="just">
              <a:buNone/>
            </a:pPr>
            <a:endParaRPr lang="en-US" dirty="0" smtClean="0"/>
          </a:p>
          <a:p>
            <a:pPr marL="0" indent="0" algn="just">
              <a:buNone/>
            </a:pPr>
            <a:r>
              <a:rPr lang="en-US" dirty="0" smtClean="0"/>
              <a:t>It </a:t>
            </a:r>
            <a:r>
              <a:rPr lang="en-US" dirty="0"/>
              <a:t>can cause immediate damage, provide remote access to the system, or access through a back door.</a:t>
            </a:r>
          </a:p>
          <a:p>
            <a:pPr marL="0" indent="0" algn="just">
              <a:buNone/>
            </a:pPr>
            <a:endParaRPr lang="en-US" dirty="0" smtClean="0"/>
          </a:p>
          <a:p>
            <a:pPr marL="0" indent="0" algn="just">
              <a:buNone/>
            </a:pPr>
            <a:r>
              <a:rPr lang="en-US" dirty="0" smtClean="0"/>
              <a:t>Custom-written </a:t>
            </a:r>
            <a:r>
              <a:rPr lang="en-US" dirty="0"/>
              <a:t>Trojan horses with a specific target are difficult to detect.</a:t>
            </a:r>
          </a:p>
          <a:p>
            <a:pPr marL="0" indent="0" algn="just">
              <a:buNone/>
            </a:pPr>
            <a:endParaRPr lang="en-US" dirty="0"/>
          </a:p>
          <a:p>
            <a:pPr marL="0" indent="0" algn="just">
              <a:buNone/>
            </a:pPr>
            <a:endParaRPr lang="en-US" dirty="0"/>
          </a:p>
        </p:txBody>
      </p:sp>
      <p:pic>
        <p:nvPicPr>
          <p:cNvPr id="4" name="Picture 3">
            <a:extLst>
              <a:ext uri="{FF2B5EF4-FFF2-40B4-BE49-F238E27FC236}">
                <a16:creationId xmlns:a16="http://schemas.microsoft.com/office/drawing/2014/main" id="{89006C4B-8DC9-47E1-BAAB-4AC46F9B7D98}"/>
              </a:ext>
            </a:extLst>
          </p:cNvPr>
          <p:cNvPicPr>
            <a:picLocks noChangeAspect="1"/>
          </p:cNvPicPr>
          <p:nvPr/>
        </p:nvPicPr>
        <p:blipFill rotWithShape="1">
          <a:blip r:embed="rId4"/>
          <a:srcRect l="26004" t="23730" r="24221" b="14849"/>
          <a:stretch/>
        </p:blipFill>
        <p:spPr>
          <a:xfrm>
            <a:off x="6663456" y="44624"/>
            <a:ext cx="2397077" cy="1662972"/>
          </a:xfrm>
          <a:prstGeom prst="rect">
            <a:avLst/>
          </a:prstGeom>
        </p:spPr>
      </p:pic>
    </p:spTree>
    <p:custDataLst>
      <p:tags r:id="rId1"/>
    </p:custDataLst>
    <p:extLst>
      <p:ext uri="{BB962C8B-B14F-4D97-AF65-F5344CB8AC3E}">
        <p14:creationId xmlns:p14="http://schemas.microsoft.com/office/powerpoint/2010/main" val="3998123973"/>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Trojans</a:t>
            </a:r>
            <a:endParaRPr lang="en-US" altLang="en-US" sz="3600" dirty="0">
              <a:solidFill>
                <a:schemeClr val="accent1">
                  <a:lumMod val="50000"/>
                </a:schemeClr>
              </a:solidFill>
            </a:endParaRPr>
          </a:p>
        </p:txBody>
      </p:sp>
      <p:pic>
        <p:nvPicPr>
          <p:cNvPr id="4" name="Picture 3">
            <a:extLst>
              <a:ext uri="{FF2B5EF4-FFF2-40B4-BE49-F238E27FC236}">
                <a16:creationId xmlns:a16="http://schemas.microsoft.com/office/drawing/2014/main" id="{89006C4B-8DC9-47E1-BAAB-4AC46F9B7D98}"/>
              </a:ext>
            </a:extLst>
          </p:cNvPr>
          <p:cNvPicPr>
            <a:picLocks noChangeAspect="1"/>
          </p:cNvPicPr>
          <p:nvPr/>
        </p:nvPicPr>
        <p:blipFill rotWithShape="1">
          <a:blip r:embed="rId4"/>
          <a:srcRect l="26004" t="23730" r="24221" b="14849"/>
          <a:stretch/>
        </p:blipFill>
        <p:spPr>
          <a:xfrm>
            <a:off x="6663456" y="44624"/>
            <a:ext cx="2397077" cy="1662972"/>
          </a:xfrm>
          <a:prstGeom prst="rect">
            <a:avLst/>
          </a:prstGeom>
        </p:spPr>
      </p:pic>
      <p:graphicFrame>
        <p:nvGraphicFramePr>
          <p:cNvPr id="7" name="Content Placeholder 3">
            <a:extLst>
              <a:ext uri="{FF2B5EF4-FFF2-40B4-BE49-F238E27FC236}">
                <a16:creationId xmlns:a16="http://schemas.microsoft.com/office/drawing/2014/main" id="{9465F1DF-436D-409B-B789-5010E363679C}"/>
              </a:ext>
            </a:extLst>
          </p:cNvPr>
          <p:cNvGraphicFramePr>
            <a:graphicFrameLocks/>
          </p:cNvGraphicFramePr>
          <p:nvPr>
            <p:extLst/>
          </p:nvPr>
        </p:nvGraphicFramePr>
        <p:xfrm>
          <a:off x="342921" y="1916832"/>
          <a:ext cx="8385084" cy="3327449"/>
        </p:xfrm>
        <a:graphic>
          <a:graphicData uri="http://schemas.openxmlformats.org/drawingml/2006/table">
            <a:tbl>
              <a:tblPr firstRow="1" bandRow="1">
                <a:tableStyleId>{5C22544A-7EE6-4342-B048-85BDC9FD1C3A}</a:tableStyleId>
              </a:tblPr>
              <a:tblGrid>
                <a:gridCol w="2194121">
                  <a:extLst>
                    <a:ext uri="{9D8B030D-6E8A-4147-A177-3AD203B41FA5}">
                      <a16:colId xmlns:a16="http://schemas.microsoft.com/office/drawing/2014/main" val="3215831619"/>
                    </a:ext>
                  </a:extLst>
                </a:gridCol>
                <a:gridCol w="6190963">
                  <a:extLst>
                    <a:ext uri="{9D8B030D-6E8A-4147-A177-3AD203B41FA5}">
                      <a16:colId xmlns:a16="http://schemas.microsoft.com/office/drawing/2014/main" val="276475465"/>
                    </a:ext>
                  </a:extLst>
                </a:gridCol>
              </a:tblGrid>
              <a:tr h="347375">
                <a:tc>
                  <a:txBody>
                    <a:bodyPr/>
                    <a:lstStyle/>
                    <a:p>
                      <a:pPr algn="ctr" fontAlgn="b"/>
                      <a:r>
                        <a:rPr lang="en-US" sz="1400" b="1" i="0" kern="1200" dirty="0">
                          <a:solidFill>
                            <a:schemeClr val="lt1"/>
                          </a:solidFill>
                          <a:effectLst/>
                          <a:latin typeface="+mn-lt"/>
                          <a:ea typeface="+mn-ea"/>
                          <a:cs typeface="+mn-cs"/>
                        </a:rPr>
                        <a:t>Type of Trojan Horse</a:t>
                      </a:r>
                      <a:endParaRPr lang="en-US" sz="1400" b="1" i="0" u="none" strike="noStrike" dirty="0">
                        <a:solidFill>
                          <a:schemeClr val="bg1"/>
                        </a:solidFill>
                        <a:effectLst/>
                        <a:latin typeface="+mn-lt"/>
                      </a:endParaRPr>
                    </a:p>
                  </a:txBody>
                  <a:tcPr marL="9525" marR="9525" marT="9525" marB="0" anchor="ctr"/>
                </a:tc>
                <a:tc>
                  <a:txBody>
                    <a:bodyPr/>
                    <a:lstStyle/>
                    <a:p>
                      <a:pPr algn="ctr"/>
                      <a:r>
                        <a:rPr lang="en-US" sz="1400" dirty="0">
                          <a:latin typeface="+mn-lt"/>
                        </a:rPr>
                        <a:t>Description</a:t>
                      </a:r>
                    </a:p>
                  </a:txBody>
                  <a:tcPr anchor="ctr"/>
                </a:tc>
                <a:extLst>
                  <a:ext uri="{0D108BD9-81ED-4DB2-BD59-A6C34878D82A}">
                    <a16:rowId xmlns:a16="http://schemas.microsoft.com/office/drawing/2014/main" val="3768427975"/>
                  </a:ext>
                </a:extLst>
              </a:tr>
              <a:tr h="303629">
                <a:tc>
                  <a:txBody>
                    <a:bodyPr/>
                    <a:lstStyle/>
                    <a:p>
                      <a:pPr algn="l" fontAlgn="b"/>
                      <a:r>
                        <a:rPr lang="en-US" sz="1400" b="0" i="0" kern="1200" dirty="0">
                          <a:solidFill>
                            <a:schemeClr val="dk1"/>
                          </a:solidFill>
                          <a:effectLst/>
                          <a:latin typeface="+mn-lt"/>
                          <a:ea typeface="+mn-ea"/>
                          <a:cs typeface="+mn-cs"/>
                        </a:rPr>
                        <a:t>Remote-access</a:t>
                      </a:r>
                    </a:p>
                  </a:txBody>
                  <a:tcPr marL="9525" marR="9525" marT="9525" marB="0" anchor="ctr"/>
                </a:tc>
                <a:tc>
                  <a:txBody>
                    <a:bodyPr/>
                    <a:lstStyle/>
                    <a:p>
                      <a:pPr algn="l"/>
                      <a:r>
                        <a:rPr lang="en-US" sz="1400" b="0" i="0" kern="1200" dirty="0">
                          <a:solidFill>
                            <a:schemeClr val="dk1"/>
                          </a:solidFill>
                          <a:effectLst/>
                          <a:latin typeface="+mn-lt"/>
                          <a:ea typeface="+mn-ea"/>
                          <a:cs typeface="+mn-cs"/>
                        </a:rPr>
                        <a:t>Enables unauthorized remote access.</a:t>
                      </a:r>
                      <a:endParaRPr lang="en-US" sz="1400" dirty="0">
                        <a:latin typeface="+mn-lt"/>
                      </a:endParaRPr>
                    </a:p>
                  </a:txBody>
                  <a:tcPr anchor="ctr"/>
                </a:tc>
                <a:extLst>
                  <a:ext uri="{0D108BD9-81ED-4DB2-BD59-A6C34878D82A}">
                    <a16:rowId xmlns:a16="http://schemas.microsoft.com/office/drawing/2014/main" val="2258594367"/>
                  </a:ext>
                </a:extLst>
              </a:tr>
              <a:tr h="272368">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Data-sending</a:t>
                      </a:r>
                    </a:p>
                  </a:txBody>
                  <a:tcPr marL="9525" marR="9525" marT="9525" marB="0" anchor="ctr"/>
                </a:tc>
                <a:tc>
                  <a:txBody>
                    <a:bodyPr/>
                    <a:lstStyle/>
                    <a:p>
                      <a:pPr algn="l"/>
                      <a:r>
                        <a:rPr lang="en-US" sz="1400" b="0" i="0" kern="1200" dirty="0">
                          <a:solidFill>
                            <a:schemeClr val="dk1"/>
                          </a:solidFill>
                          <a:effectLst/>
                          <a:latin typeface="+mn-lt"/>
                          <a:ea typeface="+mn-ea"/>
                          <a:cs typeface="+mn-cs"/>
                        </a:rPr>
                        <a:t>Provides the threat actor with sensitive data, such as passwords.</a:t>
                      </a:r>
                      <a:endParaRPr lang="en-US" sz="1400" dirty="0">
                        <a:latin typeface="+mn-lt"/>
                      </a:endParaRPr>
                    </a:p>
                  </a:txBody>
                  <a:tcPr anchor="ctr"/>
                </a:tc>
                <a:extLst>
                  <a:ext uri="{0D108BD9-81ED-4DB2-BD59-A6C34878D82A}">
                    <a16:rowId xmlns:a16="http://schemas.microsoft.com/office/drawing/2014/main" val="1125566603"/>
                  </a:ext>
                </a:extLst>
              </a:tr>
              <a:tr h="303629">
                <a:tc>
                  <a:txBody>
                    <a:bodyPr/>
                    <a:lstStyle/>
                    <a:p>
                      <a:pPr algn="l" fontAlgn="b"/>
                      <a:r>
                        <a:rPr lang="en-US" sz="1400" b="0" i="0" kern="1200" dirty="0">
                          <a:solidFill>
                            <a:schemeClr val="dk1"/>
                          </a:solidFill>
                          <a:effectLst/>
                          <a:latin typeface="+mn-lt"/>
                          <a:ea typeface="+mn-ea"/>
                          <a:cs typeface="+mn-cs"/>
                        </a:rPr>
                        <a:t>Destructive</a:t>
                      </a:r>
                    </a:p>
                  </a:txBody>
                  <a:tcPr marL="9525" marR="9525" marT="9525" marB="0" anchor="ctr"/>
                </a:tc>
                <a:tc>
                  <a:txBody>
                    <a:bodyPr/>
                    <a:lstStyle/>
                    <a:p>
                      <a:pPr algn="l"/>
                      <a:r>
                        <a:rPr lang="en-US" sz="1400" b="0" i="0" kern="1200" dirty="0">
                          <a:solidFill>
                            <a:schemeClr val="dk1"/>
                          </a:solidFill>
                          <a:effectLst/>
                          <a:latin typeface="+mn-lt"/>
                          <a:ea typeface="+mn-ea"/>
                          <a:cs typeface="+mn-cs"/>
                        </a:rPr>
                        <a:t>Corrupts or deletes files.</a:t>
                      </a:r>
                      <a:endParaRPr lang="en-US" sz="1400" dirty="0">
                        <a:latin typeface="+mn-lt"/>
                      </a:endParaRPr>
                    </a:p>
                  </a:txBody>
                  <a:tcPr anchor="ctr"/>
                </a:tc>
                <a:extLst>
                  <a:ext uri="{0D108BD9-81ED-4DB2-BD59-A6C34878D82A}">
                    <a16:rowId xmlns:a16="http://schemas.microsoft.com/office/drawing/2014/main" val="831502776"/>
                  </a:ext>
                </a:extLst>
              </a:tr>
              <a:tr h="491199">
                <a:tc>
                  <a:txBody>
                    <a:bodyPr/>
                    <a:lstStyle/>
                    <a:p>
                      <a:pPr algn="l" fontAlgn="b"/>
                      <a:r>
                        <a:rPr lang="en-US" sz="1400" b="0" i="0" kern="1200" dirty="0">
                          <a:solidFill>
                            <a:schemeClr val="dk1"/>
                          </a:solidFill>
                          <a:effectLst/>
                          <a:latin typeface="+mn-lt"/>
                          <a:ea typeface="+mn-ea"/>
                          <a:cs typeface="+mn-cs"/>
                        </a:rPr>
                        <a:t>Proxy</a:t>
                      </a:r>
                    </a:p>
                  </a:txBody>
                  <a:tcPr marL="9525" marR="9525" marT="9525" marB="0" anchor="ctr"/>
                </a:tc>
                <a:tc>
                  <a:txBody>
                    <a:bodyPr/>
                    <a:lstStyle/>
                    <a:p>
                      <a:pPr algn="l"/>
                      <a:r>
                        <a:rPr lang="en-US" sz="1400" b="0" i="0" kern="1200" dirty="0">
                          <a:solidFill>
                            <a:schemeClr val="dk1"/>
                          </a:solidFill>
                          <a:effectLst/>
                          <a:latin typeface="+mn-lt"/>
                          <a:ea typeface="+mn-ea"/>
                          <a:cs typeface="+mn-cs"/>
                        </a:rPr>
                        <a:t>Uses the victim's computer as the source device to launch attacks and perform other illegal activities.</a:t>
                      </a:r>
                      <a:endParaRPr lang="en-US" sz="1400" dirty="0">
                        <a:latin typeface="+mn-lt"/>
                      </a:endParaRPr>
                    </a:p>
                  </a:txBody>
                  <a:tcPr anchor="ctr"/>
                </a:tc>
                <a:extLst>
                  <a:ext uri="{0D108BD9-81ED-4DB2-BD59-A6C34878D82A}">
                    <a16:rowId xmlns:a16="http://schemas.microsoft.com/office/drawing/2014/main" val="2267046280"/>
                  </a:ext>
                </a:extLst>
              </a:tr>
              <a:tr h="347375">
                <a:tc>
                  <a:txBody>
                    <a:bodyPr/>
                    <a:lstStyle/>
                    <a:p>
                      <a:pPr algn="l" fontAlgn="b"/>
                      <a:r>
                        <a:rPr lang="en-US" sz="1400" b="0" i="0" kern="1200" dirty="0">
                          <a:solidFill>
                            <a:schemeClr val="dk1"/>
                          </a:solidFill>
                          <a:effectLst/>
                          <a:latin typeface="+mn-lt"/>
                          <a:ea typeface="+mn-ea"/>
                          <a:cs typeface="+mn-cs"/>
                        </a:rPr>
                        <a:t>FTP</a:t>
                      </a:r>
                    </a:p>
                  </a:txBody>
                  <a:tcPr marL="9525" marR="9525" marT="9525" marB="0" anchor="ctr"/>
                </a:tc>
                <a:tc>
                  <a:txBody>
                    <a:bodyPr/>
                    <a:lstStyle/>
                    <a:p>
                      <a:pPr algn="l"/>
                      <a:r>
                        <a:rPr lang="en-US" sz="1400" b="0" i="0" kern="1200" dirty="0">
                          <a:solidFill>
                            <a:schemeClr val="dk1"/>
                          </a:solidFill>
                          <a:effectLst/>
                          <a:latin typeface="+mn-lt"/>
                          <a:ea typeface="+mn-ea"/>
                          <a:cs typeface="+mn-cs"/>
                        </a:rPr>
                        <a:t>Enables unauthorized file transfer services on end devices.</a:t>
                      </a:r>
                      <a:endParaRPr lang="en-US" sz="1400" dirty="0">
                        <a:latin typeface="+mn-lt"/>
                      </a:endParaRPr>
                    </a:p>
                  </a:txBody>
                  <a:tcPr anchor="ctr"/>
                </a:tc>
                <a:extLst>
                  <a:ext uri="{0D108BD9-81ED-4DB2-BD59-A6C34878D82A}">
                    <a16:rowId xmlns:a16="http://schemas.microsoft.com/office/drawing/2014/main" val="1140985899"/>
                  </a:ext>
                </a:extLst>
              </a:tr>
              <a:tr h="289971">
                <a:tc>
                  <a:txBody>
                    <a:bodyPr/>
                    <a:lstStyle/>
                    <a:p>
                      <a:pPr algn="l" fontAlgn="b"/>
                      <a:r>
                        <a:rPr lang="en-US" sz="1400" b="0" i="0" kern="1200" dirty="0">
                          <a:solidFill>
                            <a:schemeClr val="dk1"/>
                          </a:solidFill>
                          <a:effectLst/>
                          <a:latin typeface="+mn-lt"/>
                          <a:ea typeface="+mn-ea"/>
                          <a:cs typeface="+mn-cs"/>
                        </a:rPr>
                        <a:t>Security software disabler</a:t>
                      </a:r>
                    </a:p>
                  </a:txBody>
                  <a:tcPr marL="9525" marR="9525" marT="9525" marB="0" anchor="ctr"/>
                </a:tc>
                <a:tc>
                  <a:txBody>
                    <a:bodyPr/>
                    <a:lstStyle/>
                    <a:p>
                      <a:pPr algn="l"/>
                      <a:r>
                        <a:rPr lang="en-US" sz="1400" b="0" i="0" kern="1200" dirty="0">
                          <a:solidFill>
                            <a:schemeClr val="dk1"/>
                          </a:solidFill>
                          <a:effectLst/>
                          <a:latin typeface="+mn-lt"/>
                          <a:ea typeface="+mn-ea"/>
                          <a:cs typeface="+mn-cs"/>
                        </a:rPr>
                        <a:t>Stops antivirus programs or firewalls from functioning.</a:t>
                      </a:r>
                      <a:endParaRPr lang="en-US" sz="1400" dirty="0">
                        <a:latin typeface="+mn-lt"/>
                      </a:endParaRPr>
                    </a:p>
                  </a:txBody>
                  <a:tcPr anchor="ctr"/>
                </a:tc>
                <a:extLst>
                  <a:ext uri="{0D108BD9-81ED-4DB2-BD59-A6C34878D82A}">
                    <a16:rowId xmlns:a16="http://schemas.microsoft.com/office/drawing/2014/main" val="3027172258"/>
                  </a:ext>
                </a:extLst>
              </a:tr>
              <a:tr h="296985">
                <a:tc>
                  <a:txBody>
                    <a:bodyPr/>
                    <a:lstStyle/>
                    <a:p>
                      <a:pPr algn="l" fontAlgn="b"/>
                      <a:r>
                        <a:rPr lang="en-US" sz="1400" b="0" i="0" kern="1200" dirty="0">
                          <a:solidFill>
                            <a:schemeClr val="dk1"/>
                          </a:solidFill>
                          <a:effectLst/>
                          <a:latin typeface="+mn-lt"/>
                          <a:ea typeface="+mn-ea"/>
                          <a:cs typeface="+mn-cs"/>
                        </a:rPr>
                        <a:t>Denial of Service (DoS)</a:t>
                      </a:r>
                    </a:p>
                  </a:txBody>
                  <a:tcPr marL="9525" marR="9525" marT="9525" marB="0" anchor="ctr"/>
                </a:tc>
                <a:tc>
                  <a:txBody>
                    <a:bodyPr/>
                    <a:lstStyle/>
                    <a:p>
                      <a:pPr algn="l"/>
                      <a:r>
                        <a:rPr lang="en-US" sz="1400" b="0" i="0" kern="1200" dirty="0">
                          <a:solidFill>
                            <a:schemeClr val="dk1"/>
                          </a:solidFill>
                          <a:effectLst/>
                          <a:latin typeface="+mn-lt"/>
                          <a:ea typeface="+mn-ea"/>
                          <a:cs typeface="+mn-cs"/>
                        </a:rPr>
                        <a:t>Slows or halts network activity.</a:t>
                      </a:r>
                      <a:endParaRPr lang="en-US" sz="1400" dirty="0">
                        <a:latin typeface="+mn-lt"/>
                      </a:endParaRPr>
                    </a:p>
                  </a:txBody>
                  <a:tcPr anchor="ctr"/>
                </a:tc>
                <a:extLst>
                  <a:ext uri="{0D108BD9-81ED-4DB2-BD59-A6C34878D82A}">
                    <a16:rowId xmlns:a16="http://schemas.microsoft.com/office/drawing/2014/main" val="3744120384"/>
                  </a:ext>
                </a:extLst>
              </a:tr>
              <a:tr h="590539">
                <a:tc>
                  <a:txBody>
                    <a:bodyPr/>
                    <a:lstStyle/>
                    <a:p>
                      <a:pPr algn="l" fontAlgn="b"/>
                      <a:r>
                        <a:rPr lang="en-US" sz="1400" b="0" i="0" kern="1200" dirty="0">
                          <a:solidFill>
                            <a:schemeClr val="dk1"/>
                          </a:solidFill>
                          <a:effectLst/>
                          <a:latin typeface="+mn-lt"/>
                          <a:ea typeface="+mn-ea"/>
                          <a:cs typeface="+mn-cs"/>
                        </a:rPr>
                        <a:t>Keylogger</a:t>
                      </a:r>
                    </a:p>
                  </a:txBody>
                  <a:tcPr marL="9525" marR="9525" marT="9525" marB="0" anchor="ctr"/>
                </a:tc>
                <a:tc>
                  <a:txBody>
                    <a:bodyPr/>
                    <a:lstStyle/>
                    <a:p>
                      <a:pPr algn="l"/>
                      <a:r>
                        <a:rPr lang="en-US" sz="1400" b="0" i="0" kern="1200" dirty="0">
                          <a:solidFill>
                            <a:schemeClr val="dk1"/>
                          </a:solidFill>
                          <a:effectLst/>
                          <a:latin typeface="+mn-lt"/>
                          <a:ea typeface="+mn-ea"/>
                          <a:cs typeface="+mn-cs"/>
                        </a:rPr>
                        <a:t>Actively attempts to steal confidential information, such as credit card numbers, by recording keystrokes entered into a web form.</a:t>
                      </a:r>
                      <a:endParaRPr lang="en-US" sz="1400" dirty="0">
                        <a:latin typeface="+mn-lt"/>
                      </a:endParaRPr>
                    </a:p>
                  </a:txBody>
                  <a:tcPr anchor="ctr"/>
                </a:tc>
                <a:extLst>
                  <a:ext uri="{0D108BD9-81ED-4DB2-BD59-A6C34878D82A}">
                    <a16:rowId xmlns:a16="http://schemas.microsoft.com/office/drawing/2014/main" val="2028929381"/>
                  </a:ext>
                </a:extLst>
              </a:tr>
            </a:tbl>
          </a:graphicData>
        </a:graphic>
      </p:graphicFrame>
    </p:spTree>
    <p:custDataLst>
      <p:tags r:id="rId1"/>
    </p:custDataLst>
    <p:extLst>
      <p:ext uri="{BB962C8B-B14F-4D97-AF65-F5344CB8AC3E}">
        <p14:creationId xmlns:p14="http://schemas.microsoft.com/office/powerpoint/2010/main" val="592941231"/>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Worms</a:t>
            </a:r>
            <a:endParaRPr lang="en-US" altLang="en-US" sz="3600" dirty="0">
              <a:solidFill>
                <a:schemeClr val="accent1">
                  <a:lumMod val="50000"/>
                </a:schemeClr>
              </a:solidFill>
            </a:endParaRPr>
          </a:p>
        </p:txBody>
      </p:sp>
      <p:pic>
        <p:nvPicPr>
          <p:cNvPr id="5" name="Picture 4"/>
          <p:cNvPicPr>
            <a:picLocks noChangeAspect="1"/>
          </p:cNvPicPr>
          <p:nvPr/>
        </p:nvPicPr>
        <p:blipFill>
          <a:blip r:embed="rId4"/>
          <a:stretch>
            <a:fillRect/>
          </a:stretch>
        </p:blipFill>
        <p:spPr>
          <a:xfrm>
            <a:off x="179512" y="1472875"/>
            <a:ext cx="3598274" cy="3676964"/>
          </a:xfrm>
          <a:prstGeom prst="rect">
            <a:avLst/>
          </a:prstGeom>
        </p:spPr>
      </p:pic>
      <p:pic>
        <p:nvPicPr>
          <p:cNvPr id="8" name="Picture 7"/>
          <p:cNvPicPr>
            <a:picLocks noChangeAspect="1"/>
          </p:cNvPicPr>
          <p:nvPr/>
        </p:nvPicPr>
        <p:blipFill rotWithShape="1">
          <a:blip r:embed="rId5"/>
          <a:srcRect t="12956" b="17900"/>
          <a:stretch/>
        </p:blipFill>
        <p:spPr>
          <a:xfrm>
            <a:off x="6732240" y="260648"/>
            <a:ext cx="2015159" cy="1212227"/>
          </a:xfrm>
          <a:prstGeom prst="rect">
            <a:avLst/>
          </a:prstGeom>
          <a:ln>
            <a:solidFill>
              <a:schemeClr val="bg1">
                <a:lumMod val="85000"/>
              </a:schemeClr>
            </a:solidFill>
          </a:ln>
        </p:spPr>
      </p:pic>
      <p:sp>
        <p:nvSpPr>
          <p:cNvPr id="2" name="Rectangle 1"/>
          <p:cNvSpPr/>
          <p:nvPr/>
        </p:nvSpPr>
        <p:spPr>
          <a:xfrm>
            <a:off x="3995936" y="1472875"/>
            <a:ext cx="4932040" cy="3693319"/>
          </a:xfrm>
          <a:prstGeom prst="rect">
            <a:avLst/>
          </a:prstGeom>
        </p:spPr>
        <p:txBody>
          <a:bodyPr wrap="square">
            <a:spAutoFit/>
          </a:bodyPr>
          <a:lstStyle/>
          <a:p>
            <a:pPr algn="just"/>
            <a:r>
              <a:rPr lang="en-US" b="1" dirty="0" smtClean="0"/>
              <a:t>Enabling </a:t>
            </a:r>
            <a:r>
              <a:rPr lang="en-US" b="1" dirty="0"/>
              <a:t>vulnerability</a:t>
            </a:r>
            <a:r>
              <a:rPr lang="en-US" dirty="0"/>
              <a:t> - A worm installs itself using an exploit mechanism, such as an email attachment, an executable file, or a Trojan horse, on a vulnerable system</a:t>
            </a:r>
            <a:r>
              <a:rPr lang="en-US" dirty="0" smtClean="0"/>
              <a:t>.</a:t>
            </a:r>
          </a:p>
          <a:p>
            <a:pPr algn="just"/>
            <a:endParaRPr lang="en-US" dirty="0"/>
          </a:p>
          <a:p>
            <a:pPr algn="just"/>
            <a:r>
              <a:rPr lang="en-US" b="1" dirty="0"/>
              <a:t>Propagation mechanism</a:t>
            </a:r>
            <a:r>
              <a:rPr lang="en-US" dirty="0"/>
              <a:t> - After gaining access to a device, the worm replicates itself and locates new targets.</a:t>
            </a:r>
          </a:p>
          <a:p>
            <a:pPr algn="just"/>
            <a:endParaRPr lang="en-US" b="1" dirty="0" smtClean="0"/>
          </a:p>
          <a:p>
            <a:pPr algn="just"/>
            <a:r>
              <a:rPr lang="en-US" b="1" dirty="0" smtClean="0"/>
              <a:t>Payload</a:t>
            </a:r>
            <a:r>
              <a:rPr lang="en-US" dirty="0"/>
              <a:t> - Any malicious code that results in some action is a payload. Most often this is used to create a backdoor that allows a threat actor to access the infected host or to create a </a:t>
            </a:r>
            <a:r>
              <a:rPr lang="en-US" dirty="0" err="1"/>
              <a:t>DoS</a:t>
            </a:r>
            <a:r>
              <a:rPr lang="en-US" dirty="0"/>
              <a:t> attack.</a:t>
            </a:r>
          </a:p>
        </p:txBody>
      </p:sp>
    </p:spTree>
    <p:custDataLst>
      <p:tags r:id="rId1"/>
    </p:custDataLst>
    <p:extLst>
      <p:ext uri="{BB962C8B-B14F-4D97-AF65-F5344CB8AC3E}">
        <p14:creationId xmlns:p14="http://schemas.microsoft.com/office/powerpoint/2010/main" val="760701918"/>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Ransomware</a:t>
            </a:r>
            <a:endParaRPr lang="en-US" altLang="en-US" sz="3600" dirty="0">
              <a:solidFill>
                <a:schemeClr val="accent1">
                  <a:lumMod val="50000"/>
                </a:schemeClr>
              </a:solidFill>
            </a:endParaRPr>
          </a:p>
        </p:txBody>
      </p:sp>
      <p:sp>
        <p:nvSpPr>
          <p:cNvPr id="2" name="Rectangle 1"/>
          <p:cNvSpPr/>
          <p:nvPr/>
        </p:nvSpPr>
        <p:spPr>
          <a:xfrm>
            <a:off x="413259" y="1124744"/>
            <a:ext cx="8244408" cy="3785652"/>
          </a:xfrm>
          <a:prstGeom prst="rect">
            <a:avLst/>
          </a:prstGeom>
        </p:spPr>
        <p:txBody>
          <a:bodyPr wrap="square">
            <a:spAutoFit/>
          </a:bodyPr>
          <a:lstStyle/>
          <a:p>
            <a:pPr algn="just"/>
            <a:r>
              <a:rPr lang="en-US" sz="2000" dirty="0"/>
              <a:t>Ransomware is a malware that denies access to the infected computer system or its data. </a:t>
            </a:r>
            <a:endParaRPr lang="en-US" sz="2000" dirty="0" smtClean="0"/>
          </a:p>
          <a:p>
            <a:pPr algn="just"/>
            <a:endParaRPr lang="en-US" sz="2000" dirty="0"/>
          </a:p>
          <a:p>
            <a:pPr algn="just"/>
            <a:r>
              <a:rPr lang="en-US" sz="2000" dirty="0"/>
              <a:t>Ransomware frequently uses an encryption algorithm to encrypt system files and data. </a:t>
            </a:r>
            <a:endParaRPr lang="en-US" sz="2000" dirty="0" smtClean="0"/>
          </a:p>
          <a:p>
            <a:pPr algn="just"/>
            <a:endParaRPr lang="en-US" sz="2000" dirty="0"/>
          </a:p>
          <a:p>
            <a:pPr algn="just"/>
            <a:r>
              <a:rPr lang="en-US" sz="2000" dirty="0"/>
              <a:t>Email and malicious advertising, also known as </a:t>
            </a:r>
            <a:r>
              <a:rPr lang="en-US" sz="2000" dirty="0" err="1"/>
              <a:t>malvertising</a:t>
            </a:r>
            <a:r>
              <a:rPr lang="en-US" sz="2000" dirty="0"/>
              <a:t>, are vectors for ransomware campaigns.</a:t>
            </a:r>
          </a:p>
          <a:p>
            <a:pPr algn="just"/>
            <a:endParaRPr lang="en-US" sz="2000" dirty="0" smtClean="0"/>
          </a:p>
          <a:p>
            <a:pPr algn="just"/>
            <a:r>
              <a:rPr lang="en-US" sz="2000" dirty="0" smtClean="0"/>
              <a:t>Social </a:t>
            </a:r>
            <a:r>
              <a:rPr lang="en-US" sz="2000" dirty="0"/>
              <a:t>engineering is also used, when cybercriminals pretending to be security technicians make random calls at homes and persuade users to connect to a website that downloads ransomware to the user’s computer.</a:t>
            </a:r>
          </a:p>
        </p:txBody>
      </p:sp>
    </p:spTree>
    <p:custDataLst>
      <p:tags r:id="rId1"/>
    </p:custDataLst>
    <p:extLst>
      <p:ext uri="{BB962C8B-B14F-4D97-AF65-F5344CB8AC3E}">
        <p14:creationId xmlns:p14="http://schemas.microsoft.com/office/powerpoint/2010/main" val="391846631"/>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a:t>
            </a:r>
            <a:endParaRPr lang="en-US" altLang="en-US" sz="3600" dirty="0">
              <a:solidFill>
                <a:schemeClr val="accent1">
                  <a:lumMod val="50000"/>
                </a:schemeClr>
              </a:solidFill>
            </a:endParaRPr>
          </a:p>
        </p:txBody>
      </p:sp>
      <p:graphicFrame>
        <p:nvGraphicFramePr>
          <p:cNvPr id="4" name="Content Placeholder 3">
            <a:extLst>
              <a:ext uri="{FF2B5EF4-FFF2-40B4-BE49-F238E27FC236}">
                <a16:creationId xmlns:a16="http://schemas.microsoft.com/office/drawing/2014/main" id="{B4913EEA-B1C5-4174-930D-969D8CF80106}"/>
              </a:ext>
            </a:extLst>
          </p:cNvPr>
          <p:cNvGraphicFramePr>
            <a:graphicFrameLocks/>
          </p:cNvGraphicFramePr>
          <p:nvPr>
            <p:extLst>
              <p:ext uri="{D42A27DB-BD31-4B8C-83A1-F6EECF244321}">
                <p14:modId xmlns:p14="http://schemas.microsoft.com/office/powerpoint/2010/main" val="2608678730"/>
              </p:ext>
            </p:extLst>
          </p:nvPr>
        </p:nvGraphicFramePr>
        <p:xfrm>
          <a:off x="182919" y="1484784"/>
          <a:ext cx="8705088" cy="3535680"/>
        </p:xfrm>
        <a:graphic>
          <a:graphicData uri="http://schemas.openxmlformats.org/drawingml/2006/table">
            <a:tbl>
              <a:tblPr firstRow="1" bandRow="1">
                <a:tableStyleId>{5C22544A-7EE6-4342-B048-85BDC9FD1C3A}</a:tableStyleId>
              </a:tblPr>
              <a:tblGrid>
                <a:gridCol w="1425129">
                  <a:extLst>
                    <a:ext uri="{9D8B030D-6E8A-4147-A177-3AD203B41FA5}">
                      <a16:colId xmlns:a16="http://schemas.microsoft.com/office/drawing/2014/main" val="3215831619"/>
                    </a:ext>
                  </a:extLst>
                </a:gridCol>
                <a:gridCol w="7279959">
                  <a:extLst>
                    <a:ext uri="{9D8B030D-6E8A-4147-A177-3AD203B41FA5}">
                      <a16:colId xmlns:a16="http://schemas.microsoft.com/office/drawing/2014/main" val="276475465"/>
                    </a:ext>
                  </a:extLst>
                </a:gridCol>
              </a:tblGrid>
              <a:tr h="0">
                <a:tc>
                  <a:txBody>
                    <a:bodyPr/>
                    <a:lstStyle/>
                    <a:p>
                      <a:pPr algn="just" fontAlgn="b"/>
                      <a:r>
                        <a:rPr lang="en-US" sz="1400" b="1" i="0" kern="1200" dirty="0">
                          <a:solidFill>
                            <a:schemeClr val="lt1"/>
                          </a:solidFill>
                          <a:effectLst/>
                          <a:latin typeface="+mn-lt"/>
                          <a:ea typeface="+mn-ea"/>
                          <a:cs typeface="+mn-cs"/>
                        </a:rPr>
                        <a:t>Type of Malware</a:t>
                      </a:r>
                      <a:endParaRPr lang="en-US" sz="1400" b="1" i="0" u="none" strike="noStrike" dirty="0">
                        <a:solidFill>
                          <a:schemeClr val="bg1"/>
                        </a:solidFill>
                        <a:effectLst/>
                        <a:latin typeface="+mn-lt"/>
                      </a:endParaRPr>
                    </a:p>
                  </a:txBody>
                  <a:tcPr marL="9525" marR="9525" marT="9525" marB="0" anchor="ctr"/>
                </a:tc>
                <a:tc>
                  <a:txBody>
                    <a:bodyPr/>
                    <a:lstStyle/>
                    <a:p>
                      <a:pPr algn="just"/>
                      <a:r>
                        <a:rPr lang="en-US" sz="1400" dirty="0"/>
                        <a:t>Description</a:t>
                      </a:r>
                    </a:p>
                  </a:txBody>
                  <a:tcPr anchor="ctr"/>
                </a:tc>
                <a:extLst>
                  <a:ext uri="{0D108BD9-81ED-4DB2-BD59-A6C34878D82A}">
                    <a16:rowId xmlns:a16="http://schemas.microsoft.com/office/drawing/2014/main" val="3768427975"/>
                  </a:ext>
                </a:extLst>
              </a:tr>
              <a:tr h="708311">
                <a:tc>
                  <a:txBody>
                    <a:bodyPr/>
                    <a:lstStyle/>
                    <a:p>
                      <a:pPr algn="just" fontAlgn="b"/>
                      <a:r>
                        <a:rPr lang="en-US" sz="1400" b="0" i="0" kern="1200" dirty="0">
                          <a:solidFill>
                            <a:schemeClr val="dk1"/>
                          </a:solidFill>
                          <a:effectLst/>
                          <a:latin typeface="+mn-lt"/>
                          <a:ea typeface="+mn-ea"/>
                          <a:cs typeface="+mn-cs"/>
                        </a:rPr>
                        <a:t>Scareware</a:t>
                      </a:r>
                    </a:p>
                  </a:txBody>
                  <a:tcPr marL="9525" marR="9525" marT="9525" marB="0" anchor="ct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Includes scam software which uses social engineering to shock or induce anxiety by creating the perception of a threat. It is generally directed at an unsuspecting user and attempts to persuade the user to infect a computer by taking action to address the bogus threat.</a:t>
                      </a:r>
                    </a:p>
                  </a:txBody>
                  <a:tcPr anchor="ctr"/>
                </a:tc>
                <a:extLst>
                  <a:ext uri="{0D108BD9-81ED-4DB2-BD59-A6C34878D82A}">
                    <a16:rowId xmlns:a16="http://schemas.microsoft.com/office/drawing/2014/main" val="831502776"/>
                  </a:ext>
                </a:extLst>
              </a:tr>
              <a:tr h="393506">
                <a:tc>
                  <a:txBody>
                    <a:bodyPr/>
                    <a:lstStyle/>
                    <a:p>
                      <a:pPr marL="0" marR="0" lvl="0" indent="0" algn="just" defTabSz="685777" rtl="0" eaLnBrk="1" fontAlgn="b"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Phishing</a:t>
                      </a:r>
                    </a:p>
                  </a:txBody>
                  <a:tcPr marL="9525" marR="9525" marT="9525" marB="0" anchor="ctr"/>
                </a:tc>
                <a:tc>
                  <a:txBody>
                    <a:bodyPr/>
                    <a:lstStyle/>
                    <a:p>
                      <a:pPr algn="just" fontAlgn="ctr"/>
                      <a:r>
                        <a:rPr lang="en-US" sz="1400" b="0" i="0" kern="1200" dirty="0">
                          <a:solidFill>
                            <a:schemeClr val="dk1"/>
                          </a:solidFill>
                          <a:effectLst/>
                          <a:latin typeface="+mn-lt"/>
                          <a:ea typeface="+mn-ea"/>
                          <a:cs typeface="+mn-cs"/>
                        </a:rPr>
                        <a:t>Attempts to convince people to divulge sensitive information. Examples include receiving an email from their bank asking users to divulge their account and PIN numbers.</a:t>
                      </a:r>
                    </a:p>
                  </a:txBody>
                  <a:tcPr anchor="ctr"/>
                </a:tc>
                <a:extLst>
                  <a:ext uri="{0D108BD9-81ED-4DB2-BD59-A6C34878D82A}">
                    <a16:rowId xmlns:a16="http://schemas.microsoft.com/office/drawing/2014/main" val="2267046280"/>
                  </a:ext>
                </a:extLst>
              </a:tr>
              <a:tr h="393506">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kern="1200" dirty="0" smtClean="0">
                          <a:solidFill>
                            <a:schemeClr val="dk1"/>
                          </a:solidFill>
                          <a:effectLst/>
                          <a:latin typeface="+mn-lt"/>
                          <a:ea typeface="+mn-ea"/>
                          <a:cs typeface="+mn-cs"/>
                        </a:rPr>
                        <a:t>Backdoors and Rootkits</a:t>
                      </a:r>
                      <a:endParaRPr lang="en-US" sz="1400" b="0" i="0" kern="1200" dirty="0">
                        <a:solidFill>
                          <a:schemeClr val="dk1"/>
                        </a:solidFill>
                        <a:effectLst/>
                        <a:latin typeface="+mn-lt"/>
                        <a:ea typeface="+mn-ea"/>
                        <a:cs typeface="+mn-cs"/>
                      </a:endParaRPr>
                    </a:p>
                  </a:txBody>
                  <a:tcPr marL="9525" marR="9525" marT="9525" marB="0" anchor="ctr"/>
                </a:tc>
                <a:tc>
                  <a:txBody>
                    <a:bodyPr/>
                    <a:lstStyle/>
                    <a:p>
                      <a:pPr algn="just" fontAlgn="ctr"/>
                      <a:r>
                        <a:rPr lang="en-US" sz="1400" b="0" i="0" kern="1200" dirty="0">
                          <a:solidFill>
                            <a:schemeClr val="dk1"/>
                          </a:solidFill>
                          <a:effectLst/>
                          <a:latin typeface="+mn-lt"/>
                          <a:ea typeface="+mn-ea"/>
                          <a:cs typeface="+mn-cs"/>
                        </a:rPr>
                        <a:t>Installed on a compromised system. After it is installed, it continues to hide its intrusion and provide privileged access to the threat actor.</a:t>
                      </a:r>
                    </a:p>
                  </a:txBody>
                  <a:tcPr anchor="ctr"/>
                </a:tc>
                <a:extLst>
                  <a:ext uri="{0D108BD9-81ED-4DB2-BD59-A6C34878D82A}">
                    <a16:rowId xmlns:a16="http://schemas.microsoft.com/office/drawing/2014/main" val="1140985899"/>
                  </a:ext>
                </a:extLst>
              </a:tr>
              <a:tr h="393506">
                <a:tc>
                  <a:txBody>
                    <a:bodyPr/>
                    <a:lstStyle/>
                    <a:p>
                      <a:pPr marL="0" marR="0" lvl="0" indent="0" algn="l" defTabSz="685777" rtl="0" eaLnBrk="1" fontAlgn="b" latinLnBrk="0" hangingPunct="1">
                        <a:lnSpc>
                          <a:spcPct val="100000"/>
                        </a:lnSpc>
                        <a:spcBef>
                          <a:spcPts val="0"/>
                        </a:spcBef>
                        <a:spcAft>
                          <a:spcPts val="0"/>
                        </a:spcAft>
                        <a:buClrTx/>
                        <a:buSzTx/>
                        <a:buFontTx/>
                        <a:buNone/>
                        <a:tabLst/>
                        <a:defRPr/>
                      </a:pPr>
                      <a:r>
                        <a:rPr lang="en-US" sz="1400" b="0" i="0" kern="1200" dirty="0" smtClean="0">
                          <a:solidFill>
                            <a:schemeClr val="dk1"/>
                          </a:solidFill>
                          <a:effectLst/>
                          <a:latin typeface="+mn-lt"/>
                          <a:ea typeface="+mn-ea"/>
                          <a:cs typeface="+mn-cs"/>
                        </a:rPr>
                        <a:t>Spam</a:t>
                      </a:r>
                      <a:r>
                        <a:rPr lang="en-US" sz="1400" b="0" i="0" kern="1200" baseline="0" dirty="0" smtClean="0">
                          <a:solidFill>
                            <a:schemeClr val="dk1"/>
                          </a:solidFill>
                          <a:effectLst/>
                          <a:latin typeface="+mn-lt"/>
                          <a:ea typeface="+mn-ea"/>
                          <a:cs typeface="+mn-cs"/>
                        </a:rPr>
                        <a:t> and </a:t>
                      </a:r>
                      <a:r>
                        <a:rPr lang="en-US" sz="1400" b="0" i="0" kern="1200" dirty="0" smtClean="0">
                          <a:solidFill>
                            <a:schemeClr val="dk1"/>
                          </a:solidFill>
                          <a:effectLst/>
                          <a:latin typeface="+mn-lt"/>
                          <a:ea typeface="+mn-ea"/>
                          <a:cs typeface="+mn-cs"/>
                        </a:rPr>
                        <a:t>Spyware</a:t>
                      </a:r>
                      <a:endParaRPr lang="en-US" sz="1400" b="0" i="0" kern="1200" dirty="0">
                        <a:solidFill>
                          <a:schemeClr val="dk1"/>
                        </a:solidFill>
                        <a:effectLst/>
                        <a:latin typeface="+mn-lt"/>
                        <a:ea typeface="+mn-ea"/>
                        <a:cs typeface="+mn-cs"/>
                      </a:endParaRPr>
                    </a:p>
                  </a:txBody>
                  <a:tcPr marL="9525" marR="9525" marT="9525" marB="0" anchor="ct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Used to gather information about a user and send the information to another entity without the user’s consent. Spyware can be a system monitor, Trojan horse, Adware, tracking cookies, and key loggers.</a:t>
                      </a:r>
                    </a:p>
                  </a:txBody>
                  <a:tcPr anchor="ctr"/>
                </a:tc>
                <a:extLst>
                  <a:ext uri="{0D108BD9-81ED-4DB2-BD59-A6C34878D82A}">
                    <a16:rowId xmlns:a16="http://schemas.microsoft.com/office/drawing/2014/main" val="754020288"/>
                  </a:ext>
                </a:extLst>
              </a:tr>
              <a:tr h="393506">
                <a:tc>
                  <a:txBody>
                    <a:bodyPr/>
                    <a:lstStyle/>
                    <a:p>
                      <a:pPr marL="0" marR="0" lvl="0" indent="0" algn="just" defTabSz="685777" rtl="0" eaLnBrk="1" fontAlgn="b" latinLnBrk="0" hangingPunct="1">
                        <a:lnSpc>
                          <a:spcPct val="100000"/>
                        </a:lnSpc>
                        <a:spcBef>
                          <a:spcPts val="0"/>
                        </a:spcBef>
                        <a:spcAft>
                          <a:spcPts val="0"/>
                        </a:spcAft>
                        <a:buClrTx/>
                        <a:buSzTx/>
                        <a:buFontTx/>
                        <a:buNone/>
                        <a:tabLst/>
                        <a:defRPr/>
                      </a:pPr>
                      <a:r>
                        <a:rPr lang="en-US" sz="1400" b="0" i="0" kern="1200" dirty="0" smtClean="0">
                          <a:solidFill>
                            <a:schemeClr val="dk1"/>
                          </a:solidFill>
                          <a:effectLst/>
                          <a:latin typeface="+mn-lt"/>
                          <a:ea typeface="+mn-ea"/>
                          <a:cs typeface="+mn-cs"/>
                        </a:rPr>
                        <a:t>Adware</a:t>
                      </a:r>
                    </a:p>
                  </a:txBody>
                  <a:tcPr marL="9525" marR="9525" marT="9525" marB="0" anchor="ct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0" i="0" kern="1200" dirty="0">
                          <a:solidFill>
                            <a:schemeClr val="dk1"/>
                          </a:solidFill>
                          <a:effectLst/>
                          <a:latin typeface="+mn-lt"/>
                          <a:ea typeface="+mn-ea"/>
                          <a:cs typeface="+mn-cs"/>
                        </a:rPr>
                        <a:t>Displays annoying pop-ups to generate revenue for its author. The malware may analyze user interests by tracking the websites visited. It can then send pop-up advertising pertinent to those sites.</a:t>
                      </a:r>
                    </a:p>
                  </a:txBody>
                  <a:tcPr anchor="ctr"/>
                </a:tc>
                <a:extLst>
                  <a:ext uri="{0D108BD9-81ED-4DB2-BD59-A6C34878D82A}">
                    <a16:rowId xmlns:a16="http://schemas.microsoft.com/office/drawing/2014/main" val="654386223"/>
                  </a:ext>
                </a:extLst>
              </a:tr>
            </a:tbl>
          </a:graphicData>
        </a:graphic>
      </p:graphicFrame>
    </p:spTree>
    <p:custDataLst>
      <p:tags r:id="rId1"/>
    </p:custDataLst>
    <p:extLst>
      <p:ext uri="{BB962C8B-B14F-4D97-AF65-F5344CB8AC3E}">
        <p14:creationId xmlns:p14="http://schemas.microsoft.com/office/powerpoint/2010/main" val="1918853827"/>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a:t>
            </a:r>
            <a:endParaRPr lang="en-US" altLang="en-US" sz="3600" dirty="0">
              <a:solidFill>
                <a:schemeClr val="accent1">
                  <a:lumMod val="50000"/>
                </a:schemeClr>
              </a:solidFill>
            </a:endParaRPr>
          </a:p>
        </p:txBody>
      </p:sp>
      <p:graphicFrame>
        <p:nvGraphicFramePr>
          <p:cNvPr id="4" name="Content Placeholder 3">
            <a:extLst>
              <a:ext uri="{FF2B5EF4-FFF2-40B4-BE49-F238E27FC236}">
                <a16:creationId xmlns:a16="http://schemas.microsoft.com/office/drawing/2014/main" id="{B4913EEA-B1C5-4174-930D-969D8CF80106}"/>
              </a:ext>
            </a:extLst>
          </p:cNvPr>
          <p:cNvGraphicFramePr>
            <a:graphicFrameLocks/>
          </p:cNvGraphicFramePr>
          <p:nvPr>
            <p:extLst>
              <p:ext uri="{D42A27DB-BD31-4B8C-83A1-F6EECF244321}">
                <p14:modId xmlns:p14="http://schemas.microsoft.com/office/powerpoint/2010/main" val="3913966656"/>
              </p:ext>
            </p:extLst>
          </p:nvPr>
        </p:nvGraphicFramePr>
        <p:xfrm>
          <a:off x="182919" y="1090207"/>
          <a:ext cx="8705088" cy="4480560"/>
        </p:xfrm>
        <a:graphic>
          <a:graphicData uri="http://schemas.openxmlformats.org/drawingml/2006/table">
            <a:tbl>
              <a:tblPr firstRow="1" bandRow="1">
                <a:tableStyleId>{5C22544A-7EE6-4342-B048-85BDC9FD1C3A}</a:tableStyleId>
              </a:tblPr>
              <a:tblGrid>
                <a:gridCol w="1425129">
                  <a:extLst>
                    <a:ext uri="{9D8B030D-6E8A-4147-A177-3AD203B41FA5}">
                      <a16:colId xmlns:a16="http://schemas.microsoft.com/office/drawing/2014/main" val="3215831619"/>
                    </a:ext>
                  </a:extLst>
                </a:gridCol>
                <a:gridCol w="7279959">
                  <a:extLst>
                    <a:ext uri="{9D8B030D-6E8A-4147-A177-3AD203B41FA5}">
                      <a16:colId xmlns:a16="http://schemas.microsoft.com/office/drawing/2014/main" val="276475465"/>
                    </a:ext>
                  </a:extLst>
                </a:gridCol>
              </a:tblGrid>
              <a:tr h="0">
                <a:tc>
                  <a:txBody>
                    <a:bodyPr/>
                    <a:lstStyle/>
                    <a:p>
                      <a:pPr algn="just" fontAlgn="b"/>
                      <a:r>
                        <a:rPr lang="en-US" sz="1400" b="1" i="0" kern="1200" dirty="0">
                          <a:solidFill>
                            <a:schemeClr val="lt1"/>
                          </a:solidFill>
                          <a:effectLst/>
                          <a:latin typeface="+mn-lt"/>
                          <a:ea typeface="+mn-ea"/>
                          <a:cs typeface="+mn-cs"/>
                        </a:rPr>
                        <a:t>Type of Malware</a:t>
                      </a:r>
                      <a:endParaRPr lang="en-US" sz="1400" b="1" i="0" u="none" strike="noStrike" dirty="0">
                        <a:solidFill>
                          <a:schemeClr val="bg1"/>
                        </a:solidFill>
                        <a:effectLst/>
                        <a:latin typeface="+mn-lt"/>
                      </a:endParaRPr>
                    </a:p>
                  </a:txBody>
                  <a:tcPr marL="9525" marR="9525" marT="9525" marB="0" anchor="ctr"/>
                </a:tc>
                <a:tc>
                  <a:txBody>
                    <a:bodyPr/>
                    <a:lstStyle/>
                    <a:p>
                      <a:pPr algn="just"/>
                      <a:r>
                        <a:rPr lang="en-US" sz="1400" dirty="0"/>
                        <a:t>Description</a:t>
                      </a:r>
                    </a:p>
                  </a:txBody>
                  <a:tcPr anchor="ctr"/>
                </a:tc>
                <a:extLst>
                  <a:ext uri="{0D108BD9-81ED-4DB2-BD59-A6C34878D82A}">
                    <a16:rowId xmlns:a16="http://schemas.microsoft.com/office/drawing/2014/main" val="3768427975"/>
                  </a:ext>
                </a:extLst>
              </a:tr>
              <a:tr h="708311">
                <a:tc>
                  <a:txBody>
                    <a:bodyPr/>
                    <a:lstStyle/>
                    <a:p>
                      <a:pPr algn="just" fontAlgn="b"/>
                      <a:r>
                        <a:rPr lang="en-US" sz="1400" dirty="0" smtClean="0"/>
                        <a:t>Vishing </a:t>
                      </a:r>
                      <a:endParaRPr lang="en-US" sz="1400" b="0" i="0" kern="1200" dirty="0">
                        <a:solidFill>
                          <a:schemeClr val="dk1"/>
                        </a:solidFill>
                        <a:effectLst/>
                        <a:latin typeface="+mn-lt"/>
                        <a:ea typeface="+mn-ea"/>
                        <a:cs typeface="+mn-cs"/>
                      </a:endParaRPr>
                    </a:p>
                  </a:txBody>
                  <a:tcPr marL="9525" marR="9525" marT="9525" marB="0" anchor="ct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dirty="0" smtClean="0"/>
                        <a:t>Vishing is phishing using voice communication technology. Criminals can spoof calls from legitimate sources using voice over IP (VoIP) technology. Victims may also receive a recorded message that appears legitimate.</a:t>
                      </a:r>
                    </a:p>
                  </a:txBody>
                  <a:tcPr anchor="ctr"/>
                </a:tc>
                <a:extLst>
                  <a:ext uri="{0D108BD9-81ED-4DB2-BD59-A6C34878D82A}">
                    <a16:rowId xmlns:a16="http://schemas.microsoft.com/office/drawing/2014/main" val="831502776"/>
                  </a:ext>
                </a:extLst>
              </a:tr>
              <a:tr h="393506">
                <a:tc>
                  <a:txBody>
                    <a:bodyPr/>
                    <a:lstStyle/>
                    <a:p>
                      <a:pPr marL="0" marR="0" lvl="0" indent="0" algn="just" defTabSz="685777" rtl="0" eaLnBrk="1" fontAlgn="b" latinLnBrk="0" hangingPunct="1">
                        <a:lnSpc>
                          <a:spcPct val="100000"/>
                        </a:lnSpc>
                        <a:spcBef>
                          <a:spcPts val="0"/>
                        </a:spcBef>
                        <a:spcAft>
                          <a:spcPts val="0"/>
                        </a:spcAft>
                        <a:buClrTx/>
                        <a:buSzTx/>
                        <a:buFontTx/>
                        <a:buNone/>
                        <a:tabLst/>
                        <a:defRPr/>
                      </a:pPr>
                      <a:r>
                        <a:rPr lang="en-US" sz="1400" b="0" dirty="0" smtClean="0"/>
                        <a:t>Pharming</a:t>
                      </a:r>
                      <a:endParaRPr lang="en-US" sz="1400" b="0" i="0" kern="1200" dirty="0">
                        <a:solidFill>
                          <a:schemeClr val="dk1"/>
                        </a:solidFill>
                        <a:effectLst/>
                        <a:latin typeface="+mn-lt"/>
                        <a:ea typeface="+mn-ea"/>
                        <a:cs typeface="+mn-cs"/>
                      </a:endParaRPr>
                    </a:p>
                  </a:txBody>
                  <a:tcPr marL="9525" marR="9525" marT="9525" marB="0" anchor="ctr"/>
                </a:tc>
                <a:tc>
                  <a:txBody>
                    <a:bodyPr/>
                    <a:lstStyle/>
                    <a:p>
                      <a:pPr algn="just" fontAlgn="ctr"/>
                      <a:r>
                        <a:rPr lang="en-US" sz="1400" dirty="0" smtClean="0"/>
                        <a:t>Pharming is the impersonation of a legitimate website in an effort to deceive users into entering their credentials</a:t>
                      </a:r>
                      <a:endParaRPr lang="en-US" sz="1400" b="0" i="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2267046280"/>
                  </a:ext>
                </a:extLst>
              </a:tr>
              <a:tr h="393506">
                <a:tc>
                  <a:txBody>
                    <a:bodyPr/>
                    <a:lstStyle/>
                    <a:p>
                      <a:pPr marL="0" marR="0" lvl="0" indent="0" algn="just" defTabSz="685777" rtl="0" eaLnBrk="1" fontAlgn="b" latinLnBrk="0" hangingPunct="1">
                        <a:lnSpc>
                          <a:spcPct val="100000"/>
                        </a:lnSpc>
                        <a:spcBef>
                          <a:spcPts val="0"/>
                        </a:spcBef>
                        <a:spcAft>
                          <a:spcPts val="0"/>
                        </a:spcAft>
                        <a:buClrTx/>
                        <a:buSzTx/>
                        <a:buFontTx/>
                        <a:buNone/>
                        <a:tabLst/>
                        <a:defRPr/>
                      </a:pPr>
                      <a:r>
                        <a:rPr lang="en-US" sz="1400" dirty="0" smtClean="0"/>
                        <a:t>Whaling </a:t>
                      </a:r>
                      <a:endParaRPr lang="en-US" sz="1400" b="0" i="0" kern="1200" dirty="0">
                        <a:solidFill>
                          <a:schemeClr val="dk1"/>
                        </a:solidFill>
                        <a:effectLst/>
                        <a:latin typeface="+mn-lt"/>
                        <a:ea typeface="+mn-ea"/>
                        <a:cs typeface="+mn-cs"/>
                      </a:endParaRPr>
                    </a:p>
                  </a:txBody>
                  <a:tcPr marL="9525" marR="9525" marT="9525" marB="0" anchor="ctr"/>
                </a:tc>
                <a:tc>
                  <a:txBody>
                    <a:bodyPr/>
                    <a:lstStyle/>
                    <a:p>
                      <a:pPr marL="0" indent="0">
                        <a:buNone/>
                      </a:pPr>
                      <a:r>
                        <a:rPr lang="en-US" sz="1400" dirty="0" smtClean="0"/>
                        <a:t>Whaling is a phishing attack that targets high profile targets within an organization such as senior executives.</a:t>
                      </a:r>
                      <a:endParaRPr lang="en-US" sz="1400" dirty="0"/>
                    </a:p>
                  </a:txBody>
                  <a:tcPr anchor="ctr"/>
                </a:tc>
                <a:extLst>
                  <a:ext uri="{0D108BD9-81ED-4DB2-BD59-A6C34878D82A}">
                    <a16:rowId xmlns:a16="http://schemas.microsoft.com/office/drawing/2014/main" val="1140985899"/>
                  </a:ext>
                </a:extLst>
              </a:tr>
              <a:tr h="393506">
                <a:tc>
                  <a:txBody>
                    <a:bodyPr/>
                    <a:lstStyle/>
                    <a:p>
                      <a:pPr marL="0" marR="0" lvl="0" indent="0" algn="just" defTabSz="685777" rtl="0" eaLnBrk="1" fontAlgn="b" latinLnBrk="0" hangingPunct="1">
                        <a:lnSpc>
                          <a:spcPct val="100000"/>
                        </a:lnSpc>
                        <a:spcBef>
                          <a:spcPts val="0"/>
                        </a:spcBef>
                        <a:spcAft>
                          <a:spcPts val="0"/>
                        </a:spcAft>
                        <a:buClrTx/>
                        <a:buSzTx/>
                        <a:buFontTx/>
                        <a:buNone/>
                        <a:tabLst/>
                        <a:defRPr/>
                      </a:pPr>
                      <a:r>
                        <a:rPr lang="en-US" sz="1400" b="0" i="0" kern="1200" dirty="0" smtClean="0">
                          <a:solidFill>
                            <a:schemeClr val="dk1"/>
                          </a:solidFill>
                          <a:effectLst/>
                          <a:latin typeface="+mn-lt"/>
                          <a:ea typeface="+mn-ea"/>
                          <a:cs typeface="+mn-cs"/>
                        </a:rPr>
                        <a:t>Plugins</a:t>
                      </a:r>
                      <a:endParaRPr lang="en-US" sz="1400" b="0" i="0" kern="1200" dirty="0">
                        <a:solidFill>
                          <a:schemeClr val="dk1"/>
                        </a:solidFill>
                        <a:effectLst/>
                        <a:latin typeface="+mn-lt"/>
                        <a:ea typeface="+mn-ea"/>
                        <a:cs typeface="+mn-cs"/>
                      </a:endParaRPr>
                    </a:p>
                  </a:txBody>
                  <a:tcPr marL="9525" marR="9525" marT="9525" marB="0" anchor="ctr"/>
                </a:tc>
                <a:tc>
                  <a:txBody>
                    <a:bodyPr/>
                    <a:lstStyle/>
                    <a:p>
                      <a:pPr marL="0" indent="0">
                        <a:buNone/>
                      </a:pPr>
                      <a:r>
                        <a:rPr lang="en-US" sz="1400" dirty="0" smtClean="0"/>
                        <a:t>The Flash and Shockwave plugins from Adobe enable the development of interesting graphic and cartoon animations that greatly enhance the look and feel of a web page. Plugins display the content developed using the appropriate software.</a:t>
                      </a:r>
                      <a:endParaRPr lang="en-US" sz="1400" dirty="0"/>
                    </a:p>
                  </a:txBody>
                  <a:tcPr anchor="ctr"/>
                </a:tc>
                <a:extLst>
                  <a:ext uri="{0D108BD9-81ED-4DB2-BD59-A6C34878D82A}">
                    <a16:rowId xmlns:a16="http://schemas.microsoft.com/office/drawing/2014/main" val="754020288"/>
                  </a:ext>
                </a:extLst>
              </a:tr>
              <a:tr h="393506">
                <a:tc>
                  <a:txBody>
                    <a:bodyPr/>
                    <a:lstStyle/>
                    <a:p>
                      <a:pPr marL="0" marR="0" lvl="0" indent="0" algn="just" defTabSz="685777" rtl="0" eaLnBrk="1" fontAlgn="b" latinLnBrk="0" hangingPunct="1">
                        <a:lnSpc>
                          <a:spcPct val="100000"/>
                        </a:lnSpc>
                        <a:spcBef>
                          <a:spcPts val="0"/>
                        </a:spcBef>
                        <a:spcAft>
                          <a:spcPts val="0"/>
                        </a:spcAft>
                        <a:buClrTx/>
                        <a:buSzTx/>
                        <a:buFontTx/>
                        <a:buNone/>
                        <a:tabLst/>
                        <a:defRPr/>
                      </a:pPr>
                      <a:r>
                        <a:rPr lang="en-US" sz="1400" dirty="0" smtClean="0"/>
                        <a:t>SEO poisoning </a:t>
                      </a:r>
                      <a:endParaRPr lang="en-US" sz="1400" b="0" i="0" kern="1200" dirty="0" smtClean="0">
                        <a:solidFill>
                          <a:schemeClr val="dk1"/>
                        </a:solidFill>
                        <a:effectLst/>
                        <a:latin typeface="+mn-lt"/>
                        <a:ea typeface="+mn-ea"/>
                        <a:cs typeface="+mn-cs"/>
                      </a:endParaRPr>
                    </a:p>
                  </a:txBody>
                  <a:tcPr marL="9525" marR="9525" marT="9525" marB="0" anchor="ct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dirty="0" smtClean="0"/>
                        <a:t>SEO, short for Search Engine Optimization, is a set of techniques used to improve a website’s ranking by a search engine. While many legitimate companies specialize in optimizing websites to better position them, SEO poisoning uses SEO to make a malicious website appear higher in search results.</a:t>
                      </a:r>
                    </a:p>
                  </a:txBody>
                  <a:tcPr anchor="ctr"/>
                </a:tc>
                <a:extLst>
                  <a:ext uri="{0D108BD9-81ED-4DB2-BD59-A6C34878D82A}">
                    <a16:rowId xmlns:a16="http://schemas.microsoft.com/office/drawing/2014/main" val="654386223"/>
                  </a:ext>
                </a:extLst>
              </a:tr>
              <a:tr h="393506">
                <a:tc>
                  <a:txBody>
                    <a:bodyPr/>
                    <a:lstStyle/>
                    <a:p>
                      <a:pPr marL="0" marR="0" lvl="0" indent="0" algn="just" defTabSz="685777" rtl="0" eaLnBrk="1" fontAlgn="b" latinLnBrk="0" hangingPunct="1">
                        <a:lnSpc>
                          <a:spcPct val="100000"/>
                        </a:lnSpc>
                        <a:spcBef>
                          <a:spcPts val="0"/>
                        </a:spcBef>
                        <a:spcAft>
                          <a:spcPts val="0"/>
                        </a:spcAft>
                        <a:buClrTx/>
                        <a:buSzTx/>
                        <a:buFontTx/>
                        <a:buNone/>
                        <a:tabLst/>
                        <a:defRPr/>
                      </a:pPr>
                      <a:r>
                        <a:rPr lang="en-US" sz="1400" dirty="0" smtClean="0"/>
                        <a:t>Browser hijacker </a:t>
                      </a:r>
                      <a:endParaRPr lang="en-US" sz="1400" b="0" i="0" kern="1200" dirty="0" smtClean="0">
                        <a:solidFill>
                          <a:schemeClr val="dk1"/>
                        </a:solidFill>
                        <a:effectLst/>
                        <a:latin typeface="+mn-lt"/>
                        <a:ea typeface="+mn-ea"/>
                        <a:cs typeface="+mn-cs"/>
                      </a:endParaRPr>
                    </a:p>
                  </a:txBody>
                  <a:tcPr marL="9525" marR="9525" marT="9525" marB="0" anchor="ct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dirty="0" smtClean="0"/>
                        <a:t>A browser hijacker is malware that alters a computer's browser settings to redirect the user to websites paid for by the cyber criminals' customers. Browser hijackers usually install without the user's permission and is usually part of a drive-by download. </a:t>
                      </a:r>
                    </a:p>
                  </a:txBody>
                  <a:tcPr anchor="ctr"/>
                </a:tc>
                <a:extLst>
                  <a:ext uri="{0D108BD9-81ED-4DB2-BD59-A6C34878D82A}">
                    <a16:rowId xmlns:a16="http://schemas.microsoft.com/office/drawing/2014/main" val="1701954704"/>
                  </a:ext>
                </a:extLst>
              </a:tr>
            </a:tbl>
          </a:graphicData>
        </a:graphic>
      </p:graphicFrame>
    </p:spTree>
    <p:custDataLst>
      <p:tags r:id="rId1"/>
    </p:custDataLst>
    <p:extLst>
      <p:ext uri="{BB962C8B-B14F-4D97-AF65-F5344CB8AC3E}">
        <p14:creationId xmlns:p14="http://schemas.microsoft.com/office/powerpoint/2010/main" val="189303533"/>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a:extLst>
              <a:ext uri="{FF2B5EF4-FFF2-40B4-BE49-F238E27FC236}">
                <a16:creationId xmlns:a16="http://schemas.microsoft.com/office/drawing/2014/main" id="{A7E249FF-01FC-487E-B05D-F7C27AD56CB5}"/>
              </a:ext>
            </a:extLst>
          </p:cNvPr>
          <p:cNvSpPr txBox="1">
            <a:spLocks noChangeArrowheads="1"/>
          </p:cNvSpPr>
          <p:nvPr/>
        </p:nvSpPr>
        <p:spPr bwMode="auto">
          <a:xfrm>
            <a:off x="35496" y="332656"/>
            <a:ext cx="8999935"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IN" sz="3600" dirty="0" smtClean="0">
                <a:solidFill>
                  <a:schemeClr val="accent1">
                    <a:lumMod val="50000"/>
                  </a:schemeClr>
                </a:solidFill>
              </a:rPr>
              <a:t>Malwares: What happens?</a:t>
            </a:r>
            <a:endParaRPr lang="en-US" altLang="en-US" sz="3600" dirty="0">
              <a:solidFill>
                <a:schemeClr val="accent1">
                  <a:lumMod val="50000"/>
                </a:schemeClr>
              </a:solidFill>
            </a:endParaRPr>
          </a:p>
        </p:txBody>
      </p:sp>
      <p:sp>
        <p:nvSpPr>
          <p:cNvPr id="2" name="Rectangle 1"/>
          <p:cNvSpPr/>
          <p:nvPr/>
        </p:nvSpPr>
        <p:spPr>
          <a:xfrm>
            <a:off x="413259" y="1124744"/>
            <a:ext cx="8244408" cy="4376583"/>
          </a:xfrm>
          <a:prstGeom prst="rect">
            <a:avLst/>
          </a:prstGeom>
        </p:spPr>
        <p:txBody>
          <a:bodyPr wrap="square">
            <a:spAutoFit/>
          </a:bodyPr>
          <a:lstStyle/>
          <a:p>
            <a:r>
              <a:rPr lang="en-US" sz="1600" dirty="0"/>
              <a:t>Computers infected with malware often exhibit one or more of the following symptoms:</a:t>
            </a:r>
          </a:p>
          <a:p>
            <a:pPr marL="0" lvl="1">
              <a:lnSpc>
                <a:spcPct val="110000"/>
              </a:lnSpc>
              <a:spcBef>
                <a:spcPts val="0"/>
              </a:spcBef>
              <a:spcAft>
                <a:spcPts val="0"/>
              </a:spcAft>
            </a:pPr>
            <a:endParaRPr lang="en-US" sz="1600" dirty="0" smtClean="0"/>
          </a:p>
          <a:p>
            <a:pPr marL="285750" lvl="1" indent="-285750">
              <a:lnSpc>
                <a:spcPct val="110000"/>
              </a:lnSpc>
              <a:spcBef>
                <a:spcPts val="0"/>
              </a:spcBef>
              <a:spcAft>
                <a:spcPts val="0"/>
              </a:spcAft>
              <a:buFont typeface="Wingdings" panose="05000000000000000000" pitchFamily="2" charset="2"/>
              <a:buChar char="ü"/>
            </a:pPr>
            <a:r>
              <a:rPr lang="en-US" sz="1600" dirty="0" smtClean="0"/>
              <a:t>Appearance </a:t>
            </a:r>
            <a:r>
              <a:rPr lang="en-US" sz="1600" dirty="0"/>
              <a:t>of strange files, programs, or desktop icons</a:t>
            </a:r>
          </a:p>
          <a:p>
            <a:pPr marL="285750" lvl="1" indent="-285750">
              <a:lnSpc>
                <a:spcPct val="110000"/>
              </a:lnSpc>
              <a:spcBef>
                <a:spcPts val="0"/>
              </a:spcBef>
              <a:spcAft>
                <a:spcPts val="0"/>
              </a:spcAft>
              <a:buFont typeface="Wingdings" panose="05000000000000000000" pitchFamily="2" charset="2"/>
              <a:buChar char="ü"/>
            </a:pPr>
            <a:r>
              <a:rPr lang="en-US" sz="1600" dirty="0"/>
              <a:t>Antivirus and firewall programs are turning off or reconfiguring settings</a:t>
            </a:r>
          </a:p>
          <a:p>
            <a:pPr marL="285750" lvl="1" indent="-285750">
              <a:lnSpc>
                <a:spcPct val="110000"/>
              </a:lnSpc>
              <a:spcBef>
                <a:spcPts val="0"/>
              </a:spcBef>
              <a:spcAft>
                <a:spcPts val="0"/>
              </a:spcAft>
              <a:buFont typeface="Wingdings" panose="05000000000000000000" pitchFamily="2" charset="2"/>
              <a:buChar char="ü"/>
            </a:pPr>
            <a:r>
              <a:rPr lang="en-US" sz="1600" dirty="0"/>
              <a:t>Computer screen is freezing or system is crashing</a:t>
            </a:r>
          </a:p>
          <a:p>
            <a:pPr marL="285750" lvl="1" indent="-285750">
              <a:lnSpc>
                <a:spcPct val="110000"/>
              </a:lnSpc>
              <a:spcBef>
                <a:spcPts val="0"/>
              </a:spcBef>
              <a:spcAft>
                <a:spcPts val="0"/>
              </a:spcAft>
              <a:buFont typeface="Wingdings" panose="05000000000000000000" pitchFamily="2" charset="2"/>
              <a:buChar char="ü"/>
            </a:pPr>
            <a:r>
              <a:rPr lang="en-US" sz="1600" dirty="0"/>
              <a:t>Emails are spontaneously being sent without your knowledge to your contact list</a:t>
            </a:r>
          </a:p>
          <a:p>
            <a:pPr marL="285750" lvl="1" indent="-285750">
              <a:lnSpc>
                <a:spcPct val="110000"/>
              </a:lnSpc>
              <a:spcBef>
                <a:spcPts val="0"/>
              </a:spcBef>
              <a:spcAft>
                <a:spcPts val="0"/>
              </a:spcAft>
              <a:buFont typeface="Wingdings" panose="05000000000000000000" pitchFamily="2" charset="2"/>
              <a:buChar char="ü"/>
            </a:pPr>
            <a:r>
              <a:rPr lang="en-US" sz="1600" dirty="0"/>
              <a:t>Files have been modified or deleted</a:t>
            </a:r>
          </a:p>
          <a:p>
            <a:pPr marL="285750" lvl="1" indent="-285750">
              <a:lnSpc>
                <a:spcPct val="110000"/>
              </a:lnSpc>
              <a:spcBef>
                <a:spcPts val="0"/>
              </a:spcBef>
              <a:spcAft>
                <a:spcPts val="0"/>
              </a:spcAft>
              <a:buFont typeface="Wingdings" panose="05000000000000000000" pitchFamily="2" charset="2"/>
              <a:buChar char="ü"/>
            </a:pPr>
            <a:r>
              <a:rPr lang="en-US" sz="1600" dirty="0"/>
              <a:t>Increased CPU and/or memory usage</a:t>
            </a:r>
          </a:p>
          <a:p>
            <a:pPr marL="285750" lvl="1" indent="-285750">
              <a:lnSpc>
                <a:spcPct val="110000"/>
              </a:lnSpc>
              <a:spcBef>
                <a:spcPts val="0"/>
              </a:spcBef>
              <a:spcAft>
                <a:spcPts val="0"/>
              </a:spcAft>
              <a:buFont typeface="Wingdings" panose="05000000000000000000" pitchFamily="2" charset="2"/>
              <a:buChar char="ü"/>
            </a:pPr>
            <a:r>
              <a:rPr lang="en-US" sz="1600" dirty="0"/>
              <a:t>Problems connecting to networks</a:t>
            </a:r>
          </a:p>
          <a:p>
            <a:pPr marL="285750" lvl="1" indent="-285750">
              <a:lnSpc>
                <a:spcPct val="110000"/>
              </a:lnSpc>
              <a:spcBef>
                <a:spcPts val="0"/>
              </a:spcBef>
              <a:spcAft>
                <a:spcPts val="0"/>
              </a:spcAft>
              <a:buFont typeface="Wingdings" panose="05000000000000000000" pitchFamily="2" charset="2"/>
              <a:buChar char="ü"/>
            </a:pPr>
            <a:r>
              <a:rPr lang="en-US" sz="1600" dirty="0"/>
              <a:t>Slow computer or web browser speeds</a:t>
            </a:r>
          </a:p>
          <a:p>
            <a:pPr marL="285750" lvl="1" indent="-285750">
              <a:lnSpc>
                <a:spcPct val="110000"/>
              </a:lnSpc>
              <a:spcBef>
                <a:spcPts val="0"/>
              </a:spcBef>
              <a:spcAft>
                <a:spcPts val="0"/>
              </a:spcAft>
              <a:buFont typeface="Wingdings" panose="05000000000000000000" pitchFamily="2" charset="2"/>
              <a:buChar char="ü"/>
            </a:pPr>
            <a:r>
              <a:rPr lang="en-US" sz="1600" dirty="0"/>
              <a:t>Unknown processes or services running</a:t>
            </a:r>
          </a:p>
          <a:p>
            <a:pPr marL="285750" lvl="1" indent="-285750">
              <a:lnSpc>
                <a:spcPct val="110000"/>
              </a:lnSpc>
              <a:spcBef>
                <a:spcPts val="0"/>
              </a:spcBef>
              <a:spcAft>
                <a:spcPts val="0"/>
              </a:spcAft>
              <a:buFont typeface="Wingdings" panose="05000000000000000000" pitchFamily="2" charset="2"/>
              <a:buChar char="ü"/>
            </a:pPr>
            <a:r>
              <a:rPr lang="en-US" sz="1600" dirty="0"/>
              <a:t>Unknown TCP or UDP ports open</a:t>
            </a:r>
          </a:p>
          <a:p>
            <a:pPr marL="285750" lvl="1" indent="-285750">
              <a:lnSpc>
                <a:spcPct val="110000"/>
              </a:lnSpc>
              <a:spcBef>
                <a:spcPts val="0"/>
              </a:spcBef>
              <a:spcAft>
                <a:spcPts val="0"/>
              </a:spcAft>
              <a:buFont typeface="Wingdings" panose="05000000000000000000" pitchFamily="2" charset="2"/>
              <a:buChar char="ü"/>
            </a:pPr>
            <a:r>
              <a:rPr lang="en-US" sz="1600" dirty="0"/>
              <a:t>Connections are made to hosts on the Internet without user action</a:t>
            </a:r>
          </a:p>
          <a:p>
            <a:pPr marL="285750" lvl="1" indent="-285750">
              <a:lnSpc>
                <a:spcPct val="110000"/>
              </a:lnSpc>
              <a:spcBef>
                <a:spcPts val="0"/>
              </a:spcBef>
              <a:spcAft>
                <a:spcPts val="0"/>
              </a:spcAft>
              <a:buFont typeface="Wingdings" panose="05000000000000000000" pitchFamily="2" charset="2"/>
              <a:buChar char="ü"/>
            </a:pPr>
            <a:r>
              <a:rPr lang="en-US" sz="1600" dirty="0"/>
              <a:t>Strange computer </a:t>
            </a:r>
            <a:r>
              <a:rPr lang="en-US" sz="1600" dirty="0" smtClean="0"/>
              <a:t>behavior</a:t>
            </a:r>
          </a:p>
          <a:p>
            <a:pPr marL="285750" lvl="1" indent="-285750">
              <a:lnSpc>
                <a:spcPct val="110000"/>
              </a:lnSpc>
              <a:spcBef>
                <a:spcPts val="0"/>
              </a:spcBef>
              <a:spcAft>
                <a:spcPts val="0"/>
              </a:spcAft>
              <a:buFont typeface="Wingdings" panose="05000000000000000000" pitchFamily="2" charset="2"/>
              <a:buChar char="ü"/>
            </a:pPr>
            <a:endParaRPr lang="en-US" sz="1600" dirty="0"/>
          </a:p>
          <a:p>
            <a:r>
              <a:rPr lang="en-US" sz="1600" b="1" dirty="0"/>
              <a:t>Note:</a:t>
            </a:r>
            <a:r>
              <a:rPr lang="en-US" sz="1600" dirty="0"/>
              <a:t> Malware behavior is not limited to the above list.</a:t>
            </a:r>
          </a:p>
        </p:txBody>
      </p:sp>
    </p:spTree>
    <p:custDataLst>
      <p:tags r:id="rId1"/>
    </p:custDataLst>
    <p:extLst>
      <p:ext uri="{BB962C8B-B14F-4D97-AF65-F5344CB8AC3E}">
        <p14:creationId xmlns:p14="http://schemas.microsoft.com/office/powerpoint/2010/main" val="366615541"/>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Deception </a:t>
            </a:r>
            <a:r>
              <a:rPr lang="en-US" sz="2000" i="1" dirty="0" smtClean="0">
                <a:solidFill>
                  <a:schemeClr val="tx2"/>
                </a:solidFill>
              </a:rPr>
              <a:t>“the misleading factor”</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a:t>Social Engineering </a:t>
            </a:r>
            <a:endParaRPr lang="en-US" sz="2000" b="1" dirty="0" smtClean="0"/>
          </a:p>
          <a:p>
            <a:pPr marL="0" indent="0" algn="just">
              <a:buNone/>
            </a:pPr>
            <a:r>
              <a:rPr lang="en-US" sz="2000" dirty="0" smtClean="0"/>
              <a:t>Social </a:t>
            </a:r>
            <a:r>
              <a:rPr lang="en-US" sz="2000" dirty="0"/>
              <a:t>engineering is a completely non-technical means for a criminal to gather information on a target. Social engineering is an attack that attempts to manipulate individuals into performing actions or divulging confidential information.</a:t>
            </a:r>
          </a:p>
          <a:p>
            <a:pPr marL="0" indent="0" algn="just">
              <a:buNone/>
            </a:pPr>
            <a:endParaRPr lang="en-US" sz="2000" dirty="0"/>
          </a:p>
          <a:p>
            <a:pPr marL="0" indent="0" algn="just">
              <a:buNone/>
            </a:pPr>
            <a:r>
              <a:rPr lang="en-US" sz="2000" dirty="0"/>
              <a:t>Social engineers often rely on people’s willingness to be helpful but also prey on people’s weaknesses. These are some types of social engineering </a:t>
            </a:r>
            <a:r>
              <a:rPr lang="en-US" sz="2000" dirty="0" smtClean="0"/>
              <a:t>attacks</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6100489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Deception </a:t>
            </a:r>
            <a:r>
              <a:rPr lang="en-US" sz="2000" i="1" dirty="0" smtClean="0">
                <a:solidFill>
                  <a:schemeClr val="tx2"/>
                </a:solidFill>
              </a:rPr>
              <a:t>“the misleading factor”</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t>Pretexting</a:t>
            </a:r>
            <a:r>
              <a:rPr lang="en-US" sz="2000" dirty="0"/>
              <a:t> </a:t>
            </a:r>
            <a:endParaRPr lang="en-US" sz="2000" dirty="0" smtClean="0"/>
          </a:p>
          <a:p>
            <a:pPr marL="0" indent="0" algn="just">
              <a:buNone/>
            </a:pPr>
            <a:r>
              <a:rPr lang="en-US" sz="2000" dirty="0" smtClean="0"/>
              <a:t>This </a:t>
            </a:r>
            <a:r>
              <a:rPr lang="en-US" sz="2000" dirty="0"/>
              <a:t>is when an attacker calls an individual and lies to them in an attempt to gain access to privileged data. An example involves an attacker who pretends to need personal or financial data in order to confirm the identity of the recipient</a:t>
            </a:r>
            <a:r>
              <a:rPr lang="en-US" sz="2000" dirty="0" smtClean="0"/>
              <a:t>.</a:t>
            </a:r>
          </a:p>
          <a:p>
            <a:pPr marL="0" indent="0" algn="just">
              <a:buNone/>
            </a:pPr>
            <a:endParaRPr lang="en-US" sz="2000" dirty="0"/>
          </a:p>
          <a:p>
            <a:pPr marL="0" indent="0" algn="just">
              <a:buNone/>
            </a:pPr>
            <a:r>
              <a:rPr lang="en-US" sz="2000" b="1" dirty="0"/>
              <a:t>Something for Something (Quid pro quo)</a:t>
            </a:r>
            <a:r>
              <a:rPr lang="en-US" sz="2000" dirty="0"/>
              <a:t> </a:t>
            </a:r>
            <a:endParaRPr lang="en-US" sz="2000" dirty="0" smtClean="0"/>
          </a:p>
          <a:p>
            <a:pPr marL="0" indent="0" algn="just">
              <a:buNone/>
            </a:pPr>
            <a:r>
              <a:rPr lang="en-US" sz="2000" dirty="0" smtClean="0"/>
              <a:t>This </a:t>
            </a:r>
            <a:r>
              <a:rPr lang="en-US" sz="2000" dirty="0"/>
              <a:t>is when an attacker requests personal information from a party in exchange for something, like a gift.</a:t>
            </a:r>
          </a:p>
          <a:p>
            <a:pPr marL="0" indent="0" algn="just">
              <a:buNone/>
            </a:pPr>
            <a:endParaRPr lang="en-US" sz="2000" dirty="0" smtClean="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3968890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Deception </a:t>
            </a:r>
            <a:r>
              <a:rPr lang="en-US" sz="2000" i="1" dirty="0" smtClean="0">
                <a:solidFill>
                  <a:schemeClr val="tx2"/>
                </a:solidFill>
              </a:rPr>
              <a:t>“the misleading factor”</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a:t>Shoulder Surfing and Dumpster Diving </a:t>
            </a:r>
            <a:endParaRPr lang="en-US" sz="2000" b="1" dirty="0" smtClean="0"/>
          </a:p>
          <a:p>
            <a:pPr marL="0" indent="0" algn="just">
              <a:buNone/>
            </a:pPr>
            <a:r>
              <a:rPr lang="en-US" sz="2000" dirty="0" smtClean="0"/>
              <a:t>refers </a:t>
            </a:r>
            <a:r>
              <a:rPr lang="en-US" sz="2000" dirty="0"/>
              <a:t>to picking up PINs, access codes or credit card numbers. An attacker can be in close proximity to his victim or the attacker can use binoculars or closed circuit cameras to shoulder surf. </a:t>
            </a:r>
          </a:p>
          <a:p>
            <a:pPr marL="0" indent="0" algn="just">
              <a:buNone/>
            </a:pPr>
            <a:endParaRPr lang="en-US" sz="2000" b="1" dirty="0" smtClean="0"/>
          </a:p>
          <a:p>
            <a:pPr marL="0" indent="0" algn="just">
              <a:buNone/>
            </a:pPr>
            <a:r>
              <a:rPr lang="en-US" sz="2000" b="1" dirty="0" smtClean="0"/>
              <a:t>Impersonation </a:t>
            </a:r>
            <a:r>
              <a:rPr lang="en-US" sz="2000" b="1" dirty="0"/>
              <a:t>and Hoaxes </a:t>
            </a:r>
            <a:endParaRPr lang="en-US" sz="2000" b="1" dirty="0" smtClean="0"/>
          </a:p>
          <a:p>
            <a:pPr marL="0" indent="0" algn="just">
              <a:buNone/>
            </a:pPr>
            <a:r>
              <a:rPr lang="en-US" sz="2000" dirty="0" smtClean="0"/>
              <a:t>Impersonation </a:t>
            </a:r>
            <a:r>
              <a:rPr lang="en-US" sz="2000" dirty="0"/>
              <a:t>is the action of pretending to be someone else. For example, a recent phone scam targeted taxpayers. A criminal, posing as an IRS employee, told the victims that they owed money to the IRS.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9402039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Deception </a:t>
            </a:r>
            <a:r>
              <a:rPr lang="en-US" sz="2000" i="1" dirty="0" smtClean="0">
                <a:solidFill>
                  <a:schemeClr val="tx2"/>
                </a:solidFill>
              </a:rPr>
              <a:t>“the misleading factor”</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t>Piggybacking </a:t>
            </a:r>
            <a:r>
              <a:rPr lang="en-US" sz="2000" b="1" dirty="0"/>
              <a:t>and Tailgating </a:t>
            </a:r>
            <a:endParaRPr lang="en-US" sz="2000" b="1" dirty="0" smtClean="0"/>
          </a:p>
          <a:p>
            <a:pPr marL="0" indent="0" algn="just">
              <a:buNone/>
            </a:pPr>
            <a:r>
              <a:rPr lang="en-US" sz="2000" dirty="0" smtClean="0"/>
              <a:t>Piggybacking </a:t>
            </a:r>
            <a:r>
              <a:rPr lang="en-US" sz="2000" dirty="0"/>
              <a:t>occurs when a criminal tags along with an authorized person to gain entry into a secure location or a restricted area. Tailgating is another term that describes the same practice.</a:t>
            </a:r>
          </a:p>
          <a:p>
            <a:pPr marL="0" indent="0" algn="just">
              <a:buNone/>
            </a:pPr>
            <a:endParaRPr lang="en-US" sz="2000" b="1" dirty="0" smtClean="0"/>
          </a:p>
          <a:p>
            <a:pPr marL="0" indent="0" algn="just">
              <a:buNone/>
            </a:pPr>
            <a:r>
              <a:rPr lang="en-US" sz="2000" b="1" dirty="0" smtClean="0"/>
              <a:t>Online</a:t>
            </a:r>
            <a:r>
              <a:rPr lang="en-US" sz="2000" b="1" dirty="0"/>
              <a:t>, Email, and Web-based Trickery </a:t>
            </a:r>
            <a:endParaRPr lang="en-US" sz="2000" b="1" dirty="0" smtClean="0"/>
          </a:p>
          <a:p>
            <a:pPr marL="0" indent="0" algn="just">
              <a:buNone/>
            </a:pPr>
            <a:r>
              <a:rPr lang="en-US" sz="2000" dirty="0" smtClean="0"/>
              <a:t>Forwarding </a:t>
            </a:r>
            <a:r>
              <a:rPr lang="en-US" sz="2000" dirty="0"/>
              <a:t>hoax emails and other jokes, funny movies, and non-work-related emails at work may violate the company's acceptable use policy and result in disciplinary actions. </a:t>
            </a:r>
          </a:p>
          <a:p>
            <a:pPr marL="0" indent="0" algn="just">
              <a:buNone/>
            </a:pPr>
            <a:endParaRPr lang="en-US" sz="2000" dirty="0"/>
          </a:p>
          <a:p>
            <a:pPr marL="0" indent="0" algn="just">
              <a:buNone/>
            </a:pPr>
            <a:endParaRPr lang="en-US" sz="2000" dirty="0" smtClean="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17333360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Deception </a:t>
            </a:r>
            <a:r>
              <a:rPr lang="en-US" sz="2000" i="1" dirty="0" smtClean="0">
                <a:solidFill>
                  <a:schemeClr val="tx2"/>
                </a:solidFill>
              </a:rPr>
              <a:t>“the misleading factor”</a:t>
            </a:r>
            <a:endParaRPr lang="en-GB" sz="2000" dirty="0">
              <a:solidFill>
                <a:schemeClr val="tx2"/>
              </a:solidFill>
            </a:endParaRP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6" name="Picture 5"/>
          <p:cNvPicPr>
            <a:picLocks noChangeAspect="1"/>
          </p:cNvPicPr>
          <p:nvPr/>
        </p:nvPicPr>
        <p:blipFill>
          <a:blip r:embed="rId2"/>
          <a:stretch>
            <a:fillRect/>
          </a:stretch>
        </p:blipFill>
        <p:spPr>
          <a:xfrm>
            <a:off x="2051720" y="1196752"/>
            <a:ext cx="4454103" cy="4320480"/>
          </a:xfrm>
          <a:prstGeom prst="rect">
            <a:avLst/>
          </a:prstGeom>
          <a:ln>
            <a:solidFill>
              <a:schemeClr val="bg1">
                <a:lumMod val="85000"/>
              </a:schemeClr>
            </a:solidFill>
          </a:ln>
        </p:spPr>
      </p:pic>
    </p:spTree>
    <p:extLst>
      <p:ext uri="{BB962C8B-B14F-4D97-AF65-F5344CB8AC3E}">
        <p14:creationId xmlns:p14="http://schemas.microsoft.com/office/powerpoint/2010/main" val="72209049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a:t>Denial-of-Service (</a:t>
            </a:r>
            <a:r>
              <a:rPr lang="en-US" sz="2000" b="1" dirty="0" err="1"/>
              <a:t>DoS</a:t>
            </a:r>
            <a:r>
              <a:rPr lang="en-US" sz="2000" b="1" dirty="0"/>
              <a:t>) Attacks </a:t>
            </a:r>
            <a:endParaRPr lang="en-US" sz="2000" b="1" dirty="0" smtClean="0"/>
          </a:p>
          <a:p>
            <a:pPr marL="0" indent="0" algn="just">
              <a:buNone/>
            </a:pPr>
            <a:r>
              <a:rPr lang="en-US" sz="2000" dirty="0" smtClean="0"/>
              <a:t>A </a:t>
            </a:r>
            <a:r>
              <a:rPr lang="en-US" sz="2000" dirty="0" err="1"/>
              <a:t>DoS</a:t>
            </a:r>
            <a:r>
              <a:rPr lang="en-US" sz="2000" dirty="0"/>
              <a:t> attack results in some sort of interruption of network services to users, devices, or applications. </a:t>
            </a:r>
            <a:r>
              <a:rPr lang="en-US" sz="2000" dirty="0" err="1"/>
              <a:t>DoS</a:t>
            </a:r>
            <a:r>
              <a:rPr lang="en-US" sz="2000" dirty="0"/>
              <a:t> attacks are a major risk because they can easily interrupt communication and cause significant loss of time and money. These attacks are relatively simple to conduct, even by an unskilled attacker.</a:t>
            </a:r>
          </a:p>
          <a:p>
            <a:pPr marL="0" indent="0" algn="just">
              <a:buNone/>
            </a:pPr>
            <a:endParaRPr lang="en-US" sz="2000" b="1" dirty="0" smtClean="0"/>
          </a:p>
          <a:p>
            <a:pPr marL="0" indent="0" algn="just">
              <a:buNone/>
            </a:pPr>
            <a:r>
              <a:rPr lang="en-US" sz="2000" b="1" dirty="0" smtClean="0"/>
              <a:t>Sniffing </a:t>
            </a:r>
          </a:p>
          <a:p>
            <a:pPr marL="0" indent="0" algn="just">
              <a:buNone/>
            </a:pPr>
            <a:r>
              <a:rPr lang="en-US" sz="2000" dirty="0" smtClean="0"/>
              <a:t>Sniffing </a:t>
            </a:r>
            <a:r>
              <a:rPr lang="en-US" sz="2000" dirty="0"/>
              <a:t>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8107871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t>Spoofing </a:t>
            </a:r>
          </a:p>
          <a:p>
            <a:pPr marL="0" indent="0" algn="just">
              <a:buNone/>
            </a:pPr>
            <a:r>
              <a:rPr lang="en-US" sz="2000" dirty="0" smtClean="0"/>
              <a:t>Spoofing </a:t>
            </a:r>
            <a:r>
              <a:rPr lang="en-US" sz="2000" dirty="0"/>
              <a:t>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endParaRPr lang="en-US" sz="2000" dirty="0" smtClean="0"/>
          </a:p>
          <a:p>
            <a:pPr marL="0" indent="0" algn="just">
              <a:buNone/>
            </a:pPr>
            <a:endParaRPr lang="en-US" sz="2000" b="1" dirty="0" smtClean="0"/>
          </a:p>
          <a:p>
            <a:pPr marL="0" indent="0" algn="just">
              <a:buNone/>
            </a:pPr>
            <a:r>
              <a:rPr lang="en-US" sz="2000" b="1" dirty="0" smtClean="0"/>
              <a:t>Man-in-the-middle </a:t>
            </a:r>
          </a:p>
          <a:p>
            <a:pPr marL="0" indent="0" algn="just">
              <a:buNone/>
            </a:pPr>
            <a:r>
              <a:rPr lang="en-US" sz="2000" dirty="0" smtClean="0"/>
              <a:t>A </a:t>
            </a:r>
            <a:r>
              <a:rPr lang="en-US" sz="2000" dirty="0"/>
              <a:t>criminal performs a man-in-the-middle (</a:t>
            </a:r>
            <a:r>
              <a:rPr lang="en-US" sz="2000" dirty="0" err="1"/>
              <a:t>MitM</a:t>
            </a:r>
            <a:r>
              <a:rPr lang="en-US" sz="2000" dirty="0"/>
              <a:t>)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sz="2000" dirty="0" err="1"/>
              <a:t>MitM</a:t>
            </a:r>
            <a:r>
              <a:rPr lang="en-US" sz="2000" dirty="0"/>
              <a:t> allows the criminal to take control over a device without the user’s knowledge</a:t>
            </a:r>
            <a:r>
              <a:rPr lang="en-US" sz="2000" dirty="0" smtClean="0"/>
              <a:t>.</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8121742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smtClean="0"/>
              <a:t>Zero-Day Attacks</a:t>
            </a:r>
          </a:p>
          <a:p>
            <a:pPr marL="0" indent="0" algn="just">
              <a:buNone/>
            </a:pPr>
            <a:r>
              <a:rPr lang="en-US" sz="2000" dirty="0" smtClean="0"/>
              <a:t>A </a:t>
            </a:r>
            <a:r>
              <a:rPr lang="en-US" sz="2000" dirty="0"/>
              <a:t>zero-day attack, sometimes referred to as a zero-day threat, is a computer attack that tries to exploit software vulnerabilities that are unknown or undisclosed by the software vendor. The term zero hour describes the moment when someone discovers the exploit. </a:t>
            </a:r>
          </a:p>
          <a:p>
            <a:pPr marL="0" indent="0" algn="just">
              <a:buNone/>
            </a:pPr>
            <a:endParaRPr lang="en-US" sz="2000" b="1" dirty="0" smtClean="0"/>
          </a:p>
          <a:p>
            <a:pPr marL="0" indent="0" algn="just">
              <a:buNone/>
            </a:pPr>
            <a:r>
              <a:rPr lang="en-US" sz="2000" b="1" dirty="0" smtClean="0"/>
              <a:t>Keyboard </a:t>
            </a:r>
            <a:r>
              <a:rPr lang="en-US" sz="2000" b="1" dirty="0"/>
              <a:t>Logging </a:t>
            </a:r>
            <a:endParaRPr lang="en-US" sz="2000" b="1" dirty="0" smtClean="0"/>
          </a:p>
          <a:p>
            <a:pPr marL="0" indent="0" algn="just">
              <a:buNone/>
            </a:pPr>
            <a:r>
              <a:rPr lang="en-US" sz="2000" dirty="0" smtClean="0"/>
              <a:t>Keyboard </a:t>
            </a:r>
            <a:r>
              <a:rPr lang="en-US" sz="2000" dirty="0"/>
              <a:t>logging 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p>
          <a:p>
            <a:pPr marL="0" indent="0" algn="just">
              <a:buNone/>
            </a:pPr>
            <a:endParaRPr lang="en-US" sz="2000" dirty="0"/>
          </a:p>
          <a:p>
            <a:pPr marL="0" indent="0" algn="just">
              <a:buNone/>
            </a:pPr>
            <a:endParaRPr lang="en-US" sz="2000" dirty="0"/>
          </a:p>
          <a:p>
            <a:pPr marL="0" indent="0" algn="just">
              <a:buNone/>
            </a:pPr>
            <a:endParaRPr lang="en-US" sz="2000" dirty="0"/>
          </a:p>
          <a:p>
            <a:pPr marL="0" indent="0" algn="just">
              <a:buNone/>
            </a:pPr>
            <a:endParaRPr lang="en-US" sz="2000" dirty="0"/>
          </a:p>
          <a:p>
            <a:pPr marL="0" indent="0" algn="just">
              <a:buNone/>
            </a:pPr>
            <a:endParaRPr lang="en-US" sz="2000" dirty="0"/>
          </a:p>
          <a:p>
            <a:pPr marL="0" indent="0" algn="just">
              <a:buNone/>
            </a:pP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5646402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a:t>
            </a:r>
            <a:endParaRPr lang="en-GB" sz="2000" dirty="0">
              <a:solidFill>
                <a:schemeClr val="tx2"/>
              </a:solidFill>
            </a:endParaRP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graphicFrame>
        <p:nvGraphicFramePr>
          <p:cNvPr id="6" name="Content Placeholder 3">
            <a:extLst>
              <a:ext uri="{FF2B5EF4-FFF2-40B4-BE49-F238E27FC236}">
                <a16:creationId xmlns:a16="http://schemas.microsoft.com/office/drawing/2014/main" id="{9A70EC95-B845-413E-83FB-EC771B560157}"/>
              </a:ext>
            </a:extLst>
          </p:cNvPr>
          <p:cNvGraphicFramePr>
            <a:graphicFrameLocks/>
          </p:cNvGraphicFramePr>
          <p:nvPr>
            <p:extLst>
              <p:ext uri="{D42A27DB-BD31-4B8C-83A1-F6EECF244321}">
                <p14:modId xmlns:p14="http://schemas.microsoft.com/office/powerpoint/2010/main" val="923521232"/>
              </p:ext>
            </p:extLst>
          </p:nvPr>
        </p:nvGraphicFramePr>
        <p:xfrm>
          <a:off x="611560" y="1196752"/>
          <a:ext cx="8136904" cy="4128501"/>
        </p:xfrm>
        <a:graphic>
          <a:graphicData uri="http://schemas.openxmlformats.org/drawingml/2006/table">
            <a:tbl>
              <a:tblPr firstRow="1" bandRow="1">
                <a:tableStyleId>{5C22544A-7EE6-4342-B048-85BDC9FD1C3A}</a:tableStyleId>
              </a:tblPr>
              <a:tblGrid>
                <a:gridCol w="1584176">
                  <a:extLst>
                    <a:ext uri="{9D8B030D-6E8A-4147-A177-3AD203B41FA5}">
                      <a16:colId xmlns:a16="http://schemas.microsoft.com/office/drawing/2014/main" val="3215831619"/>
                    </a:ext>
                  </a:extLst>
                </a:gridCol>
                <a:gridCol w="6552728">
                  <a:extLst>
                    <a:ext uri="{9D8B030D-6E8A-4147-A177-3AD203B41FA5}">
                      <a16:colId xmlns:a16="http://schemas.microsoft.com/office/drawing/2014/main" val="276475465"/>
                    </a:ext>
                  </a:extLst>
                </a:gridCol>
              </a:tblGrid>
              <a:tr h="403272">
                <a:tc>
                  <a:txBody>
                    <a:bodyPr/>
                    <a:lstStyle/>
                    <a:p>
                      <a:pPr algn="ctr" fontAlgn="b"/>
                      <a:r>
                        <a:rPr lang="en-US" sz="1400" b="1" kern="1200" dirty="0">
                          <a:solidFill>
                            <a:schemeClr val="lt1"/>
                          </a:solidFill>
                          <a:latin typeface="+mn-lt"/>
                          <a:ea typeface="+mn-ea"/>
                          <a:cs typeface="+mn-cs"/>
                        </a:rPr>
                        <a:t>Component</a:t>
                      </a:r>
                    </a:p>
                  </a:txBody>
                  <a:tcPr marL="9525" marR="9525" marT="9525" marB="0" anchor="ctr"/>
                </a:tc>
                <a:tc>
                  <a:txBody>
                    <a:bodyPr/>
                    <a:lstStyle/>
                    <a:p>
                      <a:pPr algn="ctr"/>
                      <a:r>
                        <a:rPr lang="en-US" sz="1400" dirty="0"/>
                        <a:t>Description</a:t>
                      </a:r>
                    </a:p>
                  </a:txBody>
                  <a:tcPr anchor="ctr"/>
                </a:tc>
                <a:extLst>
                  <a:ext uri="{0D108BD9-81ED-4DB2-BD59-A6C34878D82A}">
                    <a16:rowId xmlns:a16="http://schemas.microsoft.com/office/drawing/2014/main" val="3768427975"/>
                  </a:ext>
                </a:extLst>
              </a:tr>
              <a:tr h="685563">
                <a:tc>
                  <a:txBody>
                    <a:bodyPr/>
                    <a:lstStyle/>
                    <a:p>
                      <a:pPr algn="l" fontAlgn="b"/>
                      <a:r>
                        <a:rPr lang="en-US" sz="1400" b="0" i="0" kern="1200" dirty="0">
                          <a:solidFill>
                            <a:schemeClr val="dk1"/>
                          </a:solidFill>
                          <a:effectLst/>
                          <a:latin typeface="+mn-lt"/>
                          <a:ea typeface="+mn-ea"/>
                          <a:cs typeface="+mn-cs"/>
                        </a:rPr>
                        <a:t>zombies</a:t>
                      </a:r>
                    </a:p>
                  </a:txBody>
                  <a:tcPr marL="9525" marR="9525" marT="9525" marB="0" anchor="ctr"/>
                </a:tc>
                <a:tc>
                  <a:txBody>
                    <a:bodyPr/>
                    <a:lstStyle/>
                    <a:p>
                      <a:pPr algn="l"/>
                      <a:r>
                        <a:rPr lang="en-US" sz="1400" b="0" i="0" kern="1200" dirty="0">
                          <a:solidFill>
                            <a:schemeClr val="dk1"/>
                          </a:solidFill>
                          <a:effectLst/>
                          <a:latin typeface="+mn-lt"/>
                          <a:ea typeface="+mn-ea"/>
                          <a:cs typeface="+mn-cs"/>
                        </a:rPr>
                        <a:t>A group of compromised hosts. These hosts run malicious code. </a:t>
                      </a:r>
                    </a:p>
                  </a:txBody>
                  <a:tcPr anchor="ctr"/>
                </a:tc>
                <a:extLst>
                  <a:ext uri="{0D108BD9-81ED-4DB2-BD59-A6C34878D82A}">
                    <a16:rowId xmlns:a16="http://schemas.microsoft.com/office/drawing/2014/main" val="2258594367"/>
                  </a:ext>
                </a:extLst>
              </a:tr>
              <a:tr h="690604">
                <a:tc>
                  <a:txBody>
                    <a:bodyPr/>
                    <a:lstStyle/>
                    <a:p>
                      <a:pPr lvl="0" fontAlgn="ctr"/>
                      <a:r>
                        <a:rPr lang="en-US" sz="1400" b="0" i="0" kern="1200" dirty="0">
                          <a:solidFill>
                            <a:schemeClr val="dk1"/>
                          </a:solidFill>
                          <a:effectLst/>
                          <a:latin typeface="+mn-lt"/>
                          <a:ea typeface="+mn-ea"/>
                          <a:cs typeface="+mn-cs"/>
                        </a:rPr>
                        <a:t>bots</a:t>
                      </a:r>
                    </a:p>
                  </a:txBody>
                  <a:tcPr marL="47625" marR="47625" marT="47625" marB="47625" anchor="ctr"/>
                </a:tc>
                <a:tc>
                  <a:txBody>
                    <a:bodyPr/>
                    <a:lstStyle/>
                    <a:p>
                      <a:pPr fontAlgn="ctr"/>
                      <a:r>
                        <a:rPr lang="en-US" sz="1400" b="0" i="0" kern="1200" dirty="0">
                          <a:solidFill>
                            <a:schemeClr val="dk1"/>
                          </a:solidFill>
                          <a:effectLst/>
                          <a:latin typeface="+mn-lt"/>
                          <a:ea typeface="+mn-ea"/>
                          <a:cs typeface="+mn-cs"/>
                        </a:rPr>
                        <a:t>Bots are malware that is designed to infect a host and communicate with a handler system. </a:t>
                      </a:r>
                    </a:p>
                  </a:txBody>
                  <a:tcPr marL="47625" marR="47625" marT="47625" marB="47625" anchor="ctr"/>
                </a:tc>
                <a:extLst>
                  <a:ext uri="{0D108BD9-81ED-4DB2-BD59-A6C34878D82A}">
                    <a16:rowId xmlns:a16="http://schemas.microsoft.com/office/drawing/2014/main" val="1125566603"/>
                  </a:ext>
                </a:extLst>
              </a:tr>
              <a:tr h="972895">
                <a:tc>
                  <a:txBody>
                    <a:bodyPr/>
                    <a:lstStyle/>
                    <a:p>
                      <a:pPr algn="l" fontAlgn="b"/>
                      <a:r>
                        <a:rPr lang="en-US" sz="1400" b="0" i="0" kern="1200" dirty="0" err="1">
                          <a:solidFill>
                            <a:schemeClr val="dk1"/>
                          </a:solidFill>
                          <a:effectLst/>
                          <a:latin typeface="+mn-lt"/>
                          <a:ea typeface="+mn-ea"/>
                          <a:cs typeface="+mn-cs"/>
                        </a:rPr>
                        <a:t>botnet</a:t>
                      </a:r>
                      <a:endParaRPr lang="en-US" sz="1400" b="0" i="0" kern="1200" dirty="0">
                        <a:solidFill>
                          <a:schemeClr val="dk1"/>
                        </a:solidFill>
                        <a:effectLst/>
                        <a:latin typeface="+mn-lt"/>
                        <a:ea typeface="+mn-ea"/>
                        <a:cs typeface="+mn-cs"/>
                      </a:endParaRPr>
                    </a:p>
                  </a:txBody>
                  <a:tcPr marL="9525" marR="9525" marT="9525" marB="0" anchor="ctr"/>
                </a:tc>
                <a:tc>
                  <a:txBody>
                    <a:bodyPr/>
                    <a:lstStyle/>
                    <a:p>
                      <a:pPr fontAlgn="ctr"/>
                      <a:r>
                        <a:rPr lang="en-US" sz="1400" b="0" i="0" kern="1200" dirty="0">
                          <a:solidFill>
                            <a:schemeClr val="dk1"/>
                          </a:solidFill>
                          <a:effectLst/>
                          <a:latin typeface="+mn-lt"/>
                          <a:ea typeface="+mn-ea"/>
                          <a:cs typeface="+mn-cs"/>
                        </a:rPr>
                        <a:t>A group of zombies that have been infected using self-propagating malware and are controlled by handlers.</a:t>
                      </a:r>
                    </a:p>
                  </a:txBody>
                  <a:tcPr marL="47625" marR="47625" marT="47625" marB="47625" anchor="ctr"/>
                </a:tc>
                <a:extLst>
                  <a:ext uri="{0D108BD9-81ED-4DB2-BD59-A6C34878D82A}">
                    <a16:rowId xmlns:a16="http://schemas.microsoft.com/office/drawing/2014/main" val="831502776"/>
                  </a:ext>
                </a:extLst>
              </a:tr>
              <a:tr h="690604">
                <a:tc>
                  <a:txBody>
                    <a:bodyPr/>
                    <a:lstStyle/>
                    <a:p>
                      <a:pPr algn="l" fontAlgn="b"/>
                      <a:r>
                        <a:rPr lang="en-US" sz="1400" b="0" i="0" kern="1200" dirty="0">
                          <a:solidFill>
                            <a:schemeClr val="dk1"/>
                          </a:solidFill>
                          <a:effectLst/>
                          <a:latin typeface="+mn-lt"/>
                          <a:ea typeface="+mn-ea"/>
                          <a:cs typeface="+mn-cs"/>
                        </a:rPr>
                        <a:t>handlers</a:t>
                      </a:r>
                    </a:p>
                  </a:txBody>
                  <a:tcPr marL="9525" marR="9525" marT="9525" marB="0" anchor="ctr"/>
                </a:tc>
                <a:tc>
                  <a:txBody>
                    <a:bodyPr/>
                    <a:lstStyle/>
                    <a:p>
                      <a:pPr fontAlgn="ctr"/>
                      <a:r>
                        <a:rPr lang="en-US" sz="1400" b="0" i="0" kern="1200" dirty="0">
                          <a:solidFill>
                            <a:schemeClr val="dk1"/>
                          </a:solidFill>
                          <a:effectLst/>
                          <a:latin typeface="+mn-lt"/>
                          <a:ea typeface="+mn-ea"/>
                          <a:cs typeface="+mn-cs"/>
                        </a:rPr>
                        <a:t>A master command-and-control (</a:t>
                      </a:r>
                      <a:r>
                        <a:rPr lang="en-US" sz="1400" b="0" i="0" kern="1200" dirty="0" err="1">
                          <a:solidFill>
                            <a:schemeClr val="dk1"/>
                          </a:solidFill>
                          <a:effectLst/>
                          <a:latin typeface="+mn-lt"/>
                          <a:ea typeface="+mn-ea"/>
                          <a:cs typeface="+mn-cs"/>
                        </a:rPr>
                        <a:t>CnC</a:t>
                      </a:r>
                      <a:r>
                        <a:rPr lang="en-US" sz="1400" b="0" i="0" kern="1200" dirty="0">
                          <a:solidFill>
                            <a:schemeClr val="dk1"/>
                          </a:solidFill>
                          <a:effectLst/>
                          <a:latin typeface="+mn-lt"/>
                          <a:ea typeface="+mn-ea"/>
                          <a:cs typeface="+mn-cs"/>
                        </a:rPr>
                        <a:t> or C2) server controlling groups of zombies. </a:t>
                      </a:r>
                    </a:p>
                  </a:txBody>
                  <a:tcPr marL="47625" marR="47625" marT="47625" marB="47625" anchor="ctr"/>
                </a:tc>
                <a:extLst>
                  <a:ext uri="{0D108BD9-81ED-4DB2-BD59-A6C34878D82A}">
                    <a16:rowId xmlns:a16="http://schemas.microsoft.com/office/drawing/2014/main" val="2267046280"/>
                  </a:ext>
                </a:extLst>
              </a:tr>
              <a:tr h="685563">
                <a:tc>
                  <a:txBody>
                    <a:bodyPr/>
                    <a:lstStyle/>
                    <a:p>
                      <a:pPr algn="l" fontAlgn="b"/>
                      <a:r>
                        <a:rPr lang="en-US" sz="1400" b="0" i="0" kern="1200" dirty="0" err="1">
                          <a:solidFill>
                            <a:schemeClr val="dk1"/>
                          </a:solidFill>
                          <a:effectLst/>
                          <a:latin typeface="+mn-lt"/>
                          <a:ea typeface="+mn-ea"/>
                          <a:cs typeface="+mn-cs"/>
                        </a:rPr>
                        <a:t>botmaster</a:t>
                      </a:r>
                      <a:endParaRPr lang="en-US" sz="1400" b="0" i="0" kern="1200" dirty="0">
                        <a:solidFill>
                          <a:schemeClr val="dk1"/>
                        </a:solidFill>
                        <a:effectLst/>
                        <a:latin typeface="+mn-lt"/>
                        <a:ea typeface="+mn-ea"/>
                        <a:cs typeface="+mn-cs"/>
                      </a:endParaRPr>
                    </a:p>
                  </a:txBody>
                  <a:tcPr marL="9525" marR="9525" marT="9525" marB="0" anchor="ctr"/>
                </a:tc>
                <a:tc>
                  <a:txBody>
                    <a:bodyPr/>
                    <a:lstStyle/>
                    <a:p>
                      <a:pPr algn="l"/>
                      <a:r>
                        <a:rPr lang="en-US" sz="1400" b="0" i="0" kern="1200" dirty="0">
                          <a:solidFill>
                            <a:schemeClr val="dk1"/>
                          </a:solidFill>
                          <a:effectLst/>
                          <a:latin typeface="+mn-lt"/>
                          <a:ea typeface="+mn-ea"/>
                          <a:cs typeface="+mn-cs"/>
                        </a:rPr>
                        <a:t>Enables unauthorized file transfer services on end devices.</a:t>
                      </a:r>
                    </a:p>
                  </a:txBody>
                  <a:tcPr anchor="ctr"/>
                </a:tc>
                <a:extLst>
                  <a:ext uri="{0D108BD9-81ED-4DB2-BD59-A6C34878D82A}">
                    <a16:rowId xmlns:a16="http://schemas.microsoft.com/office/drawing/2014/main" val="1140985899"/>
                  </a:ext>
                </a:extLst>
              </a:tr>
            </a:tbl>
          </a:graphicData>
        </a:graphic>
      </p:graphicFrame>
    </p:spTree>
    <p:extLst>
      <p:ext uri="{BB962C8B-B14F-4D97-AF65-F5344CB8AC3E}">
        <p14:creationId xmlns:p14="http://schemas.microsoft.com/office/powerpoint/2010/main" val="265068011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 (Mobile)</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err="1" smtClean="0"/>
              <a:t>Grayware</a:t>
            </a:r>
            <a:r>
              <a:rPr lang="en-US" sz="2000" dirty="0" smtClean="0"/>
              <a:t> </a:t>
            </a:r>
            <a:r>
              <a:rPr lang="en-US" sz="2000" dirty="0"/>
              <a:t>includes applications that behave in an annoying or undesirable manner. </a:t>
            </a:r>
            <a:r>
              <a:rPr lang="en-US" sz="2000" dirty="0" err="1"/>
              <a:t>Grayware</a:t>
            </a:r>
            <a:r>
              <a:rPr lang="en-US" sz="2000" dirty="0"/>
              <a:t> may not have recognizable malware concealed within, but it still may pose a risk to the user. </a:t>
            </a:r>
            <a:r>
              <a:rPr lang="en-US" sz="2000" dirty="0" err="1"/>
              <a:t>Grayware</a:t>
            </a:r>
            <a:r>
              <a:rPr lang="en-US" sz="2000" dirty="0"/>
              <a:t> is becoming a problem area in mobile security with the popularity of smartphones. </a:t>
            </a:r>
            <a:endParaRPr lang="en-US" sz="2000" dirty="0" smtClean="0"/>
          </a:p>
          <a:p>
            <a:pPr marL="0" indent="0" algn="just">
              <a:buNone/>
            </a:pPr>
            <a:endParaRPr lang="en-US" sz="2000" dirty="0"/>
          </a:p>
          <a:p>
            <a:pPr marL="0" indent="0" algn="just">
              <a:buNone/>
            </a:pPr>
            <a:r>
              <a:rPr lang="en-US" sz="2000" b="1" dirty="0" err="1"/>
              <a:t>SMiShing</a:t>
            </a:r>
            <a:r>
              <a:rPr lang="en-US" sz="2000" dirty="0"/>
              <a:t> is short for SMS phishing. It uses Short Message Service (SMS) to send fake text messages. The criminals trick the user into visiting a website or calling a phone number. Unsuspecting victims may then provide sensitive information such as credit card information. Visiting a website might result in the user unknowingly downloading malware that infects the device.</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28507986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 (Mobile)</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a:t>Rogue Access Points </a:t>
            </a:r>
            <a:endParaRPr lang="en-US" sz="2000" b="1" dirty="0" smtClean="0"/>
          </a:p>
          <a:p>
            <a:pPr marL="0" indent="0" algn="just">
              <a:buNone/>
            </a:pPr>
            <a:r>
              <a:rPr lang="en-US" sz="2000" dirty="0" smtClean="0"/>
              <a:t>A </a:t>
            </a:r>
            <a:r>
              <a:rPr lang="en-US" sz="2000" dirty="0"/>
              <a:t>rogue access point is a wireless access point installed on a secure network without explicit authorization. A rogue access point can be set up in two ways. </a:t>
            </a:r>
          </a:p>
          <a:p>
            <a:pPr marL="0" indent="0" algn="just">
              <a:buNone/>
            </a:pPr>
            <a:endParaRPr lang="en-US" sz="2000" b="1" dirty="0" smtClean="0"/>
          </a:p>
          <a:p>
            <a:pPr marL="0" indent="0" algn="just">
              <a:buNone/>
            </a:pPr>
            <a:r>
              <a:rPr lang="en-US" sz="2000" b="1" dirty="0" smtClean="0"/>
              <a:t>RF </a:t>
            </a:r>
            <a:r>
              <a:rPr lang="en-US" sz="2000" b="1" dirty="0"/>
              <a:t>Jamming </a:t>
            </a:r>
            <a:endParaRPr lang="en-US" sz="2000" b="1" dirty="0" smtClean="0"/>
          </a:p>
          <a:p>
            <a:pPr marL="0" indent="0" algn="just">
              <a:buNone/>
            </a:pPr>
            <a:r>
              <a:rPr lang="en-US" sz="2000" dirty="0" smtClean="0"/>
              <a:t>Wireless </a:t>
            </a:r>
            <a:r>
              <a:rPr lang="en-US" sz="2000" dirty="0"/>
              <a:t>signals are susceptible to electromagnetic interference (EMI), radio-frequency interference (RFI), and may even be susceptible to lightning strikes or noise from fluorescent lights. Wireless signals are also susceptible to deliberate jamming. Radio frequency (RF) jamming disrupts the transmission of a radio or satellite station so that the signal does not reach the receiving station</a:t>
            </a:r>
            <a:r>
              <a:rPr lang="en-US" sz="2000" dirty="0" smtClean="0"/>
              <a:t>.</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09105282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 (Mobile)</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err="1"/>
              <a:t>Bluejacking</a:t>
            </a:r>
            <a:r>
              <a:rPr lang="en-US" sz="2000" b="1" dirty="0"/>
              <a:t> and </a:t>
            </a:r>
            <a:r>
              <a:rPr lang="en-US" sz="2000" b="1" dirty="0" err="1"/>
              <a:t>Bluesnarfing</a:t>
            </a:r>
            <a:r>
              <a:rPr lang="en-US" sz="2000" b="1" dirty="0"/>
              <a:t> </a:t>
            </a:r>
            <a:endParaRPr lang="en-US" sz="2000" b="1" dirty="0" smtClean="0"/>
          </a:p>
          <a:p>
            <a:pPr marL="0" indent="0" algn="just">
              <a:buNone/>
            </a:pPr>
            <a:r>
              <a:rPr lang="en-US" sz="2000" dirty="0" err="1" smtClean="0"/>
              <a:t>Bluejacking</a:t>
            </a:r>
            <a:r>
              <a:rPr lang="en-US" sz="2000" dirty="0" smtClean="0"/>
              <a:t> </a:t>
            </a:r>
            <a:r>
              <a:rPr lang="en-US" sz="2000" dirty="0"/>
              <a:t>is the term used for sending unauthorized messages to another Bluetooth device. </a:t>
            </a:r>
            <a:r>
              <a:rPr lang="en-US" sz="2000" dirty="0" err="1"/>
              <a:t>Bluesnarfing</a:t>
            </a:r>
            <a:r>
              <a:rPr lang="en-US" sz="2000" dirty="0"/>
              <a:t> occurs when the attacker copies the victim's information from his device. This information can include emails and contact lists.</a:t>
            </a:r>
          </a:p>
          <a:p>
            <a:pPr marL="0" indent="0" algn="just">
              <a:buNone/>
            </a:pP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11308680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 (Mobile)</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a:t>Wired Equivalent Privacy (WEP)</a:t>
            </a:r>
            <a:r>
              <a:rPr lang="en-US" sz="2000" dirty="0"/>
              <a:t> is a security protocol that attempted to provide a wireless local area network (WLAN) with the same level of security as a wired LAN. Since physical security measures help to protect a wired LAN, WEP seeks to provide similar protection for data transmitted over the WLAN with encryption.</a:t>
            </a:r>
          </a:p>
          <a:p>
            <a:pPr algn="just"/>
            <a:r>
              <a:rPr lang="en-US" sz="2000" dirty="0"/>
              <a:t>WEP uses a key for encryption. </a:t>
            </a:r>
          </a:p>
          <a:p>
            <a:pPr algn="just"/>
            <a:r>
              <a:rPr lang="en-US" sz="2000" dirty="0"/>
              <a:t>There is no provision for key management with WEP, so the number of people sharing the key will continually grow.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405102135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 (Mobile)</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smtClean="0"/>
              <a:t>Wi-Fi </a:t>
            </a:r>
            <a:r>
              <a:rPr lang="en-US" sz="2000" b="1" dirty="0"/>
              <a:t>Protected Access (WPA) and then WPA2 </a:t>
            </a:r>
            <a:r>
              <a:rPr lang="en-US" sz="2000" dirty="0"/>
              <a:t>came out as improved protocols to replace WEP. WPA2 does not have the same encryption problems because an attacker cannot recover the key by observing traffic. </a:t>
            </a:r>
          </a:p>
          <a:p>
            <a:pPr algn="just"/>
            <a:r>
              <a:rPr lang="en-US" sz="2000" dirty="0"/>
              <a:t>WPA2 is susceptible to attack because cyber criminals can analyze the packets going between the access point and a legitimate user. </a:t>
            </a:r>
          </a:p>
          <a:p>
            <a:pPr algn="just"/>
            <a:r>
              <a:rPr lang="en-US" sz="2000" dirty="0"/>
              <a:t>Cyber criminals use a packet sniffer and then run attacks offline on the passphrase.</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83256860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 (Application)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a:t>Cross-site scripting (XSS) - </a:t>
            </a:r>
            <a:r>
              <a:rPr lang="en-US" sz="2000" dirty="0"/>
              <a:t>is a vulnerability found in web applications. XSS allows criminals to inject scripts into the web pages viewed by users. This script can contain malicious code. Cross-site scripting has three participants: the criminal, the victim, and the website. The cyber-criminal does not target a victim directly. The criminal exploits vulnerability within a website or web application. Criminals inject client-side scripts into web pages viewed by users, the victims.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41950500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Attacks (Application)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smtClean="0"/>
              <a:t>Code </a:t>
            </a:r>
            <a:r>
              <a:rPr lang="en-US" sz="2000" b="1" dirty="0"/>
              <a:t>Injections Attacks - </a:t>
            </a:r>
            <a:r>
              <a:rPr lang="en-US" sz="2000" dirty="0"/>
              <a:t>One way to store data at a website is to use a database. There are several different types of databases such as a Structured Query Language (SQL) database or an Extensible Markup Language (XML) database. Both XML and SQL injection attacks exploit weaknesses in the program such as not validating database queries properly.</a:t>
            </a:r>
          </a:p>
          <a:p>
            <a:pPr marL="0" indent="0" algn="just">
              <a:buNone/>
            </a:pPr>
            <a:endParaRPr lang="en-US" sz="2000" b="1" dirty="0" smtClean="0"/>
          </a:p>
          <a:p>
            <a:pPr marL="0" indent="0" algn="just">
              <a:buNone/>
            </a:pPr>
            <a:r>
              <a:rPr lang="en-US" sz="2000" b="1" dirty="0" smtClean="0"/>
              <a:t>Buffer </a:t>
            </a:r>
            <a:r>
              <a:rPr lang="en-US" sz="2000" b="1" dirty="0"/>
              <a:t>Overflow - </a:t>
            </a:r>
            <a:r>
              <a:rPr lang="en-US" sz="2000"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marL="0" indent="0" algn="just">
              <a:buNone/>
            </a:pP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59955379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Defend yourselves!!!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a:t>Defending Against Wireless and Mobile Device Attacks</a:t>
            </a:r>
          </a:p>
          <a:p>
            <a:pPr algn="just"/>
            <a:r>
              <a:rPr lang="en-US" sz="2000" b="1" dirty="0" smtClean="0"/>
              <a:t>Most </a:t>
            </a:r>
            <a:r>
              <a:rPr lang="en-US" sz="2000" b="1" dirty="0"/>
              <a:t>WLAN products use default </a:t>
            </a:r>
            <a:r>
              <a:rPr lang="en-US" sz="2000" b="1" dirty="0" smtClean="0"/>
              <a:t>settings</a:t>
            </a:r>
            <a:endParaRPr lang="en-US" sz="2000" dirty="0"/>
          </a:p>
          <a:p>
            <a:pPr algn="just"/>
            <a:r>
              <a:rPr lang="en-US" sz="2000" b="1" dirty="0"/>
              <a:t>Restrict access point </a:t>
            </a:r>
            <a:r>
              <a:rPr lang="en-US" sz="2000" b="1" dirty="0" smtClean="0"/>
              <a:t>placement</a:t>
            </a:r>
            <a:endParaRPr lang="en-US" sz="2000" dirty="0"/>
          </a:p>
          <a:p>
            <a:pPr algn="just"/>
            <a:r>
              <a:rPr lang="en-US" sz="2000" b="1" dirty="0"/>
              <a:t>WLAN tools such as </a:t>
            </a:r>
            <a:r>
              <a:rPr lang="en-US" sz="2000" b="1" dirty="0" err="1"/>
              <a:t>NetStumbler</a:t>
            </a:r>
            <a:r>
              <a:rPr lang="en-US" sz="2000" b="1" dirty="0"/>
              <a:t> </a:t>
            </a:r>
            <a:r>
              <a:rPr lang="en-US" sz="2000" dirty="0"/>
              <a:t>may discover rogue access points or unauthorized workstations. Develop a guest policy to address the need when legitimate guests need to connect to the Internet while visiting. </a:t>
            </a:r>
            <a:endParaRPr lang="en-US" sz="2000" dirty="0" smtClean="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66893522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Defend yourselves!!!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b="1" dirty="0" smtClean="0"/>
              <a:t>Defending </a:t>
            </a:r>
            <a:r>
              <a:rPr lang="en-US" sz="2000" b="1" dirty="0"/>
              <a:t>Against Application Attacks</a:t>
            </a:r>
          </a:p>
          <a:p>
            <a:pPr algn="just"/>
            <a:r>
              <a:rPr lang="en-US" sz="2000" b="1" dirty="0" smtClean="0"/>
              <a:t>write </a:t>
            </a:r>
            <a:r>
              <a:rPr lang="en-US" sz="2000" b="1" dirty="0"/>
              <a:t>solid code</a:t>
            </a:r>
            <a:r>
              <a:rPr lang="en-US" sz="2000" dirty="0"/>
              <a:t>. </a:t>
            </a:r>
          </a:p>
          <a:p>
            <a:pPr algn="just"/>
            <a:r>
              <a:rPr lang="en-US" sz="2000" dirty="0"/>
              <a:t>Regardless of the language used, or the source of outside input, </a:t>
            </a:r>
            <a:r>
              <a:rPr lang="en-US" sz="2000" b="1" dirty="0"/>
              <a:t>prudent programming practice is to treat </a:t>
            </a:r>
            <a:r>
              <a:rPr lang="en-US" sz="2000" dirty="0"/>
              <a:t>all input from outside a function as hostile. </a:t>
            </a:r>
          </a:p>
          <a:p>
            <a:pPr algn="just"/>
            <a:r>
              <a:rPr lang="en-US" sz="2000" b="1" dirty="0"/>
              <a:t>Validate all inputs </a:t>
            </a:r>
            <a:r>
              <a:rPr lang="en-US" sz="2000" dirty="0"/>
              <a:t>as if they were hostile.</a:t>
            </a:r>
          </a:p>
          <a:p>
            <a:pPr algn="just"/>
            <a:r>
              <a:rPr lang="en-US" sz="2000" dirty="0"/>
              <a:t>Keep all software including operating systems and applications </a:t>
            </a:r>
            <a:r>
              <a:rPr lang="en-US" sz="2000" b="1" dirty="0"/>
              <a:t>up to date</a:t>
            </a:r>
            <a:r>
              <a:rPr lang="en-US" sz="2000" dirty="0"/>
              <a:t>, and do not ignore update prompts. </a:t>
            </a:r>
          </a:p>
          <a:p>
            <a:pPr algn="just"/>
            <a:r>
              <a:rPr lang="en-US" sz="2000" dirty="0"/>
              <a:t>Not all programs update automatically, so at the very least, always select the </a:t>
            </a:r>
            <a:r>
              <a:rPr lang="en-US" sz="2000" b="1" dirty="0"/>
              <a:t>manual update </a:t>
            </a:r>
            <a:r>
              <a:rPr lang="en-US" sz="2000" dirty="0"/>
              <a:t>option. </a:t>
            </a:r>
          </a:p>
          <a:p>
            <a:pPr marL="0" indent="0" algn="just">
              <a:buNone/>
            </a:pP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47600967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Cryptography</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algn="just">
              <a:buFont typeface="Wingdings" panose="05000000000000000000" pitchFamily="2" charset="2"/>
              <a:buChar char="ü"/>
            </a:pPr>
            <a:r>
              <a:rPr lang="en-US" sz="2000" dirty="0"/>
              <a:t>Cryptology is the science of making and breaking secret codes. </a:t>
            </a:r>
            <a:endParaRPr lang="en-US" sz="2000" dirty="0" smtClean="0"/>
          </a:p>
          <a:p>
            <a:pPr algn="just">
              <a:buFont typeface="Wingdings" panose="05000000000000000000" pitchFamily="2" charset="2"/>
              <a:buChar char="ü"/>
            </a:pPr>
            <a:r>
              <a:rPr lang="en-US" sz="2000" dirty="0" smtClean="0"/>
              <a:t>Cryptography </a:t>
            </a:r>
            <a:r>
              <a:rPr lang="en-US" sz="2000" dirty="0"/>
              <a:t>is a way to store and transmit data so only the intended recipient can read or process it. </a:t>
            </a:r>
            <a:endParaRPr lang="en-US" sz="2000" dirty="0" smtClean="0"/>
          </a:p>
          <a:p>
            <a:pPr algn="just">
              <a:buFont typeface="Wingdings" panose="05000000000000000000" pitchFamily="2" charset="2"/>
              <a:buChar char="ü"/>
            </a:pPr>
            <a:r>
              <a:rPr lang="en-US" sz="2000" dirty="0" smtClean="0"/>
              <a:t>Modern </a:t>
            </a:r>
            <a:r>
              <a:rPr lang="en-US" sz="2000" dirty="0"/>
              <a:t>cryptography uses computationally secure algorithms to make sure that cyber criminals cannot easily compromise protected information.</a:t>
            </a:r>
          </a:p>
          <a:p>
            <a:pPr algn="just">
              <a:buFont typeface="Wingdings" panose="05000000000000000000" pitchFamily="2" charset="2"/>
              <a:buChar char="ü"/>
            </a:pPr>
            <a:r>
              <a:rPr lang="en-US" sz="2000" dirty="0"/>
              <a:t>The history of cryptography started in diplomatic circles thousands of years ago. Messengers from a king’s court took encrypted messages to other courts. Occasionally, other courts not involved in the communication, attempted to steal messages sent to a kingdom they considered an adversary. Not long after, military commanders started using encryption to secure messages</a:t>
            </a:r>
            <a:r>
              <a:rPr lang="en-US" sz="2000" dirty="0" smtClean="0"/>
              <a:t>.</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72757852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Cryptography</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dirty="0"/>
              <a:t>Each encryption method uses a specific algorithm, called a cipher, to encrypt and decrypt messages. A cipher is a series of well-defined steps used to encrypt and decrypt messages. There are several methods of creating </a:t>
            </a:r>
            <a:r>
              <a:rPr lang="en-US" sz="2000" dirty="0" err="1"/>
              <a:t>ciphertext</a:t>
            </a:r>
            <a:r>
              <a:rPr lang="en-US" sz="2000" dirty="0"/>
              <a:t>:</a:t>
            </a:r>
          </a:p>
          <a:p>
            <a:pPr algn="just"/>
            <a:r>
              <a:rPr lang="en-US" sz="2000" dirty="0"/>
              <a:t>Transposition </a:t>
            </a:r>
          </a:p>
          <a:p>
            <a:pPr algn="just"/>
            <a:r>
              <a:rPr lang="en-US" sz="2000" dirty="0"/>
              <a:t>Substitution </a:t>
            </a:r>
          </a:p>
          <a:p>
            <a:pPr algn="just"/>
            <a:r>
              <a:rPr lang="en-US" sz="2000" dirty="0"/>
              <a:t>One-time pad</a:t>
            </a:r>
          </a:p>
          <a:p>
            <a:pPr marL="0" indent="0" algn="just">
              <a:buNone/>
            </a:pP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88868987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Encryption</a:t>
            </a:r>
            <a:endParaRPr lang="en-GB" sz="2000" dirty="0">
              <a:solidFill>
                <a:schemeClr val="tx2"/>
              </a:solidFill>
            </a:endParaRP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graphicFrame>
        <p:nvGraphicFramePr>
          <p:cNvPr id="5" name="Diagram 4"/>
          <p:cNvGraphicFramePr/>
          <p:nvPr>
            <p:extLst>
              <p:ext uri="{D42A27DB-BD31-4B8C-83A1-F6EECF244321}">
                <p14:modId xmlns:p14="http://schemas.microsoft.com/office/powerpoint/2010/main" val="2803694358"/>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File:Emoji u1f510.svg - Wikimedia Commons"/>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51520" y="1124744"/>
            <a:ext cx="2132856" cy="2132856"/>
          </a:xfrm>
          <a:prstGeom prst="rect">
            <a:avLst/>
          </a:prstGeom>
        </p:spPr>
      </p:pic>
      <p:pic>
        <p:nvPicPr>
          <p:cNvPr id="8" name="Picture 7" descr="File:Automatic door lock system 846.jpg - Wikimedia Commons"/>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217010" y="4129516"/>
            <a:ext cx="1501936" cy="1126452"/>
          </a:xfrm>
          <a:prstGeom prst="rect">
            <a:avLst/>
          </a:prstGeom>
        </p:spPr>
      </p:pic>
      <p:pic>
        <p:nvPicPr>
          <p:cNvPr id="9" name="Picture 8" descr="File:Crypto clipart1.svg - Wikimedia Commons"/>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943365" y="888839"/>
            <a:ext cx="2049225" cy="2897560"/>
          </a:xfrm>
          <a:prstGeom prst="rect">
            <a:avLst/>
          </a:prstGeom>
        </p:spPr>
      </p:pic>
    </p:spTree>
    <p:extLst>
      <p:ext uri="{BB962C8B-B14F-4D97-AF65-F5344CB8AC3E}">
        <p14:creationId xmlns:p14="http://schemas.microsoft.com/office/powerpoint/2010/main" val="397359652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Symmetrical Encryption Process</a:t>
            </a:r>
            <a:endParaRPr lang="en-GB" sz="3600" i="1"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dirty="0" smtClean="0"/>
              <a:t>Symmetric </a:t>
            </a:r>
            <a:r>
              <a:rPr lang="en-US" sz="2000" dirty="0"/>
              <a:t>algorithms use pre-shared key to encrypt and decrypt data, a method also known as private-key encryption. Numerous encryption systems use symmetric encryption. Some of the common encryption standards that use symmetric encryption include the following:</a:t>
            </a:r>
          </a:p>
          <a:p>
            <a:pPr marL="0" indent="0" algn="just">
              <a:buNone/>
            </a:pP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70227756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Symmetrical 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smtClean="0"/>
              <a:t>3DES </a:t>
            </a:r>
            <a:r>
              <a:rPr lang="en-US" sz="1800" b="1" dirty="0"/>
              <a:t>(Triple DES):</a:t>
            </a:r>
            <a:r>
              <a:rPr lang="en-US" sz="1800" dirty="0"/>
              <a:t> Digital Encryption Standard (DES) is a symmetric block cipher with 64-bit block size that uses a 56-bit key. Triple DES encrypts data three times and uses a different key for at least one of the three passes, giving it a cumulative key size of 112-168 bits. </a:t>
            </a:r>
            <a:endParaRPr lang="en-US" sz="1800" dirty="0" smtClean="0"/>
          </a:p>
          <a:p>
            <a:pPr marL="0" indent="0" algn="just">
              <a:buNone/>
            </a:pPr>
            <a:endParaRPr lang="en-US" sz="1800" dirty="0"/>
          </a:p>
          <a:p>
            <a:pPr marL="0" indent="0" algn="just">
              <a:buNone/>
            </a:pPr>
            <a:r>
              <a:rPr lang="en-US" sz="1800" b="1" dirty="0"/>
              <a:t>IDEA:</a:t>
            </a:r>
            <a:r>
              <a:rPr lang="en-US" sz="1800" dirty="0"/>
              <a:t> The International Data Encryption Algorithm (IDEA) uses 64-bit blocks and 128-bit keys. IDEA performs eight rounds of transformations on each of the 16 blocks that results from dividing each 64-bit block. IDEA was the replacement for DES, and now PGP (Pretty Good Privacy) uses it. </a:t>
            </a:r>
          </a:p>
          <a:p>
            <a:pPr marL="0" indent="0" algn="just">
              <a:buNone/>
            </a:pPr>
            <a:endParaRPr lang="en-US" sz="1800" b="1" dirty="0" smtClean="0"/>
          </a:p>
          <a:p>
            <a:pPr marL="0" indent="0" algn="just">
              <a:buNone/>
            </a:pPr>
            <a:r>
              <a:rPr lang="en-US" sz="1800" b="1" dirty="0" smtClean="0"/>
              <a:t>AES</a:t>
            </a:r>
            <a:r>
              <a:rPr lang="en-US" sz="1800" b="1" dirty="0"/>
              <a:t>:</a:t>
            </a:r>
            <a:r>
              <a:rPr lang="en-US" sz="1800" dirty="0"/>
              <a:t> The Advanced Encryption Standard (AES) has a fixed block size of 128-bits with a key size of 128, 192, or 256 bits. The National Institute of Standards and Technology (NIST) approved the AES algorithm in December 2001. The U.S. government uses AES to protect classified information.</a:t>
            </a:r>
          </a:p>
          <a:p>
            <a:pPr marL="0" indent="0" algn="just">
              <a:buNone/>
            </a:pPr>
            <a:endParaRPr lang="en-US" sz="1800" dirty="0"/>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82374357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Asymmetrical </a:t>
            </a:r>
            <a:r>
              <a:rPr lang="en-US" sz="3600" i="1" dirty="0">
                <a:solidFill>
                  <a:schemeClr val="tx2"/>
                </a:solidFill>
              </a:rPr>
              <a:t>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dirty="0" smtClean="0"/>
              <a:t>Asymmetric </a:t>
            </a:r>
            <a:r>
              <a:rPr lang="en-US" sz="1800" dirty="0"/>
              <a:t>encryption, also called public-key encryption, uses one key for encryption that is different from the key used for decryption. A criminal cannot calculate the decryption key based on knowledge of the encryption key, and vice versa, in any reasonable amount of time. The asymmetric algorithms include</a:t>
            </a:r>
            <a:r>
              <a:rPr lang="en-US" sz="1800" dirty="0" smtClean="0"/>
              <a:t>:</a:t>
            </a:r>
          </a:p>
          <a:p>
            <a:pPr marL="0" indent="0" algn="just">
              <a:buNone/>
            </a:pPr>
            <a:endParaRPr lang="en-US" sz="1800" dirty="0"/>
          </a:p>
          <a:p>
            <a:pPr marL="0" indent="0" algn="just">
              <a:buNone/>
            </a:pPr>
            <a:endParaRPr lang="en-US" sz="1800" dirty="0" smtClean="0"/>
          </a:p>
          <a:p>
            <a:pPr marL="0" indent="0" algn="just">
              <a:buNone/>
            </a:pPr>
            <a:endParaRPr lang="en-US" sz="1800" dirty="0"/>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416131277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Asymmetrical </a:t>
            </a:r>
            <a:r>
              <a:rPr lang="en-US" sz="3600" i="1" dirty="0">
                <a:solidFill>
                  <a:schemeClr val="tx2"/>
                </a:solidFill>
              </a:rPr>
              <a:t>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algn="just"/>
            <a:r>
              <a:rPr lang="en-US" sz="1800" b="1" dirty="0"/>
              <a:t>RSA (</a:t>
            </a:r>
            <a:r>
              <a:rPr lang="en-US" sz="1800" b="1" dirty="0" err="1"/>
              <a:t>Rivest_Shamir-Adleman</a:t>
            </a:r>
            <a:r>
              <a:rPr lang="en-US" sz="1800" b="1" dirty="0"/>
              <a:t>)</a:t>
            </a:r>
            <a:r>
              <a:rPr lang="en-US" sz="1800" dirty="0"/>
              <a:t> - uses the product of two very large prime numbers with an equal length of between 100 and 200 digits. Browsers use RSA to establish a secure connection.</a:t>
            </a:r>
          </a:p>
          <a:p>
            <a:pPr algn="just"/>
            <a:r>
              <a:rPr lang="en-US" sz="1800" b="1" dirty="0" err="1"/>
              <a:t>Diffie</a:t>
            </a:r>
            <a:r>
              <a:rPr lang="en-US" sz="1800" b="1" dirty="0"/>
              <a:t>-Hellman</a:t>
            </a:r>
            <a:r>
              <a:rPr lang="en-US" sz="1800" dirty="0"/>
              <a:t> - provides an electronic exchange method to share the secret key. Secure protocols, such as Secure Sockets Layer (SSL), Transport Layer Security (TLS), Secure Shell (SSH), and Internet Protocol Security (IPsec), use </a:t>
            </a:r>
            <a:r>
              <a:rPr lang="en-US" sz="1800" dirty="0" err="1"/>
              <a:t>Diffie</a:t>
            </a:r>
            <a:r>
              <a:rPr lang="en-US" sz="1800" dirty="0"/>
              <a:t>-Hellman.</a:t>
            </a:r>
          </a:p>
          <a:p>
            <a:pPr algn="just"/>
            <a:r>
              <a:rPr lang="en-US" sz="1800" b="1" dirty="0" err="1"/>
              <a:t>ElGamal</a:t>
            </a:r>
            <a:r>
              <a:rPr lang="en-US" sz="1800" dirty="0"/>
              <a:t> - uses the U.S. government standard for digital signatures. This algorithm is free to use because no one holds the patent.</a:t>
            </a:r>
          </a:p>
          <a:p>
            <a:pPr algn="just"/>
            <a:r>
              <a:rPr lang="en-US" sz="1800" b="1" dirty="0"/>
              <a:t>Elliptic Curve Cryptography (ECC)</a:t>
            </a:r>
            <a:r>
              <a:rPr lang="en-US" sz="1800" dirty="0"/>
              <a:t> - uses elliptic curves as part of the algorithm. In the U.S., the National Security Agency uses ECC for digital signature generation and key exchange.</a:t>
            </a:r>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85864740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Application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buNone/>
            </a:pPr>
            <a:r>
              <a:rPr lang="en-US" sz="1800" dirty="0" smtClean="0"/>
              <a:t>There </a:t>
            </a:r>
            <a:r>
              <a:rPr lang="en-US" sz="1800" dirty="0"/>
              <a:t>are many applications for both symmetric and asymmetric algorithms. </a:t>
            </a:r>
            <a:endParaRPr lang="en-US" sz="1800" dirty="0" smtClean="0"/>
          </a:p>
          <a:p>
            <a:pPr marL="0" indent="0">
              <a:buNone/>
            </a:pPr>
            <a:r>
              <a:rPr lang="en-US" sz="1800" dirty="0" smtClean="0"/>
              <a:t>A </a:t>
            </a:r>
            <a:r>
              <a:rPr lang="en-US" sz="1800" dirty="0"/>
              <a:t>one-time password-generating token is a hardware device that uses cryptography to generate a one-time password. </a:t>
            </a:r>
            <a:endParaRPr lang="en-US" sz="1800" dirty="0" smtClean="0"/>
          </a:p>
          <a:p>
            <a:pPr marL="0" indent="0">
              <a:buNone/>
            </a:pPr>
            <a:r>
              <a:rPr lang="en-US" sz="1800" dirty="0" smtClean="0"/>
              <a:t>A </a:t>
            </a:r>
            <a:r>
              <a:rPr lang="en-US" sz="1800" dirty="0"/>
              <a:t>one-time password is an automatically generated numeric or alphanumeric string of characters that authenticates a user for one transaction of one session only. </a:t>
            </a:r>
            <a:endParaRPr lang="en-US" sz="1800" dirty="0" smtClean="0"/>
          </a:p>
          <a:p>
            <a:pPr marL="0" indent="0">
              <a:buNone/>
            </a:pPr>
            <a:r>
              <a:rPr lang="en-US" sz="1800" dirty="0" smtClean="0"/>
              <a:t>The </a:t>
            </a:r>
            <a:r>
              <a:rPr lang="en-US" sz="1800" dirty="0"/>
              <a:t>number changes every 30 seconds or so. </a:t>
            </a:r>
            <a:endParaRPr lang="en-US" sz="1800" dirty="0" smtClean="0"/>
          </a:p>
          <a:p>
            <a:pPr marL="0" indent="0">
              <a:buNone/>
            </a:pPr>
            <a:r>
              <a:rPr lang="en-US" sz="1800" dirty="0" smtClean="0"/>
              <a:t>The </a:t>
            </a:r>
            <a:r>
              <a:rPr lang="en-US" sz="1800" dirty="0"/>
              <a:t>session password appears on a display and the user enters the password.</a:t>
            </a:r>
          </a:p>
          <a:p>
            <a:r>
              <a:rPr lang="en-US" sz="1800" dirty="0"/>
              <a:t>The electronic payment industry uses 3DES. </a:t>
            </a:r>
          </a:p>
          <a:p>
            <a:r>
              <a:rPr lang="en-US" sz="1800" dirty="0"/>
              <a:t>Operating systems use DES to protect user files and system data with passwords. </a:t>
            </a:r>
          </a:p>
          <a:p>
            <a:r>
              <a:rPr lang="en-US" sz="1800" dirty="0"/>
              <a:t>Most encrypting file systems, such as NTFS, use AES.</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31482040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Application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dirty="0" smtClean="0"/>
              <a:t>Four </a:t>
            </a:r>
            <a:r>
              <a:rPr lang="en-US" sz="1800" dirty="0"/>
              <a:t>protocols use asymmetric key algorithms:</a:t>
            </a:r>
          </a:p>
          <a:p>
            <a:pPr algn="just"/>
            <a:r>
              <a:rPr lang="en-US" sz="1800" dirty="0"/>
              <a:t>Internet Key Exchange (IKE), which is a fundamental component of IPsec Virtual Private Networks (VPNs).</a:t>
            </a:r>
          </a:p>
          <a:p>
            <a:pPr algn="just"/>
            <a:r>
              <a:rPr lang="en-US" sz="1800" dirty="0"/>
              <a:t>Secure Socket Layer (SSL), which is a means of implementing cryptography into a web browser.</a:t>
            </a:r>
          </a:p>
          <a:p>
            <a:pPr algn="just"/>
            <a:r>
              <a:rPr lang="en-US" sz="1800" dirty="0"/>
              <a:t>Secure Shell (SSH), which is a protocol that provides a secure remote access connection to network devices.</a:t>
            </a:r>
          </a:p>
          <a:p>
            <a:pPr algn="just"/>
            <a:r>
              <a:rPr lang="en-US" sz="1800" dirty="0"/>
              <a:t>Pretty Good Privacy (PGP), which is a computer program that provides cryptographic privacy and authentication to increase the security of email communications.</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78031930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Authentication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a:t>What You Know - </a:t>
            </a:r>
            <a:r>
              <a:rPr lang="en-US" sz="1800" dirty="0"/>
              <a:t>Passwords, passphrases, or PINs are all examples of something that the user knows. Passwords are the most popular method used for authentication. </a:t>
            </a:r>
            <a:endParaRPr lang="en-US" sz="1800" dirty="0" smtClean="0"/>
          </a:p>
          <a:p>
            <a:pPr marL="0" indent="0" algn="just">
              <a:buNone/>
            </a:pPr>
            <a:endParaRPr lang="en-US" sz="1800" dirty="0"/>
          </a:p>
          <a:p>
            <a:pPr marL="0" indent="0" algn="just">
              <a:buNone/>
            </a:pPr>
            <a:r>
              <a:rPr lang="en-US" sz="1800" b="1" dirty="0"/>
              <a:t>What You Have - </a:t>
            </a:r>
            <a:r>
              <a:rPr lang="en-US" sz="1800" dirty="0"/>
              <a:t>Smart cards and security key fobs are both examples of something that users have in their possession.</a:t>
            </a:r>
          </a:p>
          <a:p>
            <a:pPr marL="0" indent="0" algn="just">
              <a:buNone/>
            </a:pPr>
            <a:endParaRPr lang="en-US" sz="1800" b="1" dirty="0" smtClean="0"/>
          </a:p>
          <a:p>
            <a:pPr marL="0" indent="0" algn="just">
              <a:buNone/>
            </a:pPr>
            <a:r>
              <a:rPr lang="en-US" sz="1800" b="1" dirty="0" smtClean="0"/>
              <a:t>Who </a:t>
            </a:r>
            <a:r>
              <a:rPr lang="en-US" sz="1800" b="1" dirty="0"/>
              <a:t>You Are - </a:t>
            </a:r>
            <a:r>
              <a:rPr lang="en-US" sz="1800" dirty="0"/>
              <a:t>A unique physical characteristic, such as a fingerprint, retina, or voice, that identifies a specific user is called biometrics. </a:t>
            </a:r>
          </a:p>
          <a:p>
            <a:pPr marL="0" indent="0" algn="just">
              <a:buNone/>
            </a:pPr>
            <a:endParaRPr lang="en-US" sz="1800" b="1" dirty="0" smtClean="0"/>
          </a:p>
          <a:p>
            <a:pPr marL="0" indent="0" algn="just">
              <a:buNone/>
            </a:pPr>
            <a:r>
              <a:rPr lang="en-US" sz="1800" b="1" dirty="0" smtClean="0"/>
              <a:t>Multi-factor </a:t>
            </a:r>
            <a:r>
              <a:rPr lang="en-US" sz="1800" b="1" dirty="0"/>
              <a:t>Authentication - </a:t>
            </a:r>
            <a:r>
              <a:rPr lang="en-US" sz="1800" dirty="0"/>
              <a:t>Multi-factor authentication uses at least two methods of verification. A security key fob is a good example. The two factors are something you know, such as a password, and something you have, such as a security key fob. </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84454245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Authorization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dirty="0"/>
              <a:t>Authorization controls what a user can and cannot do on the network after successful authentication: </a:t>
            </a:r>
          </a:p>
          <a:p>
            <a:pPr algn="just"/>
            <a:r>
              <a:rPr lang="en-US" sz="1800" dirty="0"/>
              <a:t>After a user proves his or her identity, the system checks to see what network resources the user can access and what the users can do with the resources. </a:t>
            </a:r>
          </a:p>
          <a:p>
            <a:pPr algn="just"/>
            <a:r>
              <a:rPr lang="en-US" sz="1800" dirty="0"/>
              <a:t>Authorization uses a set of attributes that describes the user’s access to the network. </a:t>
            </a:r>
          </a:p>
          <a:p>
            <a:pPr algn="just"/>
            <a:r>
              <a:rPr lang="en-US" sz="1800" dirty="0"/>
              <a:t>The system compares these attributes to the information contained within the authentication database, determines a set of restrictions for that user, and delivers it to the local router where the user is connected.</a:t>
            </a:r>
          </a:p>
          <a:p>
            <a:pPr algn="just"/>
            <a:r>
              <a:rPr lang="en-US" sz="1800" dirty="0"/>
              <a:t>Defining authorization rules is the first step in controlling access. An authorization policy establishes these rules.</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50920324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Accountability</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lvl="1" indent="0" algn="just">
              <a:buNone/>
            </a:pPr>
            <a:r>
              <a:rPr lang="en-US" sz="1800" dirty="0"/>
              <a:t>Accountability traces an action back to a person or process making the change to a system, collects this information, and reports the usage data: </a:t>
            </a:r>
            <a:endParaRPr lang="en-US" sz="1800" dirty="0" smtClean="0"/>
          </a:p>
          <a:p>
            <a:pPr marL="0" lvl="1" indent="0" algn="just">
              <a:buNone/>
            </a:pPr>
            <a:endParaRPr lang="en-US" sz="1800" dirty="0"/>
          </a:p>
          <a:p>
            <a:pPr marL="285750" lvl="1" algn="just">
              <a:buFont typeface="Wingdings" panose="05000000000000000000" pitchFamily="2" charset="2"/>
              <a:buChar char="ü"/>
            </a:pPr>
            <a:r>
              <a:rPr lang="en-US" sz="1800" dirty="0"/>
              <a:t>The organization can use this data for such purposes as auditing or billing. </a:t>
            </a:r>
          </a:p>
          <a:p>
            <a:pPr marL="285750" lvl="1" algn="just">
              <a:buFont typeface="Wingdings" panose="05000000000000000000" pitchFamily="2" charset="2"/>
              <a:buChar char="ü"/>
            </a:pPr>
            <a:r>
              <a:rPr lang="en-US" sz="1800" dirty="0"/>
              <a:t>The collected data might include the log in time for a user, whether the user log in was a success or failure, or what network resources the user accessed. </a:t>
            </a:r>
          </a:p>
          <a:p>
            <a:pPr marL="285750" lvl="1" algn="just">
              <a:buFont typeface="Wingdings" panose="05000000000000000000" pitchFamily="2" charset="2"/>
              <a:buChar char="ü"/>
            </a:pPr>
            <a:r>
              <a:rPr lang="en-US" sz="1800" dirty="0"/>
              <a:t>This allows an organization to trace actions, errors, and mistakes during an audit or investigation.</a:t>
            </a:r>
          </a:p>
          <a:p>
            <a:pPr marL="285750" lvl="1" algn="just">
              <a:buFont typeface="Wingdings" panose="05000000000000000000" pitchFamily="2" charset="2"/>
              <a:buChar char="ü"/>
            </a:pPr>
            <a:r>
              <a:rPr lang="en-US" sz="1800" dirty="0"/>
              <a:t>Implementing accountability consists of technologies, policies, procedures, and education. </a:t>
            </a:r>
          </a:p>
          <a:p>
            <a:pPr marL="285750" lvl="1" algn="just">
              <a:buFont typeface="Wingdings" panose="05000000000000000000" pitchFamily="2" charset="2"/>
              <a:buChar char="ü"/>
            </a:pPr>
            <a:r>
              <a:rPr lang="en-US" sz="1800" dirty="0"/>
              <a:t>Log files provide detailed information based on the parameters chosen. </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47120919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noAutofit/>
          </a:bodyPr>
          <a:lstStyle/>
          <a:p>
            <a:pPr eaLnBrk="1" hangingPunct="1"/>
            <a:r>
              <a:rPr lang="en-US" sz="3600" i="1" dirty="0">
                <a:solidFill>
                  <a:schemeClr val="tx2"/>
                </a:solidFill>
              </a:rPr>
              <a:t>Obscuring </a:t>
            </a:r>
            <a:r>
              <a:rPr lang="en-US" sz="3600" i="1" dirty="0" smtClean="0">
                <a:solidFill>
                  <a:schemeClr val="tx2"/>
                </a:solidFill>
              </a:rPr>
              <a:t>Data - Data </a:t>
            </a:r>
            <a:r>
              <a:rPr lang="en-US" sz="3600" i="1" dirty="0">
                <a:solidFill>
                  <a:schemeClr val="tx2"/>
                </a:solidFill>
              </a:rPr>
              <a:t>Masking</a:t>
            </a:r>
          </a:p>
        </p:txBody>
      </p:sp>
      <p:sp>
        <p:nvSpPr>
          <p:cNvPr id="2" name="Content Placeholder 1"/>
          <p:cNvSpPr>
            <a:spLocks noGrp="1"/>
          </p:cNvSpPr>
          <p:nvPr>
            <p:ph idx="1"/>
          </p:nvPr>
        </p:nvSpPr>
        <p:spPr>
          <a:xfrm>
            <a:off x="289310" y="1391226"/>
            <a:ext cx="8071908" cy="4820845"/>
          </a:xfrm>
        </p:spPr>
        <p:txBody>
          <a:bodyPr/>
          <a:lstStyle/>
          <a:p>
            <a:pPr marL="0" indent="0" algn="just">
              <a:buNone/>
            </a:pPr>
            <a:r>
              <a:rPr lang="en-US" sz="1800" dirty="0" smtClean="0"/>
              <a:t>It is </a:t>
            </a:r>
            <a:r>
              <a:rPr lang="en-US" sz="1800" dirty="0"/>
              <a:t>a technology that secures data by replacing sensitive information with a non-sensitive version. The non-sensitive version looks and acts like the original. This means that a business process can use non-sensitive data and there is no need to change the supporting applications or data storage facilities. </a:t>
            </a:r>
          </a:p>
          <a:p>
            <a:pPr marL="0" indent="0" algn="just">
              <a:buNone/>
            </a:pPr>
            <a:r>
              <a:rPr lang="en-US" sz="1800" dirty="0"/>
              <a:t>In the most common use case, masking limits the propagation of sensitive data within IT systems by distributing surrogate data sets for testing and analysis. </a:t>
            </a:r>
          </a:p>
          <a:p>
            <a:pPr marL="0" indent="0" algn="just">
              <a:buNone/>
            </a:pPr>
            <a:r>
              <a:rPr lang="en-US" sz="1800" dirty="0"/>
              <a:t>There are data masking techniques that can ensure that data remains meaningful but changed enough to protect it:</a:t>
            </a:r>
          </a:p>
          <a:p>
            <a:pPr marL="742950" lvl="1" indent="-285750" algn="just">
              <a:buFont typeface="Wingdings" panose="05000000000000000000" pitchFamily="2" charset="2"/>
              <a:buChar char="§"/>
            </a:pPr>
            <a:r>
              <a:rPr lang="en-US" sz="1800" b="1" dirty="0"/>
              <a:t>Substitution</a:t>
            </a:r>
            <a:r>
              <a:rPr lang="en-US" sz="1800" dirty="0"/>
              <a:t> - replaces data with authentic looking values to apply anonymity to the data records.</a:t>
            </a:r>
          </a:p>
          <a:p>
            <a:pPr marL="742950" lvl="1" indent="-285750" algn="just">
              <a:buFont typeface="Wingdings" panose="05000000000000000000" pitchFamily="2" charset="2"/>
              <a:buChar char="§"/>
            </a:pPr>
            <a:r>
              <a:rPr lang="en-US" sz="1800" b="1" dirty="0"/>
              <a:t>Shuffling</a:t>
            </a:r>
            <a:r>
              <a:rPr lang="en-US" sz="1800" dirty="0"/>
              <a:t> - derives a substitution set from the same column of data that a user wants to mask. This technique works well for financial information in a test database, for example.</a:t>
            </a:r>
          </a:p>
          <a:p>
            <a:pPr algn="just"/>
            <a:endParaRPr lang="en-US" sz="1800" dirty="0"/>
          </a:p>
        </p:txBody>
      </p:sp>
    </p:spTree>
    <p:extLst>
      <p:ext uri="{BB962C8B-B14F-4D97-AF65-F5344CB8AC3E}">
        <p14:creationId xmlns:p14="http://schemas.microsoft.com/office/powerpoint/2010/main" val="3641864191"/>
      </p:ext>
    </p:extLst>
  </p:cSld>
  <p:clrMapOvr>
    <a:masterClrMapping/>
  </p:clrMapOvr>
  <p:transition spd="med">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noAutofit/>
          </a:bodyPr>
          <a:lstStyle/>
          <a:p>
            <a:pPr eaLnBrk="1" hangingPunct="1"/>
            <a:r>
              <a:rPr lang="en-US" sz="3600" i="1" dirty="0">
                <a:solidFill>
                  <a:schemeClr val="tx2"/>
                </a:solidFill>
              </a:rPr>
              <a:t>Obscuring </a:t>
            </a:r>
            <a:r>
              <a:rPr lang="en-US" sz="3600" i="1" dirty="0" smtClean="0">
                <a:solidFill>
                  <a:schemeClr val="tx2"/>
                </a:solidFill>
              </a:rPr>
              <a:t>Data - Steganography</a:t>
            </a:r>
            <a:endParaRPr lang="en-US" sz="3600" i="1" dirty="0">
              <a:solidFill>
                <a:schemeClr val="tx2"/>
              </a:solidFill>
            </a:endParaRPr>
          </a:p>
        </p:txBody>
      </p:sp>
      <p:sp>
        <p:nvSpPr>
          <p:cNvPr id="2" name="Content Placeholder 1"/>
          <p:cNvSpPr>
            <a:spLocks noGrp="1"/>
          </p:cNvSpPr>
          <p:nvPr>
            <p:ph idx="1"/>
          </p:nvPr>
        </p:nvSpPr>
        <p:spPr>
          <a:xfrm>
            <a:off x="213110" y="1209964"/>
            <a:ext cx="8071908" cy="5116408"/>
          </a:xfrm>
        </p:spPr>
        <p:txBody>
          <a:bodyPr/>
          <a:lstStyle/>
          <a:p>
            <a:pPr marL="0" indent="0" algn="just">
              <a:buNone/>
            </a:pPr>
            <a:r>
              <a:rPr lang="en-US" sz="1800" b="1" dirty="0"/>
              <a:t>Steganography conceals data (the message) in another file such as a graphic, audio, or other text file. </a:t>
            </a:r>
          </a:p>
          <a:p>
            <a:pPr marL="0" indent="0" algn="just">
              <a:buNone/>
            </a:pPr>
            <a:r>
              <a:rPr lang="en-US" sz="1800" dirty="0"/>
              <a:t>The advantage of steganography over cryptography is that the secret message does not attract any special attention. No one would ever know that a picture actually contained a secret message by viewing the file either electronically or in hardcopy.</a:t>
            </a:r>
          </a:p>
          <a:p>
            <a:pPr marL="0" indent="0" algn="just">
              <a:buNone/>
            </a:pPr>
            <a:r>
              <a:rPr lang="en-US" sz="1800" dirty="0"/>
              <a:t>There are several components involved in hiding data: </a:t>
            </a:r>
          </a:p>
          <a:p>
            <a:pPr marL="742950" lvl="1" indent="-285750" algn="just">
              <a:buFont typeface="Arial" panose="020B0604020202020204" pitchFamily="34" charset="0"/>
              <a:buChar char="•"/>
            </a:pPr>
            <a:r>
              <a:rPr lang="en-US" sz="1800" dirty="0"/>
              <a:t>There is the embedded data, which is the secret message. </a:t>
            </a:r>
          </a:p>
          <a:p>
            <a:pPr marL="742950" lvl="1" indent="-285750" algn="just">
              <a:buFont typeface="Arial" panose="020B0604020202020204" pitchFamily="34" charset="0"/>
              <a:buChar char="•"/>
            </a:pPr>
            <a:r>
              <a:rPr lang="en-US" sz="1800" dirty="0"/>
              <a:t>Cover-text (or cover-image or cover-audio) hides the embedded data  producing the </a:t>
            </a:r>
            <a:r>
              <a:rPr lang="en-US" sz="1800" dirty="0" err="1"/>
              <a:t>stego</a:t>
            </a:r>
            <a:r>
              <a:rPr lang="en-US" sz="1800" dirty="0"/>
              <a:t>-text (or </a:t>
            </a:r>
            <a:r>
              <a:rPr lang="en-US" sz="1800" dirty="0" err="1"/>
              <a:t>stego</a:t>
            </a:r>
            <a:r>
              <a:rPr lang="en-US" sz="1800" dirty="0"/>
              <a:t>-image or </a:t>
            </a:r>
            <a:r>
              <a:rPr lang="en-US" sz="1800" dirty="0" err="1"/>
              <a:t>stego</a:t>
            </a:r>
            <a:r>
              <a:rPr lang="en-US" sz="1800" dirty="0"/>
              <a:t>-audio). </a:t>
            </a:r>
          </a:p>
          <a:p>
            <a:pPr marL="742950" lvl="1" indent="-285750" algn="just">
              <a:buFont typeface="Arial" panose="020B0604020202020204" pitchFamily="34" charset="0"/>
              <a:buChar char="•"/>
            </a:pPr>
            <a:r>
              <a:rPr lang="en-US" sz="1800" dirty="0"/>
              <a:t>A </a:t>
            </a:r>
            <a:r>
              <a:rPr lang="en-US" sz="1800" dirty="0" err="1"/>
              <a:t>stego</a:t>
            </a:r>
            <a:r>
              <a:rPr lang="en-US" sz="1800" dirty="0"/>
              <a:t>-key controls the hiding process.</a:t>
            </a:r>
          </a:p>
        </p:txBody>
      </p:sp>
    </p:spTree>
    <p:extLst>
      <p:ext uri="{BB962C8B-B14F-4D97-AF65-F5344CB8AC3E}">
        <p14:creationId xmlns:p14="http://schemas.microsoft.com/office/powerpoint/2010/main" val="735256035"/>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noAutofit/>
          </a:bodyPr>
          <a:lstStyle/>
          <a:p>
            <a:r>
              <a:rPr lang="en-US" sz="3600" i="1" dirty="0">
                <a:solidFill>
                  <a:schemeClr val="tx2"/>
                </a:solidFill>
              </a:rPr>
              <a:t>Obscuring </a:t>
            </a:r>
            <a:r>
              <a:rPr lang="en-US" sz="3600" i="1" dirty="0" smtClean="0">
                <a:solidFill>
                  <a:schemeClr val="tx2"/>
                </a:solidFill>
              </a:rPr>
              <a:t>Data - Data </a:t>
            </a:r>
            <a:r>
              <a:rPr lang="en-US" sz="3600" i="1" dirty="0">
                <a:solidFill>
                  <a:schemeClr val="tx2"/>
                </a:solidFill>
              </a:rPr>
              <a:t>Obfuscation</a:t>
            </a:r>
          </a:p>
        </p:txBody>
      </p:sp>
      <p:sp>
        <p:nvSpPr>
          <p:cNvPr id="2" name="Content Placeholder 1"/>
          <p:cNvSpPr>
            <a:spLocks noGrp="1"/>
          </p:cNvSpPr>
          <p:nvPr>
            <p:ph idx="1"/>
          </p:nvPr>
        </p:nvSpPr>
        <p:spPr>
          <a:xfrm>
            <a:off x="213109" y="1330036"/>
            <a:ext cx="8552200" cy="4799540"/>
          </a:xfrm>
        </p:spPr>
        <p:txBody>
          <a:bodyPr/>
          <a:lstStyle/>
          <a:p>
            <a:pPr marL="0" indent="0" algn="just">
              <a:buNone/>
            </a:pPr>
            <a:r>
              <a:rPr lang="en-US" sz="1800" b="1" dirty="0" smtClean="0"/>
              <a:t>It is the </a:t>
            </a:r>
            <a:r>
              <a:rPr lang="en-US" sz="1800" b="1" dirty="0"/>
              <a:t>use and practice of data masking and steganography techniques in the cybersecurity and cyber intelligence profession: </a:t>
            </a:r>
          </a:p>
          <a:p>
            <a:pPr algn="just"/>
            <a:endParaRPr lang="en-US" sz="1800" dirty="0" smtClean="0"/>
          </a:p>
          <a:p>
            <a:pPr algn="just"/>
            <a:r>
              <a:rPr lang="en-US" sz="1800" dirty="0" smtClean="0"/>
              <a:t>Obfuscation </a:t>
            </a:r>
            <a:r>
              <a:rPr lang="en-US" sz="1800" dirty="0"/>
              <a:t>is the art of making the message confusing, ambiguous, or harder to understand. </a:t>
            </a:r>
          </a:p>
          <a:p>
            <a:pPr algn="just"/>
            <a:r>
              <a:rPr lang="en-US" sz="1800" dirty="0"/>
              <a:t>A system may purposely scramble messages to prevent unauthorized access to sensitive information.</a:t>
            </a:r>
          </a:p>
          <a:p>
            <a:pPr algn="just"/>
            <a:r>
              <a:rPr lang="en-US" sz="1800" dirty="0"/>
              <a:t>Software watermarking protects software from unauthorized access or modification. </a:t>
            </a:r>
          </a:p>
          <a:p>
            <a:pPr algn="just"/>
            <a:r>
              <a:rPr lang="en-US" sz="1800" dirty="0"/>
              <a:t>Software watermarking inserts a secret message into the program as proof of ownership. </a:t>
            </a:r>
          </a:p>
          <a:p>
            <a:pPr algn="just"/>
            <a:r>
              <a:rPr lang="en-US" sz="1800" dirty="0"/>
              <a:t>The secret message is the software watermark. If someone tries to remove the watermark, the result is nonfunctional code.</a:t>
            </a:r>
          </a:p>
        </p:txBody>
      </p:sp>
    </p:spTree>
    <p:extLst>
      <p:ext uri="{BB962C8B-B14F-4D97-AF65-F5344CB8AC3E}">
        <p14:creationId xmlns:p14="http://schemas.microsoft.com/office/powerpoint/2010/main" val="3295221922"/>
      </p:ext>
    </p:extLst>
  </p:cSld>
  <p:clrMapOvr>
    <a:masterClrMapping/>
  </p:clrMapOvr>
  <p:transition spd="med">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646331"/>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Network </a:t>
            </a:r>
            <a:r>
              <a:rPr lang="en-US" kern="0" baseline="-25000" dirty="0" smtClean="0"/>
              <a:t>Essentials | Selective images from </a:t>
            </a:r>
            <a:r>
              <a:rPr lang="en-US" b="1" kern="0" baseline="-25000" dirty="0" smtClean="0"/>
              <a:t>Bing Internet Search </a:t>
            </a:r>
            <a:r>
              <a:rPr lang="en-US" kern="0" baseline="-25000" dirty="0" smtClean="0"/>
              <a:t>|</a:t>
            </a:r>
            <a:endParaRPr lang="en-US" kern="0" baseline="-25000" dirty="0" smtClean="0"/>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fontScale="77500" lnSpcReduction="20000"/>
          </a:bodyPr>
          <a:lstStyle/>
          <a:p>
            <a:pPr marL="0" indent="0" algn="just">
              <a:buNone/>
            </a:pPr>
            <a:r>
              <a:rPr lang="en-US" sz="2200" dirty="0" smtClean="0"/>
              <a:t>Further References:</a:t>
            </a:r>
          </a:p>
          <a:p>
            <a:pPr algn="just">
              <a:buFont typeface="Wingdings" panose="05000000000000000000" pitchFamily="2" charset="2"/>
              <a:buChar char="ü"/>
            </a:pPr>
            <a:r>
              <a:rPr lang="en-US" sz="2200" dirty="0"/>
              <a:t>http://www.whoishostingthis.com/blog/2015/06/01/8-worst-viruses</a:t>
            </a:r>
            <a:r>
              <a:rPr lang="en-US" sz="2200" dirty="0" smtClean="0"/>
              <a:t>/</a:t>
            </a:r>
            <a:endParaRPr lang="en-US" sz="2200" dirty="0"/>
          </a:p>
          <a:p>
            <a:pPr algn="just">
              <a:buFont typeface="Wingdings" panose="05000000000000000000" pitchFamily="2" charset="2"/>
              <a:buChar char="ü"/>
            </a:pPr>
            <a:r>
              <a:rPr lang="en-US" sz="2200" dirty="0"/>
              <a:t>http://www.howtogeek.com/228828/7-ways-to-secure-your-web-browser-against-attacks</a:t>
            </a:r>
            <a:r>
              <a:rPr lang="en-US" sz="2200" dirty="0" smtClean="0"/>
              <a:t>/</a:t>
            </a:r>
            <a:endParaRPr lang="en-US" sz="2200" dirty="0"/>
          </a:p>
          <a:p>
            <a:pPr algn="just">
              <a:buFont typeface="Wingdings" panose="05000000000000000000" pitchFamily="2" charset="2"/>
              <a:buChar char="ü"/>
            </a:pPr>
            <a:r>
              <a:rPr lang="en-US" sz="2200" dirty="0"/>
              <a:t>https://</a:t>
            </a:r>
            <a:r>
              <a:rPr lang="en-US" sz="2200" dirty="0" smtClean="0"/>
              <a:t>www.consumer.ftc.gov/scam-alerts</a:t>
            </a:r>
            <a:endParaRPr lang="en-US" sz="2200" dirty="0"/>
          </a:p>
          <a:p>
            <a:pPr algn="just">
              <a:buFont typeface="Wingdings" panose="05000000000000000000" pitchFamily="2" charset="2"/>
              <a:buChar char="ü"/>
            </a:pPr>
            <a:r>
              <a:rPr lang="en-US" sz="2200" dirty="0"/>
              <a:t>https://</a:t>
            </a:r>
            <a:r>
              <a:rPr lang="en-US" sz="2200" dirty="0" smtClean="0"/>
              <a:t>www.consumer.ftc.gov/articles/0038-spam</a:t>
            </a:r>
            <a:endParaRPr lang="en-US" sz="2200" dirty="0"/>
          </a:p>
          <a:p>
            <a:pPr algn="just">
              <a:buFont typeface="Wingdings" panose="05000000000000000000" pitchFamily="2" charset="2"/>
              <a:buChar char="ü"/>
            </a:pPr>
            <a:r>
              <a:rPr lang="en-US" sz="2200" dirty="0"/>
              <a:t>http://</a:t>
            </a:r>
            <a:r>
              <a:rPr lang="en-US" sz="2200" dirty="0" smtClean="0"/>
              <a:t>www.exterminate-it.com/malpedia/ransomware-category</a:t>
            </a:r>
          </a:p>
          <a:p>
            <a:pPr algn="just">
              <a:buFont typeface="Wingdings" panose="05000000000000000000" pitchFamily="2" charset="2"/>
              <a:buChar char="ü"/>
            </a:pPr>
            <a:r>
              <a:rPr lang="en-US" sz="2200" dirty="0" smtClean="0"/>
              <a:t>http</a:t>
            </a:r>
            <a:r>
              <a:rPr lang="en-US" sz="2200" dirty="0"/>
              <a:t>://</a:t>
            </a:r>
            <a:r>
              <a:rPr lang="en-US" sz="2200" dirty="0" smtClean="0"/>
              <a:t>www.informit.com/articles/article.aspx?p=1350956</a:t>
            </a:r>
          </a:p>
          <a:p>
            <a:pPr algn="just">
              <a:buFont typeface="Wingdings" panose="05000000000000000000" pitchFamily="2" charset="2"/>
              <a:buChar char="ü"/>
            </a:pPr>
            <a:endParaRPr lang="en-US" sz="2200" dirty="0" smtClean="0"/>
          </a:p>
          <a:p>
            <a:pPr marL="0" indent="0" algn="just">
              <a:buNone/>
            </a:pPr>
            <a:r>
              <a:rPr lang="en-US" sz="2200" b="1" dirty="0" smtClean="0"/>
              <a:t>Crypto Tools</a:t>
            </a:r>
          </a:p>
          <a:p>
            <a:pPr algn="just">
              <a:buFont typeface="Wingdings" panose="05000000000000000000" pitchFamily="2" charset="2"/>
              <a:buChar char="ü"/>
            </a:pPr>
            <a:r>
              <a:rPr lang="en-US" sz="2400" dirty="0"/>
              <a:t>http://www.cs.du.edu/~</a:t>
            </a:r>
            <a:r>
              <a:rPr lang="en-US" sz="2400" dirty="0" smtClean="0"/>
              <a:t>snarayan/crypt/vigenere.html</a:t>
            </a:r>
          </a:p>
          <a:p>
            <a:pPr algn="just">
              <a:buFont typeface="Wingdings" panose="05000000000000000000" pitchFamily="2" charset="2"/>
              <a:buChar char="ü"/>
            </a:pPr>
            <a:r>
              <a:rPr lang="en-US" sz="2400" dirty="0"/>
              <a:t>https://www.tools4noobs.com/online_tools/encrypt/</a:t>
            </a:r>
          </a:p>
          <a:p>
            <a:pPr algn="just">
              <a:buFont typeface="Wingdings" panose="05000000000000000000" pitchFamily="2" charset="2"/>
              <a:buChar char="ü"/>
            </a:pPr>
            <a:r>
              <a:rPr lang="en-US" sz="2400" dirty="0"/>
              <a:t>http://extranet.cryptomathic.com/rsacalc/index</a:t>
            </a:r>
          </a:p>
          <a:p>
            <a:pPr algn="just">
              <a:buFont typeface="Wingdings" panose="05000000000000000000" pitchFamily="2" charset="2"/>
              <a:buChar char="ü"/>
            </a:pPr>
            <a:r>
              <a:rPr lang="en-US" sz="2400" dirty="0"/>
              <a:t>http://strongpasswordgenerator.com/</a:t>
            </a:r>
          </a:p>
          <a:p>
            <a:pPr algn="just">
              <a:buFont typeface="Wingdings" panose="05000000000000000000" pitchFamily="2" charset="2"/>
              <a:buChar char="ü"/>
            </a:pPr>
            <a:endParaRPr lang="en-US" sz="2200" dirty="0" smtClean="0"/>
          </a:p>
          <a:p>
            <a:pPr marL="0" indent="0" algn="just">
              <a:buNone/>
            </a:pPr>
            <a:endParaRPr lang="en-US" sz="2200" dirty="0" smtClean="0"/>
          </a:p>
        </p:txBody>
      </p:sp>
    </p:spTree>
    <p:extLst>
      <p:ext uri="{BB962C8B-B14F-4D97-AF65-F5344CB8AC3E}">
        <p14:creationId xmlns:p14="http://schemas.microsoft.com/office/powerpoint/2010/main" val="261383100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d2ec016d-25cf-4c07-aa6b-c53e267faa6f"/>
    <ds:schemaRef ds:uri="http://purl.org/dc/elements/1.1/"/>
    <ds:schemaRef ds:uri="http://schemas.microsoft.com/office/2006/metadata/properties"/>
    <ds:schemaRef ds:uri="9902240c-f584-4322-946e-7b0be23bca91"/>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1527</TotalTime>
  <Words>5029</Words>
  <Application>Microsoft Office PowerPoint</Application>
  <PresentationFormat>On-screen Show (4:3)</PresentationFormat>
  <Paragraphs>465</Paragraphs>
  <Slides>55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Myriad Pro</vt:lpstr>
      <vt:lpstr>Arial</vt:lpstr>
      <vt:lpstr>ＭＳ Ｐゴシック</vt:lpstr>
      <vt:lpstr>Calibri</vt:lpstr>
      <vt:lpstr>CiscoSans</vt:lpstr>
      <vt:lpstr>Wingdings</vt:lpstr>
      <vt:lpstr>20140311PresentationUWTSDTemplate</vt:lpstr>
      <vt:lpstr>Network and Cybersecurity Essentials (ACCA4024) Cybersecurity Essentials: Threats, Vulnerabilities, Attacks</vt:lpstr>
      <vt:lpstr>From our previous class… (recap)</vt:lpstr>
      <vt:lpstr>From our previous class… (recap)</vt:lpstr>
      <vt:lpstr>From our previous class… (recap)</vt:lpstr>
      <vt:lpstr>From our previous tutorials… and Independent Learning (recap)</vt:lpstr>
      <vt:lpstr>Chat…</vt:lpstr>
      <vt:lpstr>Objectives and Discussions</vt:lpstr>
      <vt:lpstr>Objectives and Discussions</vt:lpstr>
      <vt:lpstr>Threats, Vulnerability and Risks</vt:lpstr>
      <vt:lpstr>Threats, Vulnerability and Risks</vt:lpstr>
      <vt:lpstr>Threats, Vulnerability and Risks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Deception “the misleading factor”</vt:lpstr>
      <vt:lpstr>Deception “the misleading factor”</vt:lpstr>
      <vt:lpstr>Deception “the misleading factor”</vt:lpstr>
      <vt:lpstr>Deception “the misleading factor”</vt:lpstr>
      <vt:lpstr>Deception “the misleading factor”</vt:lpstr>
      <vt:lpstr>Attacks</vt:lpstr>
      <vt:lpstr>Attacks</vt:lpstr>
      <vt:lpstr>Attacks</vt:lpstr>
      <vt:lpstr>Attacks</vt:lpstr>
      <vt:lpstr>Attacks (Mobile)</vt:lpstr>
      <vt:lpstr>Attacks (Mobile)</vt:lpstr>
      <vt:lpstr>Attacks (Mobile)</vt:lpstr>
      <vt:lpstr>Attacks (Mobile)</vt:lpstr>
      <vt:lpstr>Attacks (Mobile)</vt:lpstr>
      <vt:lpstr>Attacks (Application)</vt:lpstr>
      <vt:lpstr>Attacks (Application)</vt:lpstr>
      <vt:lpstr>Defend yourselves!!!</vt:lpstr>
      <vt:lpstr>Defend yourselves!!!</vt:lpstr>
      <vt:lpstr>Cryptography</vt:lpstr>
      <vt:lpstr>Cryptography</vt:lpstr>
      <vt:lpstr>Encryption</vt:lpstr>
      <vt:lpstr>Symmetrical Encryption Process</vt:lpstr>
      <vt:lpstr>Symmetrical Encryption Process</vt:lpstr>
      <vt:lpstr>Asymmetrical Encryption Process</vt:lpstr>
      <vt:lpstr>Asymmetrical Encryption Process</vt:lpstr>
      <vt:lpstr>Application</vt:lpstr>
      <vt:lpstr>Application</vt:lpstr>
      <vt:lpstr>Access Control - Authentication</vt:lpstr>
      <vt:lpstr>Access Control - Authorization</vt:lpstr>
      <vt:lpstr>Access Control - Accountability</vt:lpstr>
      <vt:lpstr>Obscuring Data - Data Masking</vt:lpstr>
      <vt:lpstr>Obscuring Data - Steganography</vt:lpstr>
      <vt:lpstr>Obscuring Data - Data Obfuscation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88</cp:revision>
  <dcterms:created xsi:type="dcterms:W3CDTF">2020-09-20T20:16:38Z</dcterms:created>
  <dcterms:modified xsi:type="dcterms:W3CDTF">2020-11-15T16:15:58Z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