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6" r:id="rId3"/>
    <p:sldId id="267" r:id="rId4"/>
    <p:sldId id="268" r:id="rId5"/>
    <p:sldId id="269" r:id="rId6"/>
    <p:sldId id="270" r:id="rId7"/>
    <p:sldId id="257" r:id="rId8"/>
    <p:sldId id="258" r:id="rId9"/>
    <p:sldId id="261" r:id="rId10"/>
    <p:sldId id="273" r:id="rId11"/>
    <p:sldId id="274" r:id="rId12"/>
    <p:sldId id="259" r:id="rId13"/>
    <p:sldId id="265" r:id="rId14"/>
    <p:sldId id="263" r:id="rId15"/>
    <p:sldId id="271" r:id="rId16"/>
    <p:sldId id="272" r:id="rId17"/>
    <p:sldId id="26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2" d="100"/>
          <a:sy n="92" d="100"/>
        </p:scale>
        <p:origin x="126"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6E7290C-1647-43B3-84A2-7EBEF07F420B}"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FCFDCB-CE2D-473F-B9F1-19644D49E895}" type="slidenum">
              <a:rPr lang="en-GB" smtClean="0"/>
              <a:pPr/>
              <a:t>‹#›</a:t>
            </a:fld>
            <a:endParaRPr lang="en-GB"/>
          </a:p>
        </p:txBody>
      </p:sp>
    </p:spTree>
    <p:extLst>
      <p:ext uri="{BB962C8B-B14F-4D97-AF65-F5344CB8AC3E}">
        <p14:creationId xmlns:p14="http://schemas.microsoft.com/office/powerpoint/2010/main" val="24026922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6E7290C-1647-43B3-84A2-7EBEF07F420B}"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FCFDCB-CE2D-473F-B9F1-19644D49E895}" type="slidenum">
              <a:rPr lang="en-GB" smtClean="0"/>
              <a:pPr/>
              <a:t>‹#›</a:t>
            </a:fld>
            <a:endParaRPr lang="en-GB"/>
          </a:p>
        </p:txBody>
      </p:sp>
    </p:spTree>
    <p:extLst>
      <p:ext uri="{BB962C8B-B14F-4D97-AF65-F5344CB8AC3E}">
        <p14:creationId xmlns:p14="http://schemas.microsoft.com/office/powerpoint/2010/main" val="926241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6E7290C-1647-43B3-84A2-7EBEF07F420B}"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FCFDCB-CE2D-473F-B9F1-19644D49E895}" type="slidenum">
              <a:rPr lang="en-GB" smtClean="0"/>
              <a:pPr/>
              <a:t>‹#›</a:t>
            </a:fld>
            <a:endParaRPr lang="en-GB"/>
          </a:p>
        </p:txBody>
      </p:sp>
    </p:spTree>
    <p:extLst>
      <p:ext uri="{BB962C8B-B14F-4D97-AF65-F5344CB8AC3E}">
        <p14:creationId xmlns:p14="http://schemas.microsoft.com/office/powerpoint/2010/main" val="4051243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6E7290C-1647-43B3-84A2-7EBEF07F420B}" type="datetimeFigureOut">
              <a:rPr lang="en-GB" smtClean="0"/>
              <a:pPr/>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FCFDCB-CE2D-473F-B9F1-19644D49E895}" type="slidenum">
              <a:rPr lang="en-GB" smtClean="0"/>
              <a:pPr/>
              <a:t>‹#›</a:t>
            </a:fld>
            <a:endParaRPr lang="en-GB"/>
          </a:p>
        </p:txBody>
      </p:sp>
    </p:spTree>
    <p:extLst>
      <p:ext uri="{BB962C8B-B14F-4D97-AF65-F5344CB8AC3E}">
        <p14:creationId xmlns:p14="http://schemas.microsoft.com/office/powerpoint/2010/main" val="1747361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6E7290C-1647-43B3-84A2-7EBEF07F420B}" type="datetimeFigureOut">
              <a:rPr lang="en-GB" smtClean="0"/>
              <a:pPr/>
              <a:t>05/01/2018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AFCFDCB-CE2D-473F-B9F1-19644D49E895}" type="slidenum">
              <a:rPr lang="en-GB" smtClean="0"/>
              <a:pPr/>
              <a:t>‹#›</a:t>
            </a:fld>
            <a:endParaRPr lang="en-GB"/>
          </a:p>
        </p:txBody>
      </p:sp>
    </p:spTree>
    <p:extLst>
      <p:ext uri="{BB962C8B-B14F-4D97-AF65-F5344CB8AC3E}">
        <p14:creationId xmlns:p14="http://schemas.microsoft.com/office/powerpoint/2010/main" val="38277860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6E7290C-1647-43B3-84A2-7EBEF07F420B}" type="datetimeFigureOut">
              <a:rPr lang="en-GB" smtClean="0"/>
              <a:pPr/>
              <a:t>05/01/2018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FCFDCB-CE2D-473F-B9F1-19644D49E895}" type="slidenum">
              <a:rPr lang="en-GB" smtClean="0"/>
              <a:pPr/>
              <a:t>‹#›</a:t>
            </a:fld>
            <a:endParaRPr lang="en-GB"/>
          </a:p>
        </p:txBody>
      </p:sp>
    </p:spTree>
    <p:extLst>
      <p:ext uri="{BB962C8B-B14F-4D97-AF65-F5344CB8AC3E}">
        <p14:creationId xmlns:p14="http://schemas.microsoft.com/office/powerpoint/2010/main" val="1309739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E7290C-1647-43B3-84A2-7EBEF07F420B}" type="datetimeFigureOut">
              <a:rPr lang="en-GB" smtClean="0"/>
              <a:pPr/>
              <a:t>05/01/2018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AFCFDCB-CE2D-473F-B9F1-19644D49E895}" type="slidenum">
              <a:rPr lang="en-GB" smtClean="0"/>
              <a:pPr/>
              <a:t>‹#›</a:t>
            </a:fld>
            <a:endParaRPr lang="en-GB"/>
          </a:p>
        </p:txBody>
      </p:sp>
    </p:spTree>
    <p:extLst>
      <p:ext uri="{BB962C8B-B14F-4D97-AF65-F5344CB8AC3E}">
        <p14:creationId xmlns:p14="http://schemas.microsoft.com/office/powerpoint/2010/main" val="107327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6E7290C-1647-43B3-84A2-7EBEF07F420B}" type="datetimeFigureOut">
              <a:rPr lang="en-GB" smtClean="0"/>
              <a:pPr/>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FCFDCB-CE2D-473F-B9F1-19644D49E895}" type="slidenum">
              <a:rPr lang="en-GB" smtClean="0"/>
              <a:pPr/>
              <a:t>‹#›</a:t>
            </a:fld>
            <a:endParaRPr lang="en-GB"/>
          </a:p>
        </p:txBody>
      </p:sp>
    </p:spTree>
    <p:extLst>
      <p:ext uri="{BB962C8B-B14F-4D97-AF65-F5344CB8AC3E}">
        <p14:creationId xmlns:p14="http://schemas.microsoft.com/office/powerpoint/2010/main" val="1403102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6E7290C-1647-43B3-84A2-7EBEF07F420B}" type="datetimeFigureOut">
              <a:rPr lang="en-GB" smtClean="0"/>
              <a:pPr/>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FCFDCB-CE2D-473F-B9F1-19644D49E895}" type="slidenum">
              <a:rPr lang="en-GB" smtClean="0"/>
              <a:pPr/>
              <a:t>‹#›</a:t>
            </a:fld>
            <a:endParaRPr lang="en-GB"/>
          </a:p>
        </p:txBody>
      </p:sp>
    </p:spTree>
    <p:extLst>
      <p:ext uri="{BB962C8B-B14F-4D97-AF65-F5344CB8AC3E}">
        <p14:creationId xmlns:p14="http://schemas.microsoft.com/office/powerpoint/2010/main" val="12866372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6E7290C-1647-43B3-84A2-7EBEF07F420B}"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FCFDCB-CE2D-473F-B9F1-19644D49E895}" type="slidenum">
              <a:rPr lang="en-GB" smtClean="0"/>
              <a:pPr/>
              <a:t>‹#›</a:t>
            </a:fld>
            <a:endParaRPr lang="en-GB"/>
          </a:p>
        </p:txBody>
      </p:sp>
    </p:spTree>
    <p:extLst>
      <p:ext uri="{BB962C8B-B14F-4D97-AF65-F5344CB8AC3E}">
        <p14:creationId xmlns:p14="http://schemas.microsoft.com/office/powerpoint/2010/main" val="21486553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6E7290C-1647-43B3-84A2-7EBEF07F420B}"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FCFDCB-CE2D-473F-B9F1-19644D49E895}" type="slidenum">
              <a:rPr lang="en-GB" smtClean="0"/>
              <a:pPr/>
              <a:t>‹#›</a:t>
            </a:fld>
            <a:endParaRPr lang="en-GB"/>
          </a:p>
        </p:txBody>
      </p:sp>
    </p:spTree>
    <p:extLst>
      <p:ext uri="{BB962C8B-B14F-4D97-AF65-F5344CB8AC3E}">
        <p14:creationId xmlns:p14="http://schemas.microsoft.com/office/powerpoint/2010/main" val="6417597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E7290C-1647-43B3-84A2-7EBEF07F420B}" type="datetimeFigureOut">
              <a:rPr lang="en-GB" smtClean="0"/>
              <a:pPr/>
              <a:t>05/01/2018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FCFDCB-CE2D-473F-B9F1-19644D49E895}" type="slidenum">
              <a:rPr lang="en-GB" smtClean="0"/>
              <a:pPr/>
              <a:t>‹#›</a:t>
            </a:fld>
            <a:endParaRPr lang="en-GB"/>
          </a:p>
        </p:txBody>
      </p:sp>
    </p:spTree>
    <p:extLst>
      <p:ext uri="{BB962C8B-B14F-4D97-AF65-F5344CB8AC3E}">
        <p14:creationId xmlns:p14="http://schemas.microsoft.com/office/powerpoint/2010/main" val="36764866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bing.com/images/search?q=graeme+sullivan&amp;view=detailv2&amp;id=83B6DAA909006AD9E9A6304688A14C2CC33949E2&amp;selectedindex=6&amp;ccid=34JQZ85L&amp;simid=608034690305558692&amp;thid=OIP.Mdf825067ce4bc71391b6cb0a10f6f9a2o0&amp;mode=overlay&amp;first=1" TargetMode="External"/><Relationship Id="rId2" Type="http://schemas.openxmlformats.org/officeDocument/2006/relationships/hyperlink" Target="http://www.bing.com/images/search?q=graeme+sullivan&amp;view=detailv2&amp;&amp;id=314C77EED62AEFF9471CD5AE27225B4242FAC56E&amp;selectedIndex=9&amp;ccid=U50LF2+W&amp;simid=608025318690852646&amp;thid=OIP.M539d0b176f969748c99ed1a7c9436cb3o0&amp;ajaxhist=0" TargetMode="External"/><Relationship Id="rId1" Type="http://schemas.openxmlformats.org/officeDocument/2006/relationships/slideLayout" Target="../slideLayouts/slideLayout2.xml"/><Relationship Id="rId4" Type="http://schemas.openxmlformats.org/officeDocument/2006/relationships/hyperlink" Target="http://www.bing.com/images/search?q=kolb+s+learning+cycle&amp;view=detailv2&amp;id=6DF46E16003CFAF2F2B05B7D78FD13C5F42D237A&amp;selectedindex=29&amp;ccid=Tcmrhyph&amp;simid=608047540836764686&amp;thid=OIP.M4dc9ab872a619ec183d0ce8b07f32a7fo0&amp;mode=overlay&amp;first=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Last lap</a:t>
            </a:r>
            <a:endParaRPr lang="en-GB" dirty="0"/>
          </a:p>
        </p:txBody>
      </p:sp>
      <p:sp>
        <p:nvSpPr>
          <p:cNvPr id="3" name="Subtitle 2"/>
          <p:cNvSpPr>
            <a:spLocks noGrp="1"/>
          </p:cNvSpPr>
          <p:nvPr>
            <p:ph type="subTitle" idx="1"/>
          </p:nvPr>
        </p:nvSpPr>
        <p:spPr/>
        <p:txBody>
          <a:bodyPr/>
          <a:lstStyle/>
          <a:p>
            <a:r>
              <a:rPr lang="en-GB" dirty="0" smtClean="0"/>
              <a:t>Practice </a:t>
            </a:r>
            <a:r>
              <a:rPr lang="en-GB" smtClean="0"/>
              <a:t>as Research </a:t>
            </a:r>
            <a:endParaRPr lang="en-GB" dirty="0"/>
          </a:p>
        </p:txBody>
      </p:sp>
    </p:spTree>
    <p:extLst>
      <p:ext uri="{BB962C8B-B14F-4D97-AF65-F5344CB8AC3E}">
        <p14:creationId xmlns:p14="http://schemas.microsoft.com/office/powerpoint/2010/main" val="1050078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rotWithShape="1">
          <a:blip r:embed="rId2">
            <a:extLst>
              <a:ext uri="{28A0092B-C50C-407E-A947-70E740481C1C}">
                <a14:useLocalDpi xmlns:a14="http://schemas.microsoft.com/office/drawing/2010/main" val="0"/>
              </a:ext>
            </a:extLst>
          </a:blip>
          <a:srcRect l="6420" t="4056" r="2374" b="11083"/>
          <a:stretch/>
        </p:blipFill>
        <p:spPr>
          <a:xfrm>
            <a:off x="0" y="-23735"/>
            <a:ext cx="6032500" cy="6881735"/>
          </a:xfrm>
        </p:spPr>
      </p:pic>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8937" t="10951" r="7758" b="4339"/>
          <a:stretch/>
        </p:blipFill>
        <p:spPr>
          <a:xfrm>
            <a:off x="6032500" y="127000"/>
            <a:ext cx="6273800" cy="6139656"/>
          </a:xfrm>
          <a:prstGeom prst="rect">
            <a:avLst/>
          </a:prstGeom>
        </p:spPr>
      </p:pic>
    </p:spTree>
    <p:extLst>
      <p:ext uri="{BB962C8B-B14F-4D97-AF65-F5344CB8AC3E}">
        <p14:creationId xmlns:p14="http://schemas.microsoft.com/office/powerpoint/2010/main" val="42093966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Robin Nelson</a:t>
            </a:r>
            <a:endParaRPr lang="en-GB" dirty="0"/>
          </a:p>
        </p:txBody>
      </p:sp>
      <p:sp>
        <p:nvSpPr>
          <p:cNvPr id="3" name="Content Placeholder 2"/>
          <p:cNvSpPr>
            <a:spLocks noGrp="1"/>
          </p:cNvSpPr>
          <p:nvPr>
            <p:ph idx="1"/>
          </p:nvPr>
        </p:nvSpPr>
        <p:spPr/>
        <p:txBody>
          <a:bodyPr/>
          <a:lstStyle/>
          <a:p>
            <a:r>
              <a:rPr lang="en-GB" dirty="0" err="1" smtClean="0"/>
              <a:t>PaR</a:t>
            </a:r>
            <a:r>
              <a:rPr lang="en-GB" dirty="0" smtClean="0"/>
              <a:t>: a case of Know-how, Know-what, Know-that</a:t>
            </a:r>
          </a:p>
          <a:p>
            <a:endParaRPr lang="en-GB" dirty="0"/>
          </a:p>
          <a:p>
            <a:r>
              <a:rPr lang="en-GB" dirty="0" smtClean="0"/>
              <a:t>Know-how – your practice, whether engrained or newly developed.</a:t>
            </a:r>
          </a:p>
          <a:p>
            <a:endParaRPr lang="en-GB" dirty="0"/>
          </a:p>
          <a:p>
            <a:r>
              <a:rPr lang="en-GB" dirty="0" smtClean="0"/>
              <a:t>Know-what – your inquiry through critical reflection of </a:t>
            </a:r>
            <a:r>
              <a:rPr lang="en-GB" dirty="0" err="1" smtClean="0"/>
              <a:t>PaR.</a:t>
            </a:r>
            <a:endParaRPr lang="en-GB" dirty="0" smtClean="0"/>
          </a:p>
          <a:p>
            <a:endParaRPr lang="en-GB" dirty="0"/>
          </a:p>
          <a:p>
            <a:r>
              <a:rPr lang="en-GB" dirty="0" smtClean="0"/>
              <a:t>Know-that – your reporting back (and forth) documentation.</a:t>
            </a:r>
            <a:endParaRPr lang="en-GB" dirty="0"/>
          </a:p>
        </p:txBody>
      </p:sp>
    </p:spTree>
    <p:extLst>
      <p:ext uri="{BB962C8B-B14F-4D97-AF65-F5344CB8AC3E}">
        <p14:creationId xmlns:p14="http://schemas.microsoft.com/office/powerpoint/2010/main" val="25609079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Nelson’s Playfulness</a:t>
            </a:r>
            <a:endParaRPr lang="en-GB" dirty="0"/>
          </a:p>
        </p:txBody>
      </p:sp>
      <p:sp>
        <p:nvSpPr>
          <p:cNvPr id="3" name="Content Placeholder 2"/>
          <p:cNvSpPr>
            <a:spLocks noGrp="1"/>
          </p:cNvSpPr>
          <p:nvPr>
            <p:ph idx="1"/>
          </p:nvPr>
        </p:nvSpPr>
        <p:spPr/>
        <p:txBody>
          <a:bodyPr>
            <a:normAutofit lnSpcReduction="10000"/>
          </a:bodyPr>
          <a:lstStyle/>
          <a:p>
            <a:endParaRPr lang="en-GB" dirty="0" smtClean="0"/>
          </a:p>
          <a:p>
            <a:r>
              <a:rPr lang="en-GB" dirty="0" smtClean="0"/>
              <a:t>‘Reflexivity, then, concerns not only reflecting on what is being achieved and how the specific work is taking shape but also being aware of where you stand (‘where you are coming from’) in respect of knowledge traditions more broadly.’ </a:t>
            </a:r>
          </a:p>
          <a:p>
            <a:endParaRPr lang="en-GB" dirty="0" smtClean="0"/>
          </a:p>
          <a:p>
            <a:r>
              <a:rPr lang="en-GB" sz="1800" dirty="0"/>
              <a:t>(</a:t>
            </a:r>
            <a:r>
              <a:rPr lang="en-GB" sz="1800" dirty="0" smtClean="0"/>
              <a:t>Nelson, 2013,pp44-5)</a:t>
            </a:r>
          </a:p>
          <a:p>
            <a:endParaRPr lang="en-GB" dirty="0"/>
          </a:p>
          <a:p>
            <a:r>
              <a:rPr lang="en-GB" i="1" dirty="0" err="1" smtClean="0"/>
              <a:t>PaR</a:t>
            </a:r>
            <a:r>
              <a:rPr lang="en-GB" i="1" dirty="0" smtClean="0"/>
              <a:t> should ‘Promote the interplay with fresh ideas’</a:t>
            </a:r>
          </a:p>
          <a:p>
            <a:r>
              <a:rPr lang="en-GB" sz="1800" i="1" dirty="0" smtClean="0"/>
              <a:t>(ibid)</a:t>
            </a:r>
            <a:endParaRPr lang="en-GB" sz="1800" i="1" dirty="0"/>
          </a:p>
        </p:txBody>
      </p:sp>
    </p:spTree>
    <p:extLst>
      <p:ext uri="{BB962C8B-B14F-4D97-AF65-F5344CB8AC3E}">
        <p14:creationId xmlns:p14="http://schemas.microsoft.com/office/powerpoint/2010/main" val="29380375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2711" y="711201"/>
            <a:ext cx="8308095" cy="6146800"/>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0" y="3771900"/>
            <a:ext cx="3810000" cy="3086100"/>
          </a:xfrm>
          <a:prstGeom prst="rect">
            <a:avLst/>
          </a:prstGeom>
        </p:spPr>
      </p:pic>
    </p:spTree>
    <p:extLst>
      <p:ext uri="{BB962C8B-B14F-4D97-AF65-F5344CB8AC3E}">
        <p14:creationId xmlns:p14="http://schemas.microsoft.com/office/powerpoint/2010/main" val="12949158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2711" y="4292599"/>
            <a:ext cx="3467429" cy="2565401"/>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68543" y="-127000"/>
            <a:ext cx="8623457" cy="6985000"/>
          </a:xfrm>
          <a:prstGeom prst="rect">
            <a:avLst/>
          </a:prstGeom>
        </p:spPr>
      </p:pic>
    </p:spTree>
    <p:extLst>
      <p:ext uri="{BB962C8B-B14F-4D97-AF65-F5344CB8AC3E}">
        <p14:creationId xmlns:p14="http://schemas.microsoft.com/office/powerpoint/2010/main" val="256828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PaR</a:t>
            </a:r>
            <a:r>
              <a:rPr lang="en-GB" dirty="0" smtClean="0"/>
              <a:t> Learning Outcomes</a:t>
            </a:r>
            <a:endParaRPr lang="en-GB" dirty="0"/>
          </a:p>
        </p:txBody>
      </p:sp>
      <p:sp>
        <p:nvSpPr>
          <p:cNvPr id="3" name="Content Placeholder 2"/>
          <p:cNvSpPr>
            <a:spLocks noGrp="1"/>
          </p:cNvSpPr>
          <p:nvPr>
            <p:ph idx="1"/>
          </p:nvPr>
        </p:nvSpPr>
        <p:spPr/>
        <p:txBody>
          <a:bodyPr/>
          <a:lstStyle/>
          <a:p>
            <a:pPr lvl="0"/>
            <a:endParaRPr lang="en-GB" dirty="0" smtClean="0"/>
          </a:p>
          <a:p>
            <a:pPr lvl="0"/>
            <a:r>
              <a:rPr lang="en-GB" dirty="0" smtClean="0"/>
              <a:t>Understand </a:t>
            </a:r>
            <a:r>
              <a:rPr lang="en-GB" dirty="0"/>
              <a:t>the meaning and implication of research in performing arts and apply relevant methods in a practice-as-research </a:t>
            </a:r>
            <a:r>
              <a:rPr lang="en-GB" dirty="0" smtClean="0"/>
              <a:t>project.</a:t>
            </a:r>
          </a:p>
          <a:p>
            <a:pPr lvl="0"/>
            <a:endParaRPr lang="en-GB" dirty="0"/>
          </a:p>
          <a:p>
            <a:pPr lvl="0"/>
            <a:r>
              <a:rPr lang="en-GB" dirty="0"/>
              <a:t>Communicate and defend research findings.</a:t>
            </a:r>
          </a:p>
          <a:p>
            <a:endParaRPr lang="en-GB" dirty="0"/>
          </a:p>
        </p:txBody>
      </p:sp>
    </p:spTree>
    <p:extLst>
      <p:ext uri="{BB962C8B-B14F-4D97-AF65-F5344CB8AC3E}">
        <p14:creationId xmlns:p14="http://schemas.microsoft.com/office/powerpoint/2010/main" val="23982947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Criteria: </a:t>
            </a:r>
            <a:endParaRPr lang="en-GB" dirty="0"/>
          </a:p>
        </p:txBody>
      </p:sp>
      <p:sp>
        <p:nvSpPr>
          <p:cNvPr id="3" name="Content Placeholder 2"/>
          <p:cNvSpPr>
            <a:spLocks noGrp="1"/>
          </p:cNvSpPr>
          <p:nvPr>
            <p:ph idx="1"/>
          </p:nvPr>
        </p:nvSpPr>
        <p:spPr/>
        <p:txBody>
          <a:bodyPr/>
          <a:lstStyle/>
          <a:p>
            <a:pPr lvl="0"/>
            <a:r>
              <a:rPr lang="en-GB" b="1" dirty="0"/>
              <a:t>To achieve each outcome </a:t>
            </a:r>
            <a:r>
              <a:rPr lang="en-GB" b="1" dirty="0" smtClean="0"/>
              <a:t>you must </a:t>
            </a:r>
            <a:r>
              <a:rPr lang="en-GB" b="1" dirty="0"/>
              <a:t>demonstrate the ability to</a:t>
            </a:r>
            <a:r>
              <a:rPr lang="en-GB" b="1" dirty="0" smtClean="0"/>
              <a:t>:</a:t>
            </a:r>
          </a:p>
          <a:p>
            <a:pPr lvl="0"/>
            <a:endParaRPr lang="en-GB" dirty="0" smtClean="0"/>
          </a:p>
          <a:p>
            <a:pPr lvl="0"/>
            <a:r>
              <a:rPr lang="en-GB" dirty="0" smtClean="0"/>
              <a:t>Demonstrate </a:t>
            </a:r>
            <a:r>
              <a:rPr lang="en-GB" dirty="0"/>
              <a:t>innovative connections between relevant research and practice through documentation and effective bibliography.</a:t>
            </a:r>
          </a:p>
          <a:p>
            <a:pPr lvl="0"/>
            <a:r>
              <a:rPr lang="en-GB" dirty="0"/>
              <a:t>Produce evidence of critical reflection in both academic and practical work.</a:t>
            </a:r>
          </a:p>
          <a:p>
            <a:r>
              <a:rPr lang="en-GB" dirty="0"/>
              <a:t>Describe your process from inception to completion with reference to your process and the reason for your choices. </a:t>
            </a:r>
          </a:p>
        </p:txBody>
      </p:sp>
    </p:spTree>
    <p:extLst>
      <p:ext uri="{BB962C8B-B14F-4D97-AF65-F5344CB8AC3E}">
        <p14:creationId xmlns:p14="http://schemas.microsoft.com/office/powerpoint/2010/main" val="40279760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Process: </a:t>
            </a:r>
            <a:r>
              <a:rPr lang="en-GB" dirty="0" smtClean="0"/>
              <a:t>40% of your final mark </a:t>
            </a:r>
            <a:endParaRPr lang="en-GB" dirty="0"/>
          </a:p>
        </p:txBody>
      </p:sp>
      <p:sp>
        <p:nvSpPr>
          <p:cNvPr id="3" name="Content Placeholder 2"/>
          <p:cNvSpPr>
            <a:spLocks noGrp="1"/>
          </p:cNvSpPr>
          <p:nvPr>
            <p:ph idx="1"/>
          </p:nvPr>
        </p:nvSpPr>
        <p:spPr>
          <a:xfrm>
            <a:off x="838200" y="1562100"/>
            <a:ext cx="10515600" cy="4614863"/>
          </a:xfrm>
        </p:spPr>
        <p:txBody>
          <a:bodyPr>
            <a:normAutofit/>
          </a:bodyPr>
          <a:lstStyle/>
          <a:p>
            <a:endParaRPr lang="en-GB" dirty="0" smtClean="0"/>
          </a:p>
          <a:p>
            <a:r>
              <a:rPr lang="en-GB" dirty="0" smtClean="0"/>
              <a:t>Development </a:t>
            </a:r>
            <a:r>
              <a:rPr lang="en-GB" dirty="0"/>
              <a:t>of your project.</a:t>
            </a:r>
          </a:p>
          <a:p>
            <a:r>
              <a:rPr lang="en-GB" dirty="0" smtClean="0"/>
              <a:t>You </a:t>
            </a:r>
            <a:r>
              <a:rPr lang="en-GB" dirty="0"/>
              <a:t>will be required to prepare written evidence </a:t>
            </a:r>
            <a:r>
              <a:rPr lang="en-GB" dirty="0" smtClean="0"/>
              <a:t>on tutorials, discussions, practical sessions highlighted </a:t>
            </a:r>
            <a:r>
              <a:rPr lang="en-GB" dirty="0"/>
              <a:t>during the running of the module and of </a:t>
            </a:r>
            <a:r>
              <a:rPr lang="en-GB" dirty="0" smtClean="0"/>
              <a:t>your </a:t>
            </a:r>
            <a:r>
              <a:rPr lang="en-GB" dirty="0"/>
              <a:t>independent research findings. </a:t>
            </a:r>
            <a:endParaRPr lang="en-GB" dirty="0" smtClean="0"/>
          </a:p>
          <a:p>
            <a:r>
              <a:rPr lang="en-GB" dirty="0" smtClean="0"/>
              <a:t>These reflections </a:t>
            </a:r>
            <a:r>
              <a:rPr lang="en-GB" dirty="0"/>
              <a:t>will demonstrate engagement with theory and practice </a:t>
            </a:r>
            <a:r>
              <a:rPr lang="en-GB" dirty="0" smtClean="0"/>
              <a:t>and will have been </a:t>
            </a:r>
            <a:r>
              <a:rPr lang="en-GB" dirty="0"/>
              <a:t>discussed in </a:t>
            </a:r>
            <a:r>
              <a:rPr lang="en-GB" dirty="0" smtClean="0"/>
              <a:t>seminars, taught sessions </a:t>
            </a:r>
            <a:r>
              <a:rPr lang="en-GB" dirty="0"/>
              <a:t>and </a:t>
            </a:r>
            <a:r>
              <a:rPr lang="en-GB" dirty="0" smtClean="0"/>
              <a:t>tutorials. </a:t>
            </a:r>
          </a:p>
          <a:p>
            <a:r>
              <a:rPr lang="en-GB" dirty="0" smtClean="0"/>
              <a:t>2000 words</a:t>
            </a:r>
            <a:endParaRPr lang="en-GB" dirty="0"/>
          </a:p>
        </p:txBody>
      </p:sp>
    </p:spTree>
    <p:extLst>
      <p:ext uri="{BB962C8B-B14F-4D97-AF65-F5344CB8AC3E}">
        <p14:creationId xmlns:p14="http://schemas.microsoft.com/office/powerpoint/2010/main" val="3364271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Portfolio: 60% of your final mark</a:t>
            </a:r>
          </a:p>
        </p:txBody>
      </p:sp>
      <p:sp>
        <p:nvSpPr>
          <p:cNvPr id="3" name="Content Placeholder 2"/>
          <p:cNvSpPr>
            <a:spLocks noGrp="1"/>
          </p:cNvSpPr>
          <p:nvPr>
            <p:ph idx="1"/>
          </p:nvPr>
        </p:nvSpPr>
        <p:spPr/>
        <p:txBody>
          <a:bodyPr>
            <a:normAutofit/>
          </a:bodyPr>
          <a:lstStyle/>
          <a:p>
            <a:pPr eaLnBrk="0" hangingPunct="0"/>
            <a:endParaRPr lang="en-GB" dirty="0" smtClean="0"/>
          </a:p>
          <a:p>
            <a:pPr eaLnBrk="0" hangingPunct="0"/>
            <a:endParaRPr lang="en-GB" dirty="0"/>
          </a:p>
          <a:p>
            <a:pPr eaLnBrk="0" hangingPunct="0"/>
            <a:r>
              <a:rPr lang="en-GB" dirty="0" smtClean="0"/>
              <a:t>You </a:t>
            </a:r>
            <a:r>
              <a:rPr lang="en-GB" dirty="0"/>
              <a:t>will </a:t>
            </a:r>
            <a:r>
              <a:rPr lang="en-GB" b="1" dirty="0"/>
              <a:t>identify</a:t>
            </a:r>
            <a:r>
              <a:rPr lang="en-GB" dirty="0"/>
              <a:t> a research problem and </a:t>
            </a:r>
            <a:r>
              <a:rPr lang="en-GB" b="1" dirty="0"/>
              <a:t>conduct</a:t>
            </a:r>
            <a:r>
              <a:rPr lang="en-GB" dirty="0"/>
              <a:t> a practice-as-research project – independently or in groups - to investigate the issue in question. You will produce an individual research portfolio which documents your critical engagement and analysis of the key issues you have chosen to examine </a:t>
            </a:r>
            <a:r>
              <a:rPr lang="en-GB" b="1" dirty="0"/>
              <a:t>through your practice</a:t>
            </a:r>
            <a:r>
              <a:rPr lang="en-GB" dirty="0"/>
              <a:t>. </a:t>
            </a:r>
          </a:p>
          <a:p>
            <a:endParaRPr lang="en-GB" dirty="0"/>
          </a:p>
        </p:txBody>
      </p:sp>
    </p:spTree>
    <p:extLst>
      <p:ext uri="{BB962C8B-B14F-4D97-AF65-F5344CB8AC3E}">
        <p14:creationId xmlns:p14="http://schemas.microsoft.com/office/powerpoint/2010/main" val="35646719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Portfolio: 60% of your final mark</a:t>
            </a:r>
          </a:p>
        </p:txBody>
      </p:sp>
      <p:sp>
        <p:nvSpPr>
          <p:cNvPr id="3" name="Content Placeholder 2"/>
          <p:cNvSpPr>
            <a:spLocks noGrp="1"/>
          </p:cNvSpPr>
          <p:nvPr>
            <p:ph idx="1"/>
          </p:nvPr>
        </p:nvSpPr>
        <p:spPr/>
        <p:txBody>
          <a:bodyPr/>
          <a:lstStyle/>
          <a:p>
            <a:pPr eaLnBrk="0" hangingPunct="0"/>
            <a:r>
              <a:rPr lang="en-GB" dirty="0"/>
              <a:t>The portfolio will communicate your process and your findings using the following guidelines:</a:t>
            </a:r>
          </a:p>
          <a:p>
            <a:pPr lvl="0" eaLnBrk="0" hangingPunct="0"/>
            <a:r>
              <a:rPr lang="en-GB" dirty="0"/>
              <a:t>Clearly outline project aims and objectives, </a:t>
            </a:r>
          </a:p>
          <a:p>
            <a:pPr lvl="0" eaLnBrk="0" hangingPunct="0"/>
            <a:r>
              <a:rPr lang="en-GB" dirty="0"/>
              <a:t>present a project specific ethical statement that aligns with University policy, </a:t>
            </a:r>
          </a:p>
          <a:p>
            <a:pPr lvl="0" eaLnBrk="0" hangingPunct="0"/>
            <a:r>
              <a:rPr lang="en-GB" dirty="0"/>
              <a:t>present evidence of research into relevant theory and practitioners</a:t>
            </a:r>
          </a:p>
          <a:p>
            <a:pPr lvl="0" eaLnBrk="0" hangingPunct="0"/>
            <a:r>
              <a:rPr lang="en-GB" dirty="0"/>
              <a:t>critically evaluate the process of research</a:t>
            </a:r>
          </a:p>
          <a:p>
            <a:pPr lvl="0" eaLnBrk="0" hangingPunct="0"/>
            <a:r>
              <a:rPr lang="en-GB" dirty="0"/>
              <a:t>show all sources clearly and in an appropriate format.</a:t>
            </a:r>
          </a:p>
        </p:txBody>
      </p:sp>
    </p:spTree>
    <p:extLst>
      <p:ext uri="{BB962C8B-B14F-4D97-AF65-F5344CB8AC3E}">
        <p14:creationId xmlns:p14="http://schemas.microsoft.com/office/powerpoint/2010/main" val="33422134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a:t>
            </a:r>
            <a:r>
              <a:rPr lang="en-GB" dirty="0" smtClean="0"/>
              <a:t>Portfolio: </a:t>
            </a:r>
            <a:r>
              <a:rPr lang="en-GB" dirty="0" smtClean="0"/>
              <a:t>60% of final mark</a:t>
            </a:r>
            <a:endParaRPr lang="en-GB" dirty="0"/>
          </a:p>
        </p:txBody>
      </p:sp>
      <p:sp>
        <p:nvSpPr>
          <p:cNvPr id="3" name="Content Placeholder 2"/>
          <p:cNvSpPr>
            <a:spLocks noGrp="1"/>
          </p:cNvSpPr>
          <p:nvPr>
            <p:ph idx="1"/>
          </p:nvPr>
        </p:nvSpPr>
        <p:spPr/>
        <p:txBody>
          <a:bodyPr/>
          <a:lstStyle/>
          <a:p>
            <a:pPr lvl="1"/>
            <a:r>
              <a:rPr lang="en-GB" dirty="0"/>
              <a:t>Aims of the research project;</a:t>
            </a:r>
            <a:endParaRPr lang="en-GB" sz="1600" dirty="0"/>
          </a:p>
          <a:p>
            <a:pPr lvl="1"/>
            <a:r>
              <a:rPr lang="en-GB" dirty="0"/>
              <a:t>Areas of Investigation;</a:t>
            </a:r>
            <a:endParaRPr lang="en-GB" sz="1600" dirty="0"/>
          </a:p>
          <a:p>
            <a:pPr lvl="1"/>
            <a:r>
              <a:rPr lang="en-GB" dirty="0"/>
              <a:t>Methods / methodologies adopted for the study;</a:t>
            </a:r>
            <a:endParaRPr lang="en-GB" sz="1600" dirty="0"/>
          </a:p>
          <a:p>
            <a:pPr lvl="1"/>
            <a:r>
              <a:rPr lang="en-GB" dirty="0"/>
              <a:t>Literature Review;</a:t>
            </a:r>
            <a:endParaRPr lang="en-GB" sz="1600" dirty="0"/>
          </a:p>
          <a:p>
            <a:pPr lvl="1"/>
            <a:r>
              <a:rPr lang="en-GB" dirty="0"/>
              <a:t>Research schedule listing all the activities for the study;</a:t>
            </a:r>
            <a:endParaRPr lang="en-GB" sz="1600" dirty="0"/>
          </a:p>
          <a:p>
            <a:pPr lvl="1"/>
            <a:r>
              <a:rPr lang="en-GB" dirty="0"/>
              <a:t>Statement on ethics;</a:t>
            </a:r>
            <a:endParaRPr lang="en-GB" sz="1600" dirty="0"/>
          </a:p>
          <a:p>
            <a:pPr lvl="1"/>
            <a:r>
              <a:rPr lang="en-GB" dirty="0"/>
              <a:t>Critical analysis on the progress of the project;</a:t>
            </a:r>
            <a:endParaRPr lang="en-GB" sz="1600" dirty="0"/>
          </a:p>
          <a:p>
            <a:pPr lvl="1"/>
            <a:r>
              <a:rPr lang="en-GB" dirty="0"/>
              <a:t>A detailed bibliography in specified academic format </a:t>
            </a:r>
            <a:endParaRPr lang="en-GB" sz="1600" dirty="0"/>
          </a:p>
          <a:p>
            <a:pPr lvl="1"/>
            <a:r>
              <a:rPr lang="en-GB" dirty="0"/>
              <a:t>Critical reflections on the progress of your research </a:t>
            </a:r>
            <a:endParaRPr lang="en-GB" sz="1600" dirty="0"/>
          </a:p>
          <a:p>
            <a:pPr lvl="1"/>
            <a:r>
              <a:rPr lang="en-GB" dirty="0"/>
              <a:t>3000 Words.</a:t>
            </a:r>
            <a:endParaRPr lang="en-GB" sz="1600" dirty="0"/>
          </a:p>
          <a:p>
            <a:endParaRPr lang="en-GB" dirty="0"/>
          </a:p>
        </p:txBody>
      </p:sp>
    </p:spTree>
    <p:extLst>
      <p:ext uri="{BB962C8B-B14F-4D97-AF65-F5344CB8AC3E}">
        <p14:creationId xmlns:p14="http://schemas.microsoft.com/office/powerpoint/2010/main" val="30102337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Portfolio Tips</a:t>
            </a:r>
            <a:endParaRPr lang="en-GB" dirty="0"/>
          </a:p>
        </p:txBody>
      </p:sp>
      <p:sp>
        <p:nvSpPr>
          <p:cNvPr id="3" name="Content Placeholder 2"/>
          <p:cNvSpPr>
            <a:spLocks noGrp="1"/>
          </p:cNvSpPr>
          <p:nvPr>
            <p:ph idx="1"/>
          </p:nvPr>
        </p:nvSpPr>
        <p:spPr/>
        <p:txBody>
          <a:bodyPr/>
          <a:lstStyle/>
          <a:p>
            <a:r>
              <a:rPr lang="en-GB" dirty="0" smtClean="0"/>
              <a:t>Be critically reflective – consider Kolb’s Cycle as a blueprint.</a:t>
            </a:r>
          </a:p>
          <a:p>
            <a:r>
              <a:rPr lang="en-GB" dirty="0" smtClean="0"/>
              <a:t>Be explicit about all aspect of your work.</a:t>
            </a:r>
          </a:p>
          <a:p>
            <a:r>
              <a:rPr lang="en-GB" dirty="0" smtClean="0"/>
              <a:t>Please don’t use the term </a:t>
            </a:r>
            <a:r>
              <a:rPr lang="en-GB" i="1" dirty="0" smtClean="0"/>
              <a:t>‘If I were to do this project again…’</a:t>
            </a:r>
          </a:p>
          <a:p>
            <a:r>
              <a:rPr lang="en-GB" dirty="0" smtClean="0"/>
              <a:t>Link your practice to literature.</a:t>
            </a:r>
          </a:p>
          <a:p>
            <a:r>
              <a:rPr lang="en-GB" dirty="0" smtClean="0"/>
              <a:t>Link your literature to your question.</a:t>
            </a:r>
          </a:p>
          <a:p>
            <a:r>
              <a:rPr lang="en-GB" dirty="0" smtClean="0"/>
              <a:t>Link your question to your practice.</a:t>
            </a:r>
          </a:p>
          <a:p>
            <a:endParaRPr lang="en-GB" dirty="0"/>
          </a:p>
          <a:p>
            <a:r>
              <a:rPr lang="en-GB" dirty="0" smtClean="0"/>
              <a:t>Identify positive synergies in your work.</a:t>
            </a:r>
          </a:p>
          <a:p>
            <a:endParaRPr lang="en-GB" dirty="0"/>
          </a:p>
        </p:txBody>
      </p:sp>
    </p:spTree>
    <p:extLst>
      <p:ext uri="{BB962C8B-B14F-4D97-AF65-F5344CB8AC3E}">
        <p14:creationId xmlns:p14="http://schemas.microsoft.com/office/powerpoint/2010/main" val="27032740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Portfolio Tips</a:t>
            </a:r>
            <a:endParaRPr lang="en-GB" dirty="0"/>
          </a:p>
        </p:txBody>
      </p:sp>
      <p:sp>
        <p:nvSpPr>
          <p:cNvPr id="3" name="Content Placeholder 2"/>
          <p:cNvSpPr>
            <a:spLocks noGrp="1"/>
          </p:cNvSpPr>
          <p:nvPr>
            <p:ph idx="1"/>
          </p:nvPr>
        </p:nvSpPr>
        <p:spPr/>
        <p:txBody>
          <a:bodyPr/>
          <a:lstStyle/>
          <a:p>
            <a:r>
              <a:rPr lang="en-GB" dirty="0" smtClean="0"/>
              <a:t>Go to the wire – if you have already undertaken your project – what can you do before </a:t>
            </a:r>
            <a:r>
              <a:rPr lang="en-GB" dirty="0" smtClean="0"/>
              <a:t>Monday’s </a:t>
            </a:r>
            <a:r>
              <a:rPr lang="en-GB" dirty="0" smtClean="0"/>
              <a:t>submission?</a:t>
            </a:r>
          </a:p>
          <a:p>
            <a:r>
              <a:rPr lang="en-GB" dirty="0" smtClean="0"/>
              <a:t>Can you use the data you have collected to analyse your question further and produce a revised practice plan?</a:t>
            </a:r>
          </a:p>
          <a:p>
            <a:r>
              <a:rPr lang="en-GB" dirty="0" smtClean="0"/>
              <a:t>Did your practice give you further insight into your supporting literature?</a:t>
            </a:r>
          </a:p>
          <a:p>
            <a:r>
              <a:rPr lang="en-GB" dirty="0" smtClean="0"/>
              <a:t>Did you answer your question?</a:t>
            </a:r>
          </a:p>
          <a:p>
            <a:r>
              <a:rPr lang="en-GB" dirty="0" smtClean="0"/>
              <a:t>Did your project provide usable data?</a:t>
            </a:r>
            <a:endParaRPr lang="en-GB" dirty="0"/>
          </a:p>
        </p:txBody>
      </p:sp>
    </p:spTree>
    <p:extLst>
      <p:ext uri="{BB962C8B-B14F-4D97-AF65-F5344CB8AC3E}">
        <p14:creationId xmlns:p14="http://schemas.microsoft.com/office/powerpoint/2010/main" val="3885598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words to guide you:</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Apply</a:t>
            </a:r>
          </a:p>
          <a:p>
            <a:r>
              <a:rPr lang="en-GB" dirty="0" smtClean="0"/>
              <a:t>Describe</a:t>
            </a:r>
          </a:p>
          <a:p>
            <a:r>
              <a:rPr lang="en-GB" dirty="0" smtClean="0"/>
              <a:t>Reflect</a:t>
            </a:r>
          </a:p>
          <a:p>
            <a:r>
              <a:rPr lang="en-GB" dirty="0" smtClean="0"/>
              <a:t>Question</a:t>
            </a:r>
          </a:p>
          <a:p>
            <a:r>
              <a:rPr lang="en-GB" dirty="0" smtClean="0"/>
              <a:t>Inquire</a:t>
            </a:r>
          </a:p>
          <a:p>
            <a:r>
              <a:rPr lang="en-GB" dirty="0" smtClean="0"/>
              <a:t>Respond</a:t>
            </a:r>
          </a:p>
          <a:p>
            <a:r>
              <a:rPr lang="en-GB" dirty="0" smtClean="0"/>
              <a:t>Interrogate </a:t>
            </a:r>
          </a:p>
          <a:p>
            <a:r>
              <a:rPr lang="en-GB" dirty="0" smtClean="0"/>
              <a:t>Measure</a:t>
            </a:r>
          </a:p>
          <a:p>
            <a:r>
              <a:rPr lang="en-GB" dirty="0" smtClean="0"/>
              <a:t>Hypothesise</a:t>
            </a:r>
          </a:p>
          <a:p>
            <a:r>
              <a:rPr lang="en-GB" dirty="0" smtClean="0"/>
              <a:t>Predict</a:t>
            </a:r>
          </a:p>
          <a:p>
            <a:r>
              <a:rPr lang="en-GB" dirty="0" smtClean="0"/>
              <a:t>Propose</a:t>
            </a:r>
          </a:p>
          <a:p>
            <a:r>
              <a:rPr lang="en-GB" dirty="0" smtClean="0"/>
              <a:t>Surmise </a:t>
            </a:r>
          </a:p>
          <a:p>
            <a:r>
              <a:rPr lang="en-GB" dirty="0" smtClean="0"/>
              <a:t>Evince</a:t>
            </a:r>
            <a:endParaRPr lang="en-GB" dirty="0" smtClean="0"/>
          </a:p>
          <a:p>
            <a:endParaRPr lang="en-GB" dirty="0"/>
          </a:p>
        </p:txBody>
      </p:sp>
    </p:spTree>
    <p:extLst>
      <p:ext uri="{BB962C8B-B14F-4D97-AF65-F5344CB8AC3E}">
        <p14:creationId xmlns:p14="http://schemas.microsoft.com/office/powerpoint/2010/main" val="9326566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Screenshot 2017-01-24 10.01.24.png"/>
          <p:cNvPicPr>
            <a:picLocks noGrp="1" noChangeAspect="1"/>
          </p:cNvPicPr>
          <p:nvPr>
            <p:ph idx="1"/>
          </p:nvPr>
        </p:nvPicPr>
        <p:blipFill>
          <a:blip r:embed="rId2"/>
          <a:srcRect l="3389" r="130"/>
          <a:stretch>
            <a:fillRect/>
          </a:stretch>
        </p:blipFill>
        <p:spPr>
          <a:xfrm>
            <a:off x="2070100" y="-31116"/>
            <a:ext cx="8202392" cy="6889116"/>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Nelson, R. Practice as Research in the Arts. Palgrave Macmillan, Hampshire, 2013</a:t>
            </a:r>
            <a:r>
              <a:rPr lang="en-GB" dirty="0" smtClean="0">
                <a:hlinkClick r:id="rId2"/>
              </a:rPr>
              <a:t>.</a:t>
            </a:r>
          </a:p>
          <a:p>
            <a:r>
              <a:rPr lang="en-GB" dirty="0" smtClean="0">
                <a:hlinkClick r:id="rId2"/>
              </a:rPr>
              <a:t>http://www.bing.com/images/search?q=graeme+sullivan&amp;view=detailv2&amp;&amp;id=314C77EED62AEFF9471CD5AE27225B4242FAC56E&amp;selectedIndex=9&amp;ccid=U50LF2%2bW&amp;simid=608025318690852646&amp;thid=OIP.M539d0b176f969748c99ed1a7c9436cb3o0&amp;ajaxhist=0</a:t>
            </a:r>
            <a:endParaRPr lang="en-GB" dirty="0" smtClean="0"/>
          </a:p>
          <a:p>
            <a:r>
              <a:rPr lang="en-GB" dirty="0" smtClean="0">
                <a:hlinkClick r:id="rId3"/>
              </a:rPr>
              <a:t>http://www.bing.com/images/search?q=graeme+sullivan&amp;view=detailv2&amp;id=83B6DAA909006AD9E9A6304688A14C2CC33949E2&amp;selectedindex=6&amp;ccid=34JQZ85L&amp;simid=608034690305558692&amp;thid=OIP.Mdf825067ce4bc71391b6cb0a10f6f9a2o0&amp;mode=overlay&amp;first=1</a:t>
            </a:r>
            <a:endParaRPr lang="en-GB" dirty="0" smtClean="0"/>
          </a:p>
          <a:p>
            <a:r>
              <a:rPr lang="en-GB" dirty="0" smtClean="0">
                <a:hlinkClick r:id="rId4"/>
              </a:rPr>
              <a:t>http://www.bing.com/images/search?q=kolb+s+learning+cycle&amp;view=detailv2&amp;id=6DF46E16003CFAF2F2B05B7D78FD13C5F42D237A&amp;selectedindex=29&amp;ccid=Tcmrhyph&amp;simid=608047540836764686&amp;thid=OIP.M4dc9ab872a619ec183d0ce8b07f32a7fo0&amp;mode=overlay&amp;first=1</a:t>
            </a:r>
            <a:endParaRPr lang="en-GB" dirty="0" smtClean="0"/>
          </a:p>
          <a:p>
            <a:r>
              <a:rPr lang="en-GB" dirty="0" smtClean="0"/>
              <a:t>http://www.bing.com/images/search?q=kolb+s+learning+cycle&amp;view=detailv2&amp;id=5FF050411124B27F8D2701053BA125B3CC710124&amp;selectedindex=16&amp;ccid=TkrAc4MA&amp;simid=608007859626377273&amp;thid=OIP.M4e4ac0738300ad1387f0f33d5d6b2ae4H0&amp;mode=overlay&amp;first=1</a:t>
            </a:r>
          </a:p>
          <a:p>
            <a:endParaRPr lang="en-GB" dirty="0" smtClean="0"/>
          </a:p>
          <a:p>
            <a:r>
              <a:rPr lang="en-GB" dirty="0" smtClean="0"/>
              <a:t>All pictures sourced from internet 22/01/17</a:t>
            </a:r>
          </a:p>
          <a:p>
            <a:endParaRPr lang="en-GB" dirty="0"/>
          </a:p>
        </p:txBody>
      </p:sp>
    </p:spTree>
    <p:extLst>
      <p:ext uri="{BB962C8B-B14F-4D97-AF65-F5344CB8AC3E}">
        <p14:creationId xmlns:p14="http://schemas.microsoft.com/office/powerpoint/2010/main" val="10896725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91</TotalTime>
  <Words>654</Words>
  <Application>Microsoft Office PowerPoint</Application>
  <PresentationFormat>Widescreen</PresentationFormat>
  <Paragraphs>94</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Last lap</vt:lpstr>
      <vt:lpstr>PowerPoint Presentation</vt:lpstr>
      <vt:lpstr>Robin Nelson</vt:lpstr>
      <vt:lpstr>Nelson’s Playfulness</vt:lpstr>
      <vt:lpstr>PowerPoint Presentation</vt:lpstr>
      <vt:lpstr>PowerPoint Presentation</vt:lpstr>
      <vt:lpstr>PaR Learning Outcomes</vt:lpstr>
      <vt:lpstr>Assessment Criteria: </vt:lpstr>
      <vt:lpstr>Process: 40% of your final mark </vt:lpstr>
      <vt:lpstr>Research Portfolio: 60% of your final mark</vt:lpstr>
      <vt:lpstr>Research Portfolio: 60% of your final mark</vt:lpstr>
      <vt:lpstr>Research Portfolio: 60% of final mark</vt:lpstr>
      <vt:lpstr>Portfolio Tips</vt:lpstr>
      <vt:lpstr>Portfolio Tips</vt:lpstr>
      <vt:lpstr>Some words to guide you:</vt:lpstr>
      <vt:lpstr>PowerPoint Presentation</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dc:title>
  <dc:creator>Jonathan Pugh</dc:creator>
  <cp:lastModifiedBy>Jonathan Pugh</cp:lastModifiedBy>
  <cp:revision>9</cp:revision>
  <dcterms:created xsi:type="dcterms:W3CDTF">2017-01-24T09:53:54Z</dcterms:created>
  <dcterms:modified xsi:type="dcterms:W3CDTF">2018-01-05T15:29:03Z</dcterms:modified>
</cp:coreProperties>
</file>