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51" r:id="rId1"/>
  </p:sldMasterIdLst>
  <p:sldIdLst>
    <p:sldId id="256" r:id="rId2"/>
  </p:sldIdLst>
  <p:sldSz cx="40233600" cy="40233600"/>
  <p:notesSz cx="7004050" cy="92900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2672">
          <p15:clr>
            <a:srgbClr val="A4A3A4"/>
          </p15:clr>
        </p15:guide>
        <p15:guide id="2" pos="12672">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F7F7F"/>
    <a:srgbClr val="FFFAE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74" autoAdjust="0"/>
    <p:restoredTop sz="94676" autoAdjust="0"/>
  </p:normalViewPr>
  <p:slideViewPr>
    <p:cSldViewPr>
      <p:cViewPr varScale="1">
        <p:scale>
          <a:sx n="18" d="100"/>
          <a:sy n="18" d="100"/>
        </p:scale>
        <p:origin x="1544" y="160"/>
      </p:cViewPr>
      <p:guideLst>
        <p:guide orient="horz" pos="12672"/>
        <p:guide pos="12672"/>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sp>
        <p:nvSpPr>
          <p:cNvPr id="15" name="Rectangle 14"/>
          <p:cNvSpPr/>
          <p:nvPr userDrawn="1"/>
        </p:nvSpPr>
        <p:spPr>
          <a:xfrm>
            <a:off x="39502080" y="0"/>
            <a:ext cx="731520"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7" rIns="83814" bIns="41907" rtlCol="0" anchor="ctr"/>
          <a:lstStyle/>
          <a:p>
            <a:pPr algn="ctr"/>
            <a:endParaRPr lang="en-US" dirty="0"/>
          </a:p>
        </p:txBody>
      </p:sp>
      <p:sp>
        <p:nvSpPr>
          <p:cNvPr id="16" name="Rectangle 15"/>
          <p:cNvSpPr/>
          <p:nvPr userDrawn="1"/>
        </p:nvSpPr>
        <p:spPr>
          <a:xfrm>
            <a:off x="0" y="0"/>
            <a:ext cx="731520" cy="40233600"/>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7" rIns="83814" bIns="41907" rtlCol="0" anchor="ctr"/>
          <a:lstStyle/>
          <a:p>
            <a:pPr algn="ctr"/>
            <a:endParaRPr lang="en-US" dirty="0"/>
          </a:p>
        </p:txBody>
      </p:sp>
      <p:sp>
        <p:nvSpPr>
          <p:cNvPr id="17" name="Rectangle 16"/>
          <p:cNvSpPr/>
          <p:nvPr userDrawn="1"/>
        </p:nvSpPr>
        <p:spPr>
          <a:xfrm>
            <a:off x="0" y="0"/>
            <a:ext cx="40233600" cy="50292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7" rIns="83814" bIns="41907" rtlCol="0" anchor="ctr"/>
          <a:lstStyle/>
          <a:p>
            <a:pPr algn="ctr"/>
            <a:endParaRPr lang="en-US" dirty="0"/>
          </a:p>
        </p:txBody>
      </p:sp>
      <p:pic>
        <p:nvPicPr>
          <p:cNvPr id="2" name="Picture 1"/>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34747200" y="39928800"/>
            <a:ext cx="5297435" cy="185928"/>
          </a:xfrm>
          <a:prstGeom prst="rect">
            <a:avLst/>
          </a:prstGeom>
        </p:spPr>
      </p:pic>
      <p:sp>
        <p:nvSpPr>
          <p:cNvPr id="3" name="Rectangle 2">
            <a:extLst>
              <a:ext uri="{FF2B5EF4-FFF2-40B4-BE49-F238E27FC236}">
                <a16:creationId xmlns:a16="http://schemas.microsoft.com/office/drawing/2014/main" id="{5B9B72BB-7FCA-9D3E-9528-CF0000EB8E2B}"/>
              </a:ext>
            </a:extLst>
          </p:cNvPr>
          <p:cNvSpPr/>
          <p:nvPr userDrawn="1"/>
        </p:nvSpPr>
        <p:spPr>
          <a:xfrm>
            <a:off x="0" y="38481000"/>
            <a:ext cx="40309800" cy="17595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83814" tIns="41907" rIns="83814" bIns="41907" rtlCol="0" anchor="ctr"/>
          <a:lstStyle/>
          <a:p>
            <a:pPr algn="ctr"/>
            <a:endParaRPr lang="en-US" dirty="0"/>
          </a:p>
        </p:txBody>
      </p:sp>
    </p:spTree>
    <p:extLst>
      <p:ext uri="{BB962C8B-B14F-4D97-AF65-F5344CB8AC3E}">
        <p14:creationId xmlns:p14="http://schemas.microsoft.com/office/powerpoint/2010/main" val="3886826232"/>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AA2320-7051-4086-BE30-05F3CED99B81}"/>
              </a:ext>
            </a:extLst>
          </p:cNvPr>
          <p:cNvSpPr>
            <a:spLocks noGrp="1"/>
          </p:cNvSpPr>
          <p:nvPr>
            <p:ph type="title"/>
          </p:nvPr>
        </p:nvSpPr>
        <p:spPr>
          <a:xfrm>
            <a:off x="2766060" y="2142070"/>
            <a:ext cx="34701480" cy="7776636"/>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CCB6650-51D1-4FB7-8D77-2EAACEEADF8A}"/>
              </a:ext>
            </a:extLst>
          </p:cNvPr>
          <p:cNvSpPr>
            <a:spLocks noGrp="1"/>
          </p:cNvSpPr>
          <p:nvPr>
            <p:ph type="body" idx="1"/>
          </p:nvPr>
        </p:nvSpPr>
        <p:spPr>
          <a:xfrm>
            <a:off x="2766060" y="10710333"/>
            <a:ext cx="34701480" cy="2552785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90E7C8-7FF9-4C9C-8025-3CCF1F580193}"/>
              </a:ext>
            </a:extLst>
          </p:cNvPr>
          <p:cNvSpPr>
            <a:spLocks noGrp="1"/>
          </p:cNvSpPr>
          <p:nvPr>
            <p:ph type="dt" sz="half" idx="2"/>
          </p:nvPr>
        </p:nvSpPr>
        <p:spPr>
          <a:xfrm>
            <a:off x="2766060" y="37290589"/>
            <a:ext cx="9052560" cy="2142067"/>
          </a:xfrm>
          <a:prstGeom prst="rect">
            <a:avLst/>
          </a:prstGeom>
        </p:spPr>
        <p:txBody>
          <a:bodyPr vert="horz" lIns="91440" tIns="45720" rIns="91440" bIns="45720" rtlCol="0" anchor="ctr"/>
          <a:lstStyle>
            <a:lvl1pPr algn="l">
              <a:defRPr sz="3960">
                <a:solidFill>
                  <a:schemeClr val="tx1">
                    <a:tint val="75000"/>
                  </a:schemeClr>
                </a:solidFill>
              </a:defRPr>
            </a:lvl1pPr>
          </a:lstStyle>
          <a:p>
            <a:fld id="{985D6BDF-9D0E-4E2B-85B8-D8F4790360C9}" type="datetimeFigureOut">
              <a:rPr lang="en-US" smtClean="0"/>
              <a:t>3/30/2026</a:t>
            </a:fld>
            <a:endParaRPr lang="en-US" dirty="0"/>
          </a:p>
        </p:txBody>
      </p:sp>
      <p:sp>
        <p:nvSpPr>
          <p:cNvPr id="5" name="Footer Placeholder 4">
            <a:extLst>
              <a:ext uri="{FF2B5EF4-FFF2-40B4-BE49-F238E27FC236}">
                <a16:creationId xmlns:a16="http://schemas.microsoft.com/office/drawing/2014/main" id="{FAC26B8D-9A00-4784-BBA0-627D012CA801}"/>
              </a:ext>
            </a:extLst>
          </p:cNvPr>
          <p:cNvSpPr>
            <a:spLocks noGrp="1"/>
          </p:cNvSpPr>
          <p:nvPr>
            <p:ph type="ftr" sz="quarter" idx="3"/>
          </p:nvPr>
        </p:nvSpPr>
        <p:spPr>
          <a:xfrm>
            <a:off x="13327380" y="37290589"/>
            <a:ext cx="13578840" cy="2142067"/>
          </a:xfrm>
          <a:prstGeom prst="rect">
            <a:avLst/>
          </a:prstGeom>
        </p:spPr>
        <p:txBody>
          <a:bodyPr vert="horz" lIns="91440" tIns="45720" rIns="91440" bIns="45720" rtlCol="0" anchor="ctr"/>
          <a:lstStyle>
            <a:lvl1pPr algn="ctr">
              <a:defRPr sz="396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6772DF0-F4C0-44E8-9F72-FFC4534F3346}"/>
              </a:ext>
            </a:extLst>
          </p:cNvPr>
          <p:cNvSpPr>
            <a:spLocks noGrp="1"/>
          </p:cNvSpPr>
          <p:nvPr>
            <p:ph type="sldNum" sz="quarter" idx="4"/>
          </p:nvPr>
        </p:nvSpPr>
        <p:spPr>
          <a:xfrm>
            <a:off x="28414980" y="37290589"/>
            <a:ext cx="9052560" cy="2142067"/>
          </a:xfrm>
          <a:prstGeom prst="rect">
            <a:avLst/>
          </a:prstGeom>
        </p:spPr>
        <p:txBody>
          <a:bodyPr vert="horz" lIns="91440" tIns="45720" rIns="91440" bIns="45720" rtlCol="0" anchor="ctr"/>
          <a:lstStyle>
            <a:lvl1pPr algn="r">
              <a:defRPr sz="3960">
                <a:solidFill>
                  <a:schemeClr val="tx1">
                    <a:tint val="75000"/>
                  </a:schemeClr>
                </a:solidFill>
              </a:defRPr>
            </a:lvl1pPr>
          </a:lstStyle>
          <a:p>
            <a:fld id="{FBB075EA-769C-4ECD-B48E-D6FCDC24F876}" type="slidenum">
              <a:rPr lang="en-US" smtClean="0"/>
              <a:t>‹#›</a:t>
            </a:fld>
            <a:endParaRPr lang="en-US" dirty="0"/>
          </a:p>
        </p:txBody>
      </p:sp>
    </p:spTree>
    <p:extLst>
      <p:ext uri="{BB962C8B-B14F-4D97-AF65-F5344CB8AC3E}">
        <p14:creationId xmlns:p14="http://schemas.microsoft.com/office/powerpoint/2010/main" val="1176515695"/>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3017520" rtl="0" eaLnBrk="1" latinLnBrk="0" hangingPunct="1">
        <a:lnSpc>
          <a:spcPct val="90000"/>
        </a:lnSpc>
        <a:spcBef>
          <a:spcPct val="0"/>
        </a:spcBef>
        <a:buNone/>
        <a:defRPr sz="14520" kern="1200">
          <a:solidFill>
            <a:schemeClr val="tx1"/>
          </a:solidFill>
          <a:latin typeface="+mj-lt"/>
          <a:ea typeface="+mj-ea"/>
          <a:cs typeface="+mj-cs"/>
        </a:defRPr>
      </a:lvl1pPr>
    </p:titleStyle>
    <p:bodyStyle>
      <a:lvl1pPr marL="754380" indent="-754380" algn="l" defTabSz="3017520" rtl="0" eaLnBrk="1" latinLnBrk="0" hangingPunct="1">
        <a:lnSpc>
          <a:spcPct val="90000"/>
        </a:lnSpc>
        <a:spcBef>
          <a:spcPts val="3300"/>
        </a:spcBef>
        <a:buFont typeface="Arial" panose="020B0604020202020204" pitchFamily="34" charset="0"/>
        <a:buChar char="•"/>
        <a:defRPr sz="9240" kern="1200">
          <a:solidFill>
            <a:schemeClr val="tx1"/>
          </a:solidFill>
          <a:latin typeface="+mn-lt"/>
          <a:ea typeface="+mn-ea"/>
          <a:cs typeface="+mn-cs"/>
        </a:defRPr>
      </a:lvl1pPr>
      <a:lvl2pPr marL="2263140" indent="-754380" algn="l" defTabSz="3017520" rtl="0" eaLnBrk="1" latinLnBrk="0" hangingPunct="1">
        <a:lnSpc>
          <a:spcPct val="90000"/>
        </a:lnSpc>
        <a:spcBef>
          <a:spcPts val="1650"/>
        </a:spcBef>
        <a:buFont typeface="Arial" panose="020B0604020202020204" pitchFamily="34" charset="0"/>
        <a:buChar char="•"/>
        <a:defRPr sz="7920" kern="1200">
          <a:solidFill>
            <a:schemeClr val="tx1"/>
          </a:solidFill>
          <a:latin typeface="+mn-lt"/>
          <a:ea typeface="+mn-ea"/>
          <a:cs typeface="+mn-cs"/>
        </a:defRPr>
      </a:lvl2pPr>
      <a:lvl3pPr marL="3771900" indent="-754380" algn="l" defTabSz="3017520" rtl="0" eaLnBrk="1" latinLnBrk="0" hangingPunct="1">
        <a:lnSpc>
          <a:spcPct val="90000"/>
        </a:lnSpc>
        <a:spcBef>
          <a:spcPts val="1650"/>
        </a:spcBef>
        <a:buFont typeface="Arial" panose="020B0604020202020204" pitchFamily="34" charset="0"/>
        <a:buChar char="•"/>
        <a:defRPr sz="6600" kern="1200">
          <a:solidFill>
            <a:schemeClr val="tx1"/>
          </a:solidFill>
          <a:latin typeface="+mn-lt"/>
          <a:ea typeface="+mn-ea"/>
          <a:cs typeface="+mn-cs"/>
        </a:defRPr>
      </a:lvl3pPr>
      <a:lvl4pPr marL="5280660" indent="-754380" algn="l" defTabSz="3017520" rtl="0" eaLnBrk="1" latinLnBrk="0" hangingPunct="1">
        <a:lnSpc>
          <a:spcPct val="90000"/>
        </a:lnSpc>
        <a:spcBef>
          <a:spcPts val="1650"/>
        </a:spcBef>
        <a:buFont typeface="Arial" panose="020B0604020202020204" pitchFamily="34" charset="0"/>
        <a:buChar char="•"/>
        <a:defRPr sz="5940" kern="1200">
          <a:solidFill>
            <a:schemeClr val="tx1"/>
          </a:solidFill>
          <a:latin typeface="+mn-lt"/>
          <a:ea typeface="+mn-ea"/>
          <a:cs typeface="+mn-cs"/>
        </a:defRPr>
      </a:lvl4pPr>
      <a:lvl5pPr marL="6789420" indent="-754380" algn="l" defTabSz="3017520" rtl="0" eaLnBrk="1" latinLnBrk="0" hangingPunct="1">
        <a:lnSpc>
          <a:spcPct val="90000"/>
        </a:lnSpc>
        <a:spcBef>
          <a:spcPts val="1650"/>
        </a:spcBef>
        <a:buFont typeface="Arial" panose="020B0604020202020204" pitchFamily="34" charset="0"/>
        <a:buChar char="•"/>
        <a:defRPr sz="5940" kern="1200">
          <a:solidFill>
            <a:schemeClr val="tx1"/>
          </a:solidFill>
          <a:latin typeface="+mn-lt"/>
          <a:ea typeface="+mn-ea"/>
          <a:cs typeface="+mn-cs"/>
        </a:defRPr>
      </a:lvl5pPr>
      <a:lvl6pPr marL="8298180" indent="-754380" algn="l" defTabSz="3017520" rtl="0" eaLnBrk="1" latinLnBrk="0" hangingPunct="1">
        <a:lnSpc>
          <a:spcPct val="90000"/>
        </a:lnSpc>
        <a:spcBef>
          <a:spcPts val="1650"/>
        </a:spcBef>
        <a:buFont typeface="Arial" panose="020B0604020202020204" pitchFamily="34" charset="0"/>
        <a:buChar char="•"/>
        <a:defRPr sz="5940" kern="1200">
          <a:solidFill>
            <a:schemeClr val="tx1"/>
          </a:solidFill>
          <a:latin typeface="+mn-lt"/>
          <a:ea typeface="+mn-ea"/>
          <a:cs typeface="+mn-cs"/>
        </a:defRPr>
      </a:lvl6pPr>
      <a:lvl7pPr marL="9806940" indent="-754380" algn="l" defTabSz="3017520" rtl="0" eaLnBrk="1" latinLnBrk="0" hangingPunct="1">
        <a:lnSpc>
          <a:spcPct val="90000"/>
        </a:lnSpc>
        <a:spcBef>
          <a:spcPts val="1650"/>
        </a:spcBef>
        <a:buFont typeface="Arial" panose="020B0604020202020204" pitchFamily="34" charset="0"/>
        <a:buChar char="•"/>
        <a:defRPr sz="5940" kern="1200">
          <a:solidFill>
            <a:schemeClr val="tx1"/>
          </a:solidFill>
          <a:latin typeface="+mn-lt"/>
          <a:ea typeface="+mn-ea"/>
          <a:cs typeface="+mn-cs"/>
        </a:defRPr>
      </a:lvl7pPr>
      <a:lvl8pPr marL="11315700" indent="-754380" algn="l" defTabSz="3017520" rtl="0" eaLnBrk="1" latinLnBrk="0" hangingPunct="1">
        <a:lnSpc>
          <a:spcPct val="90000"/>
        </a:lnSpc>
        <a:spcBef>
          <a:spcPts val="1650"/>
        </a:spcBef>
        <a:buFont typeface="Arial" panose="020B0604020202020204" pitchFamily="34" charset="0"/>
        <a:buChar char="•"/>
        <a:defRPr sz="5940" kern="1200">
          <a:solidFill>
            <a:schemeClr val="tx1"/>
          </a:solidFill>
          <a:latin typeface="+mn-lt"/>
          <a:ea typeface="+mn-ea"/>
          <a:cs typeface="+mn-cs"/>
        </a:defRPr>
      </a:lvl8pPr>
      <a:lvl9pPr marL="12824460" indent="-754380" algn="l" defTabSz="3017520" rtl="0" eaLnBrk="1" latinLnBrk="0" hangingPunct="1">
        <a:lnSpc>
          <a:spcPct val="90000"/>
        </a:lnSpc>
        <a:spcBef>
          <a:spcPts val="1650"/>
        </a:spcBef>
        <a:buFont typeface="Arial" panose="020B0604020202020204" pitchFamily="34" charset="0"/>
        <a:buChar char="•"/>
        <a:defRPr sz="5940" kern="1200">
          <a:solidFill>
            <a:schemeClr val="tx1"/>
          </a:solidFill>
          <a:latin typeface="+mn-lt"/>
          <a:ea typeface="+mn-ea"/>
          <a:cs typeface="+mn-cs"/>
        </a:defRPr>
      </a:lvl9pPr>
    </p:bodyStyle>
    <p:otherStyle>
      <a:defPPr>
        <a:defRPr lang="en-US"/>
      </a:defPPr>
      <a:lvl1pPr marL="0" algn="l" defTabSz="3017520" rtl="0" eaLnBrk="1" latinLnBrk="0" hangingPunct="1">
        <a:defRPr sz="5940" kern="1200">
          <a:solidFill>
            <a:schemeClr val="tx1"/>
          </a:solidFill>
          <a:latin typeface="+mn-lt"/>
          <a:ea typeface="+mn-ea"/>
          <a:cs typeface="+mn-cs"/>
        </a:defRPr>
      </a:lvl1pPr>
      <a:lvl2pPr marL="1508760" algn="l" defTabSz="3017520" rtl="0" eaLnBrk="1" latinLnBrk="0" hangingPunct="1">
        <a:defRPr sz="5940" kern="1200">
          <a:solidFill>
            <a:schemeClr val="tx1"/>
          </a:solidFill>
          <a:latin typeface="+mn-lt"/>
          <a:ea typeface="+mn-ea"/>
          <a:cs typeface="+mn-cs"/>
        </a:defRPr>
      </a:lvl2pPr>
      <a:lvl3pPr marL="3017520" algn="l" defTabSz="3017520" rtl="0" eaLnBrk="1" latinLnBrk="0" hangingPunct="1">
        <a:defRPr sz="5940" kern="1200">
          <a:solidFill>
            <a:schemeClr val="tx1"/>
          </a:solidFill>
          <a:latin typeface="+mn-lt"/>
          <a:ea typeface="+mn-ea"/>
          <a:cs typeface="+mn-cs"/>
        </a:defRPr>
      </a:lvl3pPr>
      <a:lvl4pPr marL="4526280" algn="l" defTabSz="3017520" rtl="0" eaLnBrk="1" latinLnBrk="0" hangingPunct="1">
        <a:defRPr sz="5940" kern="1200">
          <a:solidFill>
            <a:schemeClr val="tx1"/>
          </a:solidFill>
          <a:latin typeface="+mn-lt"/>
          <a:ea typeface="+mn-ea"/>
          <a:cs typeface="+mn-cs"/>
        </a:defRPr>
      </a:lvl4pPr>
      <a:lvl5pPr marL="6035040" algn="l" defTabSz="3017520" rtl="0" eaLnBrk="1" latinLnBrk="0" hangingPunct="1">
        <a:defRPr sz="5940" kern="1200">
          <a:solidFill>
            <a:schemeClr val="tx1"/>
          </a:solidFill>
          <a:latin typeface="+mn-lt"/>
          <a:ea typeface="+mn-ea"/>
          <a:cs typeface="+mn-cs"/>
        </a:defRPr>
      </a:lvl5pPr>
      <a:lvl6pPr marL="7543800" algn="l" defTabSz="3017520" rtl="0" eaLnBrk="1" latinLnBrk="0" hangingPunct="1">
        <a:defRPr sz="5940" kern="1200">
          <a:solidFill>
            <a:schemeClr val="tx1"/>
          </a:solidFill>
          <a:latin typeface="+mn-lt"/>
          <a:ea typeface="+mn-ea"/>
          <a:cs typeface="+mn-cs"/>
        </a:defRPr>
      </a:lvl6pPr>
      <a:lvl7pPr marL="9052560" algn="l" defTabSz="3017520" rtl="0" eaLnBrk="1" latinLnBrk="0" hangingPunct="1">
        <a:defRPr sz="5940" kern="1200">
          <a:solidFill>
            <a:schemeClr val="tx1"/>
          </a:solidFill>
          <a:latin typeface="+mn-lt"/>
          <a:ea typeface="+mn-ea"/>
          <a:cs typeface="+mn-cs"/>
        </a:defRPr>
      </a:lvl7pPr>
      <a:lvl8pPr marL="10561320" algn="l" defTabSz="3017520" rtl="0" eaLnBrk="1" latinLnBrk="0" hangingPunct="1">
        <a:defRPr sz="5940" kern="1200">
          <a:solidFill>
            <a:schemeClr val="tx1"/>
          </a:solidFill>
          <a:latin typeface="+mn-lt"/>
          <a:ea typeface="+mn-ea"/>
          <a:cs typeface="+mn-cs"/>
        </a:defRPr>
      </a:lvl8pPr>
      <a:lvl9pPr marL="12070080" algn="l" defTabSz="3017520" rtl="0" eaLnBrk="1" latinLnBrk="0" hangingPunct="1">
        <a:defRPr sz="594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01/jama.2025.19563" TargetMode="External"/><Relationship Id="rId13" Type="http://schemas.openxmlformats.org/officeDocument/2006/relationships/hyperlink" Target="https://doi.org/10.2196/mhealth.3335" TargetMode="External"/><Relationship Id="rId18" Type="http://schemas.openxmlformats.org/officeDocument/2006/relationships/image" Target="../media/image4.jpeg"/><Relationship Id="rId3" Type="http://schemas.openxmlformats.org/officeDocument/2006/relationships/hyperlink" Target="https://doi.org/10.1038/s41746-021-00423-6" TargetMode="External"/><Relationship Id="rId7" Type="http://schemas.openxmlformats.org/officeDocument/2006/relationships/hyperlink" Target="https://doi.org/10.3390/jcm14124240" TargetMode="External"/><Relationship Id="rId12" Type="http://schemas.openxmlformats.org/officeDocument/2006/relationships/hyperlink" Target="https://www.medbox.org/document/idf-diabetes-atlas-2021" TargetMode="External"/><Relationship Id="rId17" Type="http://schemas.openxmlformats.org/officeDocument/2006/relationships/image" Target="../media/image3.jpeg"/><Relationship Id="rId2" Type="http://schemas.openxmlformats.org/officeDocument/2006/relationships/hyperlink" Target="https://doi.org/10.1186/s12889-025-24337-0" TargetMode="Externa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doi.org/10.1038/s41746-025-02036-9" TargetMode="External"/><Relationship Id="rId11" Type="http://schemas.openxmlformats.org/officeDocument/2006/relationships/hyperlink" Target="https://doi.org/10.2196/jmir.2583" TargetMode="External"/><Relationship Id="rId5" Type="http://schemas.openxmlformats.org/officeDocument/2006/relationships/hyperlink" Target="https://doi.org/10.2196/19284" TargetMode="External"/><Relationship Id="rId15" Type="http://schemas.openxmlformats.org/officeDocument/2006/relationships/hyperlink" Target="https://www.who.int/news-room/fact-sheets/detail/diabetes" TargetMode="External"/><Relationship Id="rId10" Type="http://schemas.openxmlformats.org/officeDocument/2006/relationships/hyperlink" Target="https://www.who.int/publications/i/item/9789240029200" TargetMode="External"/><Relationship Id="rId19" Type="http://schemas.openxmlformats.org/officeDocument/2006/relationships/image" Target="../media/image5.jpeg"/><Relationship Id="rId4" Type="http://schemas.openxmlformats.org/officeDocument/2006/relationships/hyperlink" Target="https://doi.org/10.3389/fendo.2025.1620132" TargetMode="External"/><Relationship Id="rId9" Type="http://schemas.openxmlformats.org/officeDocument/2006/relationships/hyperlink" Target="https://doi.org/10.1186/1748-5908-6-42" TargetMode="External"/><Relationship Id="rId14" Type="http://schemas.openxmlformats.org/officeDocument/2006/relationships/hyperlink" Target="https://doi.org/10.1186/s12966-016-0454-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123"/>
          <p:cNvSpPr txBox="1">
            <a:spLocks noChangeArrowheads="1"/>
          </p:cNvSpPr>
          <p:nvPr/>
        </p:nvSpPr>
        <p:spPr bwMode="auto">
          <a:xfrm>
            <a:off x="4114800" y="403860"/>
            <a:ext cx="34213800" cy="209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7628" tIns="167628" rIns="167628" bIns="167628" anchor="ctr" anchorCtr="0"/>
          <a:lstStyle>
            <a:lvl1pPr defTabSz="4389438" eaLnBrk="0" hangingPunct="0">
              <a:defRPr sz="2200">
                <a:solidFill>
                  <a:schemeClr val="tx1"/>
                </a:solidFill>
                <a:latin typeface="Arial" charset="0"/>
              </a:defRPr>
            </a:lvl1pPr>
            <a:lvl2pPr marL="742950" indent="-285750" defTabSz="4389438" eaLnBrk="0" hangingPunct="0">
              <a:defRPr sz="2200">
                <a:solidFill>
                  <a:schemeClr val="tx1"/>
                </a:solidFill>
                <a:latin typeface="Arial" charset="0"/>
              </a:defRPr>
            </a:lvl2pPr>
            <a:lvl3pPr marL="1143000" indent="-228600" defTabSz="4389438" eaLnBrk="0" hangingPunct="0">
              <a:defRPr sz="2200">
                <a:solidFill>
                  <a:schemeClr val="tx1"/>
                </a:solidFill>
                <a:latin typeface="Arial" charset="0"/>
              </a:defRPr>
            </a:lvl3pPr>
            <a:lvl4pPr marL="1600200" indent="-228600" defTabSz="4389438" eaLnBrk="0" hangingPunct="0">
              <a:defRPr sz="2200">
                <a:solidFill>
                  <a:schemeClr val="tx1"/>
                </a:solidFill>
                <a:latin typeface="Arial" charset="0"/>
              </a:defRPr>
            </a:lvl4pPr>
            <a:lvl5pPr marL="2057400" indent="-228600" defTabSz="4389438" eaLnBrk="0" hangingPunct="0">
              <a:defRPr sz="2200">
                <a:solidFill>
                  <a:schemeClr val="tx1"/>
                </a:solidFill>
                <a:latin typeface="Arial" charset="0"/>
              </a:defRPr>
            </a:lvl5pPr>
            <a:lvl6pPr marL="2514600" indent="-228600" defTabSz="4389438" eaLnBrk="0" fontAlgn="base" hangingPunct="0">
              <a:spcBef>
                <a:spcPct val="0"/>
              </a:spcBef>
              <a:spcAft>
                <a:spcPct val="0"/>
              </a:spcAft>
              <a:defRPr sz="2200">
                <a:solidFill>
                  <a:schemeClr val="tx1"/>
                </a:solidFill>
                <a:latin typeface="Arial" charset="0"/>
              </a:defRPr>
            </a:lvl6pPr>
            <a:lvl7pPr marL="2971800" indent="-228600" defTabSz="4389438" eaLnBrk="0" fontAlgn="base" hangingPunct="0">
              <a:spcBef>
                <a:spcPct val="0"/>
              </a:spcBef>
              <a:spcAft>
                <a:spcPct val="0"/>
              </a:spcAft>
              <a:defRPr sz="2200">
                <a:solidFill>
                  <a:schemeClr val="tx1"/>
                </a:solidFill>
                <a:latin typeface="Arial" charset="0"/>
              </a:defRPr>
            </a:lvl7pPr>
            <a:lvl8pPr marL="3429000" indent="-228600" defTabSz="4389438" eaLnBrk="0" fontAlgn="base" hangingPunct="0">
              <a:spcBef>
                <a:spcPct val="0"/>
              </a:spcBef>
              <a:spcAft>
                <a:spcPct val="0"/>
              </a:spcAft>
              <a:defRPr sz="2200">
                <a:solidFill>
                  <a:schemeClr val="tx1"/>
                </a:solidFill>
                <a:latin typeface="Arial" charset="0"/>
              </a:defRPr>
            </a:lvl8pPr>
            <a:lvl9pPr marL="3886200" indent="-228600" defTabSz="4389438" eaLnBrk="0" fontAlgn="base" hangingPunct="0">
              <a:spcBef>
                <a:spcPct val="0"/>
              </a:spcBef>
              <a:spcAft>
                <a:spcPct val="0"/>
              </a:spcAft>
              <a:defRPr sz="2200">
                <a:solidFill>
                  <a:schemeClr val="tx1"/>
                </a:solidFill>
                <a:latin typeface="Arial" charset="0"/>
              </a:defRPr>
            </a:lvl9pPr>
          </a:lstStyle>
          <a:p>
            <a:pPr algn="ctr" eaLnBrk="1" hangingPunct="1"/>
            <a:r>
              <a:rPr lang="en-US" sz="7200" b="1" dirty="0">
                <a:solidFill>
                  <a:srgbClr val="FFFF00"/>
                </a:solidFill>
                <a:latin typeface="Arial" panose="020B0604020202020204" pitchFamily="34" charset="0"/>
                <a:cs typeface="Arial" panose="020B0604020202020204" pitchFamily="34" charset="0"/>
              </a:rPr>
              <a:t>AI-Powered Digital Health Intervention for Type 2 Diabetes Prevention: A Behaviour Change Approach</a:t>
            </a:r>
          </a:p>
        </p:txBody>
      </p:sp>
      <p:sp>
        <p:nvSpPr>
          <p:cNvPr id="14" name="Text Box 193"/>
          <p:cNvSpPr txBox="1">
            <a:spLocks noChangeArrowheads="1"/>
          </p:cNvSpPr>
          <p:nvPr/>
        </p:nvSpPr>
        <p:spPr bwMode="auto">
          <a:xfrm>
            <a:off x="1607820" y="30556200"/>
            <a:ext cx="11704320" cy="6801838"/>
          </a:xfrm>
          <a:prstGeom prst="rect">
            <a:avLst/>
          </a:prstGeom>
          <a:solidFill>
            <a:schemeClr val="bg1"/>
          </a:solidFill>
          <a:ln w="12700">
            <a:solidFill>
              <a:schemeClr val="accent1">
                <a:lumMod val="75000"/>
              </a:schemeClr>
            </a:solidFill>
          </a:ln>
          <a:effectLst/>
        </p:spPr>
        <p:txBody>
          <a:bodyPr lIns="167628" tIns="167628" rIns="167628" bIns="167628">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r>
              <a:rPr lang="en-US" sz="2800"/>
              <a:t>The AI-based intervention will result in:</a:t>
            </a:r>
          </a:p>
          <a:p>
            <a:pPr marL="457200" indent="-457200" algn="just">
              <a:buFont typeface="Wingdings" panose="05000000000000000000" pitchFamily="2" charset="2"/>
              <a:buChar char="q"/>
            </a:pPr>
            <a:r>
              <a:rPr lang="en-US" sz="2800"/>
              <a:t>More frequent physical activity: Real-time results and individual aims will inspire the users to get into physical workouts (Fraser et al., 2025). </a:t>
            </a:r>
          </a:p>
          <a:p>
            <a:pPr marL="457200" indent="-457200" algn="just">
              <a:buFont typeface="Wingdings" panose="05000000000000000000" pitchFamily="2" charset="2"/>
              <a:buChar char="q"/>
            </a:pPr>
            <a:r>
              <a:rPr lang="en-US" sz="2800"/>
              <a:t>Eating healthier: The application will give recommendations on healthier food options, depending on the real-time observation of the calorie concentration (Maida et al., 2025). </a:t>
            </a:r>
          </a:p>
          <a:p>
            <a:pPr marL="457200" indent="-457200" algn="just">
              <a:buFont typeface="Wingdings" panose="05000000000000000000" pitchFamily="2" charset="2"/>
              <a:buChar char="q"/>
            </a:pPr>
            <a:r>
              <a:rPr lang="en-US" sz="2800"/>
              <a:t>Reduced risk of diabetes: The intervention will help to reduce the overall risk of type 2 diabetes development, especially among high-risk groups, due to its sustained change of behaviour (Mathioudakis et al., 2025).</a:t>
            </a:r>
          </a:p>
          <a:p>
            <a:pPr algn="just"/>
            <a:r>
              <a:rPr lang="en-US" sz="2800"/>
              <a:t>Nevertheless, there are still difficulties with the long-term engagement, conquering digital divides, and data privacy (Bates et al., 2021). These are issues that need to be countered by good design and support of the users. </a:t>
            </a:r>
            <a:endParaRPr lang="en-US" sz="2800" dirty="0"/>
          </a:p>
        </p:txBody>
      </p:sp>
      <p:sp>
        <p:nvSpPr>
          <p:cNvPr id="36" name="Rectangle 35"/>
          <p:cNvSpPr/>
          <p:nvPr/>
        </p:nvSpPr>
        <p:spPr>
          <a:xfrm>
            <a:off x="1600200" y="29718000"/>
            <a:ext cx="11704320" cy="82296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7" rIns="83814" bIns="41907" rtlCol="0" anchor="ctr"/>
          <a:lstStyle/>
          <a:p>
            <a:pPr algn="ctr"/>
            <a:r>
              <a:rPr lang="en-US" sz="4000" b="1">
                <a:solidFill>
                  <a:schemeClr val="accent3">
                    <a:lumMod val="20000"/>
                    <a:lumOff val="80000"/>
                  </a:schemeClr>
                </a:solidFill>
              </a:rPr>
              <a:t>Expected Outcomes</a:t>
            </a:r>
            <a:endParaRPr lang="en-US" sz="4000" b="1" dirty="0">
              <a:solidFill>
                <a:schemeClr val="accent3">
                  <a:lumMod val="20000"/>
                  <a:lumOff val="80000"/>
                </a:schemeClr>
              </a:solidFill>
            </a:endParaRPr>
          </a:p>
        </p:txBody>
      </p:sp>
      <p:sp>
        <p:nvSpPr>
          <p:cNvPr id="12" name="Text Box 191"/>
          <p:cNvSpPr txBox="1">
            <a:spLocks noChangeArrowheads="1"/>
          </p:cNvSpPr>
          <p:nvPr/>
        </p:nvSpPr>
        <p:spPr bwMode="auto">
          <a:xfrm>
            <a:off x="26883360" y="6354449"/>
            <a:ext cx="12359640" cy="6370951"/>
          </a:xfrm>
          <a:prstGeom prst="rect">
            <a:avLst/>
          </a:prstGeom>
          <a:solidFill>
            <a:schemeClr val="bg1"/>
          </a:solidFill>
          <a:ln w="12700">
            <a:solidFill>
              <a:schemeClr val="accent1">
                <a:lumMod val="75000"/>
              </a:schemeClr>
            </a:solidFill>
          </a:ln>
          <a:effectLst/>
        </p:spPr>
        <p:txBody>
          <a:bodyPr wrap="square" lIns="167628" tIns="167628" rIns="167628" bIns="167628">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r>
              <a:rPr lang="en-US" sz="2800" dirty="0"/>
              <a:t>The development of an efficient intervention aimed at preventing diabetes is based on health promotion principles. These include:</a:t>
            </a:r>
          </a:p>
          <a:p>
            <a:pPr marL="1200150" lvl="1" indent="-457200" algn="just">
              <a:buFont typeface="Wingdings" panose="05000000000000000000" pitchFamily="2" charset="2"/>
              <a:buChar char="q"/>
            </a:pPr>
            <a:r>
              <a:rPr lang="en-US" sz="2800" dirty="0"/>
              <a:t>Empowerment: Empowering individuals to be in charge of their health by means of self-monitoring and individual feedback (WHO, 2021). </a:t>
            </a:r>
          </a:p>
          <a:p>
            <a:pPr marL="1200150" lvl="1" indent="-457200" algn="just">
              <a:buFont typeface="Wingdings" panose="05000000000000000000" pitchFamily="2" charset="2"/>
              <a:buChar char="q"/>
            </a:pPr>
            <a:r>
              <a:rPr lang="en-US" sz="2800" dirty="0"/>
              <a:t>Prevention: to prevent type 2 diabetes, it is possible to work with the prevention of healthier lifestyle habits prior to the onset of the disease (Fraser et al., 2025). </a:t>
            </a:r>
          </a:p>
          <a:p>
            <a:pPr marL="1200150" lvl="1" indent="-457200" algn="just">
              <a:buFont typeface="Wingdings" panose="05000000000000000000" pitchFamily="2" charset="2"/>
              <a:buChar char="q"/>
            </a:pPr>
            <a:r>
              <a:rPr lang="en-US" sz="2800" dirty="0"/>
              <a:t>Equity: The delivery of digital tools to people of all socioeconomic levels to promote their health (</a:t>
            </a:r>
            <a:r>
              <a:rPr lang="en-US" sz="2800" dirty="0" err="1"/>
              <a:t>Fagherazzi</a:t>
            </a:r>
            <a:r>
              <a:rPr lang="en-US" sz="2800" dirty="0"/>
              <a:t> et al., 2020). </a:t>
            </a:r>
          </a:p>
          <a:p>
            <a:pPr marL="1200150" lvl="1" indent="-457200" algn="just">
              <a:buFont typeface="Wingdings" panose="05000000000000000000" pitchFamily="2" charset="2"/>
              <a:buChar char="q"/>
            </a:pPr>
            <a:r>
              <a:rPr lang="en-US" sz="2800" dirty="0"/>
              <a:t>Participation: The involvement of users in the process of controlling their health because users are actively involved in managing their health by including user feedback, and developing a sense of ownership of their wellness (Maida et al., 2025). </a:t>
            </a:r>
          </a:p>
        </p:txBody>
      </p:sp>
      <p:sp>
        <p:nvSpPr>
          <p:cNvPr id="35" name="Rectangle 34"/>
          <p:cNvSpPr/>
          <p:nvPr/>
        </p:nvSpPr>
        <p:spPr>
          <a:xfrm>
            <a:off x="26883360" y="5531489"/>
            <a:ext cx="12359640" cy="82296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7" rIns="83814" bIns="41907" rtlCol="0" anchor="ctr"/>
          <a:lstStyle/>
          <a:p>
            <a:pPr algn="ctr"/>
            <a:r>
              <a:rPr lang="en-US" sz="5400" b="1">
                <a:solidFill>
                  <a:schemeClr val="accent3">
                    <a:lumMod val="20000"/>
                    <a:lumOff val="80000"/>
                  </a:schemeClr>
                </a:solidFill>
              </a:rPr>
              <a:t>Health Promotion Principles &amp; Values</a:t>
            </a:r>
            <a:endParaRPr lang="en-US" sz="5400" b="1" dirty="0">
              <a:solidFill>
                <a:schemeClr val="accent3">
                  <a:lumMod val="20000"/>
                  <a:lumOff val="80000"/>
                </a:schemeClr>
              </a:solidFill>
            </a:endParaRPr>
          </a:p>
        </p:txBody>
      </p:sp>
      <p:sp>
        <p:nvSpPr>
          <p:cNvPr id="15" name="Text Box 194"/>
          <p:cNvSpPr txBox="1">
            <a:spLocks noChangeArrowheads="1"/>
          </p:cNvSpPr>
          <p:nvPr/>
        </p:nvSpPr>
        <p:spPr bwMode="auto">
          <a:xfrm>
            <a:off x="14264640" y="18852676"/>
            <a:ext cx="11704320" cy="11246324"/>
          </a:xfrm>
          <a:prstGeom prst="rect">
            <a:avLst/>
          </a:prstGeom>
          <a:solidFill>
            <a:schemeClr val="bg1"/>
          </a:solidFill>
          <a:ln w="12700">
            <a:solidFill>
              <a:schemeClr val="accent1">
                <a:lumMod val="75000"/>
              </a:schemeClr>
            </a:solidFill>
          </a:ln>
          <a:effectLst/>
        </p:spPr>
        <p:txBody>
          <a:bodyPr lIns="167628" tIns="167628" rIns="167628" bIns="167628">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lnSpc>
                <a:spcPct val="150000"/>
              </a:lnSpc>
            </a:pPr>
            <a:r>
              <a:rPr lang="en-US" sz="2800" dirty="0"/>
              <a:t>A powerful theoretical framework that can be used to create a digital health intervention is the COM-B model of behaviour change (Michie et al., 2011). The model dwells on three behaviour-driving factors:</a:t>
            </a:r>
          </a:p>
          <a:p>
            <a:pPr marL="457200" indent="-457200" algn="just">
              <a:lnSpc>
                <a:spcPct val="150000"/>
              </a:lnSpc>
              <a:buFont typeface="Wingdings" panose="05000000000000000000" pitchFamily="2" charset="2"/>
              <a:buChar char="q"/>
            </a:pPr>
            <a:r>
              <a:rPr lang="en-US" sz="2800" b="1" dirty="0"/>
              <a:t>Ability: </a:t>
            </a:r>
            <a:r>
              <a:rPr lang="en-US" sz="2800" dirty="0"/>
              <a:t>The ability and knowledge to participate in healthy </a:t>
            </a:r>
            <a:r>
              <a:rPr lang="en-US" sz="2800" dirty="0" err="1"/>
              <a:t>behaviours</a:t>
            </a:r>
            <a:r>
              <a:rPr lang="en-US" sz="2800" dirty="0"/>
              <a:t>. A smart </a:t>
            </a:r>
            <a:r>
              <a:rPr lang="en-US" sz="2800" dirty="0" err="1"/>
              <a:t>programme</a:t>
            </a:r>
            <a:r>
              <a:rPr lang="en-US" sz="2800" dirty="0"/>
              <a:t> will offer </a:t>
            </a:r>
            <a:r>
              <a:rPr lang="en-US" sz="2800" dirty="0" err="1"/>
              <a:t>individualised</a:t>
            </a:r>
            <a:r>
              <a:rPr lang="en-US" sz="2800" dirty="0"/>
              <a:t> advice to enhance the ability of consumers to regulate their health. </a:t>
            </a:r>
          </a:p>
          <a:p>
            <a:pPr marL="457200" indent="-457200" algn="just">
              <a:lnSpc>
                <a:spcPct val="150000"/>
              </a:lnSpc>
              <a:buFont typeface="Wingdings" panose="05000000000000000000" pitchFamily="2" charset="2"/>
              <a:buChar char="q"/>
            </a:pPr>
            <a:r>
              <a:rPr lang="en-US" sz="2800" b="1" dirty="0"/>
              <a:t>Opportunity: </a:t>
            </a:r>
            <a:r>
              <a:rPr lang="en-US" sz="2800" dirty="0"/>
              <a:t>The external factors that make healthy </a:t>
            </a:r>
            <a:r>
              <a:rPr lang="en-US" sz="2800" dirty="0" err="1"/>
              <a:t>behaviours</a:t>
            </a:r>
            <a:r>
              <a:rPr lang="en-US" sz="2800" dirty="0"/>
              <a:t> possible. The wearables and mobile apps are offering the user the chance to monitor their health </a:t>
            </a:r>
            <a:r>
              <a:rPr lang="en-US" sz="2800" dirty="0" err="1"/>
              <a:t>behaviours</a:t>
            </a:r>
            <a:r>
              <a:rPr lang="en-US" sz="2800" dirty="0"/>
              <a:t> on the spot and thereby developing self-regulation (Deng et al., 2025). </a:t>
            </a:r>
          </a:p>
          <a:p>
            <a:pPr marL="457200" indent="-457200" algn="just">
              <a:lnSpc>
                <a:spcPct val="150000"/>
              </a:lnSpc>
              <a:buFont typeface="Wingdings" panose="05000000000000000000" pitchFamily="2" charset="2"/>
              <a:buChar char="q"/>
            </a:pPr>
            <a:r>
              <a:rPr lang="en-US" sz="2800" b="1" dirty="0"/>
              <a:t>Motivation: </a:t>
            </a:r>
            <a:r>
              <a:rPr lang="en-US" sz="2800" dirty="0"/>
              <a:t>The internal points that motivate individuals into a behaviour. The AI system can motivate users to remain on their health journey with gamification and reminding mechanisms of other motivation techniques (</a:t>
            </a:r>
            <a:r>
              <a:rPr lang="en-US" sz="2800" dirty="0" err="1"/>
              <a:t>Topol</a:t>
            </a:r>
            <a:r>
              <a:rPr lang="en-US" sz="2800" dirty="0"/>
              <a:t>, 2019). </a:t>
            </a:r>
          </a:p>
          <a:p>
            <a:pPr algn="just">
              <a:lnSpc>
                <a:spcPct val="150000"/>
              </a:lnSpc>
            </a:pPr>
            <a:r>
              <a:rPr lang="en-US" sz="2800" dirty="0"/>
              <a:t>The proposed intervention will accomplish sustainable behaviour change and the </a:t>
            </a:r>
            <a:r>
              <a:rPr lang="en-US" sz="2800" dirty="0" err="1"/>
              <a:t>minimisation</a:t>
            </a:r>
            <a:r>
              <a:rPr lang="en-US" sz="2800" dirty="0"/>
              <a:t> of the risk of type 2 diabetes by addressing all three elements of the COM-B model.</a:t>
            </a:r>
          </a:p>
        </p:txBody>
      </p:sp>
      <p:sp>
        <p:nvSpPr>
          <p:cNvPr id="13" name="Text Box 192"/>
          <p:cNvSpPr txBox="1">
            <a:spLocks noChangeArrowheads="1"/>
          </p:cNvSpPr>
          <p:nvPr/>
        </p:nvSpPr>
        <p:spPr bwMode="auto">
          <a:xfrm>
            <a:off x="1645920" y="18836641"/>
            <a:ext cx="11704320" cy="9818048"/>
          </a:xfrm>
          <a:prstGeom prst="rect">
            <a:avLst/>
          </a:prstGeom>
          <a:solidFill>
            <a:schemeClr val="bg1"/>
          </a:solidFill>
          <a:ln w="12700">
            <a:solidFill>
              <a:schemeClr val="accent1">
                <a:lumMod val="75000"/>
              </a:schemeClr>
            </a:solidFill>
          </a:ln>
          <a:effectLst/>
        </p:spPr>
        <p:txBody>
          <a:bodyPr lIns="167628" tIns="167628" rIns="167628" bIns="167628">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eaLnBrk="1" hangingPunct="1">
              <a:spcAft>
                <a:spcPts val="3600"/>
              </a:spcAft>
            </a:pPr>
            <a:r>
              <a:rPr lang="en-US" sz="2800">
                <a:latin typeface="Arial" panose="020B0604020202020204" pitchFamily="34" charset="0"/>
                <a:cs typeface="Arial" panose="020B0604020202020204" pitchFamily="34" charset="0"/>
              </a:rPr>
              <a:t>Diabetes Type 2 is a worldwide epidemic of public health, especially in cities and rural regions where cases of obesity and lack of physical activity are on the rise. The data provided by the World Health Organisation (WHO, 2024) indicates that the prevalence of diabetes in the world is on the increase, with an approximate number of 422 million individuals being estimated to be under its impact. This rise has tremendous impacts on the healthcare systems since diabetes causes chronic complications like heart disease and nerve damage. Conventional diabetes prevention approaches that involve lifestyle change and education have had a low success rate among the masses (Avari et al., 2025). Therefore, they need to adopt new methods, including digital interventions, to access a larger population and guarantee long-term behaviour change.Wearables and mobile health applications have become important tools for preventing diabetes because they aid in the self-management of physical activity, food consumption, and health behaviours (Payne et al., 2015). Nevertheless, the conventional digital instruments tend to be problematic, including the insufficient interest and impersonalised feedback, which constrain their effectiveness in behavioural change over the long term (Schoeppe et al., 2016). These challenges can be overcome through an AI-based digital health intervention, which will provide personalised feedback to the user in real-time.</a:t>
            </a:r>
            <a:endParaRPr lang="en-US" sz="2800" dirty="0">
              <a:latin typeface="Arial" panose="020B0604020202020204" pitchFamily="34" charset="0"/>
              <a:cs typeface="Arial" panose="020B0604020202020204" pitchFamily="34" charset="0"/>
            </a:endParaRPr>
          </a:p>
        </p:txBody>
      </p:sp>
      <p:sp>
        <p:nvSpPr>
          <p:cNvPr id="34" name="Rectangle 33"/>
          <p:cNvSpPr/>
          <p:nvPr/>
        </p:nvSpPr>
        <p:spPr>
          <a:xfrm>
            <a:off x="1645920" y="18013680"/>
            <a:ext cx="11704320" cy="82296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7" rIns="83814" bIns="41907" rtlCol="0" anchor="ctr"/>
          <a:lstStyle/>
          <a:p>
            <a:pPr algn="ctr"/>
            <a:r>
              <a:rPr lang="en-US" sz="4000" b="1" dirty="0">
                <a:solidFill>
                  <a:schemeClr val="accent3">
                    <a:lumMod val="20000"/>
                    <a:lumOff val="80000"/>
                  </a:schemeClr>
                </a:solidFill>
              </a:rPr>
              <a:t>INTRODUCTION </a:t>
            </a:r>
          </a:p>
        </p:txBody>
      </p:sp>
      <p:sp>
        <p:nvSpPr>
          <p:cNvPr id="45" name="Rectangle 44"/>
          <p:cNvSpPr/>
          <p:nvPr/>
        </p:nvSpPr>
        <p:spPr>
          <a:xfrm>
            <a:off x="14264640" y="18029716"/>
            <a:ext cx="11704320" cy="82296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7" rIns="83814" bIns="41907" rtlCol="0" anchor="ctr"/>
          <a:lstStyle/>
          <a:p>
            <a:pPr algn="ctr"/>
            <a:r>
              <a:rPr lang="en-US" sz="4800" b="1">
                <a:solidFill>
                  <a:schemeClr val="accent3">
                    <a:lumMod val="20000"/>
                    <a:lumOff val="80000"/>
                  </a:schemeClr>
                </a:solidFill>
              </a:rPr>
              <a:t>Behaviour Change Theory</a:t>
            </a:r>
            <a:endParaRPr lang="en-US" sz="4800" b="1" dirty="0">
              <a:solidFill>
                <a:schemeClr val="accent3">
                  <a:lumMod val="20000"/>
                  <a:lumOff val="80000"/>
                </a:schemeClr>
              </a:solidFill>
            </a:endParaRPr>
          </a:p>
        </p:txBody>
      </p:sp>
      <p:sp>
        <p:nvSpPr>
          <p:cNvPr id="20" name="Rectangle 19">
            <a:extLst>
              <a:ext uri="{FF2B5EF4-FFF2-40B4-BE49-F238E27FC236}">
                <a16:creationId xmlns:a16="http://schemas.microsoft.com/office/drawing/2014/main" id="{360CEE39-30EF-96E2-15BD-4A5E5E319C7B}"/>
              </a:ext>
            </a:extLst>
          </p:cNvPr>
          <p:cNvSpPr/>
          <p:nvPr/>
        </p:nvSpPr>
        <p:spPr>
          <a:xfrm>
            <a:off x="26883360" y="31136568"/>
            <a:ext cx="12359640" cy="888290"/>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7" rIns="83814" bIns="41907" rtlCol="0" anchor="ctr"/>
          <a:lstStyle/>
          <a:p>
            <a:pPr algn="ctr"/>
            <a:r>
              <a:rPr lang="en-US" sz="4000" b="1" dirty="0">
                <a:solidFill>
                  <a:schemeClr val="accent3">
                    <a:lumMod val="20000"/>
                    <a:lumOff val="80000"/>
                  </a:schemeClr>
                </a:solidFill>
              </a:rPr>
              <a:t>REFERENCE LIST</a:t>
            </a:r>
          </a:p>
        </p:txBody>
      </p:sp>
      <p:sp>
        <p:nvSpPr>
          <p:cNvPr id="21" name="Text Box 193">
            <a:extLst>
              <a:ext uri="{FF2B5EF4-FFF2-40B4-BE49-F238E27FC236}">
                <a16:creationId xmlns:a16="http://schemas.microsoft.com/office/drawing/2014/main" id="{409149E7-E617-C2AA-FEF1-1833FE6E5564}"/>
              </a:ext>
            </a:extLst>
          </p:cNvPr>
          <p:cNvSpPr txBox="1">
            <a:spLocks noChangeArrowheads="1"/>
          </p:cNvSpPr>
          <p:nvPr/>
        </p:nvSpPr>
        <p:spPr bwMode="auto">
          <a:xfrm>
            <a:off x="26883360" y="31944493"/>
            <a:ext cx="12359640" cy="6155507"/>
          </a:xfrm>
          <a:prstGeom prst="rect">
            <a:avLst/>
          </a:prstGeom>
          <a:solidFill>
            <a:schemeClr val="bg1"/>
          </a:solidFill>
          <a:ln w="12700">
            <a:solidFill>
              <a:schemeClr val="accent1">
                <a:lumMod val="75000"/>
              </a:schemeClr>
            </a:solidFill>
          </a:ln>
          <a:effectLst/>
        </p:spPr>
        <p:txBody>
          <a:bodyPr wrap="square" lIns="167628" tIns="167628" rIns="167628" bIns="167628">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r>
              <a:rPr lang="en-US" sz="1400"/>
              <a:t>Avari, P. et al. (2025) 'Evaluating a digital intervention for prevention of type 2 diabetes: protocol for a cluster-randomised controlled trial in urban and rural India', </a:t>
            </a:r>
            <a:r>
              <a:rPr lang="en-US" sz="1400" i="1"/>
              <a:t>BMC Public Health</a:t>
            </a:r>
            <a:r>
              <a:rPr lang="en-US" sz="1400"/>
              <a:t>, 25(1). doi: </a:t>
            </a:r>
            <a:r>
              <a:rPr lang="en-US" sz="1400" u="sng">
                <a:hlinkClick r:id="rId2"/>
              </a:rPr>
              <a:t>https://doi.org/10.1186/s12889-025-24337-0</a:t>
            </a:r>
            <a:r>
              <a:rPr lang="en-US" sz="1400"/>
              <a:t>.</a:t>
            </a:r>
          </a:p>
          <a:p>
            <a:r>
              <a:rPr lang="en-US" sz="1400"/>
              <a:t>Bates, D.W. et al. (2021) 'The potential of artificial intelligence to improve patient safety: a scoping review', </a:t>
            </a:r>
            <a:r>
              <a:rPr lang="en-US" sz="1400" i="1"/>
              <a:t>npj Digital Medicine</a:t>
            </a:r>
            <a:r>
              <a:rPr lang="en-US" sz="1400"/>
              <a:t>, 4(1). doi: </a:t>
            </a:r>
            <a:r>
              <a:rPr lang="en-US" sz="1400" u="sng">
                <a:hlinkClick r:id="rId3"/>
              </a:rPr>
              <a:t>https://doi.org/10.1038/s41746-021-00423-6</a:t>
            </a:r>
            <a:r>
              <a:rPr lang="en-US" sz="1400"/>
              <a:t>.</a:t>
            </a:r>
          </a:p>
          <a:p>
            <a:r>
              <a:rPr lang="en-US" sz="1400"/>
              <a:t>Deng, M. et al. (2025) 'Artificial intelligence in diabetes care: from predictive analytics to generative AI and implementation challenges', </a:t>
            </a:r>
            <a:r>
              <a:rPr lang="en-US" sz="1400" i="1"/>
              <a:t>Frontiers in Endocrinology</a:t>
            </a:r>
            <a:r>
              <a:rPr lang="en-US" sz="1400"/>
              <a:t>, 16. doi: </a:t>
            </a:r>
            <a:r>
              <a:rPr lang="en-US" sz="1400" u="sng">
                <a:hlinkClick r:id="rId4"/>
              </a:rPr>
              <a:t>https://doi.org/10.3389/fendo.2025.1620132</a:t>
            </a:r>
            <a:r>
              <a:rPr lang="en-US" sz="1400"/>
              <a:t>.</a:t>
            </a:r>
          </a:p>
          <a:p>
            <a:r>
              <a:rPr lang="en-US" sz="1400"/>
              <a:t>Fagherazzi, G. et al. (2020) 'Digital Health Strategies to Fight COVID-19 Worldwide: Challenges, Recommendations, and a Call for Papers', </a:t>
            </a:r>
            <a:r>
              <a:rPr lang="en-US" sz="1400" i="1"/>
              <a:t>Journal of Medical Internet Research</a:t>
            </a:r>
            <a:r>
              <a:rPr lang="en-US" sz="1400"/>
              <a:t>, 22(6), p.e19284. doi: </a:t>
            </a:r>
            <a:r>
              <a:rPr lang="en-US" sz="1400" u="sng">
                <a:hlinkClick r:id="rId5"/>
              </a:rPr>
              <a:t>https://doi.org/10.2196/19284</a:t>
            </a:r>
            <a:r>
              <a:rPr lang="en-US" sz="1400"/>
              <a:t>.</a:t>
            </a:r>
          </a:p>
          <a:p>
            <a:r>
              <a:rPr lang="en-US" sz="1400"/>
              <a:t>Fraser, R.A. et al. (2025) 'Integration of artificial intelligence and wearable technology in the management of diabetes and prediabetes', </a:t>
            </a:r>
            <a:r>
              <a:rPr lang="en-US" sz="1400" i="1"/>
              <a:t>npj Digital Medicine</a:t>
            </a:r>
            <a:r>
              <a:rPr lang="en-US" sz="1400"/>
              <a:t>, 8(1). doi: </a:t>
            </a:r>
            <a:r>
              <a:rPr lang="en-US" sz="1400" u="sng">
                <a:hlinkClick r:id="rId6"/>
              </a:rPr>
              <a:t>https://doi.org/10.1038/s41746-025-02036-9</a:t>
            </a:r>
            <a:r>
              <a:rPr lang="en-US" sz="1400"/>
              <a:t>.</a:t>
            </a:r>
          </a:p>
          <a:p>
            <a:r>
              <a:rPr lang="en-US" sz="1400"/>
              <a:t>Maida, E. et al. (2025) 'Digital Health in Diabetes Care: A Narrative Review from Monitoring to the Management of Systemic and Neurologic Complications', </a:t>
            </a:r>
            <a:r>
              <a:rPr lang="en-US" sz="1400" i="1"/>
              <a:t>Journal of Clinical Medicine</a:t>
            </a:r>
            <a:r>
              <a:rPr lang="en-US" sz="1400"/>
              <a:t>, 14(12), p.4240. doi: </a:t>
            </a:r>
            <a:r>
              <a:rPr lang="en-US" sz="1400" u="sng">
                <a:hlinkClick r:id="rId7"/>
              </a:rPr>
              <a:t>https://doi.org/10.3390/jcm14124240</a:t>
            </a:r>
            <a:r>
              <a:rPr lang="en-US" sz="1400"/>
              <a:t>.</a:t>
            </a:r>
          </a:p>
          <a:p>
            <a:r>
              <a:rPr lang="en-US" sz="1400"/>
              <a:t>Mathioudakis, N. et al. (2025) 'An AI-Powered Lifestyle Intervention vs Human Coaching in the Diabetes Prevention Program', </a:t>
            </a:r>
            <a:r>
              <a:rPr lang="en-US" sz="1400" i="1"/>
              <a:t>JAMA</a:t>
            </a:r>
            <a:r>
              <a:rPr lang="en-US" sz="1400"/>
              <a:t>. doi: </a:t>
            </a:r>
            <a:r>
              <a:rPr lang="en-US" sz="1400" u="sng">
                <a:hlinkClick r:id="rId8"/>
              </a:rPr>
              <a:t>https://doi.org/10.1001/jama.2025.19563</a:t>
            </a:r>
            <a:r>
              <a:rPr lang="en-US" sz="1400"/>
              <a:t>.</a:t>
            </a:r>
          </a:p>
          <a:p>
            <a:r>
              <a:rPr lang="en-US" sz="1400"/>
              <a:t>Michie, S., van Stralen, M.M. and West, R. (2011) 'The behaviour change wheel: A new method for characterising and designing behaviour change interventions', </a:t>
            </a:r>
            <a:r>
              <a:rPr lang="en-US" sz="1400" i="1"/>
              <a:t>Implementation Science</a:t>
            </a:r>
            <a:r>
              <a:rPr lang="en-US" sz="1400"/>
              <a:t>, 6(42). doi: </a:t>
            </a:r>
            <a:r>
              <a:rPr lang="en-US" sz="1400" u="sng">
                <a:hlinkClick r:id="rId9"/>
              </a:rPr>
              <a:t>https://doi.org/10.1186/1748-5908-6-42</a:t>
            </a:r>
            <a:r>
              <a:rPr lang="en-US" sz="1400"/>
              <a:t>.</a:t>
            </a:r>
          </a:p>
          <a:p>
            <a:r>
              <a:rPr lang="en-US" sz="1400"/>
              <a:t>Topol, E. (2019) </a:t>
            </a:r>
            <a:r>
              <a:rPr lang="en-US" sz="1400" i="1"/>
              <a:t>Deep Medicine: How Artificial Intelligence Can Make Healthcare Human Again</a:t>
            </a:r>
            <a:r>
              <a:rPr lang="en-US" sz="1400"/>
              <a:t>. New York: Basic Books.</a:t>
            </a:r>
          </a:p>
          <a:p>
            <a:r>
              <a:rPr lang="en-US" sz="1400"/>
              <a:t>World Health Organization (2021) </a:t>
            </a:r>
            <a:r>
              <a:rPr lang="en-US" sz="1400" i="1"/>
              <a:t>Ethics and governance of artificial intelligence for health</a:t>
            </a:r>
            <a:r>
              <a:rPr lang="en-US" sz="1400"/>
              <a:t>. Available at: </a:t>
            </a:r>
            <a:r>
              <a:rPr lang="en-US" sz="1400" u="sng">
                <a:hlinkClick r:id="rId10"/>
              </a:rPr>
              <a:t>https://www.who.int/publications/i/item/9789240029200</a:t>
            </a:r>
            <a:r>
              <a:rPr lang="en-US" sz="1400"/>
              <a:t> [Accessed 29 Mar. 2026].</a:t>
            </a:r>
          </a:p>
          <a:p>
            <a:r>
              <a:rPr lang="en-US" sz="1400"/>
              <a:t>Dennison, L. et al. (2013) 'Opportunities and Challenges for Smartphone Applications in Supporting Health Behavior Change: Qualitative Study', </a:t>
            </a:r>
            <a:r>
              <a:rPr lang="en-US" sz="1400" i="1"/>
              <a:t>Journal of Medical Internet Research</a:t>
            </a:r>
            <a:r>
              <a:rPr lang="en-US" sz="1400"/>
              <a:t>, 15(4), p.e86. doi: </a:t>
            </a:r>
            <a:r>
              <a:rPr lang="en-US" sz="1400" u="sng">
                <a:hlinkClick r:id="rId11"/>
              </a:rPr>
              <a:t>https://doi.org/10.2196/jmir.2583</a:t>
            </a:r>
            <a:r>
              <a:rPr lang="en-US" sz="1400"/>
              <a:t>.</a:t>
            </a:r>
          </a:p>
          <a:p>
            <a:r>
              <a:rPr lang="en-US" sz="1400"/>
              <a:t>Medbox (2021) </a:t>
            </a:r>
            <a:r>
              <a:rPr lang="en-US" sz="1400" i="1"/>
              <a:t>IDF Diabetes Atlas 2021</a:t>
            </a:r>
            <a:r>
              <a:rPr lang="en-US" sz="1400"/>
              <a:t>. Available at: </a:t>
            </a:r>
            <a:r>
              <a:rPr lang="en-US" sz="1400" u="sng">
                <a:hlinkClick r:id="rId12"/>
              </a:rPr>
              <a:t>https://www.medbox.org/document/idf-diabetes-atlas-2021</a:t>
            </a:r>
            <a:r>
              <a:rPr lang="en-US" sz="1400"/>
              <a:t> [Accessed 29 Mar. 2026].</a:t>
            </a:r>
          </a:p>
          <a:p>
            <a:r>
              <a:rPr lang="en-US" sz="1400"/>
              <a:t>Payne, H.E. et al. (2015) 'Behavioral Functionality of Mobile Apps in Health Interventions: A Systematic Review of the Literature', </a:t>
            </a:r>
            <a:r>
              <a:rPr lang="en-US" sz="1400" i="1"/>
              <a:t>JMIR mHealth and uHealth</a:t>
            </a:r>
            <a:r>
              <a:rPr lang="en-US" sz="1400"/>
              <a:t>, 3(1), p.e20. doi: </a:t>
            </a:r>
            <a:r>
              <a:rPr lang="en-US" sz="1400" u="sng">
                <a:hlinkClick r:id="rId13"/>
              </a:rPr>
              <a:t>https://doi.org/10.2196/mhealth.3335</a:t>
            </a:r>
            <a:r>
              <a:rPr lang="en-US" sz="1400"/>
              <a:t>.</a:t>
            </a:r>
          </a:p>
          <a:p>
            <a:r>
              <a:rPr lang="en-US" sz="1400"/>
              <a:t>Schoeppe, S. et al. (2016) 'Efficacy of interventions that use apps to improve diet, physical activity and sedentary behaviour: a systematic review', </a:t>
            </a:r>
            <a:r>
              <a:rPr lang="en-US" sz="1400" i="1"/>
              <a:t>International Journal of Behavioral Nutrition and Physical Activity</a:t>
            </a:r>
            <a:r>
              <a:rPr lang="en-US" sz="1400"/>
              <a:t>, 13(1). doi: </a:t>
            </a:r>
            <a:r>
              <a:rPr lang="en-US" sz="1400" u="sng">
                <a:hlinkClick r:id="rId14"/>
              </a:rPr>
              <a:t>https://doi.org/10.1186/s12966-016-0454-y</a:t>
            </a:r>
            <a:r>
              <a:rPr lang="en-US" sz="1400"/>
              <a:t>.</a:t>
            </a:r>
          </a:p>
          <a:p>
            <a:r>
              <a:rPr lang="en-US" sz="1400"/>
              <a:t>WHO (2024) 'Diabetes'. Available at: </a:t>
            </a:r>
            <a:r>
              <a:rPr lang="en-US" sz="1400" u="sng">
                <a:hlinkClick r:id="rId15"/>
              </a:rPr>
              <a:t>https://www.who.int/news-room/fact-sheets/detail/diabetes</a:t>
            </a:r>
            <a:r>
              <a:rPr lang="en-US" sz="1400"/>
              <a:t> [Accessed 29 Mar. 2026].</a:t>
            </a:r>
          </a:p>
        </p:txBody>
      </p:sp>
      <p:sp>
        <p:nvSpPr>
          <p:cNvPr id="22" name="Rectangle 21">
            <a:extLst>
              <a:ext uri="{FF2B5EF4-FFF2-40B4-BE49-F238E27FC236}">
                <a16:creationId xmlns:a16="http://schemas.microsoft.com/office/drawing/2014/main" id="{D76FB18E-5101-66A3-1E2D-3C5B9538195A}"/>
              </a:ext>
            </a:extLst>
          </p:cNvPr>
          <p:cNvSpPr/>
          <p:nvPr/>
        </p:nvSpPr>
        <p:spPr>
          <a:xfrm>
            <a:off x="26921460" y="19202400"/>
            <a:ext cx="11940540" cy="883562"/>
          </a:xfrm>
          <a:prstGeom prst="rect">
            <a:avLst/>
          </a:prstGeom>
          <a:solidFill>
            <a:schemeClr val="accent1">
              <a:lumMod val="75000"/>
            </a:schemeClr>
          </a:solidFill>
          <a:ln w="12700"/>
        </p:spPr>
        <p:style>
          <a:lnRef idx="2">
            <a:schemeClr val="accent1">
              <a:shade val="50000"/>
            </a:schemeClr>
          </a:lnRef>
          <a:fillRef idx="1">
            <a:schemeClr val="accent1"/>
          </a:fillRef>
          <a:effectRef idx="0">
            <a:schemeClr val="accent1"/>
          </a:effectRef>
          <a:fontRef idx="minor">
            <a:schemeClr val="lt1"/>
          </a:fontRef>
        </p:style>
        <p:txBody>
          <a:bodyPr lIns="83814" tIns="41907" rIns="83814" bIns="41907" rtlCol="0" anchor="ctr"/>
          <a:lstStyle/>
          <a:p>
            <a:pPr algn="ctr"/>
            <a:r>
              <a:rPr lang="en-US" sz="4800" b="1" dirty="0">
                <a:solidFill>
                  <a:schemeClr val="accent3">
                    <a:lumMod val="20000"/>
                    <a:lumOff val="80000"/>
                  </a:schemeClr>
                </a:solidFill>
              </a:rPr>
              <a:t>CONCLUSION</a:t>
            </a:r>
          </a:p>
        </p:txBody>
      </p:sp>
      <p:sp>
        <p:nvSpPr>
          <p:cNvPr id="23" name="Text Box 194">
            <a:extLst>
              <a:ext uri="{FF2B5EF4-FFF2-40B4-BE49-F238E27FC236}">
                <a16:creationId xmlns:a16="http://schemas.microsoft.com/office/drawing/2014/main" id="{959D017D-85C9-03E0-E633-F5DAB30EF852}"/>
              </a:ext>
            </a:extLst>
          </p:cNvPr>
          <p:cNvSpPr txBox="1">
            <a:spLocks noChangeArrowheads="1"/>
          </p:cNvSpPr>
          <p:nvPr/>
        </p:nvSpPr>
        <p:spPr bwMode="auto">
          <a:xfrm>
            <a:off x="26883360" y="20085962"/>
            <a:ext cx="11978640" cy="5509176"/>
          </a:xfrm>
          <a:prstGeom prst="rect">
            <a:avLst/>
          </a:prstGeom>
          <a:solidFill>
            <a:schemeClr val="bg1"/>
          </a:solidFill>
          <a:ln w="12700">
            <a:solidFill>
              <a:schemeClr val="accent1">
                <a:lumMod val="75000"/>
              </a:schemeClr>
            </a:solidFill>
          </a:ln>
          <a:effectLst/>
        </p:spPr>
        <p:txBody>
          <a:bodyPr wrap="square" lIns="167628" tIns="167628" rIns="167628" bIns="167628">
            <a:spAutoFit/>
          </a:bodyPr>
          <a:lstStyle>
            <a:lvl1pPr eaLnBrk="0" hangingPunct="0">
              <a:defRPr sz="2200">
                <a:solidFill>
                  <a:schemeClr val="tx1"/>
                </a:solidFill>
                <a:latin typeface="Arial" charset="0"/>
              </a:defRPr>
            </a:lvl1pPr>
            <a:lvl2pPr marL="742950" indent="-285750" eaLnBrk="0" hangingPunct="0">
              <a:defRPr sz="2200">
                <a:solidFill>
                  <a:schemeClr val="tx1"/>
                </a:solidFill>
                <a:latin typeface="Arial" charset="0"/>
              </a:defRPr>
            </a:lvl2pPr>
            <a:lvl3pPr marL="1143000" indent="-228600" eaLnBrk="0" hangingPunct="0">
              <a:defRPr sz="2200">
                <a:solidFill>
                  <a:schemeClr val="tx1"/>
                </a:solidFill>
                <a:latin typeface="Arial" charset="0"/>
              </a:defRPr>
            </a:lvl3pPr>
            <a:lvl4pPr marL="1600200" indent="-228600" eaLnBrk="0" hangingPunct="0">
              <a:defRPr sz="2200">
                <a:solidFill>
                  <a:schemeClr val="tx1"/>
                </a:solidFill>
                <a:latin typeface="Arial" charset="0"/>
              </a:defRPr>
            </a:lvl4pPr>
            <a:lvl5pPr marL="2057400" indent="-228600" eaLnBrk="0" hangingPunct="0">
              <a:defRPr sz="2200">
                <a:solidFill>
                  <a:schemeClr val="tx1"/>
                </a:solidFill>
                <a:latin typeface="Arial" charset="0"/>
              </a:defRPr>
            </a:lvl5pPr>
            <a:lvl6pPr marL="2514600" indent="-228600" eaLnBrk="0" fontAlgn="base" hangingPunct="0">
              <a:spcBef>
                <a:spcPct val="0"/>
              </a:spcBef>
              <a:spcAft>
                <a:spcPct val="0"/>
              </a:spcAft>
              <a:defRPr sz="2200">
                <a:solidFill>
                  <a:schemeClr val="tx1"/>
                </a:solidFill>
                <a:latin typeface="Arial" charset="0"/>
              </a:defRPr>
            </a:lvl6pPr>
            <a:lvl7pPr marL="2971800" indent="-228600" eaLnBrk="0" fontAlgn="base" hangingPunct="0">
              <a:spcBef>
                <a:spcPct val="0"/>
              </a:spcBef>
              <a:spcAft>
                <a:spcPct val="0"/>
              </a:spcAft>
              <a:defRPr sz="2200">
                <a:solidFill>
                  <a:schemeClr val="tx1"/>
                </a:solidFill>
                <a:latin typeface="Arial" charset="0"/>
              </a:defRPr>
            </a:lvl7pPr>
            <a:lvl8pPr marL="3429000" indent="-228600" eaLnBrk="0" fontAlgn="base" hangingPunct="0">
              <a:spcBef>
                <a:spcPct val="0"/>
              </a:spcBef>
              <a:spcAft>
                <a:spcPct val="0"/>
              </a:spcAft>
              <a:defRPr sz="2200">
                <a:solidFill>
                  <a:schemeClr val="tx1"/>
                </a:solidFill>
                <a:latin typeface="Arial" charset="0"/>
              </a:defRPr>
            </a:lvl8pPr>
            <a:lvl9pPr marL="3886200" indent="-228600" eaLnBrk="0" fontAlgn="base" hangingPunct="0">
              <a:spcBef>
                <a:spcPct val="0"/>
              </a:spcBef>
              <a:spcAft>
                <a:spcPct val="0"/>
              </a:spcAft>
              <a:defRPr sz="2200">
                <a:solidFill>
                  <a:schemeClr val="tx1"/>
                </a:solidFill>
                <a:latin typeface="Arial" charset="0"/>
              </a:defRPr>
            </a:lvl9pPr>
          </a:lstStyle>
          <a:p>
            <a:pPr algn="just"/>
            <a:r>
              <a:rPr lang="en-US" sz="2800" dirty="0"/>
              <a:t>As an AI-based digital health intervention, this tool has great prospects of preventing type 2 diabetes by overcoming the drawbacks of traditional digital tools. With the application of evidence-based behaviour change theories, including the COM-B model, and the design that is accessible and equitable, the intervention will be able to empower people to make healthier lifestyle choices. Moreover, it can be used in the context of wider strategies of promoting health because it is consistent with the principle of health promotion, complementary to policy initiatives, and contributing to a better understanding of the role of digital health in the prevention of diseases (WHO, 2021). The research and development should be furthered to encompass the issues of privacy and make the engagement among the various people sustainable.</a:t>
            </a:r>
          </a:p>
        </p:txBody>
      </p:sp>
      <p:pic>
        <p:nvPicPr>
          <p:cNvPr id="7" name="Picture 6">
            <a:extLst>
              <a:ext uri="{FF2B5EF4-FFF2-40B4-BE49-F238E27FC236}">
                <a16:creationId xmlns:a16="http://schemas.microsoft.com/office/drawing/2014/main" id="{3F102A69-A300-7B2A-E3FF-ADB3D4268C60}"/>
              </a:ext>
            </a:extLst>
          </p:cNvPr>
          <p:cNvPicPr>
            <a:picLocks noChangeAspect="1"/>
          </p:cNvPicPr>
          <p:nvPr/>
        </p:nvPicPr>
        <p:blipFill>
          <a:blip r:embed="rId16"/>
          <a:srcRect l="8038" t="20536" r="12339" b="9109"/>
          <a:stretch>
            <a:fillRect/>
          </a:stretch>
        </p:blipFill>
        <p:spPr>
          <a:xfrm>
            <a:off x="2990850" y="5422491"/>
            <a:ext cx="20718780" cy="12204987"/>
          </a:xfrm>
          <a:prstGeom prst="rect">
            <a:avLst/>
          </a:prstGeom>
        </p:spPr>
      </p:pic>
      <p:pic>
        <p:nvPicPr>
          <p:cNvPr id="9" name="Picture 8">
            <a:extLst>
              <a:ext uri="{FF2B5EF4-FFF2-40B4-BE49-F238E27FC236}">
                <a16:creationId xmlns:a16="http://schemas.microsoft.com/office/drawing/2014/main" id="{A5D3D49F-EB82-2BD6-FBE1-95786715A8E4}"/>
              </a:ext>
            </a:extLst>
          </p:cNvPr>
          <p:cNvPicPr>
            <a:picLocks noChangeAspect="1"/>
          </p:cNvPicPr>
          <p:nvPr/>
        </p:nvPicPr>
        <p:blipFill>
          <a:blip r:embed="rId17">
            <a:extLst>
              <a:ext uri="{28A0092B-C50C-407E-A947-70E740481C1C}">
                <a14:useLocalDpi xmlns:a14="http://schemas.microsoft.com/office/drawing/2010/main" val="0"/>
              </a:ext>
            </a:extLst>
          </a:blip>
          <a:stretch>
            <a:fillRect/>
          </a:stretch>
        </p:blipFill>
        <p:spPr>
          <a:xfrm>
            <a:off x="27461440" y="12900004"/>
            <a:ext cx="11126239" cy="6073796"/>
          </a:xfrm>
          <a:prstGeom prst="rect">
            <a:avLst/>
          </a:prstGeom>
        </p:spPr>
      </p:pic>
      <p:pic>
        <p:nvPicPr>
          <p:cNvPr id="19" name="Picture 18">
            <a:extLst>
              <a:ext uri="{FF2B5EF4-FFF2-40B4-BE49-F238E27FC236}">
                <a16:creationId xmlns:a16="http://schemas.microsoft.com/office/drawing/2014/main" id="{A716E375-237E-7505-CEC4-A9BAA597A87A}"/>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3542693" y="30411391"/>
            <a:ext cx="13333047" cy="7307609"/>
          </a:xfrm>
          <a:prstGeom prst="rect">
            <a:avLst/>
          </a:prstGeom>
        </p:spPr>
      </p:pic>
      <p:pic>
        <p:nvPicPr>
          <p:cNvPr id="26" name="Picture 25">
            <a:extLst>
              <a:ext uri="{FF2B5EF4-FFF2-40B4-BE49-F238E27FC236}">
                <a16:creationId xmlns:a16="http://schemas.microsoft.com/office/drawing/2014/main" id="{2A73E3E8-FC42-3373-EA49-9F08E4B6ADEC}"/>
              </a:ext>
            </a:extLst>
          </p:cNvPr>
          <p:cNvPicPr>
            <a:picLocks noChangeAspect="1"/>
          </p:cNvPicPr>
          <p:nvPr/>
        </p:nvPicPr>
        <p:blipFill>
          <a:blip r:embed="rId19" cstate="print">
            <a:extLst>
              <a:ext uri="{28A0092B-C50C-407E-A947-70E740481C1C}">
                <a14:useLocalDpi xmlns:a14="http://schemas.microsoft.com/office/drawing/2010/main" val="0"/>
              </a:ext>
            </a:extLst>
          </a:blip>
          <a:srcRect/>
          <a:stretch>
            <a:fillRect/>
          </a:stretch>
        </p:blipFill>
        <p:spPr>
          <a:xfrm>
            <a:off x="27071925" y="25755600"/>
            <a:ext cx="11561475" cy="5281100"/>
          </a:xfrm>
          <a:prstGeom prst="rect">
            <a:avLst/>
          </a:prstGeom>
        </p:spPr>
      </p:pic>
      <p:sp>
        <p:nvSpPr>
          <p:cNvPr id="3" name="TextBox 2">
            <a:extLst>
              <a:ext uri="{FF2B5EF4-FFF2-40B4-BE49-F238E27FC236}">
                <a16:creationId xmlns:a16="http://schemas.microsoft.com/office/drawing/2014/main" id="{57E8D68D-3A91-436B-B8A9-57FE0604B004}"/>
              </a:ext>
            </a:extLst>
          </p:cNvPr>
          <p:cNvSpPr txBox="1"/>
          <p:nvPr/>
        </p:nvSpPr>
        <p:spPr>
          <a:xfrm>
            <a:off x="4495800" y="2819769"/>
            <a:ext cx="32080200" cy="1754326"/>
          </a:xfrm>
          <a:prstGeom prst="rect">
            <a:avLst/>
          </a:prstGeom>
          <a:noFill/>
        </p:spPr>
        <p:txBody>
          <a:bodyPr wrap="square" rtlCol="0">
            <a:spAutoFit/>
          </a:bodyPr>
          <a:lstStyle/>
          <a:p>
            <a:pPr algn="ctr"/>
            <a:r>
              <a:rPr lang="en-US" sz="5400" b="1" dirty="0">
                <a:solidFill>
                  <a:schemeClr val="bg1"/>
                </a:solidFill>
              </a:rPr>
              <a:t>Name:</a:t>
            </a:r>
            <a:r>
              <a:rPr lang="en-US" sz="5400" dirty="0">
                <a:solidFill>
                  <a:schemeClr val="bg1"/>
                </a:solidFill>
              </a:rPr>
              <a:t> Md. Al Zakaria  </a:t>
            </a:r>
            <a:r>
              <a:rPr lang="en-US" sz="5400" b="1" dirty="0">
                <a:solidFill>
                  <a:schemeClr val="bg1"/>
                </a:solidFill>
              </a:rPr>
              <a:t>ID:</a:t>
            </a:r>
            <a:r>
              <a:rPr lang="en-US" sz="5400" dirty="0">
                <a:solidFill>
                  <a:schemeClr val="bg1"/>
                </a:solidFill>
              </a:rPr>
              <a:t> 2511048 </a:t>
            </a:r>
            <a:r>
              <a:rPr lang="en-US" sz="5400" b="1" dirty="0" err="1">
                <a:solidFill>
                  <a:schemeClr val="bg1"/>
                </a:solidFill>
              </a:rPr>
              <a:t>Programme</a:t>
            </a:r>
            <a:r>
              <a:rPr lang="en-US" sz="5400" b="1" dirty="0">
                <a:solidFill>
                  <a:schemeClr val="bg1"/>
                </a:solidFill>
              </a:rPr>
              <a:t>: </a:t>
            </a:r>
            <a:r>
              <a:rPr lang="en-US" sz="5400" dirty="0">
                <a:solidFill>
                  <a:schemeClr val="bg1"/>
                </a:solidFill>
              </a:rPr>
              <a:t>MSc Public Health and Social Care in Practice  </a:t>
            </a:r>
            <a:r>
              <a:rPr lang="en-US" sz="5400" b="1" dirty="0">
                <a:solidFill>
                  <a:schemeClr val="bg1"/>
                </a:solidFill>
              </a:rPr>
              <a:t>Module:</a:t>
            </a:r>
            <a:r>
              <a:rPr lang="en-US" sz="5400" dirty="0">
                <a:solidFill>
                  <a:schemeClr val="bg1"/>
                </a:solidFill>
              </a:rPr>
              <a:t> Population Health and Digital Health Promotion</a:t>
            </a:r>
            <a:endParaRPr lang="en-GB" sz="5400" dirty="0">
              <a:solidFill>
                <a:schemeClr val="bg1"/>
              </a:solidFill>
            </a:endParaRPr>
          </a:p>
        </p:txBody>
      </p:sp>
    </p:spTree>
    <p:extLst>
      <p:ext uri="{BB962C8B-B14F-4D97-AF65-F5344CB8AC3E}">
        <p14:creationId xmlns:p14="http://schemas.microsoft.com/office/powerpoint/2010/main" val="2251251862"/>
      </p:ext>
    </p:extLst>
  </p:cSld>
  <p:clrMapOvr>
    <a:masterClrMapping/>
  </p:clrMapOvr>
</p:sld>
</file>

<file path=ppt/theme/theme1.xml><?xml version="1.0" encoding="utf-8"?>
<a:theme xmlns:a="http://schemas.openxmlformats.org/drawingml/2006/main" name="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1555</Words>
  <Application>Microsoft Office PowerPoint</Application>
  <PresentationFormat>Custom</PresentationFormat>
  <Paragraphs>40</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description/>
  <cp:lastModifiedBy/>
  <cp:revision>1</cp:revision>
  <dcterms:created xsi:type="dcterms:W3CDTF">2026-03-30T17:43:36Z</dcterms:created>
  <dcterms:modified xsi:type="dcterms:W3CDTF">2026-03-30T17:43:41Z</dcterms:modified>
</cp:coreProperties>
</file>