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6" r:id="rId3"/>
    <p:sldId id="263" r:id="rId4"/>
    <p:sldId id="260" r:id="rId5"/>
    <p:sldId id="262" r:id="rId6"/>
    <p:sldId id="271" r:id="rId7"/>
    <p:sldId id="272" r:id="rId8"/>
    <p:sldId id="273" r:id="rId9"/>
    <p:sldId id="264" r:id="rId10"/>
    <p:sldId id="268" r:id="rId11"/>
    <p:sldId id="261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9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22504-D295-4522-A93F-E60A96DFDC82}" type="datetimeFigureOut">
              <a:rPr lang="en-GB" smtClean="0"/>
              <a:t>22/11/2016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E5FC19E2-1E3F-4E75-A2AF-90C06D3E16C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680608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22504-D295-4522-A93F-E60A96DFDC82}" type="datetimeFigureOut">
              <a:rPr lang="en-GB" smtClean="0"/>
              <a:t>22/11/2016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C19E2-1E3F-4E75-A2AF-90C06D3E16C6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84761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22504-D295-4522-A93F-E60A96DFDC82}" type="datetimeFigureOut">
              <a:rPr lang="en-GB" smtClean="0"/>
              <a:t>22/11/2016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C19E2-1E3F-4E75-A2AF-90C06D3E16C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004412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22504-D295-4522-A93F-E60A96DFDC82}" type="datetimeFigureOut">
              <a:rPr lang="en-GB" smtClean="0"/>
              <a:t>22/11/2016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C19E2-1E3F-4E75-A2AF-90C06D3E16C6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47965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22504-D295-4522-A93F-E60A96DFDC82}" type="datetimeFigureOut">
              <a:rPr lang="en-GB" smtClean="0"/>
              <a:t>22/11/2016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C19E2-1E3F-4E75-A2AF-90C06D3E16C6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1681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22504-D295-4522-A93F-E60A96DFDC82}" type="datetimeFigureOut">
              <a:rPr lang="en-GB" smtClean="0"/>
              <a:t>22/11/2016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C19E2-1E3F-4E75-A2AF-90C06D3E16C6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50915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22504-D295-4522-A93F-E60A96DFDC82}" type="datetimeFigureOut">
              <a:rPr lang="en-GB" smtClean="0"/>
              <a:t>22/11/2016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C19E2-1E3F-4E75-A2AF-90C06D3E1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81959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22504-D295-4522-A93F-E60A96DFDC82}" type="datetimeFigureOut">
              <a:rPr lang="en-GB" smtClean="0"/>
              <a:t>22/11/2016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C19E2-1E3F-4E75-A2AF-90C06D3E16C6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356050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05922504-D295-4522-A93F-E60A96DFDC82}" type="datetimeFigureOut">
              <a:rPr lang="en-GB" smtClean="0"/>
              <a:t>22/11/2016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C19E2-1E3F-4E75-A2AF-90C06D3E16C6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82530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22504-D295-4522-A93F-E60A96DFDC82}" type="datetimeFigureOut">
              <a:rPr lang="en-GB" smtClean="0"/>
              <a:t>22/11/2016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C19E2-1E3F-4E75-A2AF-90C06D3E16C6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16944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22504-D295-4522-A93F-E60A96DFDC82}" type="datetimeFigureOut">
              <a:rPr lang="en-GB" smtClean="0"/>
              <a:t>22/11/2016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C19E2-1E3F-4E75-A2AF-90C06D3E16C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514024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922504-D295-4522-A93F-E60A96DFDC82}" type="datetimeFigureOut">
              <a:rPr lang="en-GB" smtClean="0"/>
              <a:t>22/11/2016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E5FC19E2-1E3F-4E75-A2AF-90C06D3E16C6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67058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google.co.uk/url?sa=i&amp;rct=j&amp;q=&amp;esrc=s&amp;source=images&amp;cd=&amp;cad=rja&amp;uact=8&amp;ved=0ahUKEwic6bby7afQAhVFWBoKHXYqD3EQjRwIBw&amp;url=https://www.lds.org/callings/church-history-adviser/news-and-events/planning-and-budget-cycle?lang%3Deng&amp;psig=AFQjCNFc7dW4ahSbuiaidaHUQXcrVuFoIA&amp;ust=1479199476711229" TargetMode="Externa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Budgeting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International hotel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03963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Previously we have looked at…..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buClr>
                <a:srgbClr val="B71E42"/>
              </a:buClr>
            </a:pPr>
            <a:r>
              <a:rPr lang="en-GB" dirty="0">
                <a:solidFill>
                  <a:prstClr val="black"/>
                </a:solidFill>
              </a:rPr>
              <a:t>Understand Planning and Budgeting </a:t>
            </a:r>
          </a:p>
          <a:p>
            <a:pPr lvl="0">
              <a:buClr>
                <a:srgbClr val="B71E42"/>
              </a:buClr>
            </a:pPr>
            <a:r>
              <a:rPr lang="en-GB" dirty="0">
                <a:solidFill>
                  <a:prstClr val="black"/>
                </a:solidFill>
              </a:rPr>
              <a:t>Advantages of Budgeting</a:t>
            </a:r>
          </a:p>
          <a:p>
            <a:pPr lvl="0">
              <a:buClr>
                <a:srgbClr val="B71E42"/>
              </a:buClr>
            </a:pPr>
            <a:r>
              <a:rPr lang="en-GB" dirty="0">
                <a:solidFill>
                  <a:prstClr val="black"/>
                </a:solidFill>
              </a:rPr>
              <a:t>Prepare a personal budget</a:t>
            </a:r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8557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the difference between a budget and a forecast?</a:t>
            </a:r>
          </a:p>
          <a:p>
            <a:r>
              <a:rPr lang="en-GB" dirty="0" smtClean="0"/>
              <a:t>How many budget scenarios should be prepared?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83216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616859" cy="882167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What is the difference between a budget and a forecast?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331028"/>
            <a:ext cx="5524404" cy="2429691"/>
          </a:xfrm>
        </p:spPr>
        <p:txBody>
          <a:bodyPr/>
          <a:lstStyle/>
          <a:p>
            <a:r>
              <a:rPr lang="en-GB" dirty="0" smtClean="0"/>
              <a:t>The key difference between a budget and a forecast is:</a:t>
            </a:r>
          </a:p>
          <a:p>
            <a:r>
              <a:rPr lang="en-GB" dirty="0" smtClean="0"/>
              <a:t>The budget is a plan for where the organisation wants to go, while a forecast is the indication of where it is actually going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27" r="1842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4543487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789903"/>
          </a:xfrm>
        </p:spPr>
        <p:txBody>
          <a:bodyPr/>
          <a:lstStyle/>
          <a:p>
            <a:r>
              <a:rPr lang="en-GB" dirty="0" smtClean="0"/>
              <a:t>The Budget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77500" lnSpcReduction="20000"/>
          </a:bodyPr>
          <a:lstStyle/>
          <a:p>
            <a:endParaRPr lang="en-GB" dirty="0" smtClean="0"/>
          </a:p>
          <a:p>
            <a:r>
              <a:rPr lang="en-GB" dirty="0" smtClean="0"/>
              <a:t>In </a:t>
            </a:r>
            <a:r>
              <a:rPr lang="en-GB" dirty="0"/>
              <a:t>essence, a budget is a quantified expectation for what a business wants to achieve.  The characteristics of a budget are:</a:t>
            </a:r>
          </a:p>
          <a:p>
            <a:endParaRPr lang="en-GB" dirty="0" smtClean="0"/>
          </a:p>
          <a:p>
            <a:r>
              <a:rPr lang="en-GB" dirty="0" smtClean="0"/>
              <a:t>The budget is a detailed representation of the future results, financial position, and cash flows that management wants the business to achieve during a certain period of time</a:t>
            </a:r>
            <a:endParaRPr lang="en-GB" dirty="0"/>
          </a:p>
        </p:txBody>
      </p:sp>
      <p:pic>
        <p:nvPicPr>
          <p:cNvPr id="6" name="Picture 5" descr="File:Alarm Clocks 20101107a.jpg - Wikimedia Commons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7151" y="2960097"/>
            <a:ext cx="915942" cy="1878771"/>
          </a:xfrm>
          <a:prstGeom prst="rect">
            <a:avLst/>
          </a:prstGeom>
        </p:spPr>
      </p:pic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l="18427" r="18427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196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budget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budget may only be updated once a year (depending on how frequently senior management wants to revise the information)</a:t>
            </a:r>
          </a:p>
          <a:p>
            <a:r>
              <a:rPr lang="en-GB" dirty="0" smtClean="0"/>
              <a:t>The budget is compared to actual results to determine variances from expected performances</a:t>
            </a:r>
          </a:p>
          <a:p>
            <a:r>
              <a:rPr lang="en-GB" dirty="0" smtClean="0"/>
              <a:t>Management takes remedial steps to bring actual results back into line with the budget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31041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Forecast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forecast is typically limited to major revenue and expense line items</a:t>
            </a:r>
          </a:p>
          <a:p>
            <a:r>
              <a:rPr lang="en-GB" dirty="0" smtClean="0"/>
              <a:t>There is usually no forecast for the financial position (although cash flows may be forecasted)</a:t>
            </a:r>
          </a:p>
          <a:p>
            <a:r>
              <a:rPr lang="en-GB" dirty="0" smtClean="0"/>
              <a:t>The forecast may be used for short-term operational considerations, such as adjustments to staffing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78645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forecast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information within the forecast can be used to take immediate action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55216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061752"/>
          </a:xfrm>
        </p:spPr>
        <p:txBody>
          <a:bodyPr/>
          <a:lstStyle/>
          <a:p>
            <a:r>
              <a:rPr lang="en-GB" dirty="0" smtClean="0"/>
              <a:t>The more powerful of these tools is……….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more useful of these tools is the forecast</a:t>
            </a:r>
          </a:p>
          <a:p>
            <a:r>
              <a:rPr lang="en-GB" i="1" dirty="0" smtClean="0"/>
              <a:t>It gives a short-term representation of the actual circumstances in which a business finds itself</a:t>
            </a:r>
          </a:p>
          <a:p>
            <a:r>
              <a:rPr lang="en-GB" i="1" dirty="0" smtClean="0"/>
              <a:t>However, the importance of the budget should not be underestimated</a:t>
            </a:r>
          </a:p>
          <a:p>
            <a:endParaRPr lang="en-GB" i="1" dirty="0"/>
          </a:p>
        </p:txBody>
      </p:sp>
      <p:pic>
        <p:nvPicPr>
          <p:cNvPr id="1026" name="Picture 2" descr="Image result for the planning and budget cycle">
            <a:hlinkClick r:id="rId2"/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06" r="13806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76340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many budget scenarios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Most companies prepare just a single budget scenario, which is their best guess regarding how the next year will turn out</a:t>
            </a:r>
          </a:p>
          <a:p>
            <a:r>
              <a:rPr lang="en-GB" dirty="0" smtClean="0"/>
              <a:t>The scenario is based upon a range of supporting assumptions</a:t>
            </a:r>
          </a:p>
          <a:p>
            <a:r>
              <a:rPr lang="en-GB" dirty="0" smtClean="0"/>
              <a:t>So, although the budget takes some time to create, having only one version will not be enough to prepare an organisation for what might happen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47954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smtClean="0"/>
              <a:t>Discuss what aspects an organisation needs to consider when creating different budgets</a:t>
            </a:r>
            <a:endParaRPr lang="en-GB" dirty="0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37" r="2293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27025473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646</TotalTime>
  <Words>373</Words>
  <Application>Microsoft Office PowerPoint</Application>
  <PresentationFormat>Widescreen</PresentationFormat>
  <Paragraphs>51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Gill Sans MT</vt:lpstr>
      <vt:lpstr>Wingdings</vt:lpstr>
      <vt:lpstr>Gallery</vt:lpstr>
      <vt:lpstr>Budgeting</vt:lpstr>
      <vt:lpstr>Previously we have looked at…..</vt:lpstr>
      <vt:lpstr>Objectives</vt:lpstr>
      <vt:lpstr>What is the difference between a budget and a forecast?</vt:lpstr>
      <vt:lpstr>The Budget</vt:lpstr>
      <vt:lpstr>The budget</vt:lpstr>
      <vt:lpstr>The Forecast</vt:lpstr>
      <vt:lpstr>The forecast</vt:lpstr>
      <vt:lpstr>The more powerful of these tools is……….</vt:lpstr>
      <vt:lpstr>How many budget scenarios</vt:lpstr>
      <vt:lpstr>  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Depression   u.k</dc:title>
  <dc:creator>Carla Lopes</dc:creator>
  <cp:lastModifiedBy>Marie Pitson</cp:lastModifiedBy>
  <cp:revision>12</cp:revision>
  <dcterms:created xsi:type="dcterms:W3CDTF">2016-10-19T14:27:56Z</dcterms:created>
  <dcterms:modified xsi:type="dcterms:W3CDTF">2016-11-22T08:48:27Z</dcterms:modified>
</cp:coreProperties>
</file>