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81" r:id="rId2"/>
    <p:sldId id="456" r:id="rId3"/>
    <p:sldId id="401" r:id="rId4"/>
    <p:sldId id="511" r:id="rId5"/>
    <p:sldId id="402" r:id="rId6"/>
    <p:sldId id="404" r:id="rId7"/>
    <p:sldId id="405" r:id="rId8"/>
    <p:sldId id="513" r:id="rId9"/>
    <p:sldId id="408" r:id="rId10"/>
    <p:sldId id="409" r:id="rId11"/>
    <p:sldId id="410" r:id="rId12"/>
    <p:sldId id="416" r:id="rId13"/>
    <p:sldId id="514" r:id="rId14"/>
    <p:sldId id="417" r:id="rId15"/>
    <p:sldId id="495" r:id="rId16"/>
    <p:sldId id="496" r:id="rId17"/>
    <p:sldId id="497" r:id="rId18"/>
    <p:sldId id="504" r:id="rId19"/>
    <p:sldId id="506" r:id="rId20"/>
    <p:sldId id="418" r:id="rId21"/>
    <p:sldId id="41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54814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032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67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31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71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440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049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661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424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190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0D9CD41E-E198-4540-8D00-9262AB4A1403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1E2C822-E5B3-4461-A2E6-BF4C745844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305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2054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sos-mori.com/" TargetMode="External"/><Relationship Id="rId2" Type="http://schemas.openxmlformats.org/officeDocument/2006/relationships/hyperlink" Target="http://www.statistics.gov.uk/hub/index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ser.essex.ac.uk/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2074719" y="2335696"/>
            <a:ext cx="8291945" cy="3180521"/>
          </a:xfrm>
        </p:spPr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BMSK4003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6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2189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CertHE Skills for the Workplace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26209"/>
            <a:ext cx="8229600" cy="714848"/>
          </a:xfrm>
        </p:spPr>
        <p:txBody>
          <a:bodyPr>
            <a:no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5273" y="1392357"/>
            <a:ext cx="7886700" cy="4180671"/>
          </a:xfrm>
        </p:spPr>
        <p:txBody>
          <a:bodyPr>
            <a:normAutofit/>
          </a:bodyPr>
          <a:lstStyle/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11" name="Picture 10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60A1450A-8743-4C85-BAEB-1E85036095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6280" y="1218933"/>
            <a:ext cx="7284687" cy="3998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384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178" y="219471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Why is Research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28604"/>
            <a:ext cx="8229600" cy="3857797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cs typeface="Calibri" panose="020F0502020204030204" pitchFamily="34" charset="0"/>
              </a:rPr>
              <a:t>The </a:t>
            </a:r>
            <a:r>
              <a:rPr lang="en-GB" sz="2400" dirty="0">
                <a:solidFill>
                  <a:schemeClr val="tx2"/>
                </a:solidFill>
                <a:cs typeface="Calibri" panose="020F0502020204030204" pitchFamily="34" charset="0"/>
              </a:rPr>
              <a:t>Data</a:t>
            </a:r>
            <a:r>
              <a:rPr lang="en-GB" sz="2400" dirty="0">
                <a:cs typeface="Calibri" panose="020F0502020204030204" pitchFamily="34" charset="0"/>
              </a:rPr>
              <a:t> in an article or report can be interrogated (examined in depth) to extract only the </a:t>
            </a:r>
            <a:r>
              <a:rPr lang="en-GB" sz="2400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  <a:r>
              <a:rPr lang="en-GB" sz="2400" dirty="0">
                <a:cs typeface="Calibri" panose="020F0502020204030204" pitchFamily="34" charset="0"/>
              </a:rPr>
              <a:t> </a:t>
            </a:r>
            <a:r>
              <a:rPr lang="en-GB" sz="2400" i="1" dirty="0">
                <a:cs typeface="Calibri" panose="020F0502020204030204" pitchFamily="34" charset="0"/>
              </a:rPr>
              <a:t>relevant to your enquiry</a:t>
            </a:r>
            <a:r>
              <a:rPr lang="en-GB" sz="2400" dirty="0">
                <a:cs typeface="Calibri" panose="020F0502020204030204" pitchFamily="34" charset="0"/>
              </a:rPr>
              <a:t> from the article – this is known as being </a:t>
            </a:r>
            <a:r>
              <a:rPr lang="en-GB" sz="2400" dirty="0">
                <a:solidFill>
                  <a:schemeClr val="tx2"/>
                </a:solidFill>
                <a:cs typeface="Calibri" panose="020F0502020204030204" pitchFamily="34" charset="0"/>
              </a:rPr>
              <a:t>Discerning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Calibri" panose="020F0502020204030204" pitchFamily="34" charset="0"/>
              </a:rPr>
              <a:t>Knowing how and where to seek out statistical or graphical evidence to back up your claims - or refute them - depending on the point of view of the question, adds weight to your report. </a:t>
            </a:r>
          </a:p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029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42" y="289585"/>
            <a:ext cx="8229600" cy="1152128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Why is Research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317" y="1655965"/>
            <a:ext cx="8229600" cy="3546070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600" dirty="0">
                <a:cs typeface="Calibri" panose="020F0502020204030204" pitchFamily="34" charset="0"/>
              </a:rPr>
              <a:t>You will then be able to draw all of these strands together to: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cs typeface="Calibri" panose="020F0502020204030204" pitchFamily="34" charset="0"/>
              </a:rPr>
              <a:t> Produce a report arguing both sides of a question and provide evidence for each point of view, if required; </a:t>
            </a:r>
          </a:p>
          <a:p>
            <a:pPr>
              <a:lnSpc>
                <a:spcPct val="150000"/>
              </a:lnSpc>
            </a:pPr>
            <a:r>
              <a:rPr lang="en-GB" sz="2600" b="1" dirty="0">
                <a:cs typeface="Calibri" panose="020F0502020204030204" pitchFamily="34" charset="0"/>
              </a:rPr>
              <a:t>OR</a:t>
            </a:r>
            <a:r>
              <a:rPr lang="en-GB" sz="2600" dirty="0"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cs typeface="Calibri" panose="020F0502020204030204" pitchFamily="34" charset="0"/>
              </a:rPr>
              <a:t>produce an evidenced report or assignment on any given topic.</a:t>
            </a:r>
          </a:p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198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13" y="475965"/>
            <a:ext cx="10648999" cy="864096"/>
          </a:xfrm>
        </p:spPr>
        <p:txBody>
          <a:bodyPr>
            <a:no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Overview of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Research and Data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592" y="2007586"/>
            <a:ext cx="8229600" cy="312269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Initial </a:t>
            </a:r>
            <a:r>
              <a:rPr lang="en-GB" sz="2600" i="1" dirty="0">
                <a:cs typeface="Calibri" panose="020F0502020204030204" pitchFamily="34" charset="0"/>
              </a:rPr>
              <a:t>‘raw data’ </a:t>
            </a:r>
            <a:r>
              <a:rPr lang="en-GB" sz="2600" dirty="0">
                <a:cs typeface="Calibri" panose="020F0502020204030204" pitchFamily="34" charset="0"/>
              </a:rPr>
              <a:t>(letters and numbers with no specific meaning) are transformed into </a:t>
            </a:r>
            <a:r>
              <a:rPr lang="en-GB" sz="2600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  <a:br>
              <a:rPr lang="en-GB" sz="2600" dirty="0">
                <a:solidFill>
                  <a:schemeClr val="tx2"/>
                </a:solidFill>
                <a:cs typeface="Calibri" panose="020F0502020204030204" pitchFamily="34" charset="0"/>
              </a:rPr>
            </a:br>
            <a:endParaRPr lang="en-GB" sz="2600" dirty="0">
              <a:solidFill>
                <a:schemeClr val="tx2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Possession of certain </a:t>
            </a:r>
            <a:r>
              <a:rPr lang="en-GB" sz="2600" dirty="0">
                <a:solidFill>
                  <a:schemeClr val="tx2"/>
                </a:solidFill>
                <a:cs typeface="Calibri" panose="020F0502020204030204" pitchFamily="34" charset="0"/>
              </a:rPr>
              <a:t>Information</a:t>
            </a:r>
            <a:r>
              <a:rPr lang="en-GB" sz="2600" dirty="0">
                <a:cs typeface="Calibri" panose="020F0502020204030204" pitchFamily="34" charset="0"/>
              </a:rPr>
              <a:t> can bring </a:t>
            </a:r>
            <a:r>
              <a:rPr lang="en-GB" sz="2600" dirty="0">
                <a:solidFill>
                  <a:schemeClr val="tx2"/>
                </a:solidFill>
                <a:cs typeface="Calibri" panose="020F0502020204030204" pitchFamily="34" charset="0"/>
              </a:rPr>
              <a:t>Knowledge</a:t>
            </a:r>
            <a:r>
              <a:rPr lang="en-GB" sz="2600" dirty="0">
                <a:cs typeface="Calibri" panose="020F0502020204030204" pitchFamily="34" charset="0"/>
              </a:rPr>
              <a:t>  - and ultimately – </a:t>
            </a:r>
            <a:r>
              <a:rPr lang="en-GB" sz="2600" dirty="0">
                <a:solidFill>
                  <a:schemeClr val="tx2"/>
                </a:solidFill>
                <a:cs typeface="Calibri" panose="020F0502020204030204" pitchFamily="34" charset="0"/>
              </a:rPr>
              <a:t>Wisdom</a:t>
            </a:r>
            <a:br>
              <a:rPr lang="en-GB" sz="2600" dirty="0">
                <a:solidFill>
                  <a:schemeClr val="tx2"/>
                </a:solidFill>
                <a:cs typeface="Calibri" panose="020F0502020204030204" pitchFamily="34" charset="0"/>
              </a:rPr>
            </a:br>
            <a:endParaRPr lang="en-GB" sz="2600" dirty="0">
              <a:solidFill>
                <a:schemeClr val="tx2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We can act upon that </a:t>
            </a:r>
            <a:r>
              <a:rPr lang="en-GB" sz="2600" dirty="0">
                <a:solidFill>
                  <a:schemeClr val="tx2"/>
                </a:solidFill>
                <a:cs typeface="Calibri" panose="020F0502020204030204" pitchFamily="34" charset="0"/>
              </a:rPr>
              <a:t>Knowledge</a:t>
            </a:r>
            <a:r>
              <a:rPr lang="en-GB" sz="2600" dirty="0">
                <a:cs typeface="Calibri" panose="020F0502020204030204" pitchFamily="34" charset="0"/>
              </a:rPr>
              <a:t>  to effect </a:t>
            </a:r>
            <a:r>
              <a:rPr lang="en-GB" sz="2600" i="1" dirty="0">
                <a:cs typeface="Calibri" panose="020F0502020204030204" pitchFamily="34" charset="0"/>
              </a:rPr>
              <a:t>change</a:t>
            </a:r>
            <a:r>
              <a:rPr lang="en-GB" sz="2600" dirty="0">
                <a:cs typeface="Calibri" panose="020F0502020204030204" pitchFamily="34" charset="0"/>
              </a:rPr>
              <a:t> if we so wish 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981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997" y="161277"/>
            <a:ext cx="8229600" cy="912921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Why collect information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303" y="1074198"/>
            <a:ext cx="8229600" cy="436510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Decision-making: </a:t>
            </a: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Information used for decision-making is often categorised into three types: 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Strategic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– looking at the Big Picture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Tactical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  - measuring effective use of company resources</a:t>
            </a:r>
            <a:b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Operational</a:t>
            </a:r>
            <a:r>
              <a:rPr lang="en-US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- how the day to day operations are handled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841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8833" y="1324417"/>
            <a:ext cx="8229600" cy="407714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3300" dirty="0"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charset="2"/>
              <a:buChar char="§"/>
            </a:pPr>
            <a:r>
              <a:rPr lang="en-GB" sz="9600" dirty="0">
                <a:solidFill>
                  <a:schemeClr val="tx2"/>
                </a:solidFill>
                <a:cs typeface="Calibri" panose="020F0502020204030204" pitchFamily="34" charset="0"/>
              </a:rPr>
              <a:t>Planning:</a:t>
            </a:r>
            <a:r>
              <a:rPr lang="en-GB" sz="9600" dirty="0">
                <a:cs typeface="Calibri" panose="020F0502020204030204" pitchFamily="34" charset="0"/>
              </a:rPr>
              <a:t>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Making decisions about staff, premises, equipment, customers.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Accurate and up to date information is required to enable planning to take place.</a:t>
            </a:r>
          </a:p>
          <a:p>
            <a:pPr>
              <a:lnSpc>
                <a:spcPct val="120000"/>
              </a:lnSpc>
            </a:pPr>
            <a:r>
              <a:rPr lang="en-GB" sz="9600" dirty="0">
                <a:solidFill>
                  <a:schemeClr val="tx2"/>
                </a:solidFill>
                <a:cs typeface="Calibri" panose="020F0502020204030204" pitchFamily="34" charset="0"/>
              </a:rPr>
              <a:t>Recording:</a:t>
            </a:r>
            <a:r>
              <a:rPr lang="en-GB" sz="9600" dirty="0">
                <a:cs typeface="Calibri" panose="020F0502020204030204" pitchFamily="34" charset="0"/>
              </a:rPr>
              <a:t> 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dirty="0">
                <a:cs typeface="Calibri" panose="020F0502020204030204" pitchFamily="34" charset="0"/>
              </a:rPr>
              <a:t>Organisations collect a wealth of information as part of their normal operations  - they record purchases, sales, returns, deliveries etc.</a:t>
            </a:r>
            <a:br>
              <a:rPr lang="en-GB" sz="9600" dirty="0">
                <a:cs typeface="Calibri" panose="020F0502020204030204" pitchFamily="34" charset="0"/>
              </a:rPr>
            </a:br>
            <a: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 order to plan you must have information to base your plans on. </a:t>
            </a:r>
            <a:br>
              <a:rPr lang="en-GB" sz="96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br>
              <a:rPr lang="en-GB" sz="9600" dirty="0">
                <a:cs typeface="Calibri" panose="020F0502020204030204" pitchFamily="34" charset="0"/>
              </a:rPr>
            </a:br>
            <a:endParaRPr lang="en-GB" sz="9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A8A4A7-FD76-4C45-A0ED-681E889FAF7F}"/>
              </a:ext>
            </a:extLst>
          </p:cNvPr>
          <p:cNvSpPr txBox="1"/>
          <p:nvPr/>
        </p:nvSpPr>
        <p:spPr>
          <a:xfrm>
            <a:off x="487714" y="402879"/>
            <a:ext cx="804672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  <a:cs typeface="Calibri" panose="020F0502020204030204" pitchFamily="34" charset="0"/>
              </a:rPr>
              <a:t>Information is used at all levels and in all contexts within organisations: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911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8502" y="1680527"/>
            <a:ext cx="8229600" cy="343095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solidFill>
                  <a:schemeClr val="tx2"/>
                </a:solidFill>
                <a:cs typeface="Calibri" panose="020F0502020204030204" pitchFamily="34" charset="0"/>
              </a:rPr>
              <a:t>Measurement:</a:t>
            </a:r>
            <a:r>
              <a:rPr lang="en-GB" sz="3000" dirty="0">
                <a:cs typeface="Calibri" panose="020F0502020204030204" pitchFamily="34" charset="0"/>
              </a:rPr>
              <a:t> </a:t>
            </a:r>
            <a:br>
              <a:rPr lang="en-GB" sz="3000" dirty="0">
                <a:cs typeface="Calibri" panose="020F0502020204030204" pitchFamily="34" charset="0"/>
              </a:rPr>
            </a:br>
            <a:r>
              <a:rPr lang="en-US" sz="3000" dirty="0">
                <a:cs typeface="Calibri" panose="020F0502020204030204" pitchFamily="34" charset="0"/>
              </a:rPr>
              <a:t>Organisations must measure their performance in order to be successful. </a:t>
            </a:r>
            <a:br>
              <a:rPr lang="en-US" sz="3000" dirty="0">
                <a:cs typeface="Calibri" panose="020F0502020204030204" pitchFamily="34" charset="0"/>
              </a:rPr>
            </a:br>
            <a: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Information is used as the main way of measuring performance. </a:t>
            </a:r>
            <a:b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</a:br>
            <a:r>
              <a:rPr lang="en-US" sz="3000" i="1" dirty="0">
                <a:solidFill>
                  <a:schemeClr val="tx2">
                    <a:lumMod val="60000"/>
                    <a:lumOff val="40000"/>
                  </a:schemeClr>
                </a:solidFill>
                <a:cs typeface="Calibri" panose="020F0502020204030204" pitchFamily="34" charset="0"/>
              </a:rPr>
              <a:t>This may be done by collecting and analysing information on sales, costs and profits.</a:t>
            </a:r>
            <a:endParaRPr lang="en-GB" sz="3000" i="1" dirty="0">
              <a:solidFill>
                <a:schemeClr val="tx2">
                  <a:lumMod val="60000"/>
                  <a:lumOff val="40000"/>
                </a:schemeClr>
              </a:solidFill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A8A4A7-FD76-4C45-A0ED-681E889FAF7F}"/>
              </a:ext>
            </a:extLst>
          </p:cNvPr>
          <p:cNvSpPr txBox="1"/>
          <p:nvPr/>
        </p:nvSpPr>
        <p:spPr>
          <a:xfrm>
            <a:off x="184924" y="449421"/>
            <a:ext cx="804672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  <a:cs typeface="Calibri" panose="020F0502020204030204" pitchFamily="34" charset="0"/>
              </a:rPr>
              <a:t>Information is used at all levels and in all contexts within organisations: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867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2207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Primary Source</a:t>
            </a:r>
          </a:p>
          <a:p>
            <a:pPr algn="ctr"/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3042671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180" y="142043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917" y="1387719"/>
            <a:ext cx="7846546" cy="394051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 delivered in different ways: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self completion (e.g. online or postal)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telephone survey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face to face interview</a:t>
            </a:r>
            <a:b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3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seek to discover any of the following types of information: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factual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behavioural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opinion based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beliefs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760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952" y="159643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Questionnaire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8814" y="1246448"/>
            <a:ext cx="7988315" cy="4178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Good Design: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Respondent knows exactly what to do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Clear, neat, attractive layout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Polite and professional tone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Questions ask what you need to know – no more, no less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Poor  Design: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Too long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Inappropriate design or language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309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59" y="313898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150" y="1379141"/>
            <a:ext cx="9713650" cy="4190387"/>
          </a:xfrm>
        </p:spPr>
        <p:txBody>
          <a:bodyPr>
            <a:normAutofit fontScale="85000" lnSpcReduction="1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cs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	This requires a little information, in the same format, from a large number of staff.  </a:t>
            </a:r>
            <a:br>
              <a:rPr lang="en-GB" dirty="0">
                <a:cs typeface="Calibri" panose="020F0502020204030204" pitchFamily="34" charset="0"/>
              </a:rPr>
            </a:br>
            <a:r>
              <a:rPr lang="en-GB" b="1" dirty="0">
                <a:solidFill>
                  <a:schemeClr val="tx2"/>
                </a:solidFill>
                <a:cs typeface="Calibri" panose="020F0502020204030204" pitchFamily="34" charset="0"/>
              </a:rPr>
              <a:t>Use questionnaires</a:t>
            </a:r>
            <a:r>
              <a:rPr lang="en-GB" dirty="0">
                <a:cs typeface="Calibri" panose="020F0502020204030204" pitchFamily="34" charset="0"/>
              </a:rPr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i="1" dirty="0">
                <a:cs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dirty="0">
                <a:cs typeface="Calibri" panose="020F0502020204030204" pitchFamily="34" charset="0"/>
              </a:rPr>
              <a:t>	This requires detailed information on personal views.  </a:t>
            </a:r>
            <a:br>
              <a:rPr lang="en-GB" dirty="0">
                <a:cs typeface="Calibri" panose="020F0502020204030204" pitchFamily="34" charset="0"/>
              </a:rPr>
            </a:br>
            <a:r>
              <a:rPr lang="en-GB" b="1" dirty="0">
                <a:solidFill>
                  <a:schemeClr val="tx2"/>
                </a:solidFill>
                <a:cs typeface="Calibri" panose="020F0502020204030204" pitchFamily="34" charset="0"/>
              </a:rPr>
              <a:t>Use interviews </a:t>
            </a:r>
            <a:r>
              <a:rPr lang="en-GB" dirty="0">
                <a:cs typeface="Calibri" panose="020F0502020204030204" pitchFamily="34" charset="0"/>
              </a:rPr>
              <a:t>(either individual or group).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001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72" y="269961"/>
            <a:ext cx="8229600" cy="1152128"/>
          </a:xfrm>
        </p:spPr>
        <p:txBody>
          <a:bodyPr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method to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751" y="1826556"/>
            <a:ext cx="10449479" cy="3026605"/>
          </a:xfrm>
        </p:spPr>
        <p:txBody>
          <a:bodyPr>
            <a:normAutofit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2400" i="1" dirty="0">
                <a:cs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2400" dirty="0">
                <a:cs typeface="Calibri" panose="020F0502020204030204" pitchFamily="34" charset="0"/>
              </a:rPr>
              <a:t>	This requires information about consumer behaviour, most easily obtained by counting events. </a:t>
            </a:r>
            <a:br>
              <a:rPr lang="en-GB" sz="2400" dirty="0">
                <a:cs typeface="Calibri" panose="020F0502020204030204" pitchFamily="34" charset="0"/>
              </a:rPr>
            </a:br>
            <a:r>
              <a:rPr lang="en-GB" sz="2400" b="1" dirty="0">
                <a:solidFill>
                  <a:schemeClr val="tx2"/>
                </a:solidFill>
                <a:cs typeface="Calibri" panose="020F0502020204030204" pitchFamily="34" charset="0"/>
              </a:rPr>
              <a:t>Use observation</a:t>
            </a:r>
            <a:r>
              <a:rPr lang="en-GB" sz="2400" dirty="0"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6364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2207568" y="1844824"/>
            <a:ext cx="786188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Secondary Source</a:t>
            </a:r>
          </a:p>
          <a:p>
            <a:pPr algn="ctr"/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439" y="321805"/>
            <a:ext cx="7924800" cy="64807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439" y="1351279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UWTSD Online Library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subscribes to a number of databases containing pertinent and up to date information for you to use in your research.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A50BD79-95D5-4E8C-A521-67A9B04884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5777" y="2445804"/>
            <a:ext cx="8474850" cy="3060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737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882" y="256493"/>
            <a:ext cx="7924800" cy="64807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704" y="9112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Scroll down to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Library and Learning Resources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tile and click on it.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 shot of a person&#10;&#10;Description generated with very high confidence">
            <a:extLst>
              <a:ext uri="{FF2B5EF4-FFF2-40B4-BE49-F238E27FC236}">
                <a16:creationId xmlns:a16="http://schemas.microsoft.com/office/drawing/2014/main" id="{F9A71277-D05E-4DF5-B1EF-F51E188B2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6198" y="1543992"/>
            <a:ext cx="5976984" cy="4094809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2936197" y="3449064"/>
            <a:ext cx="2047977" cy="2123697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2183265" y="4106327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5873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372" y="144252"/>
            <a:ext cx="7924800" cy="648072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619" y="1100831"/>
            <a:ext cx="10515600" cy="4439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Click on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Online Library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 the left hand side navigation menu.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995BE3A-D327-437E-B358-47E12112F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2492" y="1544715"/>
            <a:ext cx="4771073" cy="4124601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3652491" y="3078278"/>
            <a:ext cx="2294298" cy="2560898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2895600" y="4778505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6555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249" y="201778"/>
            <a:ext cx="7924800" cy="727201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497" y="928980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When you click on a database, you will be asked to login to the library. </a:t>
            </a:r>
            <a:r>
              <a:rPr lang="en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Use your student number and your usual password. </a:t>
            </a:r>
          </a:p>
          <a:p>
            <a:pPr marL="0" indent="0" algn="ctr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AA96FF0-28C0-4078-9992-E8C361207F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485" y="1447061"/>
            <a:ext cx="5452109" cy="3589887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B06EDB54-4030-4B13-B8F7-C432CCDE13C2}"/>
              </a:ext>
            </a:extLst>
          </p:cNvPr>
          <p:cNvSpPr/>
          <p:nvPr/>
        </p:nvSpPr>
        <p:spPr>
          <a:xfrm rot="11026747">
            <a:off x="9785852" y="3562468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0535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044" y="357001"/>
            <a:ext cx="7924800" cy="648072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Other Useful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National Statistics</a:t>
            </a: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– official source of UK population and economic statistics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Ipsos MORI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ISER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longitudinal data (over time) on life events, employment conditions, behaviour and values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035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678" y="357001"/>
            <a:ext cx="7924800" cy="648072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Use your Course Books!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Maund, et al. (2017) </a:t>
            </a:r>
            <a:r>
              <a:rPr lang="en-GB" sz="2400" i="1" dirty="0"/>
              <a:t>Certificate in Higher Education: Skills for the Workplace Student Yearbook. </a:t>
            </a:r>
            <a:r>
              <a:rPr lang="en-GB" sz="2400" dirty="0"/>
              <a:t>PP.103 -178 London: Sage Publications Ltd.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Morgan, P. (2017) </a:t>
            </a:r>
            <a:r>
              <a:rPr lang="en-GB" sz="2400" i="1" dirty="0"/>
              <a:t>The Business Student’s Guide to Employability. </a:t>
            </a:r>
            <a:r>
              <a:rPr lang="en-GB" sz="2400" dirty="0"/>
              <a:t>London: Sage Publications Ltd. 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7344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274638"/>
            <a:ext cx="79248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 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359" y="1168677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Advantages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Can be a better use of resources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Disadvantages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Can be difficult to find appropriate data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May not have exactly what you want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may have to pay for access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81444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9</TotalTime>
  <Words>853</Words>
  <Application>Microsoft Office PowerPoint</Application>
  <PresentationFormat>Widescreen</PresentationFormat>
  <Paragraphs>93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Arial Rounded MT Bold</vt:lpstr>
      <vt:lpstr>Calibri</vt:lpstr>
      <vt:lpstr>Calibri Light</vt:lpstr>
      <vt:lpstr>Wingdings</vt:lpstr>
      <vt:lpstr>Custom Design</vt:lpstr>
      <vt:lpstr>BMSK4003  Digital Skills and Research Methods  Online Session 6  </vt:lpstr>
      <vt:lpstr>Research Methods</vt:lpstr>
      <vt:lpstr>Why is Research Important?</vt:lpstr>
      <vt:lpstr>Why is Research Important?</vt:lpstr>
      <vt:lpstr>Overview of  Research and Data Handling</vt:lpstr>
      <vt:lpstr>Why collect information?</vt:lpstr>
      <vt:lpstr>PowerPoint Presentation</vt:lpstr>
      <vt:lpstr>PowerPoint Presentation</vt:lpstr>
      <vt:lpstr>PowerPoint Presentation</vt:lpstr>
      <vt:lpstr>Questionnaires</vt:lpstr>
      <vt:lpstr>Questionnaire Design</vt:lpstr>
      <vt:lpstr>Which method to use?</vt:lpstr>
      <vt:lpstr>Which method to use?</vt:lpstr>
      <vt:lpstr>PowerPoint Presentation</vt:lpstr>
      <vt:lpstr>UWTSD Library Databases</vt:lpstr>
      <vt:lpstr>UWTSD Library Databases</vt:lpstr>
      <vt:lpstr>UWTSD Library Databases</vt:lpstr>
      <vt:lpstr>UWTSD Library Databases</vt:lpstr>
      <vt:lpstr>Other Useful Sources</vt:lpstr>
      <vt:lpstr>Use your Course Books!</vt:lpstr>
      <vt:lpstr>Secondary Data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Michaela Schriek</dc:creator>
  <cp:lastModifiedBy>Michaela Schriek</cp:lastModifiedBy>
  <cp:revision>2</cp:revision>
  <dcterms:created xsi:type="dcterms:W3CDTF">2020-09-02T16:42:34Z</dcterms:created>
  <dcterms:modified xsi:type="dcterms:W3CDTF">2020-09-02T16:51:42Z</dcterms:modified>
</cp:coreProperties>
</file>