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73" r:id="rId15"/>
    <p:sldId id="269" r:id="rId16"/>
    <p:sldId id="270" r:id="rId17"/>
    <p:sldId id="271" r:id="rId18"/>
    <p:sldId id="272" r:id="rId19"/>
    <p:sldId id="274" r:id="rId20"/>
    <p:sldId id="275" r:id="rId21"/>
    <p:sldId id="276" r:id="rId22"/>
    <p:sldId id="277" r:id="rId23"/>
    <p:sldId id="278" r:id="rId24"/>
    <p:sldId id="279" r:id="rId25"/>
    <p:sldId id="283" r:id="rId26"/>
    <p:sldId id="281" r:id="rId27"/>
    <p:sldId id="280" r:id="rId28"/>
    <p:sldId id="282" r:id="rId29"/>
    <p:sldId id="28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1" autoAdjust="0"/>
    <p:restoredTop sz="94660"/>
  </p:normalViewPr>
  <p:slideViewPr>
    <p:cSldViewPr snapToGrid="0">
      <p:cViewPr varScale="1">
        <p:scale>
          <a:sx n="68" d="100"/>
          <a:sy n="68" d="100"/>
        </p:scale>
        <p:origin x="90" y="6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12/9/2022</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8898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12/9/2022</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71242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12/9/2022</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61504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12/9/2022</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780279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12/9/2022</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66354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12/9/2022</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83766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12/9/2022</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08971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12/9/2022</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55869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12/9/2022</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70118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12/9/2022</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450671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12/9/2022</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9535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12/9/2022</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874988730"/>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15" r:id="rId6"/>
    <p:sldLayoutId id="2147483711" r:id="rId7"/>
    <p:sldLayoutId id="2147483712" r:id="rId8"/>
    <p:sldLayoutId id="2147483713" r:id="rId9"/>
    <p:sldLayoutId id="2147483714" r:id="rId10"/>
    <p:sldLayoutId id="214748371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fHhNWAKw0bY?start=2&amp;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LuqAVA1jiPI?feature=oembed"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hGRii5f_uSc?feature=oembed"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B9A3A17-4E1D-27D2-6A48-03C2295C0A58}"/>
              </a:ext>
            </a:extLst>
          </p:cNvPr>
          <p:cNvPicPr>
            <a:picLocks noChangeAspect="1"/>
          </p:cNvPicPr>
          <p:nvPr/>
        </p:nvPicPr>
        <p:blipFill rotWithShape="1">
          <a:blip r:embed="rId2"/>
          <a:srcRect r="34891" b="1"/>
          <a:stretch/>
        </p:blipFill>
        <p:spPr>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useBgFill="1">
        <p:nvSpPr>
          <p:cNvPr id="11" name="Freeform: Shape 10">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56D13C-3E3A-7EF5-C5A0-80FABDB00A75}"/>
              </a:ext>
            </a:extLst>
          </p:cNvPr>
          <p:cNvSpPr>
            <a:spLocks noGrp="1"/>
          </p:cNvSpPr>
          <p:nvPr>
            <p:ph type="ctrTitle"/>
          </p:nvPr>
        </p:nvSpPr>
        <p:spPr>
          <a:xfrm>
            <a:off x="477981" y="1122363"/>
            <a:ext cx="4023360" cy="3204134"/>
          </a:xfrm>
        </p:spPr>
        <p:txBody>
          <a:bodyPr anchor="b">
            <a:normAutofit/>
          </a:bodyPr>
          <a:lstStyle/>
          <a:p>
            <a:r>
              <a:rPr lang="en-GB" sz="4800"/>
              <a:t>Terrorism and Cybercrime</a:t>
            </a:r>
          </a:p>
        </p:txBody>
      </p:sp>
      <p:sp>
        <p:nvSpPr>
          <p:cNvPr id="3" name="Subtitle 2">
            <a:extLst>
              <a:ext uri="{FF2B5EF4-FFF2-40B4-BE49-F238E27FC236}">
                <a16:creationId xmlns:a16="http://schemas.microsoft.com/office/drawing/2014/main" id="{50E2FA9E-6E34-1903-070C-19C753400553}"/>
              </a:ext>
            </a:extLst>
          </p:cNvPr>
          <p:cNvSpPr>
            <a:spLocks noGrp="1"/>
          </p:cNvSpPr>
          <p:nvPr>
            <p:ph type="subTitle" idx="1"/>
          </p:nvPr>
        </p:nvSpPr>
        <p:spPr>
          <a:xfrm>
            <a:off x="477981" y="4872922"/>
            <a:ext cx="3933306" cy="1208141"/>
          </a:xfrm>
        </p:spPr>
        <p:txBody>
          <a:bodyPr>
            <a:normAutofit/>
          </a:bodyPr>
          <a:lstStyle/>
          <a:p>
            <a:pPr>
              <a:lnSpc>
                <a:spcPct val="100000"/>
              </a:lnSpc>
            </a:pPr>
            <a:r>
              <a:rPr lang="en-GB" sz="1400"/>
              <a:t>Week 8: The Targets and Means of Engaging in Cybercrime</a:t>
            </a:r>
          </a:p>
          <a:p>
            <a:pPr>
              <a:lnSpc>
                <a:spcPct val="100000"/>
              </a:lnSpc>
            </a:pPr>
            <a:r>
              <a:rPr lang="en-GB" sz="1400"/>
              <a:t>Dr. Luke Roach</a:t>
            </a:r>
          </a:p>
          <a:p>
            <a:pPr>
              <a:lnSpc>
                <a:spcPct val="100000"/>
              </a:lnSpc>
            </a:pPr>
            <a:r>
              <a:rPr lang="en-GB" sz="1400"/>
              <a:t>l.roach@uwtsd.ac.uk</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887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21734-6343-D1AE-D3D9-8795E7C79C5C}"/>
              </a:ext>
            </a:extLst>
          </p:cNvPr>
          <p:cNvSpPr>
            <a:spLocks noGrp="1"/>
          </p:cNvSpPr>
          <p:nvPr>
            <p:ph type="title"/>
          </p:nvPr>
        </p:nvSpPr>
        <p:spPr/>
        <p:txBody>
          <a:bodyPr/>
          <a:lstStyle/>
          <a:p>
            <a:r>
              <a:rPr lang="en-GB" dirty="0"/>
              <a:t>Session Outline</a:t>
            </a:r>
          </a:p>
        </p:txBody>
      </p:sp>
      <p:sp>
        <p:nvSpPr>
          <p:cNvPr id="3" name="Content Placeholder 2">
            <a:extLst>
              <a:ext uri="{FF2B5EF4-FFF2-40B4-BE49-F238E27FC236}">
                <a16:creationId xmlns:a16="http://schemas.microsoft.com/office/drawing/2014/main" id="{6980F88F-7220-6C19-909F-DE027784F95A}"/>
              </a:ext>
            </a:extLst>
          </p:cNvPr>
          <p:cNvSpPr>
            <a:spLocks noGrp="1"/>
          </p:cNvSpPr>
          <p:nvPr>
            <p:ph idx="1"/>
          </p:nvPr>
        </p:nvSpPr>
        <p:spPr/>
        <p:txBody>
          <a:bodyPr/>
          <a:lstStyle/>
          <a:p>
            <a:r>
              <a:rPr lang="en-GB" dirty="0"/>
              <a:t>Hackers and Hacking</a:t>
            </a:r>
          </a:p>
          <a:p>
            <a:r>
              <a:rPr lang="en-GB" dirty="0"/>
              <a:t>Malware and Automated Computer Attacks</a:t>
            </a:r>
          </a:p>
          <a:p>
            <a:r>
              <a:rPr lang="en-GB" dirty="0"/>
              <a:t>Digital Piracy and Intellectual Property Theft</a:t>
            </a:r>
          </a:p>
          <a:p>
            <a:r>
              <a:rPr lang="en-GB" dirty="0"/>
              <a:t>Economic Crimes and Online Fraud</a:t>
            </a:r>
          </a:p>
        </p:txBody>
      </p:sp>
    </p:spTree>
    <p:extLst>
      <p:ext uri="{BB962C8B-B14F-4D97-AF65-F5344CB8AC3E}">
        <p14:creationId xmlns:p14="http://schemas.microsoft.com/office/powerpoint/2010/main" val="3735060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B3776-3F01-E070-013A-E947F275A39F}"/>
              </a:ext>
            </a:extLst>
          </p:cNvPr>
          <p:cNvSpPr>
            <a:spLocks noGrp="1"/>
          </p:cNvSpPr>
          <p:nvPr>
            <p:ph type="title"/>
          </p:nvPr>
        </p:nvSpPr>
        <p:spPr/>
        <p:txBody>
          <a:bodyPr/>
          <a:lstStyle/>
          <a:p>
            <a:r>
              <a:rPr lang="en-GB" dirty="0"/>
              <a:t>Class Discussion</a:t>
            </a:r>
          </a:p>
        </p:txBody>
      </p:sp>
      <p:sp>
        <p:nvSpPr>
          <p:cNvPr id="3" name="Content Placeholder 2">
            <a:extLst>
              <a:ext uri="{FF2B5EF4-FFF2-40B4-BE49-F238E27FC236}">
                <a16:creationId xmlns:a16="http://schemas.microsoft.com/office/drawing/2014/main" id="{4EAA4C8F-EB34-9CEA-6BC2-EC3B639B8678}"/>
              </a:ext>
            </a:extLst>
          </p:cNvPr>
          <p:cNvSpPr>
            <a:spLocks noGrp="1"/>
          </p:cNvSpPr>
          <p:nvPr>
            <p:ph idx="1"/>
          </p:nvPr>
        </p:nvSpPr>
        <p:spPr/>
        <p:txBody>
          <a:bodyPr>
            <a:normAutofit fontScale="92500" lnSpcReduction="20000"/>
          </a:bodyPr>
          <a:lstStyle/>
          <a:p>
            <a:r>
              <a:rPr lang="en-US" sz="2800" dirty="0"/>
              <a:t>How much overlap do you see between 'real – world' crime and cyber-crime?</a:t>
            </a:r>
          </a:p>
          <a:p>
            <a:pPr lvl="1"/>
            <a:r>
              <a:rPr lang="en-US" dirty="0"/>
              <a:t>Where do you think the greater threat is?</a:t>
            </a:r>
          </a:p>
          <a:p>
            <a:pPr lvl="1"/>
            <a:r>
              <a:rPr lang="en-US" dirty="0"/>
              <a:t>Do you think online Crime experiences the same sort of fear as offline crime?</a:t>
            </a:r>
          </a:p>
          <a:p>
            <a:r>
              <a:rPr lang="en-US" sz="2800" dirty="0"/>
              <a:t>Should there be specific global offences identifying cyber-crime and deviance or should they just be termed as 'crime' regardless of how or where they occur?</a:t>
            </a:r>
          </a:p>
          <a:p>
            <a:pPr lvl="1"/>
            <a:r>
              <a:rPr lang="en-US" dirty="0"/>
              <a:t>Does the use of a computer make a crime any worse or better?</a:t>
            </a:r>
          </a:p>
          <a:p>
            <a:endParaRPr lang="en-GB" dirty="0"/>
          </a:p>
        </p:txBody>
      </p:sp>
    </p:spTree>
    <p:extLst>
      <p:ext uri="{BB962C8B-B14F-4D97-AF65-F5344CB8AC3E}">
        <p14:creationId xmlns:p14="http://schemas.microsoft.com/office/powerpoint/2010/main" val="1052759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CE443-F769-B6A9-4C56-0229BA3602D0}"/>
              </a:ext>
            </a:extLst>
          </p:cNvPr>
          <p:cNvSpPr>
            <a:spLocks noGrp="1"/>
          </p:cNvSpPr>
          <p:nvPr>
            <p:ph type="title"/>
          </p:nvPr>
        </p:nvSpPr>
        <p:spPr/>
        <p:txBody>
          <a:bodyPr/>
          <a:lstStyle/>
          <a:p>
            <a:r>
              <a:rPr lang="en-GB" dirty="0"/>
              <a:t>Hacking</a:t>
            </a:r>
          </a:p>
        </p:txBody>
      </p:sp>
      <p:sp>
        <p:nvSpPr>
          <p:cNvPr id="3" name="Content Placeholder 2">
            <a:extLst>
              <a:ext uri="{FF2B5EF4-FFF2-40B4-BE49-F238E27FC236}">
                <a16:creationId xmlns:a16="http://schemas.microsoft.com/office/drawing/2014/main" id="{15E8E294-C8BB-B7D9-F032-C8240C19E988}"/>
              </a:ext>
            </a:extLst>
          </p:cNvPr>
          <p:cNvSpPr>
            <a:spLocks noGrp="1"/>
          </p:cNvSpPr>
          <p:nvPr>
            <p:ph idx="1"/>
          </p:nvPr>
        </p:nvSpPr>
        <p:spPr/>
        <p:txBody>
          <a:bodyPr/>
          <a:lstStyle/>
          <a:p>
            <a:r>
              <a:rPr lang="en-GB" dirty="0"/>
              <a:t>Not necessarily highly skilled</a:t>
            </a:r>
          </a:p>
          <a:p>
            <a:r>
              <a:rPr lang="en-GB" dirty="0"/>
              <a:t>Subculture</a:t>
            </a:r>
          </a:p>
          <a:p>
            <a:r>
              <a:rPr lang="en-GB" dirty="0"/>
              <a:t>A skill that may be applied in a variety of ways depending on the ethical perspective of the actor</a:t>
            </a:r>
          </a:p>
        </p:txBody>
      </p:sp>
    </p:spTree>
    <p:extLst>
      <p:ext uri="{BB962C8B-B14F-4D97-AF65-F5344CB8AC3E}">
        <p14:creationId xmlns:p14="http://schemas.microsoft.com/office/powerpoint/2010/main" val="3999842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D6291-EC7C-365B-7975-B8BB36619145}"/>
              </a:ext>
            </a:extLst>
          </p:cNvPr>
          <p:cNvSpPr>
            <a:spLocks noGrp="1"/>
          </p:cNvSpPr>
          <p:nvPr>
            <p:ph type="title"/>
          </p:nvPr>
        </p:nvSpPr>
        <p:spPr/>
        <p:txBody>
          <a:bodyPr/>
          <a:lstStyle/>
          <a:p>
            <a:r>
              <a:rPr lang="en-GB" dirty="0"/>
              <a:t>Exploring Hacking</a:t>
            </a:r>
          </a:p>
        </p:txBody>
      </p:sp>
      <p:sp>
        <p:nvSpPr>
          <p:cNvPr id="3" name="Content Placeholder 2">
            <a:extLst>
              <a:ext uri="{FF2B5EF4-FFF2-40B4-BE49-F238E27FC236}">
                <a16:creationId xmlns:a16="http://schemas.microsoft.com/office/drawing/2014/main" id="{9E3B1F02-768E-D5E3-BCA3-4161E4FEDBEF}"/>
              </a:ext>
            </a:extLst>
          </p:cNvPr>
          <p:cNvSpPr>
            <a:spLocks noGrp="1"/>
          </p:cNvSpPr>
          <p:nvPr>
            <p:ph idx="1"/>
          </p:nvPr>
        </p:nvSpPr>
        <p:spPr/>
        <p:txBody>
          <a:bodyPr/>
          <a:lstStyle/>
          <a:p>
            <a:r>
              <a:rPr lang="en-GB" dirty="0"/>
              <a:t>'A 'hack' involves the modification of technology, such as the alteration of computer hardware or software, in order to allow it to be used in innovative ways, whether for legitimate or illegitimate purposes'</a:t>
            </a:r>
          </a:p>
          <a:p>
            <a:endParaRPr lang="en-GB" dirty="0"/>
          </a:p>
        </p:txBody>
      </p:sp>
    </p:spTree>
    <p:extLst>
      <p:ext uri="{BB962C8B-B14F-4D97-AF65-F5344CB8AC3E}">
        <p14:creationId xmlns:p14="http://schemas.microsoft.com/office/powerpoint/2010/main" val="672265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899381-6B9B-5D91-2FE8-72E35ADE20BD}"/>
              </a:ext>
            </a:extLst>
          </p:cNvPr>
          <p:cNvSpPr>
            <a:spLocks noGrp="1"/>
          </p:cNvSpPr>
          <p:nvPr>
            <p:ph type="title"/>
          </p:nvPr>
        </p:nvSpPr>
        <p:spPr>
          <a:xfrm>
            <a:off x="1115568" y="548640"/>
            <a:ext cx="10168128" cy="1179576"/>
          </a:xfrm>
        </p:spPr>
        <p:txBody>
          <a:bodyPr>
            <a:normAutofit/>
          </a:bodyPr>
          <a:lstStyle/>
          <a:p>
            <a:r>
              <a:rPr lang="en-GB" dirty="0"/>
              <a:t>Legitimate Purpose?</a:t>
            </a:r>
          </a:p>
        </p:txBody>
      </p:sp>
      <p:sp>
        <p:nvSpPr>
          <p:cNvPr id="15" name="Rectangle 1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5" descr="A picture containing indoor, table, sitting, small&#10;&#10;Description generated with very high confidence">
            <a:extLst>
              <a:ext uri="{FF2B5EF4-FFF2-40B4-BE49-F238E27FC236}">
                <a16:creationId xmlns:a16="http://schemas.microsoft.com/office/drawing/2014/main" id="{20A2E40D-31A6-76C4-47D5-4EDB4399C3A4}"/>
              </a:ext>
            </a:extLst>
          </p:cNvPr>
          <p:cNvPicPr>
            <a:picLocks noChangeAspect="1"/>
          </p:cNvPicPr>
          <p:nvPr/>
        </p:nvPicPr>
        <p:blipFill rotWithShape="1">
          <a:blip r:embed="rId2"/>
          <a:srcRect l="17928" r="1747" b="1"/>
          <a:stretch/>
        </p:blipFill>
        <p:spPr>
          <a:xfrm>
            <a:off x="908304" y="2478024"/>
            <a:ext cx="6009855" cy="3694176"/>
          </a:xfrm>
          <a:prstGeom prst="rect">
            <a:avLst/>
          </a:prstGeom>
        </p:spPr>
      </p:pic>
      <p:sp>
        <p:nvSpPr>
          <p:cNvPr id="3" name="Content Placeholder 2">
            <a:extLst>
              <a:ext uri="{FF2B5EF4-FFF2-40B4-BE49-F238E27FC236}">
                <a16:creationId xmlns:a16="http://schemas.microsoft.com/office/drawing/2014/main" id="{2853E454-F78F-A9EB-277B-793E2604565D}"/>
              </a:ext>
            </a:extLst>
          </p:cNvPr>
          <p:cNvSpPr>
            <a:spLocks noGrp="1"/>
          </p:cNvSpPr>
          <p:nvPr>
            <p:ph idx="1"/>
          </p:nvPr>
        </p:nvSpPr>
        <p:spPr>
          <a:xfrm>
            <a:off x="7411453" y="2478024"/>
            <a:ext cx="3872243" cy="3694176"/>
          </a:xfrm>
        </p:spPr>
        <p:txBody>
          <a:bodyPr anchor="ctr">
            <a:normAutofit/>
          </a:bodyPr>
          <a:lstStyle/>
          <a:p>
            <a:r>
              <a:rPr lang="en-GB" sz="1800" dirty="0"/>
              <a:t>'Jailbreaking' or interfering with a programme to enable third parties' programmes to work on a device than normally does not permit it to! (Apple iPhones)</a:t>
            </a:r>
          </a:p>
          <a:p>
            <a:r>
              <a:rPr lang="en-US" sz="1800" kern="1200" dirty="0">
                <a:latin typeface="+mn-lt"/>
                <a:ea typeface="+mn-ea"/>
                <a:cs typeface="+mn-cs"/>
              </a:rPr>
              <a:t>This activity may make your warranty void but they are not Illegal</a:t>
            </a:r>
            <a:endParaRPr lang="en-US" sz="1800" kern="1200" dirty="0">
              <a:latin typeface="+mn-lt"/>
              <a:cs typeface="Calibri"/>
            </a:endParaRPr>
          </a:p>
        </p:txBody>
      </p:sp>
    </p:spTree>
    <p:extLst>
      <p:ext uri="{BB962C8B-B14F-4D97-AF65-F5344CB8AC3E}">
        <p14:creationId xmlns:p14="http://schemas.microsoft.com/office/powerpoint/2010/main" val="3508714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CE37E-111D-E978-7CDA-E016A997F56D}"/>
              </a:ext>
            </a:extLst>
          </p:cNvPr>
          <p:cNvSpPr>
            <a:spLocks noGrp="1"/>
          </p:cNvSpPr>
          <p:nvPr>
            <p:ph type="title"/>
          </p:nvPr>
        </p:nvSpPr>
        <p:spPr/>
        <p:txBody>
          <a:bodyPr/>
          <a:lstStyle/>
          <a:p>
            <a:r>
              <a:rPr lang="en-GB" dirty="0"/>
              <a:t>Hacking – Social Engineering</a:t>
            </a:r>
          </a:p>
        </p:txBody>
      </p:sp>
      <p:pic>
        <p:nvPicPr>
          <p:cNvPr id="4" name="Online Media 3" title="Hacking challenge at DEFCON">
            <a:hlinkClick r:id="" action="ppaction://media"/>
            <a:extLst>
              <a:ext uri="{FF2B5EF4-FFF2-40B4-BE49-F238E27FC236}">
                <a16:creationId xmlns:a16="http://schemas.microsoft.com/office/drawing/2014/main" id="{227C241F-179B-90E4-F207-335B5A983774}"/>
              </a:ext>
            </a:extLst>
          </p:cNvPr>
          <p:cNvPicPr>
            <a:picLocks noGrp="1" noRot="1" noChangeAspect="1"/>
          </p:cNvPicPr>
          <p:nvPr>
            <p:ph idx="1"/>
            <a:videoFile r:link="rId1"/>
          </p:nvPr>
        </p:nvPicPr>
        <p:blipFill>
          <a:blip r:embed="rId3"/>
          <a:stretch>
            <a:fillRect/>
          </a:stretch>
        </p:blipFill>
        <p:spPr>
          <a:xfrm>
            <a:off x="2930525" y="2478088"/>
            <a:ext cx="6538913" cy="3694112"/>
          </a:xfrm>
          <a:prstGeom prst="rect">
            <a:avLst/>
          </a:prstGeom>
        </p:spPr>
      </p:pic>
    </p:spTree>
    <p:extLst>
      <p:ext uri="{BB962C8B-B14F-4D97-AF65-F5344CB8AC3E}">
        <p14:creationId xmlns:p14="http://schemas.microsoft.com/office/powerpoint/2010/main" val="3302881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5" descr="A close up of a sign&#10;&#10;Description generated with very high confidence">
            <a:extLst>
              <a:ext uri="{FF2B5EF4-FFF2-40B4-BE49-F238E27FC236}">
                <a16:creationId xmlns:a16="http://schemas.microsoft.com/office/drawing/2014/main" id="{10678DF6-BC00-DD4F-8C93-14797E2E4590}"/>
              </a:ext>
            </a:extLst>
          </p:cNvPr>
          <p:cNvPicPr>
            <a:picLocks noChangeAspect="1"/>
          </p:cNvPicPr>
          <p:nvPr/>
        </p:nvPicPr>
        <p:blipFill rotWithShape="1">
          <a:blip r:embed="rId2"/>
          <a:srcRect l="12540" r="21100"/>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81DEE11-BC30-BA47-AA81-9F08025898CE}"/>
              </a:ext>
            </a:extLst>
          </p:cNvPr>
          <p:cNvSpPr>
            <a:spLocks noGrp="1"/>
          </p:cNvSpPr>
          <p:nvPr>
            <p:ph type="title"/>
          </p:nvPr>
        </p:nvSpPr>
        <p:spPr>
          <a:xfrm>
            <a:off x="371094" y="1161288"/>
            <a:ext cx="3438144" cy="1124712"/>
          </a:xfrm>
        </p:spPr>
        <p:txBody>
          <a:bodyPr anchor="b">
            <a:normAutofit/>
          </a:bodyPr>
          <a:lstStyle/>
          <a:p>
            <a:r>
              <a:rPr lang="en-GB" sz="2800" dirty="0"/>
              <a:t>Illegitimate Purposes</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2">
              <a:lumMod val="25000"/>
              <a:lumOff val="75000"/>
            </a:schemeClr>
          </a:solidFill>
          <a:ln w="3175">
            <a:solidFill>
              <a:schemeClr val="tx2">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BD765E7-1CE0-B4AD-D277-0160BA87AB25}"/>
              </a:ext>
            </a:extLst>
          </p:cNvPr>
          <p:cNvSpPr>
            <a:spLocks noGrp="1"/>
          </p:cNvSpPr>
          <p:nvPr>
            <p:ph idx="1"/>
          </p:nvPr>
        </p:nvSpPr>
        <p:spPr>
          <a:xfrm>
            <a:off x="371094" y="2718054"/>
            <a:ext cx="3438906" cy="3207258"/>
          </a:xfrm>
        </p:spPr>
        <p:txBody>
          <a:bodyPr anchor="t">
            <a:normAutofit/>
          </a:bodyPr>
          <a:lstStyle/>
          <a:p>
            <a:r>
              <a:rPr lang="en-GB" sz="2000" dirty="0"/>
              <a:t>Hacks that modify programmes, systems and security protocols are illegal and may be used to obtain information. </a:t>
            </a:r>
          </a:p>
        </p:txBody>
      </p:sp>
    </p:spTree>
    <p:extLst>
      <p:ext uri="{BB962C8B-B14F-4D97-AF65-F5344CB8AC3E}">
        <p14:creationId xmlns:p14="http://schemas.microsoft.com/office/powerpoint/2010/main" val="1503563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5" descr="A close up of a sign&#10;&#10;Description generated with very high confidence">
            <a:extLst>
              <a:ext uri="{FF2B5EF4-FFF2-40B4-BE49-F238E27FC236}">
                <a16:creationId xmlns:a16="http://schemas.microsoft.com/office/drawing/2014/main" id="{D8BC4D57-FD91-4659-D242-6E878031FF8A}"/>
              </a:ext>
            </a:extLst>
          </p:cNvPr>
          <p:cNvPicPr>
            <a:picLocks noChangeAspect="1"/>
          </p:cNvPicPr>
          <p:nvPr/>
        </p:nvPicPr>
        <p:blipFill rotWithShape="1">
          <a:blip r:embed="rId2"/>
          <a:srcRect l="12540" r="21100"/>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E2A890-6D43-B141-D430-B5A18F6364F8}"/>
              </a:ext>
            </a:extLst>
          </p:cNvPr>
          <p:cNvSpPr>
            <a:spLocks noGrp="1"/>
          </p:cNvSpPr>
          <p:nvPr>
            <p:ph type="title"/>
          </p:nvPr>
        </p:nvSpPr>
        <p:spPr>
          <a:xfrm>
            <a:off x="371094" y="1161288"/>
            <a:ext cx="3438144" cy="1124712"/>
          </a:xfrm>
        </p:spPr>
        <p:txBody>
          <a:bodyPr anchor="b">
            <a:normAutofit/>
          </a:bodyPr>
          <a:lstStyle/>
          <a:p>
            <a:r>
              <a:rPr lang="en-GB" sz="2800"/>
              <a:t>Illegitimate Purposes</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2">
              <a:lumMod val="25000"/>
              <a:lumOff val="75000"/>
            </a:schemeClr>
          </a:solidFill>
          <a:ln w="3175">
            <a:solidFill>
              <a:schemeClr val="tx2">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C6C4CC9-D33E-E98C-1B14-5953E09CD2A5}"/>
              </a:ext>
            </a:extLst>
          </p:cNvPr>
          <p:cNvSpPr>
            <a:spLocks noGrp="1"/>
          </p:cNvSpPr>
          <p:nvPr>
            <p:ph idx="1"/>
          </p:nvPr>
        </p:nvSpPr>
        <p:spPr>
          <a:xfrm>
            <a:off x="371094" y="2718054"/>
            <a:ext cx="3438906" cy="3207258"/>
          </a:xfrm>
        </p:spPr>
        <p:txBody>
          <a:bodyPr anchor="t">
            <a:normAutofit/>
          </a:bodyPr>
          <a:lstStyle/>
          <a:p>
            <a:r>
              <a:rPr lang="en-GB" sz="1700"/>
              <a:t>Shoulder Surfing</a:t>
            </a:r>
          </a:p>
          <a:p>
            <a:r>
              <a:rPr lang="en-GB" sz="1700"/>
              <a:t>Social Engineering</a:t>
            </a:r>
          </a:p>
          <a:p>
            <a:r>
              <a:rPr lang="en-GB" sz="1700"/>
              <a:t>Vulnerabilities</a:t>
            </a:r>
          </a:p>
          <a:p>
            <a:r>
              <a:rPr lang="en-GB" sz="1700"/>
              <a:t>Exploiters</a:t>
            </a:r>
          </a:p>
          <a:p>
            <a:r>
              <a:rPr lang="en-GB" sz="1700"/>
              <a:t>Non-Nation – state-sponsored actors</a:t>
            </a:r>
          </a:p>
          <a:p>
            <a:r>
              <a:rPr lang="en-GB" sz="1700"/>
              <a:t>Nation – state actors</a:t>
            </a:r>
          </a:p>
        </p:txBody>
      </p:sp>
    </p:spTree>
    <p:extLst>
      <p:ext uri="{BB962C8B-B14F-4D97-AF65-F5344CB8AC3E}">
        <p14:creationId xmlns:p14="http://schemas.microsoft.com/office/powerpoint/2010/main" val="1198469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51337-4E45-7419-6792-9D53BB6AF2CD}"/>
              </a:ext>
            </a:extLst>
          </p:cNvPr>
          <p:cNvSpPr>
            <a:spLocks noGrp="1"/>
          </p:cNvSpPr>
          <p:nvPr>
            <p:ph type="title"/>
          </p:nvPr>
        </p:nvSpPr>
        <p:spPr/>
        <p:txBody>
          <a:bodyPr>
            <a:normAutofit/>
          </a:bodyPr>
          <a:lstStyle/>
          <a:p>
            <a:r>
              <a:rPr lang="en-GB" sz="4000" dirty="0">
                <a:cs typeface="Calibri"/>
              </a:rPr>
              <a:t>Hacking - Consequences</a:t>
            </a:r>
            <a:endParaRPr lang="en-GB" dirty="0"/>
          </a:p>
        </p:txBody>
      </p:sp>
      <p:sp>
        <p:nvSpPr>
          <p:cNvPr id="3" name="Content Placeholder 2">
            <a:extLst>
              <a:ext uri="{FF2B5EF4-FFF2-40B4-BE49-F238E27FC236}">
                <a16:creationId xmlns:a16="http://schemas.microsoft.com/office/drawing/2014/main" id="{7078CC7B-E345-969B-7BAD-F906A8E794BD}"/>
              </a:ext>
            </a:extLst>
          </p:cNvPr>
          <p:cNvSpPr>
            <a:spLocks noGrp="1"/>
          </p:cNvSpPr>
          <p:nvPr>
            <p:ph idx="1"/>
          </p:nvPr>
        </p:nvSpPr>
        <p:spPr/>
        <p:txBody>
          <a:bodyPr/>
          <a:lstStyle/>
          <a:p>
            <a:r>
              <a:rPr lang="en-GB" sz="2800" dirty="0">
                <a:solidFill>
                  <a:schemeClr val="tx1"/>
                </a:solidFill>
                <a:cs typeface="Calibri"/>
              </a:rPr>
              <a:t>Theft</a:t>
            </a:r>
          </a:p>
          <a:p>
            <a:r>
              <a:rPr lang="en-GB" sz="2800" dirty="0">
                <a:solidFill>
                  <a:schemeClr val="tx1"/>
                </a:solidFill>
                <a:cs typeface="Calibri"/>
              </a:rPr>
              <a:t>Espionage</a:t>
            </a:r>
            <a:endParaRPr lang="en-GB" sz="2800" dirty="0">
              <a:solidFill>
                <a:schemeClr val="tx1"/>
              </a:solidFill>
            </a:endParaRPr>
          </a:p>
          <a:p>
            <a:r>
              <a:rPr lang="en-GB" sz="2800" dirty="0">
                <a:solidFill>
                  <a:schemeClr val="tx1"/>
                </a:solidFill>
                <a:cs typeface="Calibri"/>
              </a:rPr>
              <a:t>Terror</a:t>
            </a:r>
            <a:endParaRPr lang="en-GB" sz="2800" dirty="0">
              <a:solidFill>
                <a:schemeClr val="tx1"/>
              </a:solidFill>
            </a:endParaRPr>
          </a:p>
          <a:p>
            <a:r>
              <a:rPr lang="en-GB" sz="2800" dirty="0">
                <a:solidFill>
                  <a:schemeClr val="tx1"/>
                </a:solidFill>
                <a:cs typeface="Calibri"/>
              </a:rPr>
              <a:t>Fraud</a:t>
            </a:r>
          </a:p>
        </p:txBody>
      </p:sp>
    </p:spTree>
    <p:extLst>
      <p:ext uri="{BB962C8B-B14F-4D97-AF65-F5344CB8AC3E}">
        <p14:creationId xmlns:p14="http://schemas.microsoft.com/office/powerpoint/2010/main" val="90077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D04C947-CA97-5557-3074-44F1FF42C1BD}"/>
              </a:ext>
            </a:extLst>
          </p:cNvPr>
          <p:cNvSpPr>
            <a:spLocks noGrp="1"/>
          </p:cNvSpPr>
          <p:nvPr>
            <p:ph type="title"/>
          </p:nvPr>
        </p:nvSpPr>
        <p:spPr>
          <a:xfrm>
            <a:off x="1115568" y="548640"/>
            <a:ext cx="10168128" cy="1179576"/>
          </a:xfrm>
        </p:spPr>
        <p:txBody>
          <a:bodyPr>
            <a:normAutofit/>
          </a:bodyPr>
          <a:lstStyle/>
          <a:p>
            <a:r>
              <a:rPr lang="en-GB" dirty="0"/>
              <a:t>The Hacker Subculture</a:t>
            </a:r>
          </a:p>
        </p:txBody>
      </p:sp>
      <p:sp>
        <p:nvSpPr>
          <p:cNvPr id="15" name="Rectangle 1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5">
            <a:extLst>
              <a:ext uri="{FF2B5EF4-FFF2-40B4-BE49-F238E27FC236}">
                <a16:creationId xmlns:a16="http://schemas.microsoft.com/office/drawing/2014/main" id="{60D73CFA-6FCD-7858-4D00-9E8E0A276FEC}"/>
              </a:ext>
            </a:extLst>
          </p:cNvPr>
          <p:cNvPicPr>
            <a:picLocks noChangeAspect="1"/>
          </p:cNvPicPr>
          <p:nvPr/>
        </p:nvPicPr>
        <p:blipFill rotWithShape="1">
          <a:blip r:embed="rId2"/>
          <a:srcRect t="3646" r="1" b="3648"/>
          <a:stretch/>
        </p:blipFill>
        <p:spPr>
          <a:xfrm>
            <a:off x="908304" y="2478024"/>
            <a:ext cx="6009855" cy="3694176"/>
          </a:xfrm>
          <a:prstGeom prst="rect">
            <a:avLst/>
          </a:prstGeom>
        </p:spPr>
      </p:pic>
      <p:sp>
        <p:nvSpPr>
          <p:cNvPr id="3" name="Content Placeholder 2">
            <a:extLst>
              <a:ext uri="{FF2B5EF4-FFF2-40B4-BE49-F238E27FC236}">
                <a16:creationId xmlns:a16="http://schemas.microsoft.com/office/drawing/2014/main" id="{2BB4CB63-6649-4063-729C-C65EC195CAB5}"/>
              </a:ext>
            </a:extLst>
          </p:cNvPr>
          <p:cNvSpPr>
            <a:spLocks noGrp="1"/>
          </p:cNvSpPr>
          <p:nvPr>
            <p:ph idx="1"/>
          </p:nvPr>
        </p:nvSpPr>
        <p:spPr>
          <a:xfrm>
            <a:off x="7411453" y="2478024"/>
            <a:ext cx="3872243" cy="3694176"/>
          </a:xfrm>
        </p:spPr>
        <p:txBody>
          <a:bodyPr anchor="ctr">
            <a:normAutofit/>
          </a:bodyPr>
          <a:lstStyle/>
          <a:p>
            <a:r>
              <a:rPr lang="en-GB" sz="1800"/>
              <a:t>Primary Norms:</a:t>
            </a:r>
          </a:p>
          <a:p>
            <a:pPr lvl="1"/>
            <a:r>
              <a:rPr lang="en-GB" sz="1800"/>
              <a:t>Technology - Exploration</a:t>
            </a:r>
          </a:p>
          <a:p>
            <a:pPr lvl="1"/>
            <a:r>
              <a:rPr lang="en-GB" sz="1800"/>
              <a:t>Knowledge , and</a:t>
            </a:r>
          </a:p>
          <a:p>
            <a:pPr lvl="1"/>
            <a:r>
              <a:rPr lang="en-GB" sz="1800"/>
              <a:t>Secrecy</a:t>
            </a:r>
          </a:p>
        </p:txBody>
      </p:sp>
    </p:spTree>
    <p:extLst>
      <p:ext uri="{BB962C8B-B14F-4D97-AF65-F5344CB8AC3E}">
        <p14:creationId xmlns:p14="http://schemas.microsoft.com/office/powerpoint/2010/main" val="2915465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5" descr="A close up of a sign&#10;&#10;Description generated with very high confidence">
            <a:extLst>
              <a:ext uri="{FF2B5EF4-FFF2-40B4-BE49-F238E27FC236}">
                <a16:creationId xmlns:a16="http://schemas.microsoft.com/office/drawing/2014/main" id="{D7208C20-57BD-145F-7E59-AFA74E54513E}"/>
              </a:ext>
            </a:extLst>
          </p:cNvPr>
          <p:cNvPicPr>
            <a:picLocks noChangeAspect="1"/>
          </p:cNvPicPr>
          <p:nvPr/>
        </p:nvPicPr>
        <p:blipFill rotWithShape="1">
          <a:blip r:embed="rId2"/>
          <a:srcRect l="23448" r="5452"/>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9BCC12C-A0FD-E6FE-D518-C92CFC34E3E6}"/>
              </a:ext>
            </a:extLst>
          </p:cNvPr>
          <p:cNvSpPr>
            <a:spLocks noGrp="1"/>
          </p:cNvSpPr>
          <p:nvPr>
            <p:ph type="title"/>
          </p:nvPr>
        </p:nvSpPr>
        <p:spPr>
          <a:xfrm>
            <a:off x="371094" y="1161288"/>
            <a:ext cx="3438144" cy="1124712"/>
          </a:xfrm>
        </p:spPr>
        <p:txBody>
          <a:bodyPr anchor="b">
            <a:normAutofit/>
          </a:bodyPr>
          <a:lstStyle/>
          <a:p>
            <a:r>
              <a:rPr lang="en-GB" sz="2800"/>
              <a:t>What is Malware ? </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2">
              <a:lumMod val="25000"/>
              <a:lumOff val="75000"/>
            </a:schemeClr>
          </a:solidFill>
          <a:ln w="3175">
            <a:solidFill>
              <a:schemeClr val="tx2">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F83E20D-D462-8DFF-ACD6-E6CEFE426832}"/>
              </a:ext>
            </a:extLst>
          </p:cNvPr>
          <p:cNvSpPr>
            <a:spLocks noGrp="1"/>
          </p:cNvSpPr>
          <p:nvPr>
            <p:ph idx="1"/>
          </p:nvPr>
        </p:nvSpPr>
        <p:spPr>
          <a:xfrm>
            <a:off x="371094" y="2718054"/>
            <a:ext cx="3438906" cy="3207258"/>
          </a:xfrm>
        </p:spPr>
        <p:txBody>
          <a:bodyPr anchor="t">
            <a:normAutofit/>
          </a:bodyPr>
          <a:lstStyle/>
          <a:p>
            <a:r>
              <a:rPr lang="en-GB" sz="1700"/>
              <a:t>Destructive programmes that can be used to harm computer systems, gain access to sensitive information, or engage in other forms of cybercrime.</a:t>
            </a:r>
          </a:p>
        </p:txBody>
      </p:sp>
    </p:spTree>
    <p:extLst>
      <p:ext uri="{BB962C8B-B14F-4D97-AF65-F5344CB8AC3E}">
        <p14:creationId xmlns:p14="http://schemas.microsoft.com/office/powerpoint/2010/main" val="2040187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3" name="Rectangle 1032">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35" name="Rectangle 1034">
            <a:extLst>
              <a:ext uri="{FF2B5EF4-FFF2-40B4-BE49-F238E27FC236}">
                <a16:creationId xmlns:a16="http://schemas.microsoft.com/office/drawing/2014/main" id="{C1A1C5D3-C053-4EE9-BE1A-419B6E27CC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37" name="Rectangle 1036">
            <a:extLst>
              <a:ext uri="{FF2B5EF4-FFF2-40B4-BE49-F238E27FC236}">
                <a16:creationId xmlns:a16="http://schemas.microsoft.com/office/drawing/2014/main" id="{A3473CF9-37EB-43E7-89EF-D2D1C53D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615" y="221673"/>
            <a:ext cx="8384770" cy="1332634"/>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9AB37BC-C98D-A357-B592-23E8FD8682B3}"/>
              </a:ext>
            </a:extLst>
          </p:cNvPr>
          <p:cNvSpPr>
            <a:spLocks noGrp="1"/>
          </p:cNvSpPr>
          <p:nvPr>
            <p:ph type="title"/>
          </p:nvPr>
        </p:nvSpPr>
        <p:spPr>
          <a:xfrm>
            <a:off x="2103121" y="310343"/>
            <a:ext cx="7985759" cy="868823"/>
          </a:xfrm>
        </p:spPr>
        <p:txBody>
          <a:bodyPr vert="horz" lIns="91440" tIns="45720" rIns="91440" bIns="45720" rtlCol="0" anchor="ctr">
            <a:normAutofit/>
          </a:bodyPr>
          <a:lstStyle/>
          <a:p>
            <a:pPr algn="ctr"/>
            <a:r>
              <a:rPr lang="en-US"/>
              <a:t>Malware and Automated Attacks</a:t>
            </a:r>
          </a:p>
        </p:txBody>
      </p:sp>
      <p:sp>
        <p:nvSpPr>
          <p:cNvPr id="1039" name="Rectangle: Rounded Corners 1038">
            <a:extLst>
              <a:ext uri="{FF2B5EF4-FFF2-40B4-BE49-F238E27FC236}">
                <a16:creationId xmlns:a16="http://schemas.microsoft.com/office/drawing/2014/main" id="{586B4EF9-43BA-4655-A6FF-1D8E21574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3110" y="1211407"/>
            <a:ext cx="7225780"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3" name="Content Placeholder 2">
            <a:extLst>
              <a:ext uri="{FF2B5EF4-FFF2-40B4-BE49-F238E27FC236}">
                <a16:creationId xmlns:a16="http://schemas.microsoft.com/office/drawing/2014/main" id="{2EE24A36-464E-7C8C-AF8E-3378B0975A38}"/>
              </a:ext>
            </a:extLst>
          </p:cNvPr>
          <p:cNvSpPr>
            <a:spLocks noGrp="1"/>
          </p:cNvSpPr>
          <p:nvPr>
            <p:ph idx="1"/>
          </p:nvPr>
        </p:nvSpPr>
        <p:spPr>
          <a:xfrm>
            <a:off x="2615738" y="1263807"/>
            <a:ext cx="6960524" cy="598516"/>
          </a:xfrm>
        </p:spPr>
        <p:txBody>
          <a:bodyPr vert="horz" lIns="91440" tIns="45720" rIns="91440" bIns="45720" rtlCol="0" anchor="ctr">
            <a:normAutofit/>
          </a:bodyPr>
          <a:lstStyle/>
          <a:p>
            <a:pPr marL="0" indent="0" algn="ctr">
              <a:buNone/>
            </a:pPr>
            <a:r>
              <a:rPr lang="en-US" sz="2000">
                <a:solidFill>
                  <a:schemeClr val="bg1"/>
                </a:solidFill>
              </a:rPr>
              <a:t>In 2015 431 Million new pieces of Malware identified</a:t>
            </a:r>
          </a:p>
        </p:txBody>
      </p:sp>
      <p:pic>
        <p:nvPicPr>
          <p:cNvPr id="1026" name="Picture 2" descr="What is Malware? Definition, Types, Examples ❗️">
            <a:extLst>
              <a:ext uri="{FF2B5EF4-FFF2-40B4-BE49-F238E27FC236}">
                <a16:creationId xmlns:a16="http://schemas.microsoft.com/office/drawing/2014/main" id="{B78278D9-41CB-889D-CA5D-76D9D89CA1A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82240" y="2139484"/>
            <a:ext cx="6827519"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931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4589EB4-A148-E4E1-9394-01AAFAEE934B}"/>
              </a:ext>
            </a:extLst>
          </p:cNvPr>
          <p:cNvSpPr>
            <a:spLocks noGrp="1"/>
          </p:cNvSpPr>
          <p:nvPr>
            <p:ph type="title"/>
          </p:nvPr>
        </p:nvSpPr>
        <p:spPr>
          <a:xfrm>
            <a:off x="1115568" y="548640"/>
            <a:ext cx="10168128" cy="1179576"/>
          </a:xfrm>
        </p:spPr>
        <p:txBody>
          <a:bodyPr>
            <a:normAutofit/>
          </a:bodyPr>
          <a:lstStyle/>
          <a:p>
            <a:r>
              <a:rPr lang="en-GB" dirty="0"/>
              <a:t>Viruses Trojans and Worms</a:t>
            </a:r>
          </a:p>
        </p:txBody>
      </p:sp>
      <p:sp>
        <p:nvSpPr>
          <p:cNvPr id="15" name="Rectangle 1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5" descr="A drawing of a cartoon character&#10;&#10;Description generated with high confidence">
            <a:extLst>
              <a:ext uri="{FF2B5EF4-FFF2-40B4-BE49-F238E27FC236}">
                <a16:creationId xmlns:a16="http://schemas.microsoft.com/office/drawing/2014/main" id="{3706B196-1D6E-6331-B176-7D66108E5F01}"/>
              </a:ext>
            </a:extLst>
          </p:cNvPr>
          <p:cNvPicPr>
            <a:picLocks noChangeAspect="1"/>
          </p:cNvPicPr>
          <p:nvPr/>
        </p:nvPicPr>
        <p:blipFill rotWithShape="1">
          <a:blip r:embed="rId2"/>
          <a:srcRect l="6742" r="2154" b="-1"/>
          <a:stretch/>
        </p:blipFill>
        <p:spPr>
          <a:xfrm>
            <a:off x="908304" y="2478024"/>
            <a:ext cx="6009855" cy="3694176"/>
          </a:xfrm>
          <a:prstGeom prst="rect">
            <a:avLst/>
          </a:prstGeom>
        </p:spPr>
      </p:pic>
      <p:sp>
        <p:nvSpPr>
          <p:cNvPr id="3" name="Content Placeholder 2">
            <a:extLst>
              <a:ext uri="{FF2B5EF4-FFF2-40B4-BE49-F238E27FC236}">
                <a16:creationId xmlns:a16="http://schemas.microsoft.com/office/drawing/2014/main" id="{2A0B6268-7BC5-709E-73A2-6C82D180C667}"/>
              </a:ext>
            </a:extLst>
          </p:cNvPr>
          <p:cNvSpPr>
            <a:spLocks noGrp="1"/>
          </p:cNvSpPr>
          <p:nvPr>
            <p:ph idx="1"/>
          </p:nvPr>
        </p:nvSpPr>
        <p:spPr>
          <a:xfrm>
            <a:off x="7411453" y="2478024"/>
            <a:ext cx="3872243" cy="3694176"/>
          </a:xfrm>
        </p:spPr>
        <p:txBody>
          <a:bodyPr anchor="ctr">
            <a:normAutofit/>
          </a:bodyPr>
          <a:lstStyle/>
          <a:p>
            <a:r>
              <a:rPr lang="en-GB" sz="1800"/>
              <a:t>Most Malware is made of either Viruses, Trojan Horses or Worms, or a combination of all these  (a 'blended threat)</a:t>
            </a:r>
          </a:p>
          <a:p>
            <a:endParaRPr lang="en-GB" sz="1800"/>
          </a:p>
        </p:txBody>
      </p:sp>
    </p:spTree>
    <p:extLst>
      <p:ext uri="{BB962C8B-B14F-4D97-AF65-F5344CB8AC3E}">
        <p14:creationId xmlns:p14="http://schemas.microsoft.com/office/powerpoint/2010/main" val="29425037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FB1AD-2D31-3402-E8D7-C09330CD01EB}"/>
              </a:ext>
            </a:extLst>
          </p:cNvPr>
          <p:cNvSpPr>
            <a:spLocks noGrp="1"/>
          </p:cNvSpPr>
          <p:nvPr>
            <p:ph type="title"/>
          </p:nvPr>
        </p:nvSpPr>
        <p:spPr/>
        <p:txBody>
          <a:bodyPr/>
          <a:lstStyle/>
          <a:p>
            <a:r>
              <a:rPr lang="en-GB" dirty="0"/>
              <a:t>What is Malware ? </a:t>
            </a:r>
          </a:p>
        </p:txBody>
      </p:sp>
      <p:sp>
        <p:nvSpPr>
          <p:cNvPr id="3" name="Content Placeholder 2">
            <a:extLst>
              <a:ext uri="{FF2B5EF4-FFF2-40B4-BE49-F238E27FC236}">
                <a16:creationId xmlns:a16="http://schemas.microsoft.com/office/drawing/2014/main" id="{DFAC8EFE-DA5D-6D31-F465-994116FC69C8}"/>
              </a:ext>
            </a:extLst>
          </p:cNvPr>
          <p:cNvSpPr>
            <a:spLocks noGrp="1"/>
          </p:cNvSpPr>
          <p:nvPr>
            <p:ph idx="1"/>
          </p:nvPr>
        </p:nvSpPr>
        <p:spPr/>
        <p:txBody>
          <a:bodyPr/>
          <a:lstStyle/>
          <a:p>
            <a:r>
              <a:rPr lang="en-GB" dirty="0"/>
              <a:t>No specific laws against the creation of malicious Malware</a:t>
            </a:r>
          </a:p>
          <a:p>
            <a:r>
              <a:rPr lang="en-GB" dirty="0"/>
              <a:t>The use of Malware is however illegal.</a:t>
            </a:r>
          </a:p>
          <a:p>
            <a:endParaRPr lang="en-GB" dirty="0"/>
          </a:p>
        </p:txBody>
      </p:sp>
    </p:spTree>
    <p:extLst>
      <p:ext uri="{BB962C8B-B14F-4D97-AF65-F5344CB8AC3E}">
        <p14:creationId xmlns:p14="http://schemas.microsoft.com/office/powerpoint/2010/main" val="11223385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CA807-3831-3FD2-7C51-1F8A9E345822}"/>
              </a:ext>
            </a:extLst>
          </p:cNvPr>
          <p:cNvSpPr>
            <a:spLocks noGrp="1"/>
          </p:cNvSpPr>
          <p:nvPr>
            <p:ph type="title"/>
          </p:nvPr>
        </p:nvSpPr>
        <p:spPr/>
        <p:txBody>
          <a:bodyPr/>
          <a:lstStyle/>
          <a:p>
            <a:r>
              <a:rPr lang="en-GB" dirty="0"/>
              <a:t>What is Malware ? </a:t>
            </a:r>
          </a:p>
        </p:txBody>
      </p:sp>
      <p:sp>
        <p:nvSpPr>
          <p:cNvPr id="3" name="Content Placeholder 2">
            <a:extLst>
              <a:ext uri="{FF2B5EF4-FFF2-40B4-BE49-F238E27FC236}">
                <a16:creationId xmlns:a16="http://schemas.microsoft.com/office/drawing/2014/main" id="{2379B893-186E-6C4A-A659-9088BFD3CF1E}"/>
              </a:ext>
            </a:extLst>
          </p:cNvPr>
          <p:cNvSpPr>
            <a:spLocks noGrp="1"/>
          </p:cNvSpPr>
          <p:nvPr>
            <p:ph idx="1"/>
          </p:nvPr>
        </p:nvSpPr>
        <p:spPr/>
        <p:txBody>
          <a:bodyPr/>
          <a:lstStyle/>
          <a:p>
            <a:r>
              <a:rPr lang="en-GB" dirty="0"/>
              <a:t>Early Malware:</a:t>
            </a:r>
          </a:p>
          <a:p>
            <a:pPr lvl="1"/>
            <a:r>
              <a:rPr lang="en-GB" dirty="0"/>
              <a:t>Did no damage to the system but was annoying playing loud music or presenting unwanted messages</a:t>
            </a:r>
          </a:p>
        </p:txBody>
      </p:sp>
    </p:spTree>
    <p:extLst>
      <p:ext uri="{BB962C8B-B14F-4D97-AF65-F5344CB8AC3E}">
        <p14:creationId xmlns:p14="http://schemas.microsoft.com/office/powerpoint/2010/main" val="2225431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64B90-5BC7-C763-E94E-0BED0C9C6D12}"/>
              </a:ext>
            </a:extLst>
          </p:cNvPr>
          <p:cNvSpPr>
            <a:spLocks noGrp="1"/>
          </p:cNvSpPr>
          <p:nvPr>
            <p:ph type="title"/>
          </p:nvPr>
        </p:nvSpPr>
        <p:spPr/>
        <p:txBody>
          <a:bodyPr/>
          <a:lstStyle/>
          <a:p>
            <a:r>
              <a:rPr lang="en-GB" dirty="0"/>
              <a:t>What is Malware ? </a:t>
            </a:r>
          </a:p>
        </p:txBody>
      </p:sp>
      <p:sp>
        <p:nvSpPr>
          <p:cNvPr id="3" name="Content Placeholder 2">
            <a:extLst>
              <a:ext uri="{FF2B5EF4-FFF2-40B4-BE49-F238E27FC236}">
                <a16:creationId xmlns:a16="http://schemas.microsoft.com/office/drawing/2014/main" id="{140F97F7-B3A5-0254-BBE4-E95786E01950}"/>
              </a:ext>
            </a:extLst>
          </p:cNvPr>
          <p:cNvSpPr>
            <a:spLocks noGrp="1"/>
          </p:cNvSpPr>
          <p:nvPr>
            <p:ph idx="1"/>
          </p:nvPr>
        </p:nvSpPr>
        <p:spPr/>
        <p:txBody>
          <a:bodyPr/>
          <a:lstStyle/>
          <a:p>
            <a:r>
              <a:rPr lang="en-GB" dirty="0"/>
              <a:t>Current Malware:</a:t>
            </a:r>
          </a:p>
          <a:p>
            <a:pPr lvl="1"/>
            <a:r>
              <a:rPr lang="en-GB" dirty="0"/>
              <a:t>Disrupts e mail, networks, access private files, steal sensitive information, delete or corrupt files, or cause general damage to computers, hardware or software</a:t>
            </a:r>
          </a:p>
        </p:txBody>
      </p:sp>
    </p:spTree>
    <p:extLst>
      <p:ext uri="{BB962C8B-B14F-4D97-AF65-F5344CB8AC3E}">
        <p14:creationId xmlns:p14="http://schemas.microsoft.com/office/powerpoint/2010/main" val="2383526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1C525-F2D7-1BE4-51DB-5E680036A1E6}"/>
              </a:ext>
            </a:extLst>
          </p:cNvPr>
          <p:cNvSpPr>
            <a:spLocks noGrp="1"/>
          </p:cNvSpPr>
          <p:nvPr>
            <p:ph type="title"/>
          </p:nvPr>
        </p:nvSpPr>
        <p:spPr/>
        <p:txBody>
          <a:bodyPr/>
          <a:lstStyle/>
          <a:p>
            <a:r>
              <a:rPr lang="en-GB" dirty="0"/>
              <a:t>Contemporary Issues with Malware</a:t>
            </a:r>
          </a:p>
        </p:txBody>
      </p:sp>
      <p:pic>
        <p:nvPicPr>
          <p:cNvPr id="4" name="Online Media 3" title="The worst cyber security incidents of 2021 | IT Pro">
            <a:hlinkClick r:id="" action="ppaction://media"/>
            <a:extLst>
              <a:ext uri="{FF2B5EF4-FFF2-40B4-BE49-F238E27FC236}">
                <a16:creationId xmlns:a16="http://schemas.microsoft.com/office/drawing/2014/main" id="{F8DBC921-0986-3786-386D-0D5C65C55951}"/>
              </a:ext>
            </a:extLst>
          </p:cNvPr>
          <p:cNvPicPr>
            <a:picLocks noGrp="1" noRot="1" noChangeAspect="1"/>
          </p:cNvPicPr>
          <p:nvPr>
            <p:ph idx="1"/>
            <a:videoFile r:link="rId1"/>
          </p:nvPr>
        </p:nvPicPr>
        <p:blipFill>
          <a:blip r:embed="rId3"/>
          <a:stretch>
            <a:fillRect/>
          </a:stretch>
        </p:blipFill>
        <p:spPr>
          <a:xfrm>
            <a:off x="2930525" y="2478088"/>
            <a:ext cx="6538913" cy="3694112"/>
          </a:xfrm>
          <a:prstGeom prst="rect">
            <a:avLst/>
          </a:prstGeom>
        </p:spPr>
      </p:pic>
    </p:spTree>
    <p:extLst>
      <p:ext uri="{BB962C8B-B14F-4D97-AF65-F5344CB8AC3E}">
        <p14:creationId xmlns:p14="http://schemas.microsoft.com/office/powerpoint/2010/main" val="202921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CA8C337-A028-58C4-9827-5523512D2399}"/>
              </a:ext>
            </a:extLst>
          </p:cNvPr>
          <p:cNvSpPr>
            <a:spLocks noGrp="1"/>
          </p:cNvSpPr>
          <p:nvPr>
            <p:ph type="title"/>
          </p:nvPr>
        </p:nvSpPr>
        <p:spPr>
          <a:xfrm>
            <a:off x="1115568" y="548640"/>
            <a:ext cx="10168128" cy="1179576"/>
          </a:xfrm>
        </p:spPr>
        <p:txBody>
          <a:bodyPr>
            <a:normAutofit/>
          </a:bodyPr>
          <a:lstStyle/>
          <a:p>
            <a:r>
              <a:rPr lang="en-GB" sz="3700"/>
              <a:t>Digital Piracy and Intellectual Property Theft</a:t>
            </a:r>
          </a:p>
        </p:txBody>
      </p:sp>
      <p:sp>
        <p:nvSpPr>
          <p:cNvPr id="15" name="Rectangle 1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5" descr="A picture containing drawing, sign, clock, room&#10;&#10;Description generated with very high confidence">
            <a:extLst>
              <a:ext uri="{FF2B5EF4-FFF2-40B4-BE49-F238E27FC236}">
                <a16:creationId xmlns:a16="http://schemas.microsoft.com/office/drawing/2014/main" id="{88F35BB5-6E0B-7D40-313E-6A6F5CABD03E}"/>
              </a:ext>
            </a:extLst>
          </p:cNvPr>
          <p:cNvPicPr>
            <a:picLocks noChangeAspect="1"/>
          </p:cNvPicPr>
          <p:nvPr/>
        </p:nvPicPr>
        <p:blipFill rotWithShape="1">
          <a:blip r:embed="rId2"/>
          <a:srcRect l="14822" r="11409" b="1"/>
          <a:stretch/>
        </p:blipFill>
        <p:spPr>
          <a:xfrm>
            <a:off x="908304" y="2478024"/>
            <a:ext cx="6009855" cy="3694176"/>
          </a:xfrm>
          <a:prstGeom prst="rect">
            <a:avLst/>
          </a:prstGeom>
        </p:spPr>
      </p:pic>
      <p:sp>
        <p:nvSpPr>
          <p:cNvPr id="3" name="Content Placeholder 2">
            <a:extLst>
              <a:ext uri="{FF2B5EF4-FFF2-40B4-BE49-F238E27FC236}">
                <a16:creationId xmlns:a16="http://schemas.microsoft.com/office/drawing/2014/main" id="{10D90BBD-0713-5855-EDC2-70E23200F366}"/>
              </a:ext>
            </a:extLst>
          </p:cNvPr>
          <p:cNvSpPr>
            <a:spLocks noGrp="1"/>
          </p:cNvSpPr>
          <p:nvPr>
            <p:ph idx="1"/>
          </p:nvPr>
        </p:nvSpPr>
        <p:spPr>
          <a:xfrm>
            <a:off x="7411453" y="2478024"/>
            <a:ext cx="3872243" cy="3694176"/>
          </a:xfrm>
        </p:spPr>
        <p:txBody>
          <a:bodyPr anchor="ctr">
            <a:normAutofit/>
          </a:bodyPr>
          <a:lstStyle/>
          <a:p>
            <a:r>
              <a:rPr lang="en-GB" sz="1800"/>
              <a:t>High speed internet allows us to listen to music, watch films, sport etc on our devices</a:t>
            </a:r>
          </a:p>
          <a:p>
            <a:r>
              <a:rPr lang="en-GB" sz="1800"/>
              <a:t>These entertainment  forms can be subverted in order to acquire, copy  and unlawfully distribute media that was illegally obtained (digital piracy).</a:t>
            </a:r>
          </a:p>
          <a:p>
            <a:endParaRPr lang="en-GB" sz="1800"/>
          </a:p>
        </p:txBody>
      </p:sp>
    </p:spTree>
    <p:extLst>
      <p:ext uri="{BB962C8B-B14F-4D97-AF65-F5344CB8AC3E}">
        <p14:creationId xmlns:p14="http://schemas.microsoft.com/office/powerpoint/2010/main" val="15305888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F40726-9B19-4165-9C26-757D16E19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76607-E08B-601F-FF00-4109D9A1804C}"/>
              </a:ext>
            </a:extLst>
          </p:cNvPr>
          <p:cNvSpPr>
            <a:spLocks noGrp="1"/>
          </p:cNvSpPr>
          <p:nvPr>
            <p:ph type="title"/>
          </p:nvPr>
        </p:nvSpPr>
        <p:spPr>
          <a:xfrm>
            <a:off x="838199" y="564211"/>
            <a:ext cx="4571999" cy="1165002"/>
          </a:xfrm>
        </p:spPr>
        <p:txBody>
          <a:bodyPr anchor="b">
            <a:normAutofit/>
          </a:bodyPr>
          <a:lstStyle/>
          <a:p>
            <a:r>
              <a:rPr lang="en-GB" sz="3600"/>
              <a:t>What is Intellectual Property</a:t>
            </a:r>
          </a:p>
        </p:txBody>
      </p:sp>
      <p:sp>
        <p:nvSpPr>
          <p:cNvPr id="3" name="Content Placeholder 2">
            <a:extLst>
              <a:ext uri="{FF2B5EF4-FFF2-40B4-BE49-F238E27FC236}">
                <a16:creationId xmlns:a16="http://schemas.microsoft.com/office/drawing/2014/main" id="{AF5245FE-E6E2-D6BC-4E44-44A6BF1D3DAC}"/>
              </a:ext>
            </a:extLst>
          </p:cNvPr>
          <p:cNvSpPr>
            <a:spLocks noGrp="1"/>
          </p:cNvSpPr>
          <p:nvPr>
            <p:ph idx="1"/>
          </p:nvPr>
        </p:nvSpPr>
        <p:spPr>
          <a:xfrm>
            <a:off x="838199" y="2055327"/>
            <a:ext cx="4571999" cy="3776975"/>
          </a:xfrm>
        </p:spPr>
        <p:txBody>
          <a:bodyPr>
            <a:normAutofit/>
          </a:bodyPr>
          <a:lstStyle/>
          <a:p>
            <a:r>
              <a:rPr lang="en-GB" sz="1800"/>
              <a:t>When an original idea that involves some creative expression is put into a fixed medium it can be identified as being 'Intellectual Property'</a:t>
            </a:r>
          </a:p>
          <a:p>
            <a:r>
              <a:rPr lang="en-GB" sz="1800"/>
              <a:t>To protect this 'idea' being stolen many people use 'copyright', 'trademarks' or 'patents'</a:t>
            </a:r>
          </a:p>
        </p:txBody>
      </p:sp>
      <p:pic>
        <p:nvPicPr>
          <p:cNvPr id="4" name="Picture 5" descr="A picture containing star, light&#10;&#10;Description generated with very high confidence">
            <a:extLst>
              <a:ext uri="{FF2B5EF4-FFF2-40B4-BE49-F238E27FC236}">
                <a16:creationId xmlns:a16="http://schemas.microsoft.com/office/drawing/2014/main" id="{DE3A0414-409A-C3C6-8AB7-B8645B7A4608}"/>
              </a:ext>
            </a:extLst>
          </p:cNvPr>
          <p:cNvPicPr>
            <a:picLocks noChangeAspect="1"/>
          </p:cNvPicPr>
          <p:nvPr/>
        </p:nvPicPr>
        <p:blipFill rotWithShape="1">
          <a:blip r:embed="rId2"/>
          <a:srcRect r="35078" b="-1"/>
          <a:stretch/>
        </p:blipFill>
        <p:spPr>
          <a:xfrm>
            <a:off x="6190488" y="566928"/>
            <a:ext cx="5157216" cy="5286197"/>
          </a:xfrm>
          <a:prstGeom prst="rect">
            <a:avLst/>
          </a:prstGeom>
        </p:spPr>
      </p:pic>
      <p:sp>
        <p:nvSpPr>
          <p:cNvPr id="11" name="Rectangle 10">
            <a:extLst>
              <a:ext uri="{FF2B5EF4-FFF2-40B4-BE49-F238E27FC236}">
                <a16:creationId xmlns:a16="http://schemas.microsoft.com/office/drawing/2014/main" id="{2089CB41-F399-4AEB-980C-5BFB1049C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6112341"/>
            <a:ext cx="1050645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BFC967B-3DD6-463D-9DB9-6E4419AE0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96768" y="3817404"/>
            <a:ext cx="54864"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5091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F40726-9B19-4165-9C26-757D16E19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42D811-C65E-A092-B0DB-F5BB2631CFA4}"/>
              </a:ext>
            </a:extLst>
          </p:cNvPr>
          <p:cNvSpPr>
            <a:spLocks noGrp="1"/>
          </p:cNvSpPr>
          <p:nvPr>
            <p:ph type="title"/>
          </p:nvPr>
        </p:nvSpPr>
        <p:spPr>
          <a:xfrm>
            <a:off x="838199" y="564211"/>
            <a:ext cx="4571999" cy="1165002"/>
          </a:xfrm>
        </p:spPr>
        <p:txBody>
          <a:bodyPr anchor="b">
            <a:normAutofit/>
          </a:bodyPr>
          <a:lstStyle/>
          <a:p>
            <a:r>
              <a:rPr lang="en-GB" sz="3600"/>
              <a:t>What is Intellectual Property</a:t>
            </a:r>
          </a:p>
        </p:txBody>
      </p:sp>
      <p:sp>
        <p:nvSpPr>
          <p:cNvPr id="3" name="Content Placeholder 2">
            <a:extLst>
              <a:ext uri="{FF2B5EF4-FFF2-40B4-BE49-F238E27FC236}">
                <a16:creationId xmlns:a16="http://schemas.microsoft.com/office/drawing/2014/main" id="{5129EA51-D21B-7C45-8871-C94345EE2BAE}"/>
              </a:ext>
            </a:extLst>
          </p:cNvPr>
          <p:cNvSpPr>
            <a:spLocks noGrp="1"/>
          </p:cNvSpPr>
          <p:nvPr>
            <p:ph idx="1"/>
          </p:nvPr>
        </p:nvSpPr>
        <p:spPr>
          <a:xfrm>
            <a:off x="838199" y="2055327"/>
            <a:ext cx="4571999" cy="3776975"/>
          </a:xfrm>
        </p:spPr>
        <p:txBody>
          <a:bodyPr>
            <a:normAutofit/>
          </a:bodyPr>
          <a:lstStyle/>
          <a:p>
            <a:r>
              <a:rPr lang="en-GB" sz="1800"/>
              <a:t>In cases involving 'digital ideas' these methods of protection are more difficult due to the transitory nature of the idea  </a:t>
            </a:r>
          </a:p>
        </p:txBody>
      </p:sp>
      <p:pic>
        <p:nvPicPr>
          <p:cNvPr id="4" name="Picture 5" descr="A picture containing star, light&#10;&#10;Description generated with very high confidence">
            <a:extLst>
              <a:ext uri="{FF2B5EF4-FFF2-40B4-BE49-F238E27FC236}">
                <a16:creationId xmlns:a16="http://schemas.microsoft.com/office/drawing/2014/main" id="{69629BDF-823F-1F13-C777-1DD47CBAC5C7}"/>
              </a:ext>
            </a:extLst>
          </p:cNvPr>
          <p:cNvPicPr>
            <a:picLocks noChangeAspect="1"/>
          </p:cNvPicPr>
          <p:nvPr/>
        </p:nvPicPr>
        <p:blipFill rotWithShape="1">
          <a:blip r:embed="rId2"/>
          <a:srcRect r="35078" b="-1"/>
          <a:stretch/>
        </p:blipFill>
        <p:spPr>
          <a:xfrm>
            <a:off x="6190488" y="566928"/>
            <a:ext cx="5157216" cy="5286197"/>
          </a:xfrm>
          <a:prstGeom prst="rect">
            <a:avLst/>
          </a:prstGeom>
        </p:spPr>
      </p:pic>
      <p:sp>
        <p:nvSpPr>
          <p:cNvPr id="11" name="Rectangle 10">
            <a:extLst>
              <a:ext uri="{FF2B5EF4-FFF2-40B4-BE49-F238E27FC236}">
                <a16:creationId xmlns:a16="http://schemas.microsoft.com/office/drawing/2014/main" id="{2089CB41-F399-4AEB-980C-5BFB1049C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6112341"/>
            <a:ext cx="1050645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BFC967B-3DD6-463D-9DB9-6E4419AE0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96768" y="3817404"/>
            <a:ext cx="54864"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4871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F40726-9B19-4165-9C26-757D16E19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0A3AC7-C9EE-858A-E66F-329CAD47D1B3}"/>
              </a:ext>
            </a:extLst>
          </p:cNvPr>
          <p:cNvSpPr>
            <a:spLocks noGrp="1"/>
          </p:cNvSpPr>
          <p:nvPr>
            <p:ph type="title"/>
          </p:nvPr>
        </p:nvSpPr>
        <p:spPr>
          <a:xfrm>
            <a:off x="838199" y="564211"/>
            <a:ext cx="4571999" cy="1165002"/>
          </a:xfrm>
        </p:spPr>
        <p:txBody>
          <a:bodyPr anchor="b">
            <a:normAutofit/>
          </a:bodyPr>
          <a:lstStyle/>
          <a:p>
            <a:r>
              <a:rPr lang="en-GB" sz="3600"/>
              <a:t>Legislation and Response</a:t>
            </a:r>
          </a:p>
        </p:txBody>
      </p:sp>
      <p:sp>
        <p:nvSpPr>
          <p:cNvPr id="3" name="Content Placeholder 2">
            <a:extLst>
              <a:ext uri="{FF2B5EF4-FFF2-40B4-BE49-F238E27FC236}">
                <a16:creationId xmlns:a16="http://schemas.microsoft.com/office/drawing/2014/main" id="{26F38A92-9EE2-FD5D-ACE1-E5BA8F4ABF21}"/>
              </a:ext>
            </a:extLst>
          </p:cNvPr>
          <p:cNvSpPr>
            <a:spLocks noGrp="1"/>
          </p:cNvSpPr>
          <p:nvPr>
            <p:ph idx="1"/>
          </p:nvPr>
        </p:nvSpPr>
        <p:spPr>
          <a:xfrm>
            <a:off x="838199" y="2055327"/>
            <a:ext cx="4571999" cy="3776975"/>
          </a:xfrm>
        </p:spPr>
        <p:txBody>
          <a:bodyPr>
            <a:normAutofit/>
          </a:bodyPr>
          <a:lstStyle/>
          <a:p>
            <a:r>
              <a:rPr lang="en-GB" sz="1800"/>
              <a:t>Intellectual Property Act 2014</a:t>
            </a:r>
          </a:p>
          <a:p>
            <a:r>
              <a:rPr lang="en-GB" sz="1800"/>
              <a:t>The main purpose of the Act is to modernise certain aspects of the law relating to intellectual property in order to ensure that the IP system operates more efficiently and is clearer and more accessible, thus increasing legal certainty.</a:t>
            </a:r>
          </a:p>
        </p:txBody>
      </p:sp>
      <p:pic>
        <p:nvPicPr>
          <p:cNvPr id="4" name="Picture 5" descr="A close up of a logo&#10;&#10;Description generated with high confidence">
            <a:extLst>
              <a:ext uri="{FF2B5EF4-FFF2-40B4-BE49-F238E27FC236}">
                <a16:creationId xmlns:a16="http://schemas.microsoft.com/office/drawing/2014/main" id="{874ADA6F-F1B4-B1EF-EEAD-9B2710BCEBA5}"/>
              </a:ext>
            </a:extLst>
          </p:cNvPr>
          <p:cNvPicPr>
            <a:picLocks noChangeAspect="1"/>
          </p:cNvPicPr>
          <p:nvPr/>
        </p:nvPicPr>
        <p:blipFill rotWithShape="1">
          <a:blip r:embed="rId2"/>
          <a:srcRect l="16322" r="18755" b="-1"/>
          <a:stretch/>
        </p:blipFill>
        <p:spPr>
          <a:xfrm>
            <a:off x="6190488" y="566928"/>
            <a:ext cx="5157216" cy="5286197"/>
          </a:xfrm>
          <a:prstGeom prst="rect">
            <a:avLst/>
          </a:prstGeom>
        </p:spPr>
      </p:pic>
      <p:sp>
        <p:nvSpPr>
          <p:cNvPr id="11" name="Rectangle 10">
            <a:extLst>
              <a:ext uri="{FF2B5EF4-FFF2-40B4-BE49-F238E27FC236}">
                <a16:creationId xmlns:a16="http://schemas.microsoft.com/office/drawing/2014/main" id="{2089CB41-F399-4AEB-980C-5BFB1049C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6112341"/>
            <a:ext cx="1050645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BFC967B-3DD6-463D-9DB9-6E4419AE0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96768" y="3817404"/>
            <a:ext cx="54864"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11212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9AE28F1-1CE5-E799-8E73-1727A2459AEA}"/>
              </a:ext>
            </a:extLst>
          </p:cNvPr>
          <p:cNvSpPr>
            <a:spLocks noGrp="1"/>
          </p:cNvSpPr>
          <p:nvPr>
            <p:ph type="title"/>
          </p:nvPr>
        </p:nvSpPr>
        <p:spPr>
          <a:xfrm>
            <a:off x="1115568" y="548640"/>
            <a:ext cx="10168128" cy="1179576"/>
          </a:xfrm>
        </p:spPr>
        <p:txBody>
          <a:bodyPr>
            <a:normAutofit/>
          </a:bodyPr>
          <a:lstStyle/>
          <a:p>
            <a:r>
              <a:rPr lang="en-US" dirty="0"/>
              <a:t>Economic Crimes and Online Fraud</a:t>
            </a:r>
            <a:endParaRPr lang="en-GB" dirty="0"/>
          </a:p>
        </p:txBody>
      </p:sp>
      <p:sp>
        <p:nvSpPr>
          <p:cNvPr id="15" name="Rectangle 1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5" descr="A close up of a sign&#10;&#10;Description generated with high confidence">
            <a:extLst>
              <a:ext uri="{FF2B5EF4-FFF2-40B4-BE49-F238E27FC236}">
                <a16:creationId xmlns:a16="http://schemas.microsoft.com/office/drawing/2014/main" id="{8B70C8D5-CCBB-6D15-1EB9-B3FFBC1AEFDB}"/>
              </a:ext>
            </a:extLst>
          </p:cNvPr>
          <p:cNvPicPr>
            <a:picLocks noChangeAspect="1"/>
          </p:cNvPicPr>
          <p:nvPr/>
        </p:nvPicPr>
        <p:blipFill rotWithShape="1">
          <a:blip r:embed="rId2"/>
          <a:srcRect l="13338" r="4030" b="2"/>
          <a:stretch/>
        </p:blipFill>
        <p:spPr>
          <a:xfrm>
            <a:off x="908304" y="2478024"/>
            <a:ext cx="6009855" cy="3694176"/>
          </a:xfrm>
          <a:prstGeom prst="rect">
            <a:avLst/>
          </a:prstGeom>
        </p:spPr>
      </p:pic>
      <p:sp>
        <p:nvSpPr>
          <p:cNvPr id="3" name="Content Placeholder 2">
            <a:extLst>
              <a:ext uri="{FF2B5EF4-FFF2-40B4-BE49-F238E27FC236}">
                <a16:creationId xmlns:a16="http://schemas.microsoft.com/office/drawing/2014/main" id="{D9164508-EC36-21E8-C34C-AF5E8455B0CD}"/>
              </a:ext>
            </a:extLst>
          </p:cNvPr>
          <p:cNvSpPr>
            <a:spLocks noGrp="1"/>
          </p:cNvSpPr>
          <p:nvPr>
            <p:ph idx="1"/>
          </p:nvPr>
        </p:nvSpPr>
        <p:spPr>
          <a:xfrm>
            <a:off x="7411453" y="2478024"/>
            <a:ext cx="3872243" cy="3694176"/>
          </a:xfrm>
        </p:spPr>
        <p:txBody>
          <a:bodyPr anchor="ctr">
            <a:normAutofit/>
          </a:bodyPr>
          <a:lstStyle/>
          <a:p>
            <a:r>
              <a:rPr lang="en-US" sz="1800"/>
              <a:t>Services such as Amazon, iTunes allow customers to make purchases with oine click by storing credit and debit card numbers or by using a third-party payment system such as 'Paypal'.</a:t>
            </a:r>
          </a:p>
        </p:txBody>
      </p:sp>
    </p:spTree>
    <p:extLst>
      <p:ext uri="{BB962C8B-B14F-4D97-AF65-F5344CB8AC3E}">
        <p14:creationId xmlns:p14="http://schemas.microsoft.com/office/powerpoint/2010/main" val="3703138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1C78990-74CF-A705-1C8B-0611E4F3E588}"/>
              </a:ext>
            </a:extLst>
          </p:cNvPr>
          <p:cNvSpPr>
            <a:spLocks noGrp="1"/>
          </p:cNvSpPr>
          <p:nvPr>
            <p:ph type="title"/>
          </p:nvPr>
        </p:nvSpPr>
        <p:spPr>
          <a:xfrm>
            <a:off x="1115568" y="548640"/>
            <a:ext cx="10168128" cy="1179576"/>
          </a:xfrm>
        </p:spPr>
        <p:txBody>
          <a:bodyPr>
            <a:normAutofit/>
          </a:bodyPr>
          <a:lstStyle/>
          <a:p>
            <a:r>
              <a:rPr lang="en-GB" dirty="0"/>
              <a:t>Economic Crimes and Online Fraud</a:t>
            </a:r>
          </a:p>
        </p:txBody>
      </p:sp>
      <p:sp>
        <p:nvSpPr>
          <p:cNvPr id="15" name="Rectangle 1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5" descr="A close up of a sign&#10;&#10;Description generated with high confidence">
            <a:extLst>
              <a:ext uri="{FF2B5EF4-FFF2-40B4-BE49-F238E27FC236}">
                <a16:creationId xmlns:a16="http://schemas.microsoft.com/office/drawing/2014/main" id="{029C8042-8D76-5A54-A495-D64CE1A62BD1}"/>
              </a:ext>
            </a:extLst>
          </p:cNvPr>
          <p:cNvPicPr>
            <a:picLocks noChangeAspect="1"/>
          </p:cNvPicPr>
          <p:nvPr/>
        </p:nvPicPr>
        <p:blipFill rotWithShape="1">
          <a:blip r:embed="rId2"/>
          <a:srcRect l="13338" r="4030" b="2"/>
          <a:stretch/>
        </p:blipFill>
        <p:spPr>
          <a:xfrm>
            <a:off x="908304" y="2478024"/>
            <a:ext cx="6009855" cy="3694176"/>
          </a:xfrm>
          <a:prstGeom prst="rect">
            <a:avLst/>
          </a:prstGeom>
        </p:spPr>
      </p:pic>
      <p:sp>
        <p:nvSpPr>
          <p:cNvPr id="3" name="Content Placeholder 2">
            <a:extLst>
              <a:ext uri="{FF2B5EF4-FFF2-40B4-BE49-F238E27FC236}">
                <a16:creationId xmlns:a16="http://schemas.microsoft.com/office/drawing/2014/main" id="{D1F972BA-D8B1-51CD-0F29-323E622C6C15}"/>
              </a:ext>
            </a:extLst>
          </p:cNvPr>
          <p:cNvSpPr>
            <a:spLocks noGrp="1"/>
          </p:cNvSpPr>
          <p:nvPr>
            <p:ph idx="1"/>
          </p:nvPr>
        </p:nvSpPr>
        <p:spPr>
          <a:xfrm>
            <a:off x="7411453" y="2478024"/>
            <a:ext cx="3872243" cy="3694176"/>
          </a:xfrm>
        </p:spPr>
        <p:txBody>
          <a:bodyPr anchor="ctr">
            <a:normAutofit/>
          </a:bodyPr>
          <a:lstStyle/>
          <a:p>
            <a:r>
              <a:rPr lang="en-GB" sz="1800"/>
              <a:t>The ability to easily buy goods online offers an opportunity for personal banking information to be compromised by the companies trusted to hold and use it. Resulting in Theft and Fraud. </a:t>
            </a:r>
          </a:p>
          <a:p>
            <a:endParaRPr lang="en-GB" sz="1800"/>
          </a:p>
        </p:txBody>
      </p:sp>
    </p:spTree>
    <p:extLst>
      <p:ext uri="{BB962C8B-B14F-4D97-AF65-F5344CB8AC3E}">
        <p14:creationId xmlns:p14="http://schemas.microsoft.com/office/powerpoint/2010/main" val="41134608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6A63-5F83-12DE-FE82-1F6403FF0461}"/>
              </a:ext>
            </a:extLst>
          </p:cNvPr>
          <p:cNvSpPr>
            <a:spLocks noGrp="1"/>
          </p:cNvSpPr>
          <p:nvPr>
            <p:ph type="title"/>
          </p:nvPr>
        </p:nvSpPr>
        <p:spPr/>
        <p:txBody>
          <a:bodyPr/>
          <a:lstStyle/>
          <a:p>
            <a:r>
              <a:rPr lang="en-GB" dirty="0"/>
              <a:t>Economic Crimes and Online Fraud</a:t>
            </a:r>
          </a:p>
        </p:txBody>
      </p:sp>
      <p:sp>
        <p:nvSpPr>
          <p:cNvPr id="3" name="Content Placeholder 2">
            <a:extLst>
              <a:ext uri="{FF2B5EF4-FFF2-40B4-BE49-F238E27FC236}">
                <a16:creationId xmlns:a16="http://schemas.microsoft.com/office/drawing/2014/main" id="{2A4DAEE9-583E-3231-EFFA-20CE0B988C4E}"/>
              </a:ext>
            </a:extLst>
          </p:cNvPr>
          <p:cNvSpPr>
            <a:spLocks noGrp="1"/>
          </p:cNvSpPr>
          <p:nvPr>
            <p:ph idx="1"/>
          </p:nvPr>
        </p:nvSpPr>
        <p:spPr/>
        <p:txBody>
          <a:bodyPr/>
          <a:lstStyle/>
          <a:p>
            <a:r>
              <a:rPr lang="en-GB" dirty="0"/>
              <a:t>Do you use PayPal?</a:t>
            </a:r>
          </a:p>
          <a:p>
            <a:endParaRPr lang="en-GB" dirty="0"/>
          </a:p>
          <a:p>
            <a:r>
              <a:rPr lang="en-GB" dirty="0"/>
              <a:t>Do you trust it?</a:t>
            </a:r>
          </a:p>
          <a:p>
            <a:endParaRPr lang="en-GB" dirty="0"/>
          </a:p>
          <a:p>
            <a:r>
              <a:rPr lang="en-GB" dirty="0"/>
              <a:t>Do you think older/younger people are more/less accepting of this as a medium for online transaction?</a:t>
            </a:r>
          </a:p>
        </p:txBody>
      </p:sp>
    </p:spTree>
    <p:extLst>
      <p:ext uri="{BB962C8B-B14F-4D97-AF65-F5344CB8AC3E}">
        <p14:creationId xmlns:p14="http://schemas.microsoft.com/office/powerpoint/2010/main" val="2973776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3882E-2AD6-611C-5BCA-775D09065B19}"/>
              </a:ext>
            </a:extLst>
          </p:cNvPr>
          <p:cNvSpPr>
            <a:spLocks noGrp="1"/>
          </p:cNvSpPr>
          <p:nvPr>
            <p:ph type="title"/>
          </p:nvPr>
        </p:nvSpPr>
        <p:spPr/>
        <p:txBody>
          <a:bodyPr/>
          <a:lstStyle/>
          <a:p>
            <a:r>
              <a:rPr lang="en-GB" dirty="0"/>
              <a:t>Two-Factor Authentication</a:t>
            </a:r>
          </a:p>
        </p:txBody>
      </p:sp>
      <p:sp>
        <p:nvSpPr>
          <p:cNvPr id="3" name="Content Placeholder 2">
            <a:extLst>
              <a:ext uri="{FF2B5EF4-FFF2-40B4-BE49-F238E27FC236}">
                <a16:creationId xmlns:a16="http://schemas.microsoft.com/office/drawing/2014/main" id="{A7EDE5EB-073D-1FF3-2CD5-FB6DBCFBA026}"/>
              </a:ext>
            </a:extLst>
          </p:cNvPr>
          <p:cNvSpPr>
            <a:spLocks noGrp="1"/>
          </p:cNvSpPr>
          <p:nvPr>
            <p:ph idx="1"/>
          </p:nvPr>
        </p:nvSpPr>
        <p:spPr/>
        <p:txBody>
          <a:bodyPr/>
          <a:lstStyle/>
          <a:p>
            <a:r>
              <a:rPr lang="en-GB" dirty="0"/>
              <a:t>Have you heard of it?</a:t>
            </a:r>
          </a:p>
          <a:p>
            <a:endParaRPr lang="en-GB" dirty="0"/>
          </a:p>
          <a:p>
            <a:r>
              <a:rPr lang="en-GB" dirty="0"/>
              <a:t>Do you use it?</a:t>
            </a:r>
          </a:p>
          <a:p>
            <a:endParaRPr lang="en-GB" dirty="0"/>
          </a:p>
          <a:p>
            <a:r>
              <a:rPr lang="en-GB" dirty="0"/>
              <a:t>What do you think of it?</a:t>
            </a:r>
          </a:p>
        </p:txBody>
      </p:sp>
    </p:spTree>
    <p:extLst>
      <p:ext uri="{BB962C8B-B14F-4D97-AF65-F5344CB8AC3E}">
        <p14:creationId xmlns:p14="http://schemas.microsoft.com/office/powerpoint/2010/main" val="596807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88BA0-9368-65A5-33B8-F55661D8D463}"/>
              </a:ext>
            </a:extLst>
          </p:cNvPr>
          <p:cNvSpPr>
            <a:spLocks noGrp="1"/>
          </p:cNvSpPr>
          <p:nvPr>
            <p:ph type="title"/>
          </p:nvPr>
        </p:nvSpPr>
        <p:spPr/>
        <p:txBody>
          <a:bodyPr/>
          <a:lstStyle/>
          <a:p>
            <a:r>
              <a:rPr lang="en-GB" dirty="0"/>
              <a:t>Two Factor Authentication</a:t>
            </a:r>
          </a:p>
        </p:txBody>
      </p:sp>
      <p:pic>
        <p:nvPicPr>
          <p:cNvPr id="4" name="Online Media 3" title="Why You Should Turn On Two Factor Authentication">
            <a:hlinkClick r:id="" action="ppaction://media"/>
            <a:extLst>
              <a:ext uri="{FF2B5EF4-FFF2-40B4-BE49-F238E27FC236}">
                <a16:creationId xmlns:a16="http://schemas.microsoft.com/office/drawing/2014/main" id="{F547E49B-8D96-BA7A-EAEB-E547E27169C9}"/>
              </a:ext>
            </a:extLst>
          </p:cNvPr>
          <p:cNvPicPr>
            <a:picLocks noGrp="1" noRot="1" noChangeAspect="1"/>
          </p:cNvPicPr>
          <p:nvPr>
            <p:ph idx="1"/>
            <a:videoFile r:link="rId1"/>
          </p:nvPr>
        </p:nvPicPr>
        <p:blipFill>
          <a:blip r:embed="rId3"/>
          <a:stretch>
            <a:fillRect/>
          </a:stretch>
        </p:blipFill>
        <p:spPr>
          <a:xfrm>
            <a:off x="2930525" y="2478088"/>
            <a:ext cx="6538913" cy="3694112"/>
          </a:xfrm>
          <a:prstGeom prst="rect">
            <a:avLst/>
          </a:prstGeom>
        </p:spPr>
      </p:pic>
    </p:spTree>
    <p:extLst>
      <p:ext uri="{BB962C8B-B14F-4D97-AF65-F5344CB8AC3E}">
        <p14:creationId xmlns:p14="http://schemas.microsoft.com/office/powerpoint/2010/main" val="3353655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AAB1A-4CE4-02F4-645C-3162265356B1}"/>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E60FF649-4B88-BFDC-F5EA-F4D719B48ABD}"/>
              </a:ext>
            </a:extLst>
          </p:cNvPr>
          <p:cNvSpPr>
            <a:spLocks noGrp="1"/>
          </p:cNvSpPr>
          <p:nvPr>
            <p:ph idx="1"/>
          </p:nvPr>
        </p:nvSpPr>
        <p:spPr/>
        <p:txBody>
          <a:bodyPr/>
          <a:lstStyle/>
          <a:p>
            <a:r>
              <a:rPr lang="en-GB" dirty="0"/>
              <a:t>About todays content?</a:t>
            </a:r>
          </a:p>
          <a:p>
            <a:endParaRPr lang="en-GB" dirty="0"/>
          </a:p>
          <a:p>
            <a:r>
              <a:rPr lang="en-GB" dirty="0"/>
              <a:t>About the assignment?</a:t>
            </a:r>
          </a:p>
          <a:p>
            <a:endParaRPr lang="en-GB" dirty="0"/>
          </a:p>
          <a:p>
            <a:r>
              <a:rPr lang="en-GB" dirty="0"/>
              <a:t>About anything else?</a:t>
            </a:r>
          </a:p>
        </p:txBody>
      </p:sp>
    </p:spTree>
    <p:extLst>
      <p:ext uri="{BB962C8B-B14F-4D97-AF65-F5344CB8AC3E}">
        <p14:creationId xmlns:p14="http://schemas.microsoft.com/office/powerpoint/2010/main" val="18298118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57" name="Freeform: Shape 2056">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059" name="Freeform: Shape 2058">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6E172D7-1FD4-241D-1049-E3F8F3F77BED}"/>
              </a:ext>
            </a:extLst>
          </p:cNvPr>
          <p:cNvSpPr>
            <a:spLocks noGrp="1"/>
          </p:cNvSpPr>
          <p:nvPr>
            <p:ph type="title"/>
          </p:nvPr>
        </p:nvSpPr>
        <p:spPr>
          <a:xfrm>
            <a:off x="371094" y="1161288"/>
            <a:ext cx="3438144" cy="1239012"/>
          </a:xfrm>
        </p:spPr>
        <p:txBody>
          <a:bodyPr anchor="ctr">
            <a:normAutofit/>
          </a:bodyPr>
          <a:lstStyle/>
          <a:p>
            <a:r>
              <a:rPr lang="en-GB" sz="2800"/>
              <a:t>Week 8 Complete!</a:t>
            </a:r>
          </a:p>
        </p:txBody>
      </p:sp>
      <p:sp>
        <p:nvSpPr>
          <p:cNvPr id="2061" name="Rectangle 2060">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63" name="Rectangle 2062">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EA9D612-ED26-5277-C89D-0126F8160030}"/>
              </a:ext>
            </a:extLst>
          </p:cNvPr>
          <p:cNvSpPr>
            <a:spLocks noGrp="1"/>
          </p:cNvSpPr>
          <p:nvPr>
            <p:ph idx="1"/>
          </p:nvPr>
        </p:nvSpPr>
        <p:spPr>
          <a:xfrm>
            <a:off x="371094" y="2718054"/>
            <a:ext cx="3438906" cy="3207258"/>
          </a:xfrm>
        </p:spPr>
        <p:txBody>
          <a:bodyPr anchor="t">
            <a:normAutofit/>
          </a:bodyPr>
          <a:lstStyle/>
          <a:p>
            <a:r>
              <a:rPr lang="en-GB" sz="1700"/>
              <a:t>Thank you for listening!</a:t>
            </a:r>
          </a:p>
          <a:p>
            <a:endParaRPr lang="en-GB" sz="1700"/>
          </a:p>
          <a:p>
            <a:r>
              <a:rPr lang="en-GB" sz="1700"/>
              <a:t>See you all next week!</a:t>
            </a:r>
          </a:p>
        </p:txBody>
      </p:sp>
      <p:pic>
        <p:nvPicPr>
          <p:cNvPr id="2050" name="Picture 2" descr="You Hear That Its The Sound Of Christmas GIF - You Hear That ...">
            <a:extLst>
              <a:ext uri="{FF2B5EF4-FFF2-40B4-BE49-F238E27FC236}">
                <a16:creationId xmlns:a16="http://schemas.microsoft.com/office/drawing/2014/main" id="{8414EEE9-F19E-5AAA-7AE5-4CBA89E537F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01184" y="1283879"/>
            <a:ext cx="6922008" cy="43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8857407"/>
      </p:ext>
    </p:extLst>
  </p:cSld>
  <p:clrMapOvr>
    <a:masterClrMapping/>
  </p:clrMapOvr>
</p:sld>
</file>

<file path=ppt/theme/theme1.xml><?xml version="1.0" encoding="utf-8"?>
<a:theme xmlns:a="http://schemas.openxmlformats.org/drawingml/2006/main" name="AccentBoxVTI">
  <a:themeElements>
    <a:clrScheme name="AnalogousFromRegularSeedLeftStep">
      <a:dk1>
        <a:srgbClr val="000000"/>
      </a:dk1>
      <a:lt1>
        <a:srgbClr val="FFFFFF"/>
      </a:lt1>
      <a:dk2>
        <a:srgbClr val="1B2F2E"/>
      </a:dk2>
      <a:lt2>
        <a:srgbClr val="F0F3F2"/>
      </a:lt2>
      <a:accent1>
        <a:srgbClr val="CE4289"/>
      </a:accent1>
      <a:accent2>
        <a:srgbClr val="BC30B1"/>
      </a:accent2>
      <a:accent3>
        <a:srgbClr val="9E42CE"/>
      </a:accent3>
      <a:accent4>
        <a:srgbClr val="6041C1"/>
      </a:accent4>
      <a:accent5>
        <a:srgbClr val="425ACE"/>
      </a:accent5>
      <a:accent6>
        <a:srgbClr val="3083BC"/>
      </a:accent6>
      <a:hlink>
        <a:srgbClr val="339B67"/>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0</TotalTime>
  <Words>785</Words>
  <Application>Microsoft Office PowerPoint</Application>
  <PresentationFormat>Widescreen</PresentationFormat>
  <Paragraphs>98</Paragraphs>
  <Slides>29</Slides>
  <Notes>0</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Avenir Next LT Pro</vt:lpstr>
      <vt:lpstr>Calibri</vt:lpstr>
      <vt:lpstr>AccentBoxVTI</vt:lpstr>
      <vt:lpstr>Terrorism and Cybercrime</vt:lpstr>
      <vt:lpstr>Session Outline</vt:lpstr>
      <vt:lpstr>Class Discussion</vt:lpstr>
      <vt:lpstr>Hacking</vt:lpstr>
      <vt:lpstr>Exploring Hacking</vt:lpstr>
      <vt:lpstr>Legitimate Purpose?</vt:lpstr>
      <vt:lpstr>Hacking – Social Engineering</vt:lpstr>
      <vt:lpstr>Illegitimate Purposes</vt:lpstr>
      <vt:lpstr>Illegitimate Purposes</vt:lpstr>
      <vt:lpstr>Hacking - Consequences</vt:lpstr>
      <vt:lpstr>The Hacker Subculture</vt:lpstr>
      <vt:lpstr>What is Malware ? </vt:lpstr>
      <vt:lpstr>Malware and Automated Attacks</vt:lpstr>
      <vt:lpstr>Viruses Trojans and Worms</vt:lpstr>
      <vt:lpstr>What is Malware ? </vt:lpstr>
      <vt:lpstr>What is Malware ? </vt:lpstr>
      <vt:lpstr>What is Malware ? </vt:lpstr>
      <vt:lpstr>Contemporary Issues with Malware</vt:lpstr>
      <vt:lpstr>Digital Piracy and Intellectual Property Theft</vt:lpstr>
      <vt:lpstr>What is Intellectual Property</vt:lpstr>
      <vt:lpstr>What is Intellectual Property</vt:lpstr>
      <vt:lpstr>Legislation and Response</vt:lpstr>
      <vt:lpstr>Economic Crimes and Online Fraud</vt:lpstr>
      <vt:lpstr>Economic Crimes and Online Fraud</vt:lpstr>
      <vt:lpstr>Economic Crimes and Online Fraud</vt:lpstr>
      <vt:lpstr>Two-Factor Authentication</vt:lpstr>
      <vt:lpstr>Two Factor Authentication</vt:lpstr>
      <vt:lpstr>Any questions?</vt:lpstr>
      <vt:lpstr>Week 8 Complete!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Terrorism and Cybercrime</dc:title>
  <dc:creator>Luke Roach</dc:creator>
  <cp:lastModifiedBy>Luke Roach</cp:lastModifiedBy>
  <cp:revision>1</cp:revision>
  <dcterms:created xsi:type="dcterms:W3CDTF">2022-12-09T10:00:01Z</dcterms:created>
  <dcterms:modified xsi:type="dcterms:W3CDTF">2022-12-09T10:39:47Z</dcterms:modified>
</cp:coreProperties>
</file>