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685" r:id="rId3"/>
  </p:sldMasterIdLst>
  <p:notesMasterIdLst>
    <p:notesMasterId r:id="rId29"/>
  </p:notesMasterIdLst>
  <p:sldIdLst>
    <p:sldId id="257" r:id="rId4"/>
    <p:sldId id="298" r:id="rId5"/>
    <p:sldId id="271" r:id="rId6"/>
    <p:sldId id="301" r:id="rId7"/>
    <p:sldId id="299" r:id="rId8"/>
    <p:sldId id="302" r:id="rId9"/>
    <p:sldId id="290" r:id="rId10"/>
    <p:sldId id="291" r:id="rId11"/>
    <p:sldId id="277" r:id="rId12"/>
    <p:sldId id="286" r:id="rId13"/>
    <p:sldId id="274" r:id="rId14"/>
    <p:sldId id="275" r:id="rId15"/>
    <p:sldId id="279" r:id="rId16"/>
    <p:sldId id="278" r:id="rId17"/>
    <p:sldId id="280" r:id="rId18"/>
    <p:sldId id="281" r:id="rId19"/>
    <p:sldId id="282" r:id="rId20"/>
    <p:sldId id="283" r:id="rId21"/>
    <p:sldId id="284" r:id="rId22"/>
    <p:sldId id="288" r:id="rId23"/>
    <p:sldId id="287" r:id="rId24"/>
    <p:sldId id="294" r:id="rId25"/>
    <p:sldId id="289" r:id="rId26"/>
    <p:sldId id="293" r:id="rId27"/>
    <p:sldId id="285"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C41CA0-48EE-5467-D6C2-0A8EB8D8A88B}" v="7" dt="2023-08-10T13:24:57.748"/>
    <p1510:client id="{2F090072-3C53-AC67-E471-BCC50C070994}" v="24" dt="2023-08-16T11:06:19.014"/>
    <p1510:client id="{49C6F7EE-1528-47B1-A587-4ECB8F6A44BD}" v="8" dt="2023-06-23T12:44:05.743"/>
    <p1510:client id="{7CFB6A70-AD7A-5A9A-C6E7-C42CD7B730DB}" v="2" dt="2023-08-10T14:18:09.801"/>
    <p1510:client id="{865D70E8-DC43-0C29-B2B2-EB33BEC8457D}" v="892" dt="2023-08-09T14:57:11.677"/>
    <p1510:client id="{F75700C8-5C4C-07AB-3D89-E58668330528}" v="669" dt="2023-08-10T12:48:55.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4397" autoAdjust="0"/>
  </p:normalViewPr>
  <p:slideViewPr>
    <p:cSldViewPr snapToGrid="0">
      <p:cViewPr varScale="1">
        <p:scale>
          <a:sx n="53" d="100"/>
          <a:sy n="53" d="100"/>
        </p:scale>
        <p:origin x="12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3B6E7D-0D83-48CE-BF11-E42EE7D620C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EB2C4C7-29B0-453D-915E-3AF1E173D549}">
      <dgm:prSet/>
      <dgm:spPr/>
      <dgm:t>
        <a:bodyPr/>
        <a:lstStyle/>
        <a:p>
          <a:pPr rtl="0"/>
          <a:r>
            <a:rPr lang="en-GB" b="1" dirty="0"/>
            <a:t>Descriptive Writing:</a:t>
          </a:r>
          <a:r>
            <a:rPr lang="en-GB" dirty="0">
              <a:latin typeface="Bierstadt"/>
            </a:rPr>
            <a:t> </a:t>
          </a:r>
          <a:r>
            <a:rPr lang="en-GB" dirty="0"/>
            <a:t> focuses on presenting information in a clear and straightforward manner. It aims to provide a comprehensive description of a subject, topic, or event.</a:t>
          </a:r>
          <a:r>
            <a:rPr lang="en-GB" dirty="0">
              <a:latin typeface="Bierstadt"/>
            </a:rPr>
            <a:t> </a:t>
          </a:r>
          <a:endParaRPr lang="en-US" dirty="0"/>
        </a:p>
      </dgm:t>
    </dgm:pt>
    <dgm:pt modelId="{C5E91C39-95F8-4448-BDB3-D7A2D4919DC3}" type="parTrans" cxnId="{BCD6A36E-AC07-47B4-A6B2-2D4ED4699563}">
      <dgm:prSet/>
      <dgm:spPr/>
      <dgm:t>
        <a:bodyPr/>
        <a:lstStyle/>
        <a:p>
          <a:endParaRPr lang="en-US"/>
        </a:p>
      </dgm:t>
    </dgm:pt>
    <dgm:pt modelId="{4049E1BF-5C81-48FA-AB4F-707144749A9C}" type="sibTrans" cxnId="{BCD6A36E-AC07-47B4-A6B2-2D4ED4699563}">
      <dgm:prSet/>
      <dgm:spPr/>
      <dgm:t>
        <a:bodyPr/>
        <a:lstStyle/>
        <a:p>
          <a:endParaRPr lang="en-US"/>
        </a:p>
      </dgm:t>
    </dgm:pt>
    <dgm:pt modelId="{8CE9EC1A-5B19-414B-AC7F-6F36C9031F45}">
      <dgm:prSet/>
      <dgm:spPr/>
      <dgm:t>
        <a:bodyPr/>
        <a:lstStyle/>
        <a:p>
          <a:pPr rtl="0"/>
          <a:r>
            <a:rPr lang="en-GB" b="1" dirty="0"/>
            <a:t>Analytical</a:t>
          </a:r>
          <a:r>
            <a:rPr lang="en-GB" b="1" dirty="0">
              <a:latin typeface="Bierstadt"/>
            </a:rPr>
            <a:t>/</a:t>
          </a:r>
          <a:r>
            <a:rPr lang="en-GB" b="1" dirty="0"/>
            <a:t> </a:t>
          </a:r>
          <a:r>
            <a:rPr lang="en-GB" b="1" dirty="0">
              <a:latin typeface="Bierstadt"/>
            </a:rPr>
            <a:t>Critical </a:t>
          </a:r>
          <a:r>
            <a:rPr lang="en-GB" b="1" dirty="0"/>
            <a:t>Writing:</a:t>
          </a:r>
          <a:r>
            <a:rPr lang="en-GB" dirty="0"/>
            <a:t> involves breaking down complex ideas or concepts into smaller components to examine and understand their relationships. It </a:t>
          </a:r>
          <a:r>
            <a:rPr lang="en-GB" dirty="0">
              <a:latin typeface="Bierstadt"/>
            </a:rPr>
            <a:t>emphasises</a:t>
          </a:r>
          <a:r>
            <a:rPr lang="en-GB" dirty="0"/>
            <a:t> critical thinking and often includes the evaluation of evidence, arguments, and counterarguments. Analytical writing is common in research papers, essays, and critical reviews.</a:t>
          </a:r>
          <a:endParaRPr lang="en-US" dirty="0"/>
        </a:p>
      </dgm:t>
    </dgm:pt>
    <dgm:pt modelId="{DFA36573-BBB4-4080-A39B-F0DE2A98C10C}" type="parTrans" cxnId="{26A1E718-FCAA-4AD5-A250-487BB3DC23D1}">
      <dgm:prSet/>
      <dgm:spPr/>
      <dgm:t>
        <a:bodyPr/>
        <a:lstStyle/>
        <a:p>
          <a:endParaRPr lang="en-US"/>
        </a:p>
      </dgm:t>
    </dgm:pt>
    <dgm:pt modelId="{13759B00-BA7D-487F-B4AA-D9DB28C744F3}" type="sibTrans" cxnId="{26A1E718-FCAA-4AD5-A250-487BB3DC23D1}">
      <dgm:prSet/>
      <dgm:spPr/>
      <dgm:t>
        <a:bodyPr/>
        <a:lstStyle/>
        <a:p>
          <a:endParaRPr lang="en-US"/>
        </a:p>
      </dgm:t>
    </dgm:pt>
    <dgm:pt modelId="{B5F81898-F5C0-4CFF-9821-8A2065868F3E}">
      <dgm:prSet/>
      <dgm:spPr/>
      <dgm:t>
        <a:bodyPr/>
        <a:lstStyle/>
        <a:p>
          <a:pPr rtl="0"/>
          <a:r>
            <a:rPr lang="en-GB" b="1" dirty="0"/>
            <a:t>Persuasive or Argumentative Writing:</a:t>
          </a:r>
          <a:r>
            <a:rPr lang="en-GB" dirty="0"/>
            <a:t> aims to convince the reader of a particular point of view or argument. It presents a clear thesis statement and supports it with well-reasoned evidence and logical reasoning. Persuasive writing is prevalent in essays, position papers, and editorials.</a:t>
          </a:r>
          <a:endParaRPr lang="en-US" dirty="0"/>
        </a:p>
      </dgm:t>
    </dgm:pt>
    <dgm:pt modelId="{E3D8D233-2F48-40B1-ADB2-01E6344D45F4}" type="parTrans" cxnId="{FDE6ACEB-2406-48F7-96C7-ED3A788461DE}">
      <dgm:prSet/>
      <dgm:spPr/>
      <dgm:t>
        <a:bodyPr/>
        <a:lstStyle/>
        <a:p>
          <a:endParaRPr lang="en-US"/>
        </a:p>
      </dgm:t>
    </dgm:pt>
    <dgm:pt modelId="{0473985C-BEB4-4DAB-BEE7-51E8308D48FA}" type="sibTrans" cxnId="{FDE6ACEB-2406-48F7-96C7-ED3A788461DE}">
      <dgm:prSet/>
      <dgm:spPr/>
      <dgm:t>
        <a:bodyPr/>
        <a:lstStyle/>
        <a:p>
          <a:endParaRPr lang="en-US"/>
        </a:p>
      </dgm:t>
    </dgm:pt>
    <dgm:pt modelId="{3253435B-DE4B-4E04-84E4-ACD715EE8A2E}" type="pres">
      <dgm:prSet presAssocID="{F53B6E7D-0D83-48CE-BF11-E42EE7D620C0}" presName="root" presStyleCnt="0">
        <dgm:presLayoutVars>
          <dgm:dir/>
          <dgm:resizeHandles val="exact"/>
        </dgm:presLayoutVars>
      </dgm:prSet>
      <dgm:spPr/>
    </dgm:pt>
    <dgm:pt modelId="{795BF9DB-1285-4EDB-B7E5-F62E7A98DB83}" type="pres">
      <dgm:prSet presAssocID="{0EB2C4C7-29B0-453D-915E-3AF1E173D549}" presName="compNode" presStyleCnt="0"/>
      <dgm:spPr/>
    </dgm:pt>
    <dgm:pt modelId="{D600DB4E-9992-4A51-8BCE-18E4293557E0}" type="pres">
      <dgm:prSet presAssocID="{0EB2C4C7-29B0-453D-915E-3AF1E173D549}" presName="bgRect" presStyleLbl="bgShp" presStyleIdx="0" presStyleCnt="3"/>
      <dgm:spPr/>
    </dgm:pt>
    <dgm:pt modelId="{AA4CEDAB-3B0B-4BDF-B560-77595E054311}" type="pres">
      <dgm:prSet presAssocID="{0EB2C4C7-29B0-453D-915E-3AF1E173D5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5D6070A1-B58A-4C06-BB20-17137B2248D2}" type="pres">
      <dgm:prSet presAssocID="{0EB2C4C7-29B0-453D-915E-3AF1E173D549}" presName="spaceRect" presStyleCnt="0"/>
      <dgm:spPr/>
    </dgm:pt>
    <dgm:pt modelId="{3558B622-0833-4372-B28D-CE1C0818F015}" type="pres">
      <dgm:prSet presAssocID="{0EB2C4C7-29B0-453D-915E-3AF1E173D549}" presName="parTx" presStyleLbl="revTx" presStyleIdx="0" presStyleCnt="3">
        <dgm:presLayoutVars>
          <dgm:chMax val="0"/>
          <dgm:chPref val="0"/>
        </dgm:presLayoutVars>
      </dgm:prSet>
      <dgm:spPr/>
    </dgm:pt>
    <dgm:pt modelId="{6E0FABA9-6645-4171-BBDC-F30F04DC9AFD}" type="pres">
      <dgm:prSet presAssocID="{4049E1BF-5C81-48FA-AB4F-707144749A9C}" presName="sibTrans" presStyleCnt="0"/>
      <dgm:spPr/>
    </dgm:pt>
    <dgm:pt modelId="{EE562FE4-701F-4B27-8925-69FEE76A3AC6}" type="pres">
      <dgm:prSet presAssocID="{8CE9EC1A-5B19-414B-AC7F-6F36C9031F45}" presName="compNode" presStyleCnt="0"/>
      <dgm:spPr/>
    </dgm:pt>
    <dgm:pt modelId="{7CD9A015-6B92-43C1-B1EB-88CB3BB4BC00}" type="pres">
      <dgm:prSet presAssocID="{8CE9EC1A-5B19-414B-AC7F-6F36C9031F45}" presName="bgRect" presStyleLbl="bgShp" presStyleIdx="1" presStyleCnt="3"/>
      <dgm:spPr/>
    </dgm:pt>
    <dgm:pt modelId="{FBB49E4F-5614-41EE-9233-31EB03E95A95}" type="pres">
      <dgm:prSet presAssocID="{8CE9EC1A-5B19-414B-AC7F-6F36C9031F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A333B277-FD59-4EB3-8499-209DA1A20B94}" type="pres">
      <dgm:prSet presAssocID="{8CE9EC1A-5B19-414B-AC7F-6F36C9031F45}" presName="spaceRect" presStyleCnt="0"/>
      <dgm:spPr/>
    </dgm:pt>
    <dgm:pt modelId="{C7EE4756-8098-452D-BEC7-D2B43A440CDB}" type="pres">
      <dgm:prSet presAssocID="{8CE9EC1A-5B19-414B-AC7F-6F36C9031F45}" presName="parTx" presStyleLbl="revTx" presStyleIdx="1" presStyleCnt="3">
        <dgm:presLayoutVars>
          <dgm:chMax val="0"/>
          <dgm:chPref val="0"/>
        </dgm:presLayoutVars>
      </dgm:prSet>
      <dgm:spPr/>
    </dgm:pt>
    <dgm:pt modelId="{1BB33F74-3369-4D4D-A22B-D48D0E13DF1C}" type="pres">
      <dgm:prSet presAssocID="{13759B00-BA7D-487F-B4AA-D9DB28C744F3}" presName="sibTrans" presStyleCnt="0"/>
      <dgm:spPr/>
    </dgm:pt>
    <dgm:pt modelId="{2938C4B7-83D4-45D7-A19B-1A7F3280D1B5}" type="pres">
      <dgm:prSet presAssocID="{B5F81898-F5C0-4CFF-9821-8A2065868F3E}" presName="compNode" presStyleCnt="0"/>
      <dgm:spPr/>
    </dgm:pt>
    <dgm:pt modelId="{2385920F-9A1F-4724-A8A3-B54D4DFB81AA}" type="pres">
      <dgm:prSet presAssocID="{B5F81898-F5C0-4CFF-9821-8A2065868F3E}" presName="bgRect" presStyleLbl="bgShp" presStyleIdx="2" presStyleCnt="3"/>
      <dgm:spPr/>
    </dgm:pt>
    <dgm:pt modelId="{20D5AAFF-CBCC-43F8-BE1D-41F28A1E953F}" type="pres">
      <dgm:prSet presAssocID="{B5F81898-F5C0-4CFF-9821-8A2065868F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B2D9B0EA-0A21-4C24-BC94-7356B9CFC892}" type="pres">
      <dgm:prSet presAssocID="{B5F81898-F5C0-4CFF-9821-8A2065868F3E}" presName="spaceRect" presStyleCnt="0"/>
      <dgm:spPr/>
    </dgm:pt>
    <dgm:pt modelId="{FBF8AB7C-CDC0-428F-ADAD-0DEAB8C5BBC9}" type="pres">
      <dgm:prSet presAssocID="{B5F81898-F5C0-4CFF-9821-8A2065868F3E}" presName="parTx" presStyleLbl="revTx" presStyleIdx="2" presStyleCnt="3">
        <dgm:presLayoutVars>
          <dgm:chMax val="0"/>
          <dgm:chPref val="0"/>
        </dgm:presLayoutVars>
      </dgm:prSet>
      <dgm:spPr/>
    </dgm:pt>
  </dgm:ptLst>
  <dgm:cxnLst>
    <dgm:cxn modelId="{F83E0017-C945-4040-BDED-3AB8ADF5AB28}" type="presOf" srcId="{8CE9EC1A-5B19-414B-AC7F-6F36C9031F45}" destId="{C7EE4756-8098-452D-BEC7-D2B43A440CDB}" srcOrd="0" destOrd="0" presId="urn:microsoft.com/office/officeart/2018/2/layout/IconVerticalSolidList"/>
    <dgm:cxn modelId="{26A1E718-FCAA-4AD5-A250-487BB3DC23D1}" srcId="{F53B6E7D-0D83-48CE-BF11-E42EE7D620C0}" destId="{8CE9EC1A-5B19-414B-AC7F-6F36C9031F45}" srcOrd="1" destOrd="0" parTransId="{DFA36573-BBB4-4080-A39B-F0DE2A98C10C}" sibTransId="{13759B00-BA7D-487F-B4AA-D9DB28C744F3}"/>
    <dgm:cxn modelId="{3C320A6D-0BFB-4C98-ABC3-D157CE20C91C}" type="presOf" srcId="{B5F81898-F5C0-4CFF-9821-8A2065868F3E}" destId="{FBF8AB7C-CDC0-428F-ADAD-0DEAB8C5BBC9}" srcOrd="0" destOrd="0" presId="urn:microsoft.com/office/officeart/2018/2/layout/IconVerticalSolidList"/>
    <dgm:cxn modelId="{BCD6A36E-AC07-47B4-A6B2-2D4ED4699563}" srcId="{F53B6E7D-0D83-48CE-BF11-E42EE7D620C0}" destId="{0EB2C4C7-29B0-453D-915E-3AF1E173D549}" srcOrd="0" destOrd="0" parTransId="{C5E91C39-95F8-4448-BDB3-D7A2D4919DC3}" sibTransId="{4049E1BF-5C81-48FA-AB4F-707144749A9C}"/>
    <dgm:cxn modelId="{A716CB79-E25D-4DC4-9096-2579B415F04A}" type="presOf" srcId="{0EB2C4C7-29B0-453D-915E-3AF1E173D549}" destId="{3558B622-0833-4372-B28D-CE1C0818F015}" srcOrd="0" destOrd="0" presId="urn:microsoft.com/office/officeart/2018/2/layout/IconVerticalSolidList"/>
    <dgm:cxn modelId="{0ED84DC4-7739-4438-AA7E-2E448C0B6039}" type="presOf" srcId="{F53B6E7D-0D83-48CE-BF11-E42EE7D620C0}" destId="{3253435B-DE4B-4E04-84E4-ACD715EE8A2E}" srcOrd="0" destOrd="0" presId="urn:microsoft.com/office/officeart/2018/2/layout/IconVerticalSolidList"/>
    <dgm:cxn modelId="{FDE6ACEB-2406-48F7-96C7-ED3A788461DE}" srcId="{F53B6E7D-0D83-48CE-BF11-E42EE7D620C0}" destId="{B5F81898-F5C0-4CFF-9821-8A2065868F3E}" srcOrd="2" destOrd="0" parTransId="{E3D8D233-2F48-40B1-ADB2-01E6344D45F4}" sibTransId="{0473985C-BEB4-4DAB-BEE7-51E8308D48FA}"/>
    <dgm:cxn modelId="{8E8E076B-57AF-4030-B613-F4D8675522E0}" type="presParOf" srcId="{3253435B-DE4B-4E04-84E4-ACD715EE8A2E}" destId="{795BF9DB-1285-4EDB-B7E5-F62E7A98DB83}" srcOrd="0" destOrd="0" presId="urn:microsoft.com/office/officeart/2018/2/layout/IconVerticalSolidList"/>
    <dgm:cxn modelId="{B08D287C-3F9F-486A-BB48-1B4C7B2282D8}" type="presParOf" srcId="{795BF9DB-1285-4EDB-B7E5-F62E7A98DB83}" destId="{D600DB4E-9992-4A51-8BCE-18E4293557E0}" srcOrd="0" destOrd="0" presId="urn:microsoft.com/office/officeart/2018/2/layout/IconVerticalSolidList"/>
    <dgm:cxn modelId="{9972CCB4-99B8-4099-934C-7F42B7F48867}" type="presParOf" srcId="{795BF9DB-1285-4EDB-B7E5-F62E7A98DB83}" destId="{AA4CEDAB-3B0B-4BDF-B560-77595E054311}" srcOrd="1" destOrd="0" presId="urn:microsoft.com/office/officeart/2018/2/layout/IconVerticalSolidList"/>
    <dgm:cxn modelId="{DAAC0B4C-E216-4ABF-A81A-528CFF657F67}" type="presParOf" srcId="{795BF9DB-1285-4EDB-B7E5-F62E7A98DB83}" destId="{5D6070A1-B58A-4C06-BB20-17137B2248D2}" srcOrd="2" destOrd="0" presId="urn:microsoft.com/office/officeart/2018/2/layout/IconVerticalSolidList"/>
    <dgm:cxn modelId="{A6CA80F7-8150-4B5D-AC1D-1C56A0A313E8}" type="presParOf" srcId="{795BF9DB-1285-4EDB-B7E5-F62E7A98DB83}" destId="{3558B622-0833-4372-B28D-CE1C0818F015}" srcOrd="3" destOrd="0" presId="urn:microsoft.com/office/officeart/2018/2/layout/IconVerticalSolidList"/>
    <dgm:cxn modelId="{4E301449-0A01-487C-A5A3-8DF39F6AC16E}" type="presParOf" srcId="{3253435B-DE4B-4E04-84E4-ACD715EE8A2E}" destId="{6E0FABA9-6645-4171-BBDC-F30F04DC9AFD}" srcOrd="1" destOrd="0" presId="urn:microsoft.com/office/officeart/2018/2/layout/IconVerticalSolidList"/>
    <dgm:cxn modelId="{D6553F6E-5ACA-4723-91B7-329DC60AA859}" type="presParOf" srcId="{3253435B-DE4B-4E04-84E4-ACD715EE8A2E}" destId="{EE562FE4-701F-4B27-8925-69FEE76A3AC6}" srcOrd="2" destOrd="0" presId="urn:microsoft.com/office/officeart/2018/2/layout/IconVerticalSolidList"/>
    <dgm:cxn modelId="{721A264E-7A35-402D-A973-D0CAC6C8D786}" type="presParOf" srcId="{EE562FE4-701F-4B27-8925-69FEE76A3AC6}" destId="{7CD9A015-6B92-43C1-B1EB-88CB3BB4BC00}" srcOrd="0" destOrd="0" presId="urn:microsoft.com/office/officeart/2018/2/layout/IconVerticalSolidList"/>
    <dgm:cxn modelId="{A63A08F4-C57E-4BF9-81E2-5461C32D73FA}" type="presParOf" srcId="{EE562FE4-701F-4B27-8925-69FEE76A3AC6}" destId="{FBB49E4F-5614-41EE-9233-31EB03E95A95}" srcOrd="1" destOrd="0" presId="urn:microsoft.com/office/officeart/2018/2/layout/IconVerticalSolidList"/>
    <dgm:cxn modelId="{1B63A85B-9051-4133-9897-99964C62676D}" type="presParOf" srcId="{EE562FE4-701F-4B27-8925-69FEE76A3AC6}" destId="{A333B277-FD59-4EB3-8499-209DA1A20B94}" srcOrd="2" destOrd="0" presId="urn:microsoft.com/office/officeart/2018/2/layout/IconVerticalSolidList"/>
    <dgm:cxn modelId="{9EB0CECB-906C-427F-9B98-9D6A8B47C9CD}" type="presParOf" srcId="{EE562FE4-701F-4B27-8925-69FEE76A3AC6}" destId="{C7EE4756-8098-452D-BEC7-D2B43A440CDB}" srcOrd="3" destOrd="0" presId="urn:microsoft.com/office/officeart/2018/2/layout/IconVerticalSolidList"/>
    <dgm:cxn modelId="{43C4EEF9-F374-49A9-A728-FB6CA0A4C246}" type="presParOf" srcId="{3253435B-DE4B-4E04-84E4-ACD715EE8A2E}" destId="{1BB33F74-3369-4D4D-A22B-D48D0E13DF1C}" srcOrd="3" destOrd="0" presId="urn:microsoft.com/office/officeart/2018/2/layout/IconVerticalSolidList"/>
    <dgm:cxn modelId="{2E55D74D-C537-4758-86DC-B3EFCDFC1624}" type="presParOf" srcId="{3253435B-DE4B-4E04-84E4-ACD715EE8A2E}" destId="{2938C4B7-83D4-45D7-A19B-1A7F3280D1B5}" srcOrd="4" destOrd="0" presId="urn:microsoft.com/office/officeart/2018/2/layout/IconVerticalSolidList"/>
    <dgm:cxn modelId="{20A04262-E1EF-4615-A7D1-FA38501094B6}" type="presParOf" srcId="{2938C4B7-83D4-45D7-A19B-1A7F3280D1B5}" destId="{2385920F-9A1F-4724-A8A3-B54D4DFB81AA}" srcOrd="0" destOrd="0" presId="urn:microsoft.com/office/officeart/2018/2/layout/IconVerticalSolidList"/>
    <dgm:cxn modelId="{CF707552-F26B-4E47-9DBF-0C0B4A93243A}" type="presParOf" srcId="{2938C4B7-83D4-45D7-A19B-1A7F3280D1B5}" destId="{20D5AAFF-CBCC-43F8-BE1D-41F28A1E953F}" srcOrd="1" destOrd="0" presId="urn:microsoft.com/office/officeart/2018/2/layout/IconVerticalSolidList"/>
    <dgm:cxn modelId="{5DE2ACEB-CF30-4502-971F-E1BF066DB4E3}" type="presParOf" srcId="{2938C4B7-83D4-45D7-A19B-1A7F3280D1B5}" destId="{B2D9B0EA-0A21-4C24-BC94-7356B9CFC892}" srcOrd="2" destOrd="0" presId="urn:microsoft.com/office/officeart/2018/2/layout/IconVerticalSolidList"/>
    <dgm:cxn modelId="{2D1C4A70-C43D-4798-A018-AE0F73F1618C}" type="presParOf" srcId="{2938C4B7-83D4-45D7-A19B-1A7F3280D1B5}" destId="{FBF8AB7C-CDC0-428F-ADAD-0DEAB8C5BB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BAD90C-86E5-49AC-B43F-4E00AE369F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052A3A-DE81-4F38-BD37-41B347CC5DF6}">
      <dgm:prSet/>
      <dgm:spPr/>
      <dgm:t>
        <a:bodyPr/>
        <a:lstStyle/>
        <a:p>
          <a:pPr>
            <a:lnSpc>
              <a:spcPct val="100000"/>
            </a:lnSpc>
          </a:pPr>
          <a:r>
            <a:rPr lang="en-US" dirty="0"/>
            <a:t>Academic Essay</a:t>
          </a:r>
        </a:p>
      </dgm:t>
    </dgm:pt>
    <dgm:pt modelId="{BA1EE4D1-923A-4098-BD72-23E8238B8459}" type="parTrans" cxnId="{B61F941F-91D6-4A5B-BAC9-AC032868BFA8}">
      <dgm:prSet/>
      <dgm:spPr/>
      <dgm:t>
        <a:bodyPr/>
        <a:lstStyle/>
        <a:p>
          <a:endParaRPr lang="en-US"/>
        </a:p>
      </dgm:t>
    </dgm:pt>
    <dgm:pt modelId="{F562336E-E66E-4F57-BA8C-28D7424CD171}" type="sibTrans" cxnId="{B61F941F-91D6-4A5B-BAC9-AC032868BFA8}">
      <dgm:prSet/>
      <dgm:spPr/>
      <dgm:t>
        <a:bodyPr/>
        <a:lstStyle/>
        <a:p>
          <a:endParaRPr lang="en-US"/>
        </a:p>
      </dgm:t>
    </dgm:pt>
    <dgm:pt modelId="{E522D7B5-0A56-4DA1-93E3-97CA05C71B42}">
      <dgm:prSet/>
      <dgm:spPr/>
      <dgm:t>
        <a:bodyPr/>
        <a:lstStyle/>
        <a:p>
          <a:pPr>
            <a:lnSpc>
              <a:spcPct val="100000"/>
            </a:lnSpc>
          </a:pPr>
          <a:r>
            <a:rPr lang="en-US" dirty="0"/>
            <a:t>Reflective Essay</a:t>
          </a:r>
        </a:p>
      </dgm:t>
    </dgm:pt>
    <dgm:pt modelId="{2FC3C313-6167-4C5F-A7DD-ABF5B1D7C0B1}" type="parTrans" cxnId="{75529F4E-793E-4766-A66E-63CA1B6F99CF}">
      <dgm:prSet/>
      <dgm:spPr/>
      <dgm:t>
        <a:bodyPr/>
        <a:lstStyle/>
        <a:p>
          <a:endParaRPr lang="en-US"/>
        </a:p>
      </dgm:t>
    </dgm:pt>
    <dgm:pt modelId="{A00BF3BD-5422-4F67-B14C-D9D1FE9396DB}" type="sibTrans" cxnId="{75529F4E-793E-4766-A66E-63CA1B6F99CF}">
      <dgm:prSet/>
      <dgm:spPr/>
      <dgm:t>
        <a:bodyPr/>
        <a:lstStyle/>
        <a:p>
          <a:endParaRPr lang="en-US"/>
        </a:p>
      </dgm:t>
    </dgm:pt>
    <dgm:pt modelId="{173387A2-0F3E-4595-B91A-8BBB687D6245}">
      <dgm:prSet/>
      <dgm:spPr/>
      <dgm:t>
        <a:bodyPr/>
        <a:lstStyle/>
        <a:p>
          <a:pPr>
            <a:lnSpc>
              <a:spcPct val="100000"/>
            </a:lnSpc>
          </a:pPr>
          <a:r>
            <a:rPr lang="en-US" dirty="0"/>
            <a:t>Formal Report</a:t>
          </a:r>
        </a:p>
      </dgm:t>
    </dgm:pt>
    <dgm:pt modelId="{8724F4DA-E434-4125-9D62-5ED8AA493645}" type="parTrans" cxnId="{AB6784FF-4227-4102-8761-E89A731F30AB}">
      <dgm:prSet/>
      <dgm:spPr/>
      <dgm:t>
        <a:bodyPr/>
        <a:lstStyle/>
        <a:p>
          <a:endParaRPr lang="en-US"/>
        </a:p>
      </dgm:t>
    </dgm:pt>
    <dgm:pt modelId="{89069BF3-13ED-49E4-8F63-E40DFEF108E1}" type="sibTrans" cxnId="{AB6784FF-4227-4102-8761-E89A731F30AB}">
      <dgm:prSet/>
      <dgm:spPr/>
      <dgm:t>
        <a:bodyPr/>
        <a:lstStyle/>
        <a:p>
          <a:endParaRPr lang="en-US"/>
        </a:p>
      </dgm:t>
    </dgm:pt>
    <dgm:pt modelId="{F6909382-47CB-4BCB-988A-BB2120876D0E}">
      <dgm:prSet/>
      <dgm:spPr/>
      <dgm:t>
        <a:bodyPr/>
        <a:lstStyle/>
        <a:p>
          <a:pPr>
            <a:lnSpc>
              <a:spcPct val="100000"/>
            </a:lnSpc>
          </a:pPr>
          <a:r>
            <a:rPr lang="en-US" dirty="0"/>
            <a:t>Presentation</a:t>
          </a:r>
        </a:p>
      </dgm:t>
    </dgm:pt>
    <dgm:pt modelId="{8A62181C-1D89-47EB-B30F-1C2287EA4EEA}" type="parTrans" cxnId="{1850E4F8-DA6C-4A1E-AC89-914869278655}">
      <dgm:prSet/>
      <dgm:spPr/>
      <dgm:t>
        <a:bodyPr/>
        <a:lstStyle/>
        <a:p>
          <a:endParaRPr lang="en-US"/>
        </a:p>
      </dgm:t>
    </dgm:pt>
    <dgm:pt modelId="{1CCEAFF8-B8F8-4210-B084-81032C5395B7}" type="sibTrans" cxnId="{1850E4F8-DA6C-4A1E-AC89-914869278655}">
      <dgm:prSet/>
      <dgm:spPr/>
      <dgm:t>
        <a:bodyPr/>
        <a:lstStyle/>
        <a:p>
          <a:endParaRPr lang="en-US"/>
        </a:p>
      </dgm:t>
    </dgm:pt>
    <dgm:pt modelId="{54495F67-FF0A-4183-B36F-0AF4CFBEE829}">
      <dgm:prSet/>
      <dgm:spPr/>
      <dgm:t>
        <a:bodyPr/>
        <a:lstStyle/>
        <a:p>
          <a:pPr>
            <a:lnSpc>
              <a:spcPct val="100000"/>
            </a:lnSpc>
          </a:pPr>
          <a:r>
            <a:rPr lang="en-US" dirty="0"/>
            <a:t>Video</a:t>
          </a:r>
        </a:p>
      </dgm:t>
    </dgm:pt>
    <dgm:pt modelId="{912DC73D-7983-4B41-8448-F3DB6F618A25}" type="parTrans" cxnId="{864F4BC0-BCE4-4369-B679-38668BE3FD91}">
      <dgm:prSet/>
      <dgm:spPr/>
      <dgm:t>
        <a:bodyPr/>
        <a:lstStyle/>
        <a:p>
          <a:endParaRPr lang="en-US"/>
        </a:p>
      </dgm:t>
    </dgm:pt>
    <dgm:pt modelId="{AD23386F-FE33-4F4A-8FAF-4E8E0B434FFE}" type="sibTrans" cxnId="{864F4BC0-BCE4-4369-B679-38668BE3FD91}">
      <dgm:prSet/>
      <dgm:spPr/>
      <dgm:t>
        <a:bodyPr/>
        <a:lstStyle/>
        <a:p>
          <a:endParaRPr lang="en-US"/>
        </a:p>
      </dgm:t>
    </dgm:pt>
    <dgm:pt modelId="{BB8FAA97-019F-480B-AA48-49415115B548}">
      <dgm:prSet phldr="0"/>
      <dgm:spPr/>
      <dgm:t>
        <a:bodyPr/>
        <a:lstStyle/>
        <a:p>
          <a:pPr rtl="0"/>
          <a:r>
            <a:rPr lang="en-US" dirty="0">
              <a:latin typeface="Bierstadt"/>
            </a:rPr>
            <a:t>Academic poster</a:t>
          </a:r>
        </a:p>
      </dgm:t>
    </dgm:pt>
    <dgm:pt modelId="{33F4169A-F231-4C12-B05E-09A300A5E4E7}" type="parTrans" cxnId="{15716DF7-3918-4653-89C1-47D277CF6967}">
      <dgm:prSet/>
      <dgm:spPr/>
    </dgm:pt>
    <dgm:pt modelId="{A62564C4-42C8-4D4B-89BB-A0D269AA8D22}" type="sibTrans" cxnId="{15716DF7-3918-4653-89C1-47D277CF6967}">
      <dgm:prSet/>
      <dgm:spPr/>
    </dgm:pt>
    <dgm:pt modelId="{56CBE42F-908F-49BB-8869-8608BFFB4F64}" type="pres">
      <dgm:prSet presAssocID="{93BAD90C-86E5-49AC-B43F-4E00AE369FFA}" presName="root" presStyleCnt="0">
        <dgm:presLayoutVars>
          <dgm:dir/>
          <dgm:resizeHandles val="exact"/>
        </dgm:presLayoutVars>
      </dgm:prSet>
      <dgm:spPr/>
    </dgm:pt>
    <dgm:pt modelId="{2472F98D-2F38-48FF-9828-B8A5C435035E}" type="pres">
      <dgm:prSet presAssocID="{15052A3A-DE81-4F38-BD37-41B347CC5DF6}" presName="compNode" presStyleCnt="0"/>
      <dgm:spPr/>
    </dgm:pt>
    <dgm:pt modelId="{334BDCC0-8251-4440-8C19-EE9750186C20}" type="pres">
      <dgm:prSet presAssocID="{15052A3A-DE81-4F38-BD37-41B347CC5DF6}" presName="bgRect" presStyleLbl="bgShp" presStyleIdx="0" presStyleCnt="6"/>
      <dgm:spPr/>
    </dgm:pt>
    <dgm:pt modelId="{505E118F-1C5B-42D1-8070-17F5832B23D7}" type="pres">
      <dgm:prSet presAssocID="{15052A3A-DE81-4F38-BD37-41B347CC5DF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1C1E04A6-A741-420F-8B4E-C7135A106B8F}" type="pres">
      <dgm:prSet presAssocID="{15052A3A-DE81-4F38-BD37-41B347CC5DF6}" presName="spaceRect" presStyleCnt="0"/>
      <dgm:spPr/>
    </dgm:pt>
    <dgm:pt modelId="{2645EA9B-7ED8-453B-93B2-C9A615B3E219}" type="pres">
      <dgm:prSet presAssocID="{15052A3A-DE81-4F38-BD37-41B347CC5DF6}" presName="parTx" presStyleLbl="revTx" presStyleIdx="0" presStyleCnt="6">
        <dgm:presLayoutVars>
          <dgm:chMax val="0"/>
          <dgm:chPref val="0"/>
        </dgm:presLayoutVars>
      </dgm:prSet>
      <dgm:spPr/>
    </dgm:pt>
    <dgm:pt modelId="{58158192-38B4-487C-A086-4EBF36C3C40D}" type="pres">
      <dgm:prSet presAssocID="{F562336E-E66E-4F57-BA8C-28D7424CD171}" presName="sibTrans" presStyleCnt="0"/>
      <dgm:spPr/>
    </dgm:pt>
    <dgm:pt modelId="{95D3BA14-36BF-447E-B1D6-A40F0E0B8014}" type="pres">
      <dgm:prSet presAssocID="{E522D7B5-0A56-4DA1-93E3-97CA05C71B42}" presName="compNode" presStyleCnt="0"/>
      <dgm:spPr/>
    </dgm:pt>
    <dgm:pt modelId="{25FA522E-1B01-44D9-95A1-7C3DAAA4030C}" type="pres">
      <dgm:prSet presAssocID="{E522D7B5-0A56-4DA1-93E3-97CA05C71B42}" presName="bgRect" presStyleLbl="bgShp" presStyleIdx="1" presStyleCnt="6"/>
      <dgm:spPr/>
    </dgm:pt>
    <dgm:pt modelId="{A0EB5AA9-137F-426D-8AFB-DFD22755A88E}" type="pres">
      <dgm:prSet presAssocID="{E522D7B5-0A56-4DA1-93E3-97CA05C71B4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64EC1825-2722-4EF7-8F15-DCCB40361A13}" type="pres">
      <dgm:prSet presAssocID="{E522D7B5-0A56-4DA1-93E3-97CA05C71B42}" presName="spaceRect" presStyleCnt="0"/>
      <dgm:spPr/>
    </dgm:pt>
    <dgm:pt modelId="{B9127ED4-269E-45FF-AAF4-3957E307CD9A}" type="pres">
      <dgm:prSet presAssocID="{E522D7B5-0A56-4DA1-93E3-97CA05C71B42}" presName="parTx" presStyleLbl="revTx" presStyleIdx="1" presStyleCnt="6">
        <dgm:presLayoutVars>
          <dgm:chMax val="0"/>
          <dgm:chPref val="0"/>
        </dgm:presLayoutVars>
      </dgm:prSet>
      <dgm:spPr/>
    </dgm:pt>
    <dgm:pt modelId="{2562A1D3-BFC9-4D36-B4F3-192564E88183}" type="pres">
      <dgm:prSet presAssocID="{A00BF3BD-5422-4F67-B14C-D9D1FE9396DB}" presName="sibTrans" presStyleCnt="0"/>
      <dgm:spPr/>
    </dgm:pt>
    <dgm:pt modelId="{E8D5482E-CBBC-46F4-9907-E92C83DA4B4F}" type="pres">
      <dgm:prSet presAssocID="{173387A2-0F3E-4595-B91A-8BBB687D6245}" presName="compNode" presStyleCnt="0"/>
      <dgm:spPr/>
    </dgm:pt>
    <dgm:pt modelId="{CBCBC648-F413-4723-A416-1AF3084BDA05}" type="pres">
      <dgm:prSet presAssocID="{173387A2-0F3E-4595-B91A-8BBB687D6245}" presName="bgRect" presStyleLbl="bgShp" presStyleIdx="2" presStyleCnt="6"/>
      <dgm:spPr/>
    </dgm:pt>
    <dgm:pt modelId="{A3D4AA77-E628-455A-8742-1F4571065C88}" type="pres">
      <dgm:prSet presAssocID="{173387A2-0F3E-4595-B91A-8BBB687D624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10AAF6F7-4137-4806-A7D6-3234A07AE0D4}" type="pres">
      <dgm:prSet presAssocID="{173387A2-0F3E-4595-B91A-8BBB687D6245}" presName="spaceRect" presStyleCnt="0"/>
      <dgm:spPr/>
    </dgm:pt>
    <dgm:pt modelId="{D0E4A522-7DB1-4A37-9BB0-C4B341719072}" type="pres">
      <dgm:prSet presAssocID="{173387A2-0F3E-4595-B91A-8BBB687D6245}" presName="parTx" presStyleLbl="revTx" presStyleIdx="2" presStyleCnt="6">
        <dgm:presLayoutVars>
          <dgm:chMax val="0"/>
          <dgm:chPref val="0"/>
        </dgm:presLayoutVars>
      </dgm:prSet>
      <dgm:spPr/>
    </dgm:pt>
    <dgm:pt modelId="{E5E02D52-6FC8-4686-BC2F-CD2FCBC58D0D}" type="pres">
      <dgm:prSet presAssocID="{89069BF3-13ED-49E4-8F63-E40DFEF108E1}" presName="sibTrans" presStyleCnt="0"/>
      <dgm:spPr/>
    </dgm:pt>
    <dgm:pt modelId="{AF99BB9B-62FC-4874-A810-6CF6772D8D4C}" type="pres">
      <dgm:prSet presAssocID="{F6909382-47CB-4BCB-988A-BB2120876D0E}" presName="compNode" presStyleCnt="0"/>
      <dgm:spPr/>
    </dgm:pt>
    <dgm:pt modelId="{ADF0F314-C368-4B3E-BE8D-6992AB134C46}" type="pres">
      <dgm:prSet presAssocID="{F6909382-47CB-4BCB-988A-BB2120876D0E}" presName="bgRect" presStyleLbl="bgShp" presStyleIdx="3" presStyleCnt="6"/>
      <dgm:spPr/>
    </dgm:pt>
    <dgm:pt modelId="{ADC6FF37-B721-492B-A290-608FE7B389AE}" type="pres">
      <dgm:prSet presAssocID="{F6909382-47CB-4BCB-988A-BB2120876D0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47E0CC2-D34C-455B-8B0B-98C518112AD9}" type="pres">
      <dgm:prSet presAssocID="{F6909382-47CB-4BCB-988A-BB2120876D0E}" presName="spaceRect" presStyleCnt="0"/>
      <dgm:spPr/>
    </dgm:pt>
    <dgm:pt modelId="{E8EB0ACA-901A-4570-B586-3CB9FB456ABF}" type="pres">
      <dgm:prSet presAssocID="{F6909382-47CB-4BCB-988A-BB2120876D0E}" presName="parTx" presStyleLbl="revTx" presStyleIdx="3" presStyleCnt="6">
        <dgm:presLayoutVars>
          <dgm:chMax val="0"/>
          <dgm:chPref val="0"/>
        </dgm:presLayoutVars>
      </dgm:prSet>
      <dgm:spPr/>
    </dgm:pt>
    <dgm:pt modelId="{68309EE3-12D9-4881-828B-2F641A42FACD}" type="pres">
      <dgm:prSet presAssocID="{1CCEAFF8-B8F8-4210-B084-81032C5395B7}" presName="sibTrans" presStyleCnt="0"/>
      <dgm:spPr/>
    </dgm:pt>
    <dgm:pt modelId="{5454EF32-D1BD-4706-8D41-0D046A028B0C}" type="pres">
      <dgm:prSet presAssocID="{54495F67-FF0A-4183-B36F-0AF4CFBEE829}" presName="compNode" presStyleCnt="0"/>
      <dgm:spPr/>
    </dgm:pt>
    <dgm:pt modelId="{2717F96B-5F40-4006-9B39-EC67E254219A}" type="pres">
      <dgm:prSet presAssocID="{54495F67-FF0A-4183-B36F-0AF4CFBEE829}" presName="bgRect" presStyleLbl="bgShp" presStyleIdx="4" presStyleCnt="6"/>
      <dgm:spPr/>
    </dgm:pt>
    <dgm:pt modelId="{A8745387-C31B-4EF2-B20A-D1B9800219C5}" type="pres">
      <dgm:prSet presAssocID="{54495F67-FF0A-4183-B36F-0AF4CFBEE82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ideo camera"/>
        </a:ext>
      </dgm:extLst>
    </dgm:pt>
    <dgm:pt modelId="{C3245A07-BCE6-4378-AEF9-8C29825B6F69}" type="pres">
      <dgm:prSet presAssocID="{54495F67-FF0A-4183-B36F-0AF4CFBEE829}" presName="spaceRect" presStyleCnt="0"/>
      <dgm:spPr/>
    </dgm:pt>
    <dgm:pt modelId="{FEA71D56-10CE-46A1-AC61-4C8D64721564}" type="pres">
      <dgm:prSet presAssocID="{54495F67-FF0A-4183-B36F-0AF4CFBEE829}" presName="parTx" presStyleLbl="revTx" presStyleIdx="4" presStyleCnt="6">
        <dgm:presLayoutVars>
          <dgm:chMax val="0"/>
          <dgm:chPref val="0"/>
        </dgm:presLayoutVars>
      </dgm:prSet>
      <dgm:spPr/>
    </dgm:pt>
    <dgm:pt modelId="{F4C70227-CCD0-49E5-8BE9-6943B7DC7F3B}" type="pres">
      <dgm:prSet presAssocID="{AD23386F-FE33-4F4A-8FAF-4E8E0B434FFE}" presName="sibTrans" presStyleCnt="0"/>
      <dgm:spPr/>
    </dgm:pt>
    <dgm:pt modelId="{A4A2234D-158F-4013-AD12-3A02D95AAB2B}" type="pres">
      <dgm:prSet presAssocID="{BB8FAA97-019F-480B-AA48-49415115B548}" presName="compNode" presStyleCnt="0"/>
      <dgm:spPr/>
    </dgm:pt>
    <dgm:pt modelId="{44EC4AB1-CC82-43EC-ABCC-FB44211385A5}" type="pres">
      <dgm:prSet presAssocID="{BB8FAA97-019F-480B-AA48-49415115B548}" presName="bgRect" presStyleLbl="bgShp" presStyleIdx="5" presStyleCnt="6"/>
      <dgm:spPr/>
    </dgm:pt>
    <dgm:pt modelId="{09015AB4-D10C-4F2A-B00C-2D6BFE771178}" type="pres">
      <dgm:prSet presAssocID="{BB8FAA97-019F-480B-AA48-49415115B548}" presName="iconRect" presStyleLbl="node1" presStyleIdx="5" presStyleCnt="6"/>
      <dgm:spPr/>
    </dgm:pt>
    <dgm:pt modelId="{618BA4DE-DEE3-487E-85B9-0CD5B399881D}" type="pres">
      <dgm:prSet presAssocID="{BB8FAA97-019F-480B-AA48-49415115B548}" presName="spaceRect" presStyleCnt="0"/>
      <dgm:spPr/>
    </dgm:pt>
    <dgm:pt modelId="{C9AA40FD-B21E-4D66-BAAA-6E79982839B2}" type="pres">
      <dgm:prSet presAssocID="{BB8FAA97-019F-480B-AA48-49415115B548}" presName="parTx" presStyleLbl="revTx" presStyleIdx="5" presStyleCnt="6">
        <dgm:presLayoutVars>
          <dgm:chMax val="0"/>
          <dgm:chPref val="0"/>
        </dgm:presLayoutVars>
      </dgm:prSet>
      <dgm:spPr/>
    </dgm:pt>
  </dgm:ptLst>
  <dgm:cxnLst>
    <dgm:cxn modelId="{37B6A006-B8AA-434F-BE0D-183A7B553603}" type="presOf" srcId="{15052A3A-DE81-4F38-BD37-41B347CC5DF6}" destId="{2645EA9B-7ED8-453B-93B2-C9A615B3E219}" srcOrd="0" destOrd="0" presId="urn:microsoft.com/office/officeart/2018/2/layout/IconVerticalSolidList"/>
    <dgm:cxn modelId="{CC85C50C-6A16-4A46-8045-232DCBAEC6FD}" type="presOf" srcId="{54495F67-FF0A-4183-B36F-0AF4CFBEE829}" destId="{FEA71D56-10CE-46A1-AC61-4C8D64721564}" srcOrd="0" destOrd="0" presId="urn:microsoft.com/office/officeart/2018/2/layout/IconVerticalSolidList"/>
    <dgm:cxn modelId="{C09BA80E-A3D3-478E-BC1A-2E1D1A976748}" type="presOf" srcId="{F6909382-47CB-4BCB-988A-BB2120876D0E}" destId="{E8EB0ACA-901A-4570-B586-3CB9FB456ABF}" srcOrd="0" destOrd="0" presId="urn:microsoft.com/office/officeart/2018/2/layout/IconVerticalSolidList"/>
    <dgm:cxn modelId="{AB9FB10E-FD76-48E8-8EB4-C20F5F1658C1}" type="presOf" srcId="{173387A2-0F3E-4595-B91A-8BBB687D6245}" destId="{D0E4A522-7DB1-4A37-9BB0-C4B341719072}" srcOrd="0" destOrd="0" presId="urn:microsoft.com/office/officeart/2018/2/layout/IconVerticalSolidList"/>
    <dgm:cxn modelId="{B61F941F-91D6-4A5B-BAC9-AC032868BFA8}" srcId="{93BAD90C-86E5-49AC-B43F-4E00AE369FFA}" destId="{15052A3A-DE81-4F38-BD37-41B347CC5DF6}" srcOrd="0" destOrd="0" parTransId="{BA1EE4D1-923A-4098-BD72-23E8238B8459}" sibTransId="{F562336E-E66E-4F57-BA8C-28D7424CD171}"/>
    <dgm:cxn modelId="{2238B95B-2BD2-4663-A295-F25CC05CE3B5}" type="presOf" srcId="{BB8FAA97-019F-480B-AA48-49415115B548}" destId="{C9AA40FD-B21E-4D66-BAAA-6E79982839B2}" srcOrd="0" destOrd="0" presId="urn:microsoft.com/office/officeart/2018/2/layout/IconVerticalSolidList"/>
    <dgm:cxn modelId="{75529F4E-793E-4766-A66E-63CA1B6F99CF}" srcId="{93BAD90C-86E5-49AC-B43F-4E00AE369FFA}" destId="{E522D7B5-0A56-4DA1-93E3-97CA05C71B42}" srcOrd="1" destOrd="0" parTransId="{2FC3C313-6167-4C5F-A7DD-ABF5B1D7C0B1}" sibTransId="{A00BF3BD-5422-4F67-B14C-D9D1FE9396DB}"/>
    <dgm:cxn modelId="{1325048C-CDF1-425B-9329-A94A3953961E}" type="presOf" srcId="{93BAD90C-86E5-49AC-B43F-4E00AE369FFA}" destId="{56CBE42F-908F-49BB-8869-8608BFFB4F64}" srcOrd="0" destOrd="0" presId="urn:microsoft.com/office/officeart/2018/2/layout/IconVerticalSolidList"/>
    <dgm:cxn modelId="{864F4BC0-BCE4-4369-B679-38668BE3FD91}" srcId="{93BAD90C-86E5-49AC-B43F-4E00AE369FFA}" destId="{54495F67-FF0A-4183-B36F-0AF4CFBEE829}" srcOrd="4" destOrd="0" parTransId="{912DC73D-7983-4B41-8448-F3DB6F618A25}" sibTransId="{AD23386F-FE33-4F4A-8FAF-4E8E0B434FFE}"/>
    <dgm:cxn modelId="{C84E1EEA-E603-41A3-A6F0-E8D4CE259CD1}" type="presOf" srcId="{E522D7B5-0A56-4DA1-93E3-97CA05C71B42}" destId="{B9127ED4-269E-45FF-AAF4-3957E307CD9A}" srcOrd="0" destOrd="0" presId="urn:microsoft.com/office/officeart/2018/2/layout/IconVerticalSolidList"/>
    <dgm:cxn modelId="{15716DF7-3918-4653-89C1-47D277CF6967}" srcId="{93BAD90C-86E5-49AC-B43F-4E00AE369FFA}" destId="{BB8FAA97-019F-480B-AA48-49415115B548}" srcOrd="5" destOrd="0" parTransId="{33F4169A-F231-4C12-B05E-09A300A5E4E7}" sibTransId="{A62564C4-42C8-4D4B-89BB-A0D269AA8D22}"/>
    <dgm:cxn modelId="{1850E4F8-DA6C-4A1E-AC89-914869278655}" srcId="{93BAD90C-86E5-49AC-B43F-4E00AE369FFA}" destId="{F6909382-47CB-4BCB-988A-BB2120876D0E}" srcOrd="3" destOrd="0" parTransId="{8A62181C-1D89-47EB-B30F-1C2287EA4EEA}" sibTransId="{1CCEAFF8-B8F8-4210-B084-81032C5395B7}"/>
    <dgm:cxn modelId="{AB6784FF-4227-4102-8761-E89A731F30AB}" srcId="{93BAD90C-86E5-49AC-B43F-4E00AE369FFA}" destId="{173387A2-0F3E-4595-B91A-8BBB687D6245}" srcOrd="2" destOrd="0" parTransId="{8724F4DA-E434-4125-9D62-5ED8AA493645}" sibTransId="{89069BF3-13ED-49E4-8F63-E40DFEF108E1}"/>
    <dgm:cxn modelId="{84ED265F-E5E6-40C7-B137-4A8032FD6C23}" type="presParOf" srcId="{56CBE42F-908F-49BB-8869-8608BFFB4F64}" destId="{2472F98D-2F38-48FF-9828-B8A5C435035E}" srcOrd="0" destOrd="0" presId="urn:microsoft.com/office/officeart/2018/2/layout/IconVerticalSolidList"/>
    <dgm:cxn modelId="{F1240AD3-B210-49DB-A92D-784B21F57DDF}" type="presParOf" srcId="{2472F98D-2F38-48FF-9828-B8A5C435035E}" destId="{334BDCC0-8251-4440-8C19-EE9750186C20}" srcOrd="0" destOrd="0" presId="urn:microsoft.com/office/officeart/2018/2/layout/IconVerticalSolidList"/>
    <dgm:cxn modelId="{37F1750C-D725-428B-B9F9-4692F2CD1393}" type="presParOf" srcId="{2472F98D-2F38-48FF-9828-B8A5C435035E}" destId="{505E118F-1C5B-42D1-8070-17F5832B23D7}" srcOrd="1" destOrd="0" presId="urn:microsoft.com/office/officeart/2018/2/layout/IconVerticalSolidList"/>
    <dgm:cxn modelId="{F41DAA13-2EB0-4A63-82E3-C04DEC1526C8}" type="presParOf" srcId="{2472F98D-2F38-48FF-9828-B8A5C435035E}" destId="{1C1E04A6-A741-420F-8B4E-C7135A106B8F}" srcOrd="2" destOrd="0" presId="urn:microsoft.com/office/officeart/2018/2/layout/IconVerticalSolidList"/>
    <dgm:cxn modelId="{9771F247-6A05-43C1-A122-7C907FA3E0AB}" type="presParOf" srcId="{2472F98D-2F38-48FF-9828-B8A5C435035E}" destId="{2645EA9B-7ED8-453B-93B2-C9A615B3E219}" srcOrd="3" destOrd="0" presId="urn:microsoft.com/office/officeart/2018/2/layout/IconVerticalSolidList"/>
    <dgm:cxn modelId="{AF3194B9-048B-47EF-ABC9-429B696020E1}" type="presParOf" srcId="{56CBE42F-908F-49BB-8869-8608BFFB4F64}" destId="{58158192-38B4-487C-A086-4EBF36C3C40D}" srcOrd="1" destOrd="0" presId="urn:microsoft.com/office/officeart/2018/2/layout/IconVerticalSolidList"/>
    <dgm:cxn modelId="{BEDBD3E9-BB0A-4AA9-AB90-76D3628BAFB2}" type="presParOf" srcId="{56CBE42F-908F-49BB-8869-8608BFFB4F64}" destId="{95D3BA14-36BF-447E-B1D6-A40F0E0B8014}" srcOrd="2" destOrd="0" presId="urn:microsoft.com/office/officeart/2018/2/layout/IconVerticalSolidList"/>
    <dgm:cxn modelId="{8B5EEB28-6068-4D4B-8EBD-8E9BF119A1E2}" type="presParOf" srcId="{95D3BA14-36BF-447E-B1D6-A40F0E0B8014}" destId="{25FA522E-1B01-44D9-95A1-7C3DAAA4030C}" srcOrd="0" destOrd="0" presId="urn:microsoft.com/office/officeart/2018/2/layout/IconVerticalSolidList"/>
    <dgm:cxn modelId="{11277D3D-5ED7-4741-810C-79EE27236F0E}" type="presParOf" srcId="{95D3BA14-36BF-447E-B1D6-A40F0E0B8014}" destId="{A0EB5AA9-137F-426D-8AFB-DFD22755A88E}" srcOrd="1" destOrd="0" presId="urn:microsoft.com/office/officeart/2018/2/layout/IconVerticalSolidList"/>
    <dgm:cxn modelId="{A6DCE8B6-659B-4234-9CC2-BE549F592784}" type="presParOf" srcId="{95D3BA14-36BF-447E-B1D6-A40F0E0B8014}" destId="{64EC1825-2722-4EF7-8F15-DCCB40361A13}" srcOrd="2" destOrd="0" presId="urn:microsoft.com/office/officeart/2018/2/layout/IconVerticalSolidList"/>
    <dgm:cxn modelId="{3F67A7FD-7E56-4BB8-91DA-D1067D18F526}" type="presParOf" srcId="{95D3BA14-36BF-447E-B1D6-A40F0E0B8014}" destId="{B9127ED4-269E-45FF-AAF4-3957E307CD9A}" srcOrd="3" destOrd="0" presId="urn:microsoft.com/office/officeart/2018/2/layout/IconVerticalSolidList"/>
    <dgm:cxn modelId="{35E1E0F6-F324-4016-BAC5-EA0102B0B0F6}" type="presParOf" srcId="{56CBE42F-908F-49BB-8869-8608BFFB4F64}" destId="{2562A1D3-BFC9-4D36-B4F3-192564E88183}" srcOrd="3" destOrd="0" presId="urn:microsoft.com/office/officeart/2018/2/layout/IconVerticalSolidList"/>
    <dgm:cxn modelId="{7C8BCAFA-DC9A-4901-85C1-058DE1A9B660}" type="presParOf" srcId="{56CBE42F-908F-49BB-8869-8608BFFB4F64}" destId="{E8D5482E-CBBC-46F4-9907-E92C83DA4B4F}" srcOrd="4" destOrd="0" presId="urn:microsoft.com/office/officeart/2018/2/layout/IconVerticalSolidList"/>
    <dgm:cxn modelId="{77D40F8F-E3A9-4E3A-90B3-7E06046069E4}" type="presParOf" srcId="{E8D5482E-CBBC-46F4-9907-E92C83DA4B4F}" destId="{CBCBC648-F413-4723-A416-1AF3084BDA05}" srcOrd="0" destOrd="0" presId="urn:microsoft.com/office/officeart/2018/2/layout/IconVerticalSolidList"/>
    <dgm:cxn modelId="{056941E1-5783-4746-AFA9-DD0D3B259E02}" type="presParOf" srcId="{E8D5482E-CBBC-46F4-9907-E92C83DA4B4F}" destId="{A3D4AA77-E628-455A-8742-1F4571065C88}" srcOrd="1" destOrd="0" presId="urn:microsoft.com/office/officeart/2018/2/layout/IconVerticalSolidList"/>
    <dgm:cxn modelId="{0E9CAA2A-885D-4907-9A45-987C673629B3}" type="presParOf" srcId="{E8D5482E-CBBC-46F4-9907-E92C83DA4B4F}" destId="{10AAF6F7-4137-4806-A7D6-3234A07AE0D4}" srcOrd="2" destOrd="0" presId="urn:microsoft.com/office/officeart/2018/2/layout/IconVerticalSolidList"/>
    <dgm:cxn modelId="{A36765ED-7C8B-45F9-B2D4-9659C461674E}" type="presParOf" srcId="{E8D5482E-CBBC-46F4-9907-E92C83DA4B4F}" destId="{D0E4A522-7DB1-4A37-9BB0-C4B341719072}" srcOrd="3" destOrd="0" presId="urn:microsoft.com/office/officeart/2018/2/layout/IconVerticalSolidList"/>
    <dgm:cxn modelId="{2F99C11F-4AF6-471A-BF89-479C093BB460}" type="presParOf" srcId="{56CBE42F-908F-49BB-8869-8608BFFB4F64}" destId="{E5E02D52-6FC8-4686-BC2F-CD2FCBC58D0D}" srcOrd="5" destOrd="0" presId="urn:microsoft.com/office/officeart/2018/2/layout/IconVerticalSolidList"/>
    <dgm:cxn modelId="{C220F044-91F2-4C52-A108-80F7E8DE16FD}" type="presParOf" srcId="{56CBE42F-908F-49BB-8869-8608BFFB4F64}" destId="{AF99BB9B-62FC-4874-A810-6CF6772D8D4C}" srcOrd="6" destOrd="0" presId="urn:microsoft.com/office/officeart/2018/2/layout/IconVerticalSolidList"/>
    <dgm:cxn modelId="{C1000D1C-C30B-4821-8D30-2C2CF65B1503}" type="presParOf" srcId="{AF99BB9B-62FC-4874-A810-6CF6772D8D4C}" destId="{ADF0F314-C368-4B3E-BE8D-6992AB134C46}" srcOrd="0" destOrd="0" presId="urn:microsoft.com/office/officeart/2018/2/layout/IconVerticalSolidList"/>
    <dgm:cxn modelId="{D3356F45-24AD-4B9F-8734-FC98132C8E3F}" type="presParOf" srcId="{AF99BB9B-62FC-4874-A810-6CF6772D8D4C}" destId="{ADC6FF37-B721-492B-A290-608FE7B389AE}" srcOrd="1" destOrd="0" presId="urn:microsoft.com/office/officeart/2018/2/layout/IconVerticalSolidList"/>
    <dgm:cxn modelId="{D0616560-524F-453B-AFE9-38AB96C67238}" type="presParOf" srcId="{AF99BB9B-62FC-4874-A810-6CF6772D8D4C}" destId="{B47E0CC2-D34C-455B-8B0B-98C518112AD9}" srcOrd="2" destOrd="0" presId="urn:microsoft.com/office/officeart/2018/2/layout/IconVerticalSolidList"/>
    <dgm:cxn modelId="{9737FE34-DCCD-4E55-AF7D-F5C599C8658C}" type="presParOf" srcId="{AF99BB9B-62FC-4874-A810-6CF6772D8D4C}" destId="{E8EB0ACA-901A-4570-B586-3CB9FB456ABF}" srcOrd="3" destOrd="0" presId="urn:microsoft.com/office/officeart/2018/2/layout/IconVerticalSolidList"/>
    <dgm:cxn modelId="{DF030069-944D-451A-A3F5-943F6A529081}" type="presParOf" srcId="{56CBE42F-908F-49BB-8869-8608BFFB4F64}" destId="{68309EE3-12D9-4881-828B-2F641A42FACD}" srcOrd="7" destOrd="0" presId="urn:microsoft.com/office/officeart/2018/2/layout/IconVerticalSolidList"/>
    <dgm:cxn modelId="{C7F67278-8CB7-4C42-BBDB-3B76F749D0F3}" type="presParOf" srcId="{56CBE42F-908F-49BB-8869-8608BFFB4F64}" destId="{5454EF32-D1BD-4706-8D41-0D046A028B0C}" srcOrd="8" destOrd="0" presId="urn:microsoft.com/office/officeart/2018/2/layout/IconVerticalSolidList"/>
    <dgm:cxn modelId="{E5AE01C7-78DB-4F72-A737-9B141F4975B0}" type="presParOf" srcId="{5454EF32-D1BD-4706-8D41-0D046A028B0C}" destId="{2717F96B-5F40-4006-9B39-EC67E254219A}" srcOrd="0" destOrd="0" presId="urn:microsoft.com/office/officeart/2018/2/layout/IconVerticalSolidList"/>
    <dgm:cxn modelId="{5A2E983D-B821-43EF-9A4C-40E9778DF18B}" type="presParOf" srcId="{5454EF32-D1BD-4706-8D41-0D046A028B0C}" destId="{A8745387-C31B-4EF2-B20A-D1B9800219C5}" srcOrd="1" destOrd="0" presId="urn:microsoft.com/office/officeart/2018/2/layout/IconVerticalSolidList"/>
    <dgm:cxn modelId="{BBADBA64-3069-4F05-BD34-8A0630A438A6}" type="presParOf" srcId="{5454EF32-D1BD-4706-8D41-0D046A028B0C}" destId="{C3245A07-BCE6-4378-AEF9-8C29825B6F69}" srcOrd="2" destOrd="0" presId="urn:microsoft.com/office/officeart/2018/2/layout/IconVerticalSolidList"/>
    <dgm:cxn modelId="{5107B8A2-3752-4218-B2FF-E3758A571386}" type="presParOf" srcId="{5454EF32-D1BD-4706-8D41-0D046A028B0C}" destId="{FEA71D56-10CE-46A1-AC61-4C8D64721564}" srcOrd="3" destOrd="0" presId="urn:microsoft.com/office/officeart/2018/2/layout/IconVerticalSolidList"/>
    <dgm:cxn modelId="{CCF2E694-B82D-4F0A-8C6B-A691556EFB01}" type="presParOf" srcId="{56CBE42F-908F-49BB-8869-8608BFFB4F64}" destId="{F4C70227-CCD0-49E5-8BE9-6943B7DC7F3B}" srcOrd="9" destOrd="0" presId="urn:microsoft.com/office/officeart/2018/2/layout/IconVerticalSolidList"/>
    <dgm:cxn modelId="{C6179CBF-CE26-4227-98E9-43711A09E309}" type="presParOf" srcId="{56CBE42F-908F-49BB-8869-8608BFFB4F64}" destId="{A4A2234D-158F-4013-AD12-3A02D95AAB2B}" srcOrd="10" destOrd="0" presId="urn:microsoft.com/office/officeart/2018/2/layout/IconVerticalSolidList"/>
    <dgm:cxn modelId="{F3BF9955-5953-4A0B-A31A-9316445D4563}" type="presParOf" srcId="{A4A2234D-158F-4013-AD12-3A02D95AAB2B}" destId="{44EC4AB1-CC82-43EC-ABCC-FB44211385A5}" srcOrd="0" destOrd="0" presId="urn:microsoft.com/office/officeart/2018/2/layout/IconVerticalSolidList"/>
    <dgm:cxn modelId="{A482FFB3-7000-464C-9A30-F0B31F5E560F}" type="presParOf" srcId="{A4A2234D-158F-4013-AD12-3A02D95AAB2B}" destId="{09015AB4-D10C-4F2A-B00C-2D6BFE771178}" srcOrd="1" destOrd="0" presId="urn:microsoft.com/office/officeart/2018/2/layout/IconVerticalSolidList"/>
    <dgm:cxn modelId="{5677C39D-501E-4BA7-B072-E5AEACF5CDFD}" type="presParOf" srcId="{A4A2234D-158F-4013-AD12-3A02D95AAB2B}" destId="{618BA4DE-DEE3-487E-85B9-0CD5B399881D}" srcOrd="2" destOrd="0" presId="urn:microsoft.com/office/officeart/2018/2/layout/IconVerticalSolidList"/>
    <dgm:cxn modelId="{AE8FA06D-7333-461D-A5BA-59E7520046CF}" type="presParOf" srcId="{A4A2234D-158F-4013-AD12-3A02D95AAB2B}" destId="{C9AA40FD-B21E-4D66-BAAA-6E79982839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00DB4E-9992-4A51-8BCE-18E4293557E0}">
      <dsp:nvSpPr>
        <dsp:cNvPr id="0" name=""/>
        <dsp:cNvSpPr/>
      </dsp:nvSpPr>
      <dsp:spPr>
        <a:xfrm>
          <a:off x="0" y="2925"/>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4CEDAB-3B0B-4BDF-B560-77595E054311}">
      <dsp:nvSpPr>
        <dsp:cNvPr id="0" name=""/>
        <dsp:cNvSpPr/>
      </dsp:nvSpPr>
      <dsp:spPr>
        <a:xfrm>
          <a:off x="441268" y="331141"/>
          <a:ext cx="803091" cy="8023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58B622-0833-4372-B28D-CE1C0818F015}">
      <dsp:nvSpPr>
        <dsp:cNvPr id="0" name=""/>
        <dsp:cNvSpPr/>
      </dsp:nvSpPr>
      <dsp:spPr>
        <a:xfrm>
          <a:off x="1685628" y="2925"/>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Descriptive Writing:</a:t>
          </a:r>
          <a:r>
            <a:rPr lang="en-GB" sz="1400" kern="1200" dirty="0">
              <a:latin typeface="Bierstadt"/>
            </a:rPr>
            <a:t> </a:t>
          </a:r>
          <a:r>
            <a:rPr lang="en-GB" sz="1400" kern="1200" dirty="0"/>
            <a:t> focuses on presenting information in a clear and straightforward manner. It aims to provide a comprehensive description of a subject, topic, or event.</a:t>
          </a:r>
          <a:r>
            <a:rPr lang="en-GB" sz="1400" kern="1200" dirty="0">
              <a:latin typeface="Bierstadt"/>
            </a:rPr>
            <a:t> </a:t>
          </a:r>
          <a:endParaRPr lang="en-US" sz="1400" kern="1200" dirty="0"/>
        </a:p>
      </dsp:txBody>
      <dsp:txXfrm>
        <a:off x="1685628" y="2925"/>
        <a:ext cx="4096280" cy="1641082"/>
      </dsp:txXfrm>
    </dsp:sp>
    <dsp:sp modelId="{7CD9A015-6B92-43C1-B1EB-88CB3BB4BC00}">
      <dsp:nvSpPr>
        <dsp:cNvPr id="0" name=""/>
        <dsp:cNvSpPr/>
      </dsp:nvSpPr>
      <dsp:spPr>
        <a:xfrm>
          <a:off x="0" y="1998836"/>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49E4F-5614-41EE-9233-31EB03E95A95}">
      <dsp:nvSpPr>
        <dsp:cNvPr id="0" name=""/>
        <dsp:cNvSpPr/>
      </dsp:nvSpPr>
      <dsp:spPr>
        <a:xfrm>
          <a:off x="441268" y="2327052"/>
          <a:ext cx="803091" cy="8023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E4756-8098-452D-BEC7-D2B43A440CDB}">
      <dsp:nvSpPr>
        <dsp:cNvPr id="0" name=""/>
        <dsp:cNvSpPr/>
      </dsp:nvSpPr>
      <dsp:spPr>
        <a:xfrm>
          <a:off x="1685628" y="1998836"/>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Analytical</a:t>
          </a:r>
          <a:r>
            <a:rPr lang="en-GB" sz="1400" b="1" kern="1200" dirty="0">
              <a:latin typeface="Bierstadt"/>
            </a:rPr>
            <a:t>/</a:t>
          </a:r>
          <a:r>
            <a:rPr lang="en-GB" sz="1400" b="1" kern="1200" dirty="0"/>
            <a:t> </a:t>
          </a:r>
          <a:r>
            <a:rPr lang="en-GB" sz="1400" b="1" kern="1200" dirty="0">
              <a:latin typeface="Bierstadt"/>
            </a:rPr>
            <a:t>Critical </a:t>
          </a:r>
          <a:r>
            <a:rPr lang="en-GB" sz="1400" b="1" kern="1200" dirty="0"/>
            <a:t>Writing:</a:t>
          </a:r>
          <a:r>
            <a:rPr lang="en-GB" sz="1400" kern="1200" dirty="0"/>
            <a:t> involves breaking down complex ideas or concepts into smaller components to examine and understand their relationships. It </a:t>
          </a:r>
          <a:r>
            <a:rPr lang="en-GB" sz="1400" kern="1200" dirty="0">
              <a:latin typeface="Bierstadt"/>
            </a:rPr>
            <a:t>emphasises</a:t>
          </a:r>
          <a:r>
            <a:rPr lang="en-GB" sz="1400" kern="1200" dirty="0"/>
            <a:t> critical thinking and often includes the evaluation of evidence, arguments, and counterarguments. Analytical writing is common in research papers, essays, and critical reviews.</a:t>
          </a:r>
          <a:endParaRPr lang="en-US" sz="1400" kern="1200" dirty="0"/>
        </a:p>
      </dsp:txBody>
      <dsp:txXfrm>
        <a:off x="1685628" y="1998836"/>
        <a:ext cx="4096280" cy="1641082"/>
      </dsp:txXfrm>
    </dsp:sp>
    <dsp:sp modelId="{2385920F-9A1F-4724-A8A3-B54D4DFB81AA}">
      <dsp:nvSpPr>
        <dsp:cNvPr id="0" name=""/>
        <dsp:cNvSpPr/>
      </dsp:nvSpPr>
      <dsp:spPr>
        <a:xfrm>
          <a:off x="0" y="3994747"/>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D5AAFF-CBCC-43F8-BE1D-41F28A1E953F}">
      <dsp:nvSpPr>
        <dsp:cNvPr id="0" name=""/>
        <dsp:cNvSpPr/>
      </dsp:nvSpPr>
      <dsp:spPr>
        <a:xfrm>
          <a:off x="441268" y="4322963"/>
          <a:ext cx="803091" cy="8023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F8AB7C-CDC0-428F-ADAD-0DEAB8C5BBC9}">
      <dsp:nvSpPr>
        <dsp:cNvPr id="0" name=""/>
        <dsp:cNvSpPr/>
      </dsp:nvSpPr>
      <dsp:spPr>
        <a:xfrm>
          <a:off x="1685628" y="3994747"/>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Persuasive or Argumentative Writing:</a:t>
          </a:r>
          <a:r>
            <a:rPr lang="en-GB" sz="1400" kern="1200" dirty="0"/>
            <a:t> aims to convince the reader of a particular point of view or argument. It presents a clear thesis statement and supports it with well-reasoned evidence and logical reasoning. Persuasive writing is prevalent in essays, position papers, and editorials.</a:t>
          </a:r>
          <a:endParaRPr lang="en-US" sz="1400" kern="1200" dirty="0"/>
        </a:p>
      </dsp:txBody>
      <dsp:txXfrm>
        <a:off x="1685628" y="3994747"/>
        <a:ext cx="4096280" cy="16410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BDCC0-8251-4440-8C19-EE9750186C20}">
      <dsp:nvSpPr>
        <dsp:cNvPr id="0" name=""/>
        <dsp:cNvSpPr/>
      </dsp:nvSpPr>
      <dsp:spPr>
        <a:xfrm>
          <a:off x="0" y="182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5E118F-1C5B-42D1-8070-17F5832B23D7}">
      <dsp:nvSpPr>
        <dsp:cNvPr id="0" name=""/>
        <dsp:cNvSpPr/>
      </dsp:nvSpPr>
      <dsp:spPr>
        <a:xfrm>
          <a:off x="235119" y="176706"/>
          <a:ext cx="427490" cy="4274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45EA9B-7ED8-453B-93B2-C9A615B3E219}">
      <dsp:nvSpPr>
        <dsp:cNvPr id="0" name=""/>
        <dsp:cNvSpPr/>
      </dsp:nvSpPr>
      <dsp:spPr>
        <a:xfrm>
          <a:off x="897730" y="182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Academic Essay</a:t>
          </a:r>
        </a:p>
      </dsp:txBody>
      <dsp:txXfrm>
        <a:off x="897730" y="1824"/>
        <a:ext cx="5157719" cy="777256"/>
      </dsp:txXfrm>
    </dsp:sp>
    <dsp:sp modelId="{25FA522E-1B01-44D9-95A1-7C3DAAA4030C}">
      <dsp:nvSpPr>
        <dsp:cNvPr id="0" name=""/>
        <dsp:cNvSpPr/>
      </dsp:nvSpPr>
      <dsp:spPr>
        <a:xfrm>
          <a:off x="0" y="97339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B5AA9-137F-426D-8AFB-DFD22755A88E}">
      <dsp:nvSpPr>
        <dsp:cNvPr id="0" name=""/>
        <dsp:cNvSpPr/>
      </dsp:nvSpPr>
      <dsp:spPr>
        <a:xfrm>
          <a:off x="235119" y="1148276"/>
          <a:ext cx="427490" cy="4274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127ED4-269E-45FF-AAF4-3957E307CD9A}">
      <dsp:nvSpPr>
        <dsp:cNvPr id="0" name=""/>
        <dsp:cNvSpPr/>
      </dsp:nvSpPr>
      <dsp:spPr>
        <a:xfrm>
          <a:off x="897730" y="97339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Reflective Essay</a:t>
          </a:r>
        </a:p>
      </dsp:txBody>
      <dsp:txXfrm>
        <a:off x="897730" y="973394"/>
        <a:ext cx="5157719" cy="777256"/>
      </dsp:txXfrm>
    </dsp:sp>
    <dsp:sp modelId="{CBCBC648-F413-4723-A416-1AF3084BDA05}">
      <dsp:nvSpPr>
        <dsp:cNvPr id="0" name=""/>
        <dsp:cNvSpPr/>
      </dsp:nvSpPr>
      <dsp:spPr>
        <a:xfrm>
          <a:off x="0" y="194496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D4AA77-E628-455A-8742-1F4571065C88}">
      <dsp:nvSpPr>
        <dsp:cNvPr id="0" name=""/>
        <dsp:cNvSpPr/>
      </dsp:nvSpPr>
      <dsp:spPr>
        <a:xfrm>
          <a:off x="235119" y="2119846"/>
          <a:ext cx="427490" cy="4274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E4A522-7DB1-4A37-9BB0-C4B341719072}">
      <dsp:nvSpPr>
        <dsp:cNvPr id="0" name=""/>
        <dsp:cNvSpPr/>
      </dsp:nvSpPr>
      <dsp:spPr>
        <a:xfrm>
          <a:off x="897730" y="194496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Formal Report</a:t>
          </a:r>
        </a:p>
      </dsp:txBody>
      <dsp:txXfrm>
        <a:off x="897730" y="1944964"/>
        <a:ext cx="5157719" cy="777256"/>
      </dsp:txXfrm>
    </dsp:sp>
    <dsp:sp modelId="{ADF0F314-C368-4B3E-BE8D-6992AB134C46}">
      <dsp:nvSpPr>
        <dsp:cNvPr id="0" name=""/>
        <dsp:cNvSpPr/>
      </dsp:nvSpPr>
      <dsp:spPr>
        <a:xfrm>
          <a:off x="0" y="291653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C6FF37-B721-492B-A290-608FE7B389AE}">
      <dsp:nvSpPr>
        <dsp:cNvPr id="0" name=""/>
        <dsp:cNvSpPr/>
      </dsp:nvSpPr>
      <dsp:spPr>
        <a:xfrm>
          <a:off x="235119" y="3091417"/>
          <a:ext cx="427490" cy="4274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EB0ACA-901A-4570-B586-3CB9FB456ABF}">
      <dsp:nvSpPr>
        <dsp:cNvPr id="0" name=""/>
        <dsp:cNvSpPr/>
      </dsp:nvSpPr>
      <dsp:spPr>
        <a:xfrm>
          <a:off x="897730" y="291653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Presentation</a:t>
          </a:r>
        </a:p>
      </dsp:txBody>
      <dsp:txXfrm>
        <a:off x="897730" y="2916534"/>
        <a:ext cx="5157719" cy="777256"/>
      </dsp:txXfrm>
    </dsp:sp>
    <dsp:sp modelId="{2717F96B-5F40-4006-9B39-EC67E254219A}">
      <dsp:nvSpPr>
        <dsp:cNvPr id="0" name=""/>
        <dsp:cNvSpPr/>
      </dsp:nvSpPr>
      <dsp:spPr>
        <a:xfrm>
          <a:off x="0" y="388810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745387-C31B-4EF2-B20A-D1B9800219C5}">
      <dsp:nvSpPr>
        <dsp:cNvPr id="0" name=""/>
        <dsp:cNvSpPr/>
      </dsp:nvSpPr>
      <dsp:spPr>
        <a:xfrm>
          <a:off x="235119" y="4062987"/>
          <a:ext cx="427490" cy="4274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71D56-10CE-46A1-AC61-4C8D64721564}">
      <dsp:nvSpPr>
        <dsp:cNvPr id="0" name=""/>
        <dsp:cNvSpPr/>
      </dsp:nvSpPr>
      <dsp:spPr>
        <a:xfrm>
          <a:off x="897730" y="388810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Video</a:t>
          </a:r>
        </a:p>
      </dsp:txBody>
      <dsp:txXfrm>
        <a:off x="897730" y="3888104"/>
        <a:ext cx="5157719" cy="777256"/>
      </dsp:txXfrm>
    </dsp:sp>
    <dsp:sp modelId="{44EC4AB1-CC82-43EC-ABCC-FB44211385A5}">
      <dsp:nvSpPr>
        <dsp:cNvPr id="0" name=""/>
        <dsp:cNvSpPr/>
      </dsp:nvSpPr>
      <dsp:spPr>
        <a:xfrm>
          <a:off x="0" y="485967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15AB4-D10C-4F2A-B00C-2D6BFE771178}">
      <dsp:nvSpPr>
        <dsp:cNvPr id="0" name=""/>
        <dsp:cNvSpPr/>
      </dsp:nvSpPr>
      <dsp:spPr>
        <a:xfrm>
          <a:off x="235119" y="5034557"/>
          <a:ext cx="427490" cy="427490"/>
        </a:xfrm>
        <a:prstGeom prst="rect">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AA40FD-B21E-4D66-BAAA-6E79982839B2}">
      <dsp:nvSpPr>
        <dsp:cNvPr id="0" name=""/>
        <dsp:cNvSpPr/>
      </dsp:nvSpPr>
      <dsp:spPr>
        <a:xfrm>
          <a:off x="897730" y="485967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Bierstadt"/>
            </a:rPr>
            <a:t>Academic poster</a:t>
          </a:r>
        </a:p>
      </dsp:txBody>
      <dsp:txXfrm>
        <a:off x="897730" y="4859674"/>
        <a:ext cx="5157719" cy="7772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8-10T14:18:08.160"/>
    </inkml:context>
    <inkml:brush xml:id="br0">
      <inkml:brushProperty name="width" value="0.1" units="cm"/>
      <inkml:brushProperty name="height" value="0.1" units="cm"/>
      <inkml:brushProperty name="color" value="#E71224"/>
    </inkml:brush>
  </inkml:definitions>
  <inkml:trace contextRef="#ctx0" brushRef="#br0">12926 10377 16383 0 0,'-29'-4'0'0'0,"-22"-2"0"0"0,-10 1 0 0 0,-8 1 0 0 0,0 1 0 0 0,-9 1 0 0 0,0 1 0 0 0,-11-8 0 0 0,-15-2 0 0 0,-15 1 0 0 0,-8 2 0 0 0,1 2 0 0 0,6 2 0 0 0,10 2 0 0 0,16 2 0 0 0,12 0 0 0 0,11 0 0 0 0,9 1 0 0 0,8-1 0 0 0,0 0 0 0 0,-8 1 0 0 0,-9-1 0 0 0,-5-4 0 0 0,-15-2 0 0 0,-8 1 0 0 0,-4 1 0 0 0,4 1 0 0 0,9 1 0 0 0,9 1 0 0 0,4 1 0 0 0,9-1 0 0 0,10 2 0 0 0,12-1 0 0 0,1 0 0 0 0,-1 0 0 0 0,-3 0 0 0 0,-12 1 0 0 0,-15-1 0 0 0,-3 0 0 0 0,-1 8 0 0 0,-3 7 0 0 0,0 1 0 0 0,6-2 0 0 0,-4 0 0 0 0,-2 11 0 0 0,6 9 0 0 0,3 2 0 0 0,-6 9 0 0 0,2-4 0 0 0,2 3 0 0 0,1-5 0 0 0,10-6 0 0 0,7-4 0 0 0,9-3 0 0 0,1 3 0 0 0,5 4 0 0 0,-4 5 0 0 0,3 1 0 0 0,-4-4 0 0 0,3-2 0 0 0,0 5 0 0 0,-5-3 0 0 0,6-5 0 0 0,7-2 0 0 0,6-6 0 0 0,7-3 0 0 0,4-1 0 0 0,6 6 0 0 0,5 2 0 0 0,3 1 0 0 0,4 0 0 0 0,10-4 0 0 0,4-3 0 0 0,3 0 0 0 0,9-3 0 0 0,3-1 0 0 0,2-3 0 0 0,-5 5 0 0 0,-1-1 0 0 0,-2-4 0 0 0,1-3 0 0 0,1-4 0 0 0,4-3 0 0 0,1-1 0 0 0,6-2 0 0 0,0-1 0 0 0,-2 0 0 0 0,3 5 0 0 0,-1 1 0 0 0,-2 4 0 0 0,-3 0 0 0 0,-1-1 0 0 0,-2-2 0 0 0,-1 2 0 0 0,-1 4 0 0 0,8 0 0 0 0,7-2 0 0 0,5 1 0 0 0,0-1 0 0 0,-1 2 0 0 0,-2-1 0 0 0,0-3 0 0 0,-4-2 0 0 0,-3-3 0 0 0,1-1 0 0 0,-6 7 0 0 0,5 2 0 0 0,0 3 0 0 0,-1-1 0 0 0,2 2 0 0 0,8 3 0 0 0,0-3 0 0 0,-3-3 0 0 0,1 5 0 0 0,-4-2 0 0 0,-3 2 0 0 0,-3-2 0 0 0,-4-4 0 0 0,-1-3 0 0 0,7-4 0 0 0,2 2 0 0 0,-1 0 0 0 0,2-1 0 0 0,-1 3 0 0 0,2-1 0 0 0,3 0 0 0 0,-1-2 0 0 0,-3-2 0 0 0,-4-2 0 0 0,1 0 0 0 0,4-1 0 0 0,7 0 0 0 0,5 0 0 0 0,6-1 0 0 0,2 1 0 0 0,13 0 0 0 0,10 0 0 0 0,8 0 0 0 0,6 0 0 0 0,0 0 0 0 0,-9 0 0 0 0,-6 0 0 0 0,-4 0 0 0 0,-10 0 0 0 0,-13 4 0 0 0,-6 1 0 0 0,0 1 0 0 0,2-2 0 0 0,5-1 0 0 0,5-1 0 0 0,2-1 0 0 0,-6-1 0 0 0,-7 0 0 0 0,-8 4 0 0 0,-3 1 0 0 0,-2 0 0 0 0,-4-1 0 0 0,2-1 0 0 0,8-1 0 0 0,1-1 0 0 0,-2-1 0 0 0,4 0 0 0 0,0 0 0 0 0,-4 0 0 0 0,-1 0 0 0 0,7 0 0 0 0,3-1 0 0 0,2 1 0 0 0,-3 0 0 0 0,-2 0 0 0 0,-4 0 0 0 0,-5 0 0 0 0,4 0 0 0 0,3 0 0 0 0,7 0 0 0 0,8-8 0 0 0,1-3 0 0 0,4-4 0 0 0,-5 1 0 0 0,0-1 0 0 0,-6 2 0 0 0,-7 2 0 0 0,-3 4 0 0 0,-1 3 0 0 0,-3-2 0 0 0,-3 0 0 0 0,-5 1 0 0 0,-6-2 0 0 0,-4-1 0 0 0,-1 1 0 0 0,1-6 0 0 0,5-5 0 0 0,2 0 0 0 0,1 4 0 0 0,0-1 0 0 0,-1-1 0 0 0,-1-2 0 0 0,-1-3 0 0 0,0-1 0 0 0,4-6 0 0 0,-3-1 0 0 0,-2-1 0 0 0,-1 1 0 0 0,-4 1 0 0 0,-6 1 0 0 0,0 2 0 0 0,1 0 0 0 0,-2-4 0 0 0,2 4 0 0 0,-2 1 0 0 0,-3 1 0 0 0,-3 0 0 0 0,-2 0 0 0 0,-2 0 0 0 0,-2-1 0 0 0,0-4 0 0 0,-1-2 0 0 0,1 1 0 0 0,-1 0 0 0 0,1 2 0 0 0,-1 0 0 0 0,-3 6 0 0 0,-6-6 0 0 0,-4-3 0 0 0,-6-1 0 0 0,-6 2 0 0 0,1 0 0 0 0,0 2 0 0 0,5-2 0 0 0,1 2 0 0 0,1 3 0 0 0,-2 1 0 0 0,-1 4 0 0 0,2 2 0 0 0,2-1 0 0 0,-6 2 0 0 0,1 1 0 0 0,1-2 0 0 0,-1 2 0 0 0,0 4 0 0 0,3-5 0 0 0,1 1 0 0 0,-1 2 0 0 0,-1 0 0 0 0,3-3 0 0 0,-4 3 0 0 0,-3-2 0 0 0,3-2 0 0 0,1 2 0 0 0,0 3 0 0 0,-2 4 0 0 0,0 3 0 0 0,-1 3 0 0 0,4-3 0 0 0,-4 0 0 0 0,-2 0 0 0 0,0 2 0 0 0,-1 0 0 0 0,1 2 0 0 0,-1 0 0 0 0,1 1 0 0 0,0 0 0 0 0,5 5 0 0 0,-3 4 0 0 0,-2 2 0 0 0,4-1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9E2138-AF28-45B6-9358-ABFF8E46B0E0}" type="datetimeFigureOut">
              <a:t>10/19/2023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73E899-D460-4E82-905E-146A6047A1C6}" type="slidenum">
              <a:t>‹#›</a:t>
            </a:fld>
            <a:endParaRPr lang="en-GB"/>
          </a:p>
        </p:txBody>
      </p:sp>
    </p:spTree>
    <p:extLst>
      <p:ext uri="{BB962C8B-B14F-4D97-AF65-F5344CB8AC3E}">
        <p14:creationId xmlns:p14="http://schemas.microsoft.com/office/powerpoint/2010/main" val="4260147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https://moodle.uwtsd.ac.uk/mod/scorm/player.php?a=7378&amp;currentorg=articulate_rise&amp;scoid=16126&amp;sesskey=8lTY5SBgOC&amp;display=popup&amp;mode=normal</a:t>
            </a:r>
          </a:p>
        </p:txBody>
      </p:sp>
      <p:sp>
        <p:nvSpPr>
          <p:cNvPr id="4" name="Slide Number Placeholder 3"/>
          <p:cNvSpPr>
            <a:spLocks noGrp="1"/>
          </p:cNvSpPr>
          <p:nvPr>
            <p:ph type="sldNum" sz="quarter" idx="5"/>
          </p:nvPr>
        </p:nvSpPr>
        <p:spPr/>
        <p:txBody>
          <a:bodyPr/>
          <a:lstStyle/>
          <a:p>
            <a:fld id="{1473E899-D460-4E82-905E-146A6047A1C6}" type="slidenum">
              <a:rPr lang="en-GB" smtClean="0"/>
              <a:t>5</a:t>
            </a:fld>
            <a:endParaRPr lang="en-GB"/>
          </a:p>
        </p:txBody>
      </p:sp>
    </p:spTree>
    <p:extLst>
      <p:ext uri="{BB962C8B-B14F-4D97-AF65-F5344CB8AC3E}">
        <p14:creationId xmlns:p14="http://schemas.microsoft.com/office/powerpoint/2010/main" val="1608054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both reading and writing critically within academia, the aim is to go beyond surface-level understanding and engage with the material in a way that demonstrates a deep understanding of the subject matter. It involves being open to different perspectives, being willing to question assumptions, and striving for a balanced and well-informed interpretation of the material. This approach is essential for advancing knowledge, contributing to scholarly discussions, and developing a comprehensive understanding of complex topics.</a:t>
            </a:r>
          </a:p>
        </p:txBody>
      </p:sp>
      <p:sp>
        <p:nvSpPr>
          <p:cNvPr id="4" name="Slide Number Placeholder 3"/>
          <p:cNvSpPr>
            <a:spLocks noGrp="1"/>
          </p:cNvSpPr>
          <p:nvPr>
            <p:ph type="sldNum" sz="quarter" idx="5"/>
          </p:nvPr>
        </p:nvSpPr>
        <p:spPr/>
        <p:txBody>
          <a:bodyPr/>
          <a:lstStyle/>
          <a:p>
            <a:fld id="{1473E899-D460-4E82-905E-146A6047A1C6}" type="slidenum">
              <a:t>15</a:t>
            </a:fld>
            <a:endParaRPr lang="en-GB"/>
          </a:p>
        </p:txBody>
      </p:sp>
    </p:spTree>
    <p:extLst>
      <p:ext uri="{BB962C8B-B14F-4D97-AF65-F5344CB8AC3E}">
        <p14:creationId xmlns:p14="http://schemas.microsoft.com/office/powerpoint/2010/main" val="2003073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reading critically, you don't just absorb information but actively assess the author's arguments, evidence, and assumptions. You analyze the text's strengths and weaknesses, consider the context in which it was written, and identify any biases or limitations. Critical readers ask questions, challenge ideas, and seek to understand the underlying logic and implications of the author's claims. They may also compare the text with other sources to build a well-rounded perspective.</a:t>
            </a:r>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16</a:t>
            </a:fld>
            <a:endParaRPr lang="en-GB"/>
          </a:p>
        </p:txBody>
      </p:sp>
    </p:spTree>
    <p:extLst>
      <p:ext uri="{BB962C8B-B14F-4D97-AF65-F5344CB8AC3E}">
        <p14:creationId xmlns:p14="http://schemas.microsoft.com/office/powerpoint/2010/main" val="974591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Writing critically means presenting your ideas and arguments in a clear and organized manner while incorporating a critical evaluation of existing literature. This involves synthesizing information from various sources, analyzing their arguments, and presenting your own thoughts in a well-reasoned manner. Critical writing doesn't just summarize existing ideas; it engages with them, evaluates their validity, and adds your own insights. It's about constructing a cohesive argument that's informed by your critical assessment of the relevant literature.</a:t>
            </a:r>
          </a:p>
        </p:txBody>
      </p:sp>
      <p:sp>
        <p:nvSpPr>
          <p:cNvPr id="4" name="Slide Number Placeholder 3"/>
          <p:cNvSpPr>
            <a:spLocks noGrp="1"/>
          </p:cNvSpPr>
          <p:nvPr>
            <p:ph type="sldNum" sz="quarter" idx="5"/>
          </p:nvPr>
        </p:nvSpPr>
        <p:spPr/>
        <p:txBody>
          <a:bodyPr/>
          <a:lstStyle/>
          <a:p>
            <a:fld id="{1473E899-D460-4E82-905E-146A6047A1C6}" type="slidenum">
              <a:t>17</a:t>
            </a:fld>
            <a:endParaRPr lang="en-GB"/>
          </a:p>
        </p:txBody>
      </p:sp>
    </p:spTree>
    <p:extLst>
      <p:ext uri="{BB962C8B-B14F-4D97-AF65-F5344CB8AC3E}">
        <p14:creationId xmlns:p14="http://schemas.microsoft.com/office/powerpoint/2010/main" val="2454698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Lack of Critical Analysis:</a:t>
            </a:r>
            <a:r>
              <a:rPr lang="en-US" dirty="0"/>
              <a:t> Overemphasis on descriptive writing may lead to a lack of critical analysis. Academic writing is not only about presenting information but also about analyzing, evaluating, and synthesizing that information. Focusing solely on description can prevent you from engaging deeply with the material and developing a critical perspective.</a:t>
            </a:r>
          </a:p>
          <a:p>
            <a:r>
              <a:rPr lang="en-US" b="1" dirty="0"/>
              <a:t>Reduced Originality:</a:t>
            </a:r>
            <a:r>
              <a:rPr lang="en-US" dirty="0"/>
              <a:t> Descriptive writing often involves summarizing existing knowledge or repeating well-known facts. This can lead to a lack of originality in your work, as you're not contributing new insights or interpretations to the field.</a:t>
            </a:r>
            <a:endParaRPr lang="en-GB" dirty="0"/>
          </a:p>
          <a:p>
            <a:r>
              <a:rPr lang="en-US" b="1" dirty="0"/>
              <a:t>Brevity and Focus:</a:t>
            </a:r>
            <a:r>
              <a:rPr lang="en-US" dirty="0"/>
              <a:t> Descriptive passages can make your paper longer without necessarily adding substantial value. This can detract from the clarity and focus of your arguments, leading to a less effective communication of your main points.</a:t>
            </a:r>
            <a:endParaRPr lang="en-GB" dirty="0"/>
          </a:p>
          <a:p>
            <a:r>
              <a:rPr lang="en-US" b="1" dirty="0"/>
              <a:t>Limited Engagement:</a:t>
            </a:r>
            <a:r>
              <a:rPr lang="en-US" dirty="0"/>
              <a:t> Excessive description might disengage your readers, particularly if they are already familiar with the basic concepts. Readers often seek deeper insights, analysis, and thought-provoking ideas in academic writing.</a:t>
            </a:r>
            <a:endParaRPr lang="en-GB" dirty="0"/>
          </a:p>
          <a:p>
            <a:r>
              <a:rPr lang="en-US" b="1" dirty="0"/>
              <a:t>Inadequate Depth:</a:t>
            </a:r>
            <a:r>
              <a:rPr lang="en-US" dirty="0"/>
              <a:t> Descriptive work tends to cover a wide range of topics superficially rather than delving deeply into any one area. This can result in a lack of depth in your analysis and prevent you from fully exploring complex concepts.</a:t>
            </a:r>
            <a:endParaRPr lang="en-GB" dirty="0"/>
          </a:p>
          <a:p>
            <a:r>
              <a:rPr lang="en-US" b="1" dirty="0"/>
              <a:t>Missed Opportunity for Critical Thinking:</a:t>
            </a:r>
            <a:r>
              <a:rPr lang="en-US" dirty="0"/>
              <a:t> Academic writing is an opportunity to showcase your critical thinking skills. Over-relying on description can prevent you from demonstrating your ability to evaluate, question, and synthesize information.</a:t>
            </a:r>
            <a:endParaRPr lang="en-GB" dirty="0"/>
          </a:p>
          <a:p>
            <a:r>
              <a:rPr lang="en-US" b="1" dirty="0"/>
              <a:t>Limited Contribution:</a:t>
            </a:r>
            <a:r>
              <a:rPr lang="en-US" dirty="0"/>
              <a:t> Academic writing aims to contribute to existing knowledge by presenting new perspectives, ideas, or interpretations. If your paper focuses primarily on description, it might not make a significant contribution to your field of study.</a:t>
            </a:r>
            <a:endParaRPr lang="en-GB" dirty="0"/>
          </a:p>
          <a:p>
            <a:r>
              <a:rPr lang="en-US" dirty="0"/>
              <a:t>To avoid the potential harm of too much descriptive work, it's essential to strike a balance between description and critical analysis. Descriptive passages should be concise and purposeful, setting the stage for more in-depth analysis and original insights. Incorporate your own interpretation, evaluation, and synthesis of the information to create a well-rounded and impactful academic paper.</a:t>
            </a:r>
            <a:endParaRPr lang="en-GB" dirty="0"/>
          </a:p>
          <a:p>
            <a:r>
              <a:rPr lang="en-US" dirty="0"/>
              <a:t>Regenerate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20</a:t>
            </a:fld>
            <a:endParaRPr lang="en-GB"/>
          </a:p>
        </p:txBody>
      </p:sp>
    </p:spTree>
    <p:extLst>
      <p:ext uri="{BB962C8B-B14F-4D97-AF65-F5344CB8AC3E}">
        <p14:creationId xmlns:p14="http://schemas.microsoft.com/office/powerpoint/2010/main" val="2293979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19/10/2023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10/19/2023</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077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10/19/2023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762468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10/19/2023</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1798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10/19/2023</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060215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10/19/2023</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7772037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10/19/2023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554598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10/19/2023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41812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10/19/2023</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431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10/19/2023</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9676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10/19/2023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163102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10/19/2023</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1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19/10/2023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10/19/2023</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221561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hyperlink" Target="https://www.uwtsd.ac.uk/library/" TargetMode="Externa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jpeg"/><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4.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Layout" Target="../diagrams/layout2.xml"/><Relationship Id="rId7" Type="http://schemas.openxmlformats.org/officeDocument/2006/relationships/image" Target="../media/image9.jpeg"/><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D8JV3w4TOVw&amp;t=195s" TargetMode="External"/><Relationship Id="rId2" Type="http://schemas.openxmlformats.org/officeDocument/2006/relationships/image" Target="../media/image33.jpe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a:ea typeface="Calibri Light"/>
                <a:cs typeface="Calibri Light"/>
              </a:rPr>
              <a:t>Study Skills- Workshop</a:t>
            </a:r>
            <a:br>
              <a:rPr lang="en-GB" dirty="0">
                <a:ea typeface="Calibri Light"/>
                <a:cs typeface="Calibri Light"/>
              </a:rPr>
            </a:br>
            <a:r>
              <a:rPr lang="en-GB" dirty="0">
                <a:cs typeface="Calibri Light"/>
              </a:rPr>
              <a:t>Week 3</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BMPL 4012 &amp; BMCP 4002</a:t>
            </a:r>
          </a:p>
          <a:p>
            <a:pPr algn="r"/>
            <a:r>
              <a:rPr lang="en-GB" sz="2200" dirty="0">
                <a:ea typeface="Calibri"/>
                <a:cs typeface="Calibri"/>
              </a:rPr>
              <a:t> Jane </a:t>
            </a:r>
          </a:p>
          <a:p>
            <a:pPr algn="r"/>
            <a:r>
              <a:rPr lang="en-GB" sz="2200" dirty="0">
                <a:ea typeface="Calibri"/>
                <a:cs typeface="Calibri"/>
              </a:rPr>
              <a:t>j.davies2@uwtsd.ac.uk</a:t>
            </a:r>
          </a:p>
        </p:txBody>
      </p:sp>
    </p:spTree>
    <p:extLst>
      <p:ext uri="{BB962C8B-B14F-4D97-AF65-F5344CB8AC3E}">
        <p14:creationId xmlns:p14="http://schemas.microsoft.com/office/powerpoint/2010/main" val="3822758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8CA44-DD7C-1B2B-4905-17B2896DCFA8}"/>
              </a:ext>
            </a:extLst>
          </p:cNvPr>
          <p:cNvSpPr>
            <a:spLocks noGrp="1"/>
          </p:cNvSpPr>
          <p:nvPr>
            <p:ph type="title"/>
          </p:nvPr>
        </p:nvSpPr>
        <p:spPr/>
        <p:txBody>
          <a:bodyPr/>
          <a:lstStyle/>
          <a:p>
            <a:r>
              <a:rPr lang="en-GB" dirty="0"/>
              <a:t>So far….</a:t>
            </a:r>
          </a:p>
        </p:txBody>
      </p:sp>
      <p:sp>
        <p:nvSpPr>
          <p:cNvPr id="3" name="Content Placeholder 2">
            <a:extLst>
              <a:ext uri="{FF2B5EF4-FFF2-40B4-BE49-F238E27FC236}">
                <a16:creationId xmlns:a16="http://schemas.microsoft.com/office/drawing/2014/main" id="{E2C7AF1A-C893-739E-1B35-9E04F5FEB0BB}"/>
              </a:ext>
            </a:extLst>
          </p:cNvPr>
          <p:cNvSpPr>
            <a:spLocks noGrp="1"/>
          </p:cNvSpPr>
          <p:nvPr>
            <p:ph idx="1"/>
          </p:nvPr>
        </p:nvSpPr>
        <p:spPr/>
        <p:txBody>
          <a:bodyPr/>
          <a:lstStyle/>
          <a:p>
            <a:r>
              <a:rPr lang="en-GB" dirty="0"/>
              <a:t>Essay assignment 1 – example on Moodle</a:t>
            </a:r>
          </a:p>
          <a:p>
            <a:pPr lvl="1"/>
            <a:r>
              <a:rPr lang="en-GB" dirty="0"/>
              <a:t>Questions?</a:t>
            </a:r>
          </a:p>
          <a:p>
            <a:r>
              <a:rPr lang="en-GB" dirty="0"/>
              <a:t>Types of writing</a:t>
            </a:r>
          </a:p>
          <a:p>
            <a:pPr lvl="1"/>
            <a:r>
              <a:rPr lang="en-GB" dirty="0"/>
              <a:t>Reflective /descriptive /critical / persuasive </a:t>
            </a:r>
          </a:p>
          <a:p>
            <a:r>
              <a:rPr lang="en-GB" dirty="0"/>
              <a:t>Intext referencing</a:t>
            </a:r>
          </a:p>
          <a:p>
            <a:r>
              <a:rPr lang="en-GB" dirty="0"/>
              <a:t>Referencing</a:t>
            </a:r>
          </a:p>
          <a:p>
            <a:r>
              <a:rPr lang="en-GB" dirty="0"/>
              <a:t>Where to get your sources – Lisa </a:t>
            </a:r>
          </a:p>
          <a:p>
            <a:r>
              <a:rPr lang="en-GB" dirty="0"/>
              <a:t>Library </a:t>
            </a:r>
          </a:p>
          <a:p>
            <a:endParaRPr lang="en-GB" dirty="0"/>
          </a:p>
          <a:p>
            <a:endParaRPr lang="en-GB" dirty="0"/>
          </a:p>
        </p:txBody>
      </p:sp>
    </p:spTree>
    <p:extLst>
      <p:ext uri="{BB962C8B-B14F-4D97-AF65-F5344CB8AC3E}">
        <p14:creationId xmlns:p14="http://schemas.microsoft.com/office/powerpoint/2010/main" val="4166708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BB434-6E41-CD0F-D6EB-9AB1FACFDA16}"/>
              </a:ext>
            </a:extLst>
          </p:cNvPr>
          <p:cNvSpPr>
            <a:spLocks noGrp="1"/>
          </p:cNvSpPr>
          <p:nvPr>
            <p:ph type="title"/>
          </p:nvPr>
        </p:nvSpPr>
        <p:spPr>
          <a:xfrm>
            <a:off x="761803" y="350196"/>
            <a:ext cx="4646904" cy="1624520"/>
          </a:xfrm>
        </p:spPr>
        <p:txBody>
          <a:bodyPr anchor="ctr">
            <a:normAutofit/>
          </a:bodyPr>
          <a:lstStyle/>
          <a:p>
            <a:r>
              <a:rPr lang="en-GB" sz="4000" dirty="0">
                <a:cs typeface="Calibri Light"/>
              </a:rPr>
              <a:t>Recap from the lecture</a:t>
            </a:r>
            <a:endParaRPr lang="en-GB" sz="4000" dirty="0"/>
          </a:p>
        </p:txBody>
      </p:sp>
      <p:sp>
        <p:nvSpPr>
          <p:cNvPr id="3" name="Content Placeholder 2">
            <a:extLst>
              <a:ext uri="{FF2B5EF4-FFF2-40B4-BE49-F238E27FC236}">
                <a16:creationId xmlns:a16="http://schemas.microsoft.com/office/drawing/2014/main" id="{D6E8F6D8-D9A9-133B-8471-23CFD7C899C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cs typeface="Calibri"/>
              </a:rPr>
              <a:t>What is academic writing?</a:t>
            </a:r>
          </a:p>
          <a:p>
            <a:r>
              <a:rPr lang="en-GB" sz="2000" dirty="0">
                <a:cs typeface="Calibri"/>
              </a:rPr>
              <a:t>What makes a good essay?</a:t>
            </a:r>
            <a:endParaRPr lang="en-GB" dirty="0"/>
          </a:p>
          <a:p>
            <a:r>
              <a:rPr lang="en-GB" sz="2000" dirty="0">
                <a:cs typeface="Calibri"/>
              </a:rPr>
              <a:t>How to structure your essay.</a:t>
            </a:r>
          </a:p>
          <a:p>
            <a:r>
              <a:rPr lang="en-GB" sz="2000" dirty="0">
                <a:cs typeface="Calibri"/>
              </a:rPr>
              <a:t>Types of writing styles</a:t>
            </a:r>
          </a:p>
          <a:p>
            <a:r>
              <a:rPr lang="en-GB" sz="2000" dirty="0">
                <a:cs typeface="Calibri"/>
              </a:rPr>
              <a:t>What is reading and writing critically?</a:t>
            </a:r>
          </a:p>
          <a:p>
            <a:r>
              <a:rPr lang="en-GB" sz="2000" dirty="0">
                <a:cs typeface="Calibri"/>
              </a:rPr>
              <a:t>How to read and write critically </a:t>
            </a:r>
          </a:p>
          <a:p>
            <a:r>
              <a:rPr lang="en-GB" sz="2000" dirty="0">
                <a:cs typeface="Calibri"/>
              </a:rPr>
              <a:t>Task- to write a 300 word summary on challenges faced within your chosen area of discipline.</a:t>
            </a:r>
          </a:p>
        </p:txBody>
      </p:sp>
      <p:pic>
        <p:nvPicPr>
          <p:cNvPr id="5" name="Picture 4" descr="Glasses on top of a book">
            <a:extLst>
              <a:ext uri="{FF2B5EF4-FFF2-40B4-BE49-F238E27FC236}">
                <a16:creationId xmlns:a16="http://schemas.microsoft.com/office/drawing/2014/main" id="{78CDBEF6-9495-50D8-DBBA-F32F10918E81}"/>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2962358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24B53-E57A-8B08-FACB-8D36467F375F}"/>
              </a:ext>
            </a:extLst>
          </p:cNvPr>
          <p:cNvSpPr>
            <a:spLocks noGrp="1"/>
          </p:cNvSpPr>
          <p:nvPr>
            <p:ph type="title"/>
          </p:nvPr>
        </p:nvSpPr>
        <p:spPr/>
        <p:txBody>
          <a:bodyPr/>
          <a:lstStyle/>
          <a:p>
            <a:r>
              <a:rPr lang="en-GB" dirty="0"/>
              <a:t>Referencing</a:t>
            </a:r>
          </a:p>
        </p:txBody>
      </p:sp>
      <p:pic>
        <p:nvPicPr>
          <p:cNvPr id="2050" name="Picture 2">
            <a:extLst>
              <a:ext uri="{FF2B5EF4-FFF2-40B4-BE49-F238E27FC236}">
                <a16:creationId xmlns:a16="http://schemas.microsoft.com/office/drawing/2014/main" id="{6F1CA1B7-0C4C-A056-54BC-B8AB9C8B77E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06464" y="2231136"/>
            <a:ext cx="9228591" cy="3079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732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F4FC2AA4-76C2-4B15-A05F-91A2E30F0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6E5E64-118A-AAB6-7095-0FF39B7F9265}"/>
              </a:ext>
            </a:extLst>
          </p:cNvPr>
          <p:cNvSpPr>
            <a:spLocks noGrp="1"/>
          </p:cNvSpPr>
          <p:nvPr>
            <p:ph type="title"/>
          </p:nvPr>
        </p:nvSpPr>
        <p:spPr>
          <a:xfrm>
            <a:off x="761802" y="3765426"/>
            <a:ext cx="4858776" cy="2267690"/>
          </a:xfrm>
        </p:spPr>
        <p:txBody>
          <a:bodyPr>
            <a:normAutofit/>
          </a:bodyPr>
          <a:lstStyle/>
          <a:p>
            <a:r>
              <a:rPr lang="en-GB" dirty="0"/>
              <a:t>Harvard Referencing</a:t>
            </a:r>
          </a:p>
        </p:txBody>
      </p:sp>
      <p:sp useBgFill="1">
        <p:nvSpPr>
          <p:cNvPr id="25" name="Rectangle 24">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3429000"/>
          </a:xfrm>
          <a:prstGeom prst="rect">
            <a:avLst/>
          </a:prstGeom>
          <a:ln>
            <a:noFill/>
          </a:ln>
          <a:effectLst>
            <a:outerShdw blurRad="254000" dist="1270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C66BB76D-D57D-34F3-A76E-D4BC59EFCFF5}"/>
              </a:ext>
            </a:extLst>
          </p:cNvPr>
          <p:cNvPicPr>
            <a:picLocks noChangeAspect="1"/>
          </p:cNvPicPr>
          <p:nvPr/>
        </p:nvPicPr>
        <p:blipFill>
          <a:blip r:embed="rId3"/>
          <a:stretch>
            <a:fillRect/>
          </a:stretch>
        </p:blipFill>
        <p:spPr>
          <a:xfrm>
            <a:off x="3426472" y="805441"/>
            <a:ext cx="1957960" cy="2284287"/>
          </a:xfrm>
          <a:prstGeom prst="rect">
            <a:avLst/>
          </a:prstGeom>
        </p:spPr>
      </p:pic>
      <p:pic>
        <p:nvPicPr>
          <p:cNvPr id="5" name="Picture 4">
            <a:extLst>
              <a:ext uri="{FF2B5EF4-FFF2-40B4-BE49-F238E27FC236}">
                <a16:creationId xmlns:a16="http://schemas.microsoft.com/office/drawing/2014/main" id="{9BC8D4F6-2A41-666D-F130-5B2F604AE6BC}"/>
              </a:ext>
            </a:extLst>
          </p:cNvPr>
          <p:cNvPicPr>
            <a:picLocks noChangeAspect="1"/>
          </p:cNvPicPr>
          <p:nvPr/>
        </p:nvPicPr>
        <p:blipFill>
          <a:blip r:embed="rId4"/>
          <a:stretch>
            <a:fillRect/>
          </a:stretch>
        </p:blipFill>
        <p:spPr>
          <a:xfrm>
            <a:off x="285082" y="753333"/>
            <a:ext cx="2201389" cy="2284287"/>
          </a:xfrm>
          <a:prstGeom prst="rect">
            <a:avLst/>
          </a:prstGeom>
        </p:spPr>
      </p:pic>
      <p:pic>
        <p:nvPicPr>
          <p:cNvPr id="9" name="Picture 8">
            <a:extLst>
              <a:ext uri="{FF2B5EF4-FFF2-40B4-BE49-F238E27FC236}">
                <a16:creationId xmlns:a16="http://schemas.microsoft.com/office/drawing/2014/main" id="{FA390C48-5539-9544-F79D-4AC6CFAA7108}"/>
              </a:ext>
            </a:extLst>
          </p:cNvPr>
          <p:cNvPicPr>
            <a:picLocks noChangeAspect="1"/>
          </p:cNvPicPr>
          <p:nvPr/>
        </p:nvPicPr>
        <p:blipFill>
          <a:blip r:embed="rId5"/>
          <a:stretch>
            <a:fillRect/>
          </a:stretch>
        </p:blipFill>
        <p:spPr>
          <a:xfrm>
            <a:off x="6324434" y="1152973"/>
            <a:ext cx="5342490" cy="1365375"/>
          </a:xfrm>
          <a:prstGeom prst="rect">
            <a:avLst/>
          </a:prstGeom>
        </p:spPr>
      </p:pic>
      <p:sp>
        <p:nvSpPr>
          <p:cNvPr id="3" name="Content Placeholder 2">
            <a:extLst>
              <a:ext uri="{FF2B5EF4-FFF2-40B4-BE49-F238E27FC236}">
                <a16:creationId xmlns:a16="http://schemas.microsoft.com/office/drawing/2014/main" id="{D247D0AE-A14D-2B70-2656-CB876F8CD29E}"/>
              </a:ext>
            </a:extLst>
          </p:cNvPr>
          <p:cNvSpPr>
            <a:spLocks noGrp="1"/>
          </p:cNvSpPr>
          <p:nvPr>
            <p:ph idx="1"/>
          </p:nvPr>
        </p:nvSpPr>
        <p:spPr>
          <a:xfrm>
            <a:off x="6349685" y="3682213"/>
            <a:ext cx="4496598" cy="2298304"/>
          </a:xfrm>
        </p:spPr>
        <p:txBody>
          <a:bodyPr anchor="ctr">
            <a:normAutofit/>
          </a:bodyPr>
          <a:lstStyle/>
          <a:p>
            <a:r>
              <a:rPr lang="en-GB" dirty="0">
                <a:hlinkClick r:id="rId6"/>
              </a:rPr>
              <a:t>https://www.uwtsd.ac.uk/library/</a:t>
            </a:r>
            <a:endParaRPr lang="en-GB" dirty="0"/>
          </a:p>
          <a:p>
            <a:endParaRPr lang="en-GB" dirty="0"/>
          </a:p>
        </p:txBody>
      </p:sp>
      <p:cxnSp>
        <p:nvCxnSpPr>
          <p:cNvPr id="27" name="Straight Connector 2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9184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4564E-E869-0512-89B8-B9E48119255E}"/>
              </a:ext>
            </a:extLst>
          </p:cNvPr>
          <p:cNvSpPr>
            <a:spLocks noGrp="1"/>
          </p:cNvSpPr>
          <p:nvPr>
            <p:ph type="title"/>
          </p:nvPr>
        </p:nvSpPr>
        <p:spPr>
          <a:xfrm>
            <a:off x="6788582" y="858983"/>
            <a:ext cx="3968783" cy="1152574"/>
          </a:xfrm>
        </p:spPr>
        <p:txBody>
          <a:bodyPr vert="horz" lIns="91440" tIns="45720" rIns="91440" bIns="45720" rtlCol="0" anchor="ctr">
            <a:normAutofit/>
          </a:bodyPr>
          <a:lstStyle/>
          <a:p>
            <a:r>
              <a:rPr lang="en-US" sz="4800" dirty="0"/>
              <a:t>Task</a:t>
            </a:r>
          </a:p>
        </p:txBody>
      </p:sp>
      <p:pic>
        <p:nvPicPr>
          <p:cNvPr id="1026" name="Picture 2">
            <a:extLst>
              <a:ext uri="{FF2B5EF4-FFF2-40B4-BE49-F238E27FC236}">
                <a16:creationId xmlns:a16="http://schemas.microsoft.com/office/drawing/2014/main" id="{C6B01078-9F9E-920A-B66E-C657501D90A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61367" y="2011557"/>
            <a:ext cx="4950255" cy="283488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9945E9B-970B-D94F-D247-27982F2880F3}"/>
              </a:ext>
            </a:extLst>
          </p:cNvPr>
          <p:cNvSpPr txBox="1"/>
          <p:nvPr/>
        </p:nvSpPr>
        <p:spPr>
          <a:xfrm>
            <a:off x="6788582" y="3282696"/>
            <a:ext cx="3968783" cy="2957383"/>
          </a:xfrm>
          <a:prstGeom prst="rect">
            <a:avLst/>
          </a:prstGeom>
        </p:spPr>
        <p:txBody>
          <a:bodyPr vert="horz" lIns="91440" tIns="45720" rIns="91440" bIns="45720" rtlCol="0" anchor="ctr">
            <a:normAutofit/>
          </a:bodyPr>
          <a:lstStyle/>
          <a:p>
            <a:pPr fontAlgn="base">
              <a:lnSpc>
                <a:spcPct val="110000"/>
              </a:lnSpc>
              <a:spcAft>
                <a:spcPts val="600"/>
              </a:spcAft>
            </a:pPr>
            <a:r>
              <a:rPr lang="en-US" b="0" i="0" u="none" strike="noStrike" dirty="0">
                <a:effectLst/>
              </a:rPr>
              <a:t>Choose a book from the university online library and have a go at referencing it.</a:t>
            </a:r>
            <a:r>
              <a:rPr lang="en-US" b="0" i="0" dirty="0">
                <a:effectLst/>
              </a:rPr>
              <a:t>​</a:t>
            </a:r>
          </a:p>
          <a:p>
            <a:pPr fontAlgn="base">
              <a:lnSpc>
                <a:spcPct val="110000"/>
              </a:lnSpc>
              <a:spcAft>
                <a:spcPts val="600"/>
              </a:spcAft>
            </a:pPr>
            <a:r>
              <a:rPr lang="en-US" b="0" i="0" u="none" strike="noStrike" dirty="0">
                <a:effectLst/>
              </a:rPr>
              <a:t>It should look like slide 27</a:t>
            </a:r>
            <a:r>
              <a:rPr lang="en-US" b="0" i="0" dirty="0">
                <a:effectLst/>
              </a:rPr>
              <a:t>​</a:t>
            </a:r>
          </a:p>
          <a:p>
            <a:pPr fontAlgn="base">
              <a:lnSpc>
                <a:spcPct val="110000"/>
              </a:lnSpc>
              <a:spcAft>
                <a:spcPts val="600"/>
              </a:spcAft>
            </a:pPr>
            <a:r>
              <a:rPr lang="en-US" b="0" i="0" u="none" strike="noStrike" dirty="0">
                <a:effectLst/>
              </a:rPr>
              <a:t>Put your end example on the Forum chat that is on the </a:t>
            </a:r>
            <a:r>
              <a:rPr lang="en-US" b="0" i="0" u="none" strike="noStrike" dirty="0" err="1">
                <a:effectLst/>
              </a:rPr>
              <a:t>moodle</a:t>
            </a:r>
            <a:r>
              <a:rPr lang="en-US" b="0" i="0" u="none" strike="noStrike" dirty="0">
                <a:effectLst/>
              </a:rPr>
              <a:t> page</a:t>
            </a:r>
            <a:endParaRPr lang="en-US" b="0" i="0" dirty="0">
              <a:effectLst/>
            </a:endParaRPr>
          </a:p>
        </p:txBody>
      </p:sp>
    </p:spTree>
    <p:extLst>
      <p:ext uri="{BB962C8B-B14F-4D97-AF65-F5344CB8AC3E}">
        <p14:creationId xmlns:p14="http://schemas.microsoft.com/office/powerpoint/2010/main" val="2174259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FC807-7392-FD3C-6622-BF7141767782}"/>
              </a:ext>
            </a:extLst>
          </p:cNvPr>
          <p:cNvSpPr>
            <a:spLocks noGrp="1"/>
          </p:cNvSpPr>
          <p:nvPr>
            <p:ph type="title"/>
          </p:nvPr>
        </p:nvSpPr>
        <p:spPr/>
        <p:txBody>
          <a:bodyPr/>
          <a:lstStyle/>
          <a:p>
            <a:r>
              <a:rPr lang="en-GB" dirty="0">
                <a:cs typeface="Calibri Light"/>
              </a:rPr>
              <a:t>What makes a good essay?</a:t>
            </a:r>
            <a:endParaRPr lang="en-GB" dirty="0"/>
          </a:p>
        </p:txBody>
      </p:sp>
      <p:pic>
        <p:nvPicPr>
          <p:cNvPr id="4" name="Picture 4" descr="A group of hands with text above them&#10;&#10;Description automatically generated">
            <a:extLst>
              <a:ext uri="{FF2B5EF4-FFF2-40B4-BE49-F238E27FC236}">
                <a16:creationId xmlns:a16="http://schemas.microsoft.com/office/drawing/2014/main" id="{9BE9F3F8-08CD-5D43-10D0-B97403D524C7}"/>
              </a:ext>
            </a:extLst>
          </p:cNvPr>
          <p:cNvPicPr>
            <a:picLocks noGrp="1" noChangeAspect="1"/>
          </p:cNvPicPr>
          <p:nvPr>
            <p:ph idx="1"/>
          </p:nvPr>
        </p:nvPicPr>
        <p:blipFill>
          <a:blip r:embed="rId2"/>
          <a:stretch>
            <a:fillRect/>
          </a:stretch>
        </p:blipFill>
        <p:spPr>
          <a:xfrm>
            <a:off x="8735848" y="427010"/>
            <a:ext cx="2743200" cy="1543050"/>
          </a:xfrm>
        </p:spPr>
      </p:pic>
      <p:sp>
        <p:nvSpPr>
          <p:cNvPr id="5" name="TextBox 4">
            <a:extLst>
              <a:ext uri="{FF2B5EF4-FFF2-40B4-BE49-F238E27FC236}">
                <a16:creationId xmlns:a16="http://schemas.microsoft.com/office/drawing/2014/main" id="{00F20715-CAE4-62C8-FA0D-0AD5F1BF3D90}"/>
              </a:ext>
            </a:extLst>
          </p:cNvPr>
          <p:cNvSpPr txBox="1"/>
          <p:nvPr/>
        </p:nvSpPr>
        <p:spPr>
          <a:xfrm>
            <a:off x="630621" y="2540000"/>
            <a:ext cx="884620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dirty="0">
                <a:cs typeface="Calibri"/>
              </a:rPr>
              <a:t>Good structure- Introduction, main body, </a:t>
            </a:r>
            <a:r>
              <a:rPr lang="en-GB" sz="2800">
                <a:cs typeface="Calibri"/>
              </a:rPr>
              <a:t>conclusion</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a:cs typeface="Calibri"/>
              </a:rPr>
              <a:t>Has a formal tone and style</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a:cs typeface="Calibri"/>
              </a:rPr>
              <a:t>Is well supported with credible, academic sources</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a:cs typeface="Calibri"/>
              </a:rPr>
              <a:t>Written in the 3rd person</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dirty="0">
                <a:cs typeface="Calibri"/>
              </a:rPr>
              <a:t>Provides a well weighted argument</a:t>
            </a: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44359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AE946-5CB4-B255-6FDE-0C02A5DE4637}"/>
              </a:ext>
            </a:extLst>
          </p:cNvPr>
          <p:cNvSpPr>
            <a:spLocks noGrp="1"/>
          </p:cNvSpPr>
          <p:nvPr>
            <p:ph type="title"/>
          </p:nvPr>
        </p:nvSpPr>
        <p:spPr>
          <a:xfrm>
            <a:off x="640080" y="329184"/>
            <a:ext cx="6894576" cy="1783080"/>
          </a:xfrm>
        </p:spPr>
        <p:txBody>
          <a:bodyPr anchor="b">
            <a:normAutofit/>
          </a:bodyPr>
          <a:lstStyle/>
          <a:p>
            <a:r>
              <a:rPr lang="en-GB" sz="5400">
                <a:cs typeface="Calibri Light"/>
              </a:rPr>
              <a:t>Aids to help me get started</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D61BA9-84A6-49DB-1E3D-571F8937D1D2}"/>
              </a:ext>
            </a:extLst>
          </p:cNvPr>
          <p:cNvSpPr>
            <a:spLocks noGrp="1"/>
          </p:cNvSpPr>
          <p:nvPr>
            <p:ph idx="1"/>
          </p:nvPr>
        </p:nvSpPr>
        <p:spPr>
          <a:xfrm>
            <a:off x="640080" y="2706624"/>
            <a:ext cx="6894576" cy="3483864"/>
          </a:xfrm>
        </p:spPr>
        <p:txBody>
          <a:bodyPr vert="horz" lIns="91440" tIns="45720" rIns="91440" bIns="45720" rtlCol="0">
            <a:normAutofit/>
          </a:bodyPr>
          <a:lstStyle/>
          <a:p>
            <a:r>
              <a:rPr lang="en-GB" sz="2200">
                <a:cs typeface="Calibri"/>
              </a:rPr>
              <a:t>Mind map to record ideas and areas for discussion </a:t>
            </a:r>
          </a:p>
          <a:p>
            <a:r>
              <a:rPr lang="en-GB" sz="2200">
                <a:cs typeface="Calibri"/>
              </a:rPr>
              <a:t>Online library</a:t>
            </a:r>
          </a:p>
          <a:p>
            <a:r>
              <a:rPr lang="en-GB" sz="2200">
                <a:cs typeface="Calibri"/>
              </a:rPr>
              <a:t>Study Skills sessions</a:t>
            </a:r>
          </a:p>
          <a:p>
            <a:r>
              <a:rPr lang="en-GB" sz="2200">
                <a:cs typeface="Calibri"/>
              </a:rPr>
              <a:t>Study schedule</a:t>
            </a:r>
          </a:p>
          <a:p>
            <a:r>
              <a:rPr lang="en-GB" sz="2200">
                <a:cs typeface="Calibri"/>
              </a:rPr>
              <a:t>Don't put it off! Start early.</a:t>
            </a:r>
          </a:p>
          <a:p>
            <a:endParaRPr lang="en-GB" sz="2200">
              <a:cs typeface="Calibri"/>
            </a:endParaRPr>
          </a:p>
        </p:txBody>
      </p:sp>
      <p:pic>
        <p:nvPicPr>
          <p:cNvPr id="5" name="Picture 4" descr="A group of hands with text above them&#10;&#10;Description automatically generated">
            <a:extLst>
              <a:ext uri="{FF2B5EF4-FFF2-40B4-BE49-F238E27FC236}">
                <a16:creationId xmlns:a16="http://schemas.microsoft.com/office/drawing/2014/main" id="{36CE2612-89F1-CDAC-502B-7798067E8F76}"/>
              </a:ext>
            </a:extLst>
          </p:cNvPr>
          <p:cNvPicPr>
            <a:picLocks noChangeAspect="1"/>
          </p:cNvPicPr>
          <p:nvPr/>
        </p:nvPicPr>
        <p:blipFill>
          <a:blip r:embed="rId2"/>
          <a:stretch>
            <a:fillRect/>
          </a:stretch>
        </p:blipFill>
        <p:spPr>
          <a:xfrm>
            <a:off x="7863840" y="915169"/>
            <a:ext cx="4014216" cy="2257996"/>
          </a:xfrm>
          <a:prstGeom prst="rect">
            <a:avLst/>
          </a:prstGeom>
        </p:spPr>
      </p:pic>
      <p:pic>
        <p:nvPicPr>
          <p:cNvPr id="6" name="Picture 6" descr="A diagram of a mind map&#10;&#10;Description automatically generated">
            <a:extLst>
              <a:ext uri="{FF2B5EF4-FFF2-40B4-BE49-F238E27FC236}">
                <a16:creationId xmlns:a16="http://schemas.microsoft.com/office/drawing/2014/main" id="{A1E40817-CF16-C1B6-CE31-832754A5B430}"/>
              </a:ext>
            </a:extLst>
          </p:cNvPr>
          <p:cNvPicPr>
            <a:picLocks noChangeAspect="1"/>
          </p:cNvPicPr>
          <p:nvPr/>
        </p:nvPicPr>
        <p:blipFill>
          <a:blip r:embed="rId3"/>
          <a:stretch>
            <a:fillRect/>
          </a:stretch>
        </p:blipFill>
        <p:spPr>
          <a:xfrm>
            <a:off x="7863840" y="4098418"/>
            <a:ext cx="3995928" cy="2137821"/>
          </a:xfrm>
          <a:prstGeom prst="rect">
            <a:avLst/>
          </a:prstGeom>
        </p:spPr>
      </p:pic>
    </p:spTree>
    <p:extLst>
      <p:ext uri="{BB962C8B-B14F-4D97-AF65-F5344CB8AC3E}">
        <p14:creationId xmlns:p14="http://schemas.microsoft.com/office/powerpoint/2010/main" val="297509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6B93F-52DD-A5A7-87D0-111D47942C91}"/>
              </a:ext>
            </a:extLst>
          </p:cNvPr>
          <p:cNvSpPr>
            <a:spLocks noGrp="1"/>
          </p:cNvSpPr>
          <p:nvPr>
            <p:ph type="title"/>
          </p:nvPr>
        </p:nvSpPr>
        <p:spPr>
          <a:xfrm>
            <a:off x="6788582" y="858983"/>
            <a:ext cx="3968783" cy="2021378"/>
          </a:xfrm>
        </p:spPr>
        <p:txBody>
          <a:bodyPr>
            <a:normAutofit/>
          </a:bodyPr>
          <a:lstStyle/>
          <a:p>
            <a:r>
              <a:rPr lang="en-GB" sz="4800"/>
              <a:t>Types of writing styles</a:t>
            </a:r>
          </a:p>
        </p:txBody>
      </p:sp>
      <p:pic>
        <p:nvPicPr>
          <p:cNvPr id="5" name="Picture 4" descr="Working space background">
            <a:extLst>
              <a:ext uri="{FF2B5EF4-FFF2-40B4-BE49-F238E27FC236}">
                <a16:creationId xmlns:a16="http://schemas.microsoft.com/office/drawing/2014/main" id="{4A55F7CC-8618-A524-5CF2-33DCA6B29106}"/>
              </a:ext>
            </a:extLst>
          </p:cNvPr>
          <p:cNvPicPr>
            <a:picLocks noChangeAspect="1"/>
          </p:cNvPicPr>
          <p:nvPr/>
        </p:nvPicPr>
        <p:blipFill rotWithShape="1">
          <a:blip r:embed="rId2"/>
          <a:srcRect l="38046" r="-4" b="-4"/>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9FC3BFE4-65C9-89A1-689B-E8F1548C91DD}"/>
              </a:ext>
            </a:extLst>
          </p:cNvPr>
          <p:cNvSpPr>
            <a:spLocks noGrp="1"/>
          </p:cNvSpPr>
          <p:nvPr>
            <p:ph idx="1"/>
          </p:nvPr>
        </p:nvSpPr>
        <p:spPr>
          <a:xfrm>
            <a:off x="6788582" y="3282696"/>
            <a:ext cx="3968783" cy="2957383"/>
          </a:xfrm>
        </p:spPr>
        <p:txBody>
          <a:bodyPr anchor="ctr">
            <a:normAutofit/>
          </a:bodyPr>
          <a:lstStyle/>
          <a:p>
            <a:endParaRPr lang="en-GB"/>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5137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E7367-4F0F-4CCF-DD60-BFDF017436C4}"/>
              </a:ext>
            </a:extLst>
          </p:cNvPr>
          <p:cNvSpPr>
            <a:spLocks noGrp="1"/>
          </p:cNvSpPr>
          <p:nvPr>
            <p:ph type="title"/>
          </p:nvPr>
        </p:nvSpPr>
        <p:spPr>
          <a:xfrm>
            <a:off x="761802" y="858982"/>
            <a:ext cx="3451060" cy="5152933"/>
          </a:xfrm>
        </p:spPr>
        <p:txBody>
          <a:bodyPr>
            <a:normAutofit/>
          </a:bodyPr>
          <a:lstStyle/>
          <a:p>
            <a:r>
              <a:rPr lang="en-GB" dirty="0"/>
              <a:t>Name some different types of academic writing </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C5E30C1-51BA-4EEC-1754-81EE67F2F311}"/>
              </a:ext>
            </a:extLst>
          </p:cNvPr>
          <p:cNvGraphicFramePr>
            <a:graphicFrameLocks noGrp="1"/>
          </p:cNvGraphicFramePr>
          <p:nvPr>
            <p:ph idx="1"/>
            <p:extLst>
              <p:ext uri="{D42A27DB-BD31-4B8C-83A1-F6EECF244321}">
                <p14:modId xmlns:p14="http://schemas.microsoft.com/office/powerpoint/2010/main" val="1219693225"/>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8" name="Picture 27" descr="A group of hands with text above them&#10;&#10;Description automatically generated">
            <a:extLst>
              <a:ext uri="{FF2B5EF4-FFF2-40B4-BE49-F238E27FC236}">
                <a16:creationId xmlns:a16="http://schemas.microsoft.com/office/drawing/2014/main" id="{2E84E6F7-0676-C3D2-3453-707236B04639}"/>
              </a:ext>
            </a:extLst>
          </p:cNvPr>
          <p:cNvPicPr>
            <a:picLocks noChangeAspect="1"/>
          </p:cNvPicPr>
          <p:nvPr/>
        </p:nvPicPr>
        <p:blipFill>
          <a:blip r:embed="rId7"/>
          <a:stretch>
            <a:fillRect/>
          </a:stretch>
        </p:blipFill>
        <p:spPr>
          <a:xfrm>
            <a:off x="765503" y="5165424"/>
            <a:ext cx="2743200" cy="1543050"/>
          </a:xfrm>
          <a:prstGeom prst="rect">
            <a:avLst/>
          </a:prstGeom>
        </p:spPr>
      </p:pic>
    </p:spTree>
    <p:extLst>
      <p:ext uri="{BB962C8B-B14F-4D97-AF65-F5344CB8AC3E}">
        <p14:creationId xmlns:p14="http://schemas.microsoft.com/office/powerpoint/2010/main" val="250758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train wheels">
            <a:extLst>
              <a:ext uri="{FF2B5EF4-FFF2-40B4-BE49-F238E27FC236}">
                <a16:creationId xmlns:a16="http://schemas.microsoft.com/office/drawing/2014/main" id="{FD503B42-023C-F568-216F-5B269E066A1E}"/>
              </a:ext>
            </a:extLst>
          </p:cNvPr>
          <p:cNvPicPr>
            <a:picLocks noChangeAspect="1"/>
          </p:cNvPicPr>
          <p:nvPr/>
        </p:nvPicPr>
        <p:blipFill rotWithShape="1">
          <a:blip r:embed="rId2"/>
          <a:srcRect l="13702" r="39132" b="-2"/>
          <a:stretch/>
        </p:blipFill>
        <p:spPr>
          <a:xfrm>
            <a:off x="20" y="-2"/>
            <a:ext cx="484584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B243BD-3B4D-AD17-522E-874F39B419E0}"/>
              </a:ext>
            </a:extLst>
          </p:cNvPr>
          <p:cNvSpPr>
            <a:spLocks noGrp="1"/>
          </p:cNvSpPr>
          <p:nvPr>
            <p:ph type="title"/>
          </p:nvPr>
        </p:nvSpPr>
        <p:spPr>
          <a:xfrm>
            <a:off x="5606552" y="858982"/>
            <a:ext cx="4369757" cy="2129878"/>
          </a:xfrm>
        </p:spPr>
        <p:txBody>
          <a:bodyPr>
            <a:normAutofit/>
          </a:bodyPr>
          <a:lstStyle/>
          <a:p>
            <a:r>
              <a:rPr lang="en-GB" dirty="0"/>
              <a:t>Example of descriptive writing </a:t>
            </a:r>
          </a:p>
        </p:txBody>
      </p:sp>
      <p:sp>
        <p:nvSpPr>
          <p:cNvPr id="3" name="Content Placeholder 2">
            <a:extLst>
              <a:ext uri="{FF2B5EF4-FFF2-40B4-BE49-F238E27FC236}">
                <a16:creationId xmlns:a16="http://schemas.microsoft.com/office/drawing/2014/main" id="{58EBF658-3A29-325E-A914-EEE80F520C3D}"/>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GB" dirty="0">
                <a:ea typeface="+mn-lt"/>
                <a:cs typeface="+mn-lt"/>
              </a:rPr>
              <a:t>The infamous "Great Train Robbery" that occurred in England on August 8, 1963 involved a gang of 15 robbers who targeted a Royal Mail train carrying cash and valuables.  They made off with around £2.6 million (equivalent to tens of millions today).</a:t>
            </a:r>
            <a:endParaRPr lang="en-US" dirty="0"/>
          </a:p>
        </p:txBody>
      </p:sp>
      <p:cxnSp>
        <p:nvCxnSpPr>
          <p:cNvPr id="22" name="Straight Connector 21">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6149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7F7D0-2AC9-113F-F645-84AE50E21D34}"/>
              </a:ext>
            </a:extLst>
          </p:cNvPr>
          <p:cNvSpPr>
            <a:spLocks noGrp="1"/>
          </p:cNvSpPr>
          <p:nvPr>
            <p:ph type="title"/>
          </p:nvPr>
        </p:nvSpPr>
        <p:spPr>
          <a:xfrm>
            <a:off x="761801" y="956281"/>
            <a:ext cx="4911905" cy="2010284"/>
          </a:xfrm>
        </p:spPr>
        <p:txBody>
          <a:bodyPr anchor="b">
            <a:normAutofit/>
          </a:bodyPr>
          <a:lstStyle/>
          <a:p>
            <a:r>
              <a:rPr lang="en-GB" dirty="0"/>
              <a:t>Example of Analytical writing </a:t>
            </a:r>
          </a:p>
        </p:txBody>
      </p:sp>
      <p:sp>
        <p:nvSpPr>
          <p:cNvPr id="3" name="Content Placeholder 2">
            <a:extLst>
              <a:ext uri="{FF2B5EF4-FFF2-40B4-BE49-F238E27FC236}">
                <a16:creationId xmlns:a16="http://schemas.microsoft.com/office/drawing/2014/main" id="{A9207BBF-91A5-AC33-0B80-84A9C1F45ED6}"/>
              </a:ext>
            </a:extLst>
          </p:cNvPr>
          <p:cNvSpPr>
            <a:spLocks noGrp="1"/>
          </p:cNvSpPr>
          <p:nvPr>
            <p:ph idx="1"/>
          </p:nvPr>
        </p:nvSpPr>
        <p:spPr>
          <a:xfrm>
            <a:off x="761802" y="3566161"/>
            <a:ext cx="4911905" cy="2551176"/>
          </a:xfrm>
        </p:spPr>
        <p:txBody>
          <a:bodyPr vert="horz" lIns="91440" tIns="45720" rIns="91440" bIns="45720" rtlCol="0" anchor="ctr">
            <a:normAutofit/>
          </a:bodyPr>
          <a:lstStyle/>
          <a:p>
            <a:pPr>
              <a:lnSpc>
                <a:spcPct val="100000"/>
              </a:lnSpc>
            </a:pPr>
            <a:r>
              <a:rPr lang="en-GB" sz="1700" dirty="0">
                <a:ea typeface="+mn-lt"/>
                <a:cs typeface="+mn-lt"/>
              </a:rPr>
              <a:t>The infamous "Great Train Robbery" that occurred in England on August 8, 1963 involved a gang of 15 robbers meticulously planned and executed the heist, targeting a Royal Mail train carrying cash and valuables. The gang tampered with the signals, stopping the train in a remote area. They overpowered the train crew and made off with around £2.6 million (equivalent to tens of millions today).</a:t>
            </a:r>
            <a:endParaRPr lang="en-US" sz="1700" dirty="0"/>
          </a:p>
        </p:txBody>
      </p:sp>
      <p:pic>
        <p:nvPicPr>
          <p:cNvPr id="5" name="Picture 4" descr="Close-up of train wheels">
            <a:extLst>
              <a:ext uri="{FF2B5EF4-FFF2-40B4-BE49-F238E27FC236}">
                <a16:creationId xmlns:a16="http://schemas.microsoft.com/office/drawing/2014/main" id="{76875B4E-E897-8FE0-ECB9-62FA117594E6}"/>
              </a:ext>
            </a:extLst>
          </p:cNvPr>
          <p:cNvPicPr>
            <a:picLocks noChangeAspect="1"/>
          </p:cNvPicPr>
          <p:nvPr/>
        </p:nvPicPr>
        <p:blipFill rotWithShape="1">
          <a:blip r:embed="rId2"/>
          <a:srcRect l="11775" r="37205" b="-2"/>
          <a:stretch/>
        </p:blipFill>
        <p:spPr>
          <a:xfrm>
            <a:off x="6103028" y="373566"/>
            <a:ext cx="4763015" cy="6231638"/>
          </a:xfrm>
          <a:prstGeom prst="rect">
            <a:avLst/>
          </a:prstGeom>
        </p:spPr>
      </p:pic>
      <p:cxnSp>
        <p:nvCxnSpPr>
          <p:cNvPr id="22" name="Straight Connector 2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4370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3F255-C239-F16C-8B2B-A588D14BC577}"/>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descriptive writing</a:t>
            </a:r>
            <a:endParaRPr lang="en-GB"/>
          </a:p>
        </p:txBody>
      </p:sp>
      <p:pic>
        <p:nvPicPr>
          <p:cNvPr id="4" name="Picture 4" descr="A police officer with a cell phone on his chest&#10;&#10;Description automatically generated">
            <a:extLst>
              <a:ext uri="{FF2B5EF4-FFF2-40B4-BE49-F238E27FC236}">
                <a16:creationId xmlns:a16="http://schemas.microsoft.com/office/drawing/2014/main" id="{34D617D0-D898-5667-C542-CC887F8F5779}"/>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F64F4D54-C571-C986-D0E4-748C5BE04A28}"/>
              </a:ext>
            </a:extLst>
          </p:cNvPr>
          <p:cNvSpPr>
            <a:spLocks noGrp="1"/>
          </p:cNvSpPr>
          <p:nvPr>
            <p:ph idx="1"/>
          </p:nvPr>
        </p:nvSpPr>
        <p:spPr>
          <a:xfrm>
            <a:off x="6788582" y="3282696"/>
            <a:ext cx="3968783" cy="2957383"/>
          </a:xfrm>
        </p:spPr>
        <p:txBody>
          <a:bodyPr vert="horz" lIns="91440" tIns="45720" rIns="91440" bIns="45720" rtlCol="0" anchor="ctr">
            <a:normAutofit/>
          </a:bodyPr>
          <a:lstStyle/>
          <a:p>
            <a:r>
              <a:rPr lang="en-GB" dirty="0"/>
              <a:t>According to Backstone (2019), the use of body- worn camera's has increased transparency and accountability of the police.</a:t>
            </a:r>
          </a:p>
          <a:p>
            <a:endParaRPr lang="en-GB" dirty="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2422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DF3C6E-D4E1-0DFA-0CA8-B45D168C7B8C}"/>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persuasive writing </a:t>
            </a:r>
            <a:endParaRPr lang="en-GB"/>
          </a:p>
        </p:txBody>
      </p:sp>
      <p:pic>
        <p:nvPicPr>
          <p:cNvPr id="5" name="Picture 4" descr="A police officer with a cell phone on his chest&#10;&#10;Description automatically generated">
            <a:extLst>
              <a:ext uri="{FF2B5EF4-FFF2-40B4-BE49-F238E27FC236}">
                <a16:creationId xmlns:a16="http://schemas.microsoft.com/office/drawing/2014/main" id="{AACEEC57-D6A6-9C99-8E9D-375D0E1C5048}"/>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837CE74D-1C1D-A8D1-4022-58EB3F15BDBB}"/>
              </a:ext>
            </a:extLst>
          </p:cNvPr>
          <p:cNvSpPr>
            <a:spLocks noGrp="1"/>
          </p:cNvSpPr>
          <p:nvPr>
            <p:ph idx="1"/>
          </p:nvPr>
        </p:nvSpPr>
        <p:spPr>
          <a:xfrm>
            <a:off x="6788582" y="3282696"/>
            <a:ext cx="3968783" cy="2957383"/>
          </a:xfrm>
        </p:spPr>
        <p:txBody>
          <a:bodyPr vert="horz" lIns="91440" tIns="45720" rIns="91440" bIns="45720" rtlCol="0" anchor="ctr">
            <a:normAutofit lnSpcReduction="10000"/>
          </a:bodyPr>
          <a:lstStyle/>
          <a:p>
            <a:pPr>
              <a:lnSpc>
                <a:spcPct val="100000"/>
              </a:lnSpc>
            </a:pPr>
            <a:r>
              <a:rPr lang="en-GB" sz="1700" dirty="0">
                <a:ea typeface="+mn-lt"/>
                <a:cs typeface="+mn-lt"/>
              </a:rPr>
              <a:t>According to Blackstone (2019), body-worn cameras for police officers are a crucial tool in promoting transparency, accountability, and trust within law enforcement agencies and the communities they serve. These devices provide an unbiased account of interactions between officers and the public (College of Policing, 2023), ensuring an accurate record of events that can be used as evidence in investigations and court proceedings.</a:t>
            </a:r>
            <a:endParaRPr lang="en-US" sz="1700" dirty="0"/>
          </a:p>
        </p:txBody>
      </p:sp>
      <p:cxnSp>
        <p:nvCxnSpPr>
          <p:cNvPr id="23" name="Straight Connector 2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18957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51C7D-6ECA-AA02-AC3B-1EA363997A2D}"/>
              </a:ext>
            </a:extLst>
          </p:cNvPr>
          <p:cNvSpPr>
            <a:spLocks noGrp="1"/>
          </p:cNvSpPr>
          <p:nvPr>
            <p:ph type="title"/>
          </p:nvPr>
        </p:nvSpPr>
        <p:spPr>
          <a:xfrm>
            <a:off x="6788582" y="858983"/>
            <a:ext cx="3968783" cy="2021378"/>
          </a:xfrm>
        </p:spPr>
        <p:txBody>
          <a:bodyPr>
            <a:normAutofit/>
          </a:bodyPr>
          <a:lstStyle/>
          <a:p>
            <a:pPr>
              <a:lnSpc>
                <a:spcPct val="90000"/>
              </a:lnSpc>
            </a:pPr>
            <a:r>
              <a:rPr lang="en-GB" dirty="0"/>
              <a:t>What is reading and writing critically?</a:t>
            </a:r>
            <a:endParaRPr lang="en-GB"/>
          </a:p>
        </p:txBody>
      </p:sp>
      <p:pic>
        <p:nvPicPr>
          <p:cNvPr id="4" name="Picture 4" descr="A person with a hand on her chin&#10;&#10;Description automatically generated">
            <a:extLst>
              <a:ext uri="{FF2B5EF4-FFF2-40B4-BE49-F238E27FC236}">
                <a16:creationId xmlns:a16="http://schemas.microsoft.com/office/drawing/2014/main" id="{D8D08F8A-1C42-DC37-A81E-0A51B3AFA039}"/>
              </a:ext>
            </a:extLst>
          </p:cNvPr>
          <p:cNvPicPr>
            <a:picLocks noChangeAspect="1"/>
          </p:cNvPicPr>
          <p:nvPr/>
        </p:nvPicPr>
        <p:blipFill rotWithShape="1">
          <a:blip r:embed="rId3"/>
          <a:srcRect l="4851" r="33100" b="-2"/>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ACAB2CD8-C0D6-305E-2286-C7A570E0F319}"/>
              </a:ext>
            </a:extLst>
          </p:cNvPr>
          <p:cNvSpPr>
            <a:spLocks noGrp="1"/>
          </p:cNvSpPr>
          <p:nvPr>
            <p:ph idx="1"/>
          </p:nvPr>
        </p:nvSpPr>
        <p:spPr>
          <a:xfrm>
            <a:off x="6788582" y="3282696"/>
            <a:ext cx="3968783" cy="2957383"/>
          </a:xfrm>
        </p:spPr>
        <p:txBody>
          <a:bodyPr anchor="ctr">
            <a:normAutofit/>
          </a:bodyPr>
          <a:lstStyle/>
          <a:p>
            <a:endParaRPr lang="en-US"/>
          </a:p>
        </p:txBody>
      </p:sp>
      <p:cxnSp>
        <p:nvCxnSpPr>
          <p:cNvPr id="15" name="Straight Connector 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group of hands with text above them&#10;&#10;Description automatically generated">
            <a:extLst>
              <a:ext uri="{FF2B5EF4-FFF2-40B4-BE49-F238E27FC236}">
                <a16:creationId xmlns:a16="http://schemas.microsoft.com/office/drawing/2014/main" id="{C261B22A-B7D9-1E4C-E39D-8B572B790E92}"/>
              </a:ext>
            </a:extLst>
          </p:cNvPr>
          <p:cNvPicPr>
            <a:picLocks noChangeAspect="1"/>
          </p:cNvPicPr>
          <p:nvPr/>
        </p:nvPicPr>
        <p:blipFill>
          <a:blip r:embed="rId4"/>
          <a:stretch>
            <a:fillRect/>
          </a:stretch>
        </p:blipFill>
        <p:spPr>
          <a:xfrm>
            <a:off x="6572469" y="3466251"/>
            <a:ext cx="4389820" cy="2471463"/>
          </a:xfrm>
          <a:prstGeom prst="rect">
            <a:avLst/>
          </a:prstGeom>
        </p:spPr>
      </p:pic>
    </p:spTree>
    <p:extLst>
      <p:ext uri="{BB962C8B-B14F-4D97-AF65-F5344CB8AC3E}">
        <p14:creationId xmlns:p14="http://schemas.microsoft.com/office/powerpoint/2010/main" val="14250247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02ED9-4B8E-200F-E15D-30844F155ED5}"/>
              </a:ext>
            </a:extLst>
          </p:cNvPr>
          <p:cNvSpPr>
            <a:spLocks noGrp="1"/>
          </p:cNvSpPr>
          <p:nvPr>
            <p:ph type="title"/>
          </p:nvPr>
        </p:nvSpPr>
        <p:spPr>
          <a:xfrm>
            <a:off x="6841134" y="210845"/>
            <a:ext cx="3968783" cy="2021378"/>
          </a:xfrm>
        </p:spPr>
        <p:txBody>
          <a:bodyPr>
            <a:normAutofit/>
          </a:bodyPr>
          <a:lstStyle/>
          <a:p>
            <a:r>
              <a:rPr lang="en-GB" sz="4800"/>
              <a:t>Reading critically...</a:t>
            </a:r>
          </a:p>
        </p:txBody>
      </p:sp>
      <p:pic>
        <p:nvPicPr>
          <p:cNvPr id="5" name="Picture 4" descr="Magnifying glass on clear background">
            <a:extLst>
              <a:ext uri="{FF2B5EF4-FFF2-40B4-BE49-F238E27FC236}">
                <a16:creationId xmlns:a16="http://schemas.microsoft.com/office/drawing/2014/main" id="{159A3DD2-6ABF-C25B-8295-0341EE011080}"/>
              </a:ext>
            </a:extLst>
          </p:cNvPr>
          <p:cNvPicPr>
            <a:picLocks noChangeAspect="1"/>
          </p:cNvPicPr>
          <p:nvPr/>
        </p:nvPicPr>
        <p:blipFill rotWithShape="1">
          <a:blip r:embed="rId3"/>
          <a:srcRect l="31980" r="5976" b="3"/>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BD72B1B6-978E-31AF-19F4-1F27C74CD3CB}"/>
              </a:ext>
            </a:extLst>
          </p:cNvPr>
          <p:cNvSpPr>
            <a:spLocks noGrp="1"/>
          </p:cNvSpPr>
          <p:nvPr>
            <p:ph idx="1"/>
          </p:nvPr>
        </p:nvSpPr>
        <p:spPr>
          <a:xfrm>
            <a:off x="6788582" y="3282696"/>
            <a:ext cx="3968783" cy="2957383"/>
          </a:xfrm>
        </p:spPr>
        <p:txBody>
          <a:bodyPr vert="horz" lIns="91440" tIns="45720" rIns="91440" bIns="45720" rtlCol="0" anchor="ctr">
            <a:noAutofit/>
          </a:bodyPr>
          <a:lstStyle/>
          <a:p>
            <a:pPr marL="285750" indent="-285750">
              <a:lnSpc>
                <a:spcPct val="100000"/>
              </a:lnSpc>
              <a:buChar char="•"/>
            </a:pPr>
            <a:r>
              <a:rPr lang="en-GB" sz="1800" dirty="0"/>
              <a:t>Actively assess the authors arguments, evidence and assumptions</a:t>
            </a:r>
            <a:endParaRPr lang="en-US" sz="1800" dirty="0"/>
          </a:p>
          <a:p>
            <a:pPr marL="285750" indent="-285750">
              <a:lnSpc>
                <a:spcPct val="100000"/>
              </a:lnSpc>
              <a:buChar char="•"/>
            </a:pPr>
            <a:r>
              <a:rPr lang="en-GB" sz="1800" dirty="0"/>
              <a:t>Analyse the text's strengths and weaknesses</a:t>
            </a:r>
          </a:p>
          <a:p>
            <a:pPr marL="285750" indent="-285750">
              <a:lnSpc>
                <a:spcPct val="100000"/>
              </a:lnSpc>
              <a:buChar char="•"/>
            </a:pPr>
            <a:r>
              <a:rPr lang="en-GB" sz="1800" dirty="0"/>
              <a:t>Consider the context in which it's written</a:t>
            </a:r>
          </a:p>
          <a:p>
            <a:pPr marL="285750" indent="-285750">
              <a:lnSpc>
                <a:spcPct val="100000"/>
              </a:lnSpc>
              <a:buChar char="•"/>
            </a:pPr>
            <a:r>
              <a:rPr lang="en-GB" sz="1800" dirty="0"/>
              <a:t>Identify any biases or limitations of the authors claims</a:t>
            </a:r>
          </a:p>
          <a:p>
            <a:pPr marL="285750" indent="-285750">
              <a:lnSpc>
                <a:spcPct val="100000"/>
              </a:lnSpc>
              <a:buChar char="•"/>
            </a:pPr>
            <a:r>
              <a:rPr lang="en-GB" sz="1800" dirty="0"/>
              <a:t>Challenge ideas</a:t>
            </a:r>
          </a:p>
          <a:p>
            <a:pPr marL="285750" indent="-285750">
              <a:lnSpc>
                <a:spcPct val="100000"/>
              </a:lnSpc>
              <a:buChar char="•"/>
            </a:pPr>
            <a:r>
              <a:rPr lang="en-GB" sz="1800" dirty="0"/>
              <a:t>Seek to understand the underlying logic</a:t>
            </a:r>
          </a:p>
          <a:p>
            <a:pPr marL="342900" indent="-342900">
              <a:buChar char="•"/>
            </a:pPr>
            <a:endParaRPr lang="en-GB" sz="1800" dirty="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5836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9D9D-B745-5ED5-5F69-0FCA5CC14F94}"/>
              </a:ext>
            </a:extLst>
          </p:cNvPr>
          <p:cNvSpPr>
            <a:spLocks noGrp="1"/>
          </p:cNvSpPr>
          <p:nvPr>
            <p:ph type="title"/>
          </p:nvPr>
        </p:nvSpPr>
        <p:spPr>
          <a:xfrm>
            <a:off x="831870" y="-357512"/>
            <a:ext cx="4911905" cy="2010284"/>
          </a:xfrm>
        </p:spPr>
        <p:txBody>
          <a:bodyPr anchor="b">
            <a:normAutofit/>
          </a:bodyPr>
          <a:lstStyle/>
          <a:p>
            <a:r>
              <a:rPr lang="en-GB" dirty="0"/>
              <a:t>Writing critically....</a:t>
            </a:r>
          </a:p>
        </p:txBody>
      </p:sp>
      <p:sp>
        <p:nvSpPr>
          <p:cNvPr id="3" name="Content Placeholder 2">
            <a:extLst>
              <a:ext uri="{FF2B5EF4-FFF2-40B4-BE49-F238E27FC236}">
                <a16:creationId xmlns:a16="http://schemas.microsoft.com/office/drawing/2014/main" id="{83FD8638-B536-302D-346D-8DA9519B66CD}"/>
              </a:ext>
            </a:extLst>
          </p:cNvPr>
          <p:cNvSpPr>
            <a:spLocks noGrp="1"/>
          </p:cNvSpPr>
          <p:nvPr>
            <p:ph idx="1"/>
          </p:nvPr>
        </p:nvSpPr>
        <p:spPr>
          <a:xfrm>
            <a:off x="726767" y="2690299"/>
            <a:ext cx="4911905" cy="2551176"/>
          </a:xfrm>
        </p:spPr>
        <p:txBody>
          <a:bodyPr vert="horz" lIns="91440" tIns="45720" rIns="91440" bIns="45720" rtlCol="0" anchor="ctr">
            <a:noAutofit/>
          </a:bodyPr>
          <a:lstStyle/>
          <a:p>
            <a:pPr marL="285750" indent="-285750">
              <a:lnSpc>
                <a:spcPct val="100000"/>
              </a:lnSpc>
              <a:buChar char="•"/>
            </a:pPr>
            <a:r>
              <a:rPr lang="en-GB" sz="1800"/>
              <a:t>Presenting ideas and arguments in a clear and organised manner</a:t>
            </a:r>
            <a:endParaRPr lang="en-US" sz="1800"/>
          </a:p>
          <a:p>
            <a:pPr marL="285750" indent="-285750">
              <a:lnSpc>
                <a:spcPct val="100000"/>
              </a:lnSpc>
              <a:buChar char="•"/>
            </a:pPr>
            <a:r>
              <a:rPr lang="en-GB" sz="1800"/>
              <a:t>Incorporating a critical evaluation of existing literature</a:t>
            </a:r>
            <a:endParaRPr lang="en-GB" sz="1800" dirty="0"/>
          </a:p>
          <a:p>
            <a:pPr marL="285750" indent="-285750">
              <a:lnSpc>
                <a:spcPct val="100000"/>
              </a:lnSpc>
              <a:buChar char="•"/>
            </a:pPr>
            <a:r>
              <a:rPr lang="en-GB" sz="1800" dirty="0"/>
              <a:t>Synthesizing information from various sources</a:t>
            </a:r>
          </a:p>
          <a:p>
            <a:pPr marL="285750" indent="-285750">
              <a:lnSpc>
                <a:spcPct val="100000"/>
              </a:lnSpc>
              <a:buChar char="•"/>
            </a:pPr>
            <a:r>
              <a:rPr lang="en-GB" sz="1800"/>
              <a:t>Analysing arguments</a:t>
            </a:r>
            <a:endParaRPr lang="en-GB" sz="1800" dirty="0"/>
          </a:p>
          <a:p>
            <a:pPr marL="285750" indent="-285750">
              <a:lnSpc>
                <a:spcPct val="100000"/>
              </a:lnSpc>
              <a:buChar char="•"/>
            </a:pPr>
            <a:r>
              <a:rPr lang="en-GB" sz="1800"/>
              <a:t>Engaging and evaluating validity of arguments</a:t>
            </a:r>
            <a:endParaRPr lang="en-GB" sz="1800" dirty="0"/>
          </a:p>
          <a:p>
            <a:pPr marL="285750" indent="-285750">
              <a:lnSpc>
                <a:spcPct val="100000"/>
              </a:lnSpc>
              <a:buChar char="•"/>
            </a:pPr>
            <a:r>
              <a:rPr lang="en-GB" sz="1800"/>
              <a:t>Constructing a cohesive argument that's informed by your critical assessment of the relevant literature</a:t>
            </a:r>
          </a:p>
        </p:txBody>
      </p:sp>
      <p:pic>
        <p:nvPicPr>
          <p:cNvPr id="16" name="Picture 4" descr="A person reaching for a paper on a table full of paper and sticky notes">
            <a:extLst>
              <a:ext uri="{FF2B5EF4-FFF2-40B4-BE49-F238E27FC236}">
                <a16:creationId xmlns:a16="http://schemas.microsoft.com/office/drawing/2014/main" id="{5FFB2A7C-3C54-7040-2D89-3F5DA7DEFA21}"/>
              </a:ext>
            </a:extLst>
          </p:cNvPr>
          <p:cNvPicPr>
            <a:picLocks noChangeAspect="1"/>
          </p:cNvPicPr>
          <p:nvPr/>
        </p:nvPicPr>
        <p:blipFill rotWithShape="1">
          <a:blip r:embed="rId3"/>
          <a:srcRect l="23105" r="25876" b="-2"/>
          <a:stretch/>
        </p:blipFill>
        <p:spPr>
          <a:xfrm>
            <a:off x="6103028" y="373566"/>
            <a:ext cx="4763015" cy="6231638"/>
          </a:xfrm>
          <a:prstGeom prst="rect">
            <a:avLst/>
          </a:prstGeom>
        </p:spPr>
      </p:pic>
      <p:cxnSp>
        <p:nvCxnSpPr>
          <p:cNvPr id="27" name="Straight Connector 2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6686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nt">
            <a:extLst>
              <a:ext uri="{FF2B5EF4-FFF2-40B4-BE49-F238E27FC236}">
                <a16:creationId xmlns:a16="http://schemas.microsoft.com/office/drawing/2014/main" id="{E325F465-8352-4882-9E30-732D5BDF3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609904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A031F918-6C2A-4C3F-8785-651FF613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ln>
            <a:noFill/>
          </a:ln>
          <a:effectLst>
            <a:outerShdw blurRad="635000" dist="254000" dir="72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D9537-88B2-41E0-8971-51CF33AD1040}"/>
              </a:ext>
            </a:extLst>
          </p:cNvPr>
          <p:cNvSpPr>
            <a:spLocks noGrp="1"/>
          </p:cNvSpPr>
          <p:nvPr>
            <p:ph type="title"/>
          </p:nvPr>
        </p:nvSpPr>
        <p:spPr>
          <a:xfrm>
            <a:off x="6456560" y="858983"/>
            <a:ext cx="4309942" cy="4782027"/>
          </a:xfrm>
        </p:spPr>
        <p:txBody>
          <a:bodyPr anchor="ctr">
            <a:normAutofit/>
          </a:bodyPr>
          <a:lstStyle/>
          <a:p>
            <a:r>
              <a:rPr lang="en-GB" dirty="0"/>
              <a:t>Example...</a:t>
            </a:r>
          </a:p>
        </p:txBody>
      </p:sp>
      <p:sp>
        <p:nvSpPr>
          <p:cNvPr id="3" name="Content Placeholder 2">
            <a:extLst>
              <a:ext uri="{FF2B5EF4-FFF2-40B4-BE49-F238E27FC236}">
                <a16:creationId xmlns:a16="http://schemas.microsoft.com/office/drawing/2014/main" id="{880825A1-3C50-1FFB-D83A-98285C72E97B}"/>
              </a:ext>
            </a:extLst>
          </p:cNvPr>
          <p:cNvSpPr>
            <a:spLocks noGrp="1"/>
          </p:cNvSpPr>
          <p:nvPr>
            <p:ph idx="1"/>
          </p:nvPr>
        </p:nvSpPr>
        <p:spPr>
          <a:xfrm>
            <a:off x="761802" y="858984"/>
            <a:ext cx="4661777" cy="4782026"/>
          </a:xfrm>
        </p:spPr>
        <p:txBody>
          <a:bodyPr vert="horz" lIns="91440" tIns="45720" rIns="91440" bIns="45720" rtlCol="0" anchor="ctr">
            <a:normAutofit/>
          </a:bodyPr>
          <a:lstStyle/>
          <a:p>
            <a:r>
              <a:rPr lang="en-GB">
                <a:ea typeface="+mn-lt"/>
                <a:cs typeface="+mn-lt"/>
              </a:rPr>
              <a:t>Original Statement from the Article: "Social media has overwhelmingly positive effects on individuals' mental health, promoting self-esteem and connectedness" (Smith, 2023, p. 42).</a:t>
            </a:r>
            <a:endParaRPr lang="en-US" dirty="0"/>
          </a:p>
        </p:txBody>
      </p:sp>
      <p:cxnSp>
        <p:nvCxnSpPr>
          <p:cNvPr id="24" name="Straight Connector 2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79890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int">
            <a:extLst>
              <a:ext uri="{FF2B5EF4-FFF2-40B4-BE49-F238E27FC236}">
                <a16:creationId xmlns:a16="http://schemas.microsoft.com/office/drawing/2014/main" id="{E325F465-8352-4882-9E30-732D5BDF3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609904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8" name="Rectangle 22">
            <a:extLst>
              <a:ext uri="{FF2B5EF4-FFF2-40B4-BE49-F238E27FC236}">
                <a16:creationId xmlns:a16="http://schemas.microsoft.com/office/drawing/2014/main" id="{A031F918-6C2A-4C3F-8785-651FF613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ln>
            <a:noFill/>
          </a:ln>
          <a:effectLst>
            <a:outerShdw blurRad="635000" dist="254000" dir="72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DE300-E418-314C-E506-562499573B9F}"/>
              </a:ext>
            </a:extLst>
          </p:cNvPr>
          <p:cNvSpPr>
            <a:spLocks noGrp="1"/>
          </p:cNvSpPr>
          <p:nvPr>
            <p:ph type="title"/>
          </p:nvPr>
        </p:nvSpPr>
        <p:spPr>
          <a:xfrm>
            <a:off x="6456560" y="858983"/>
            <a:ext cx="4309942" cy="4782027"/>
          </a:xfrm>
        </p:spPr>
        <p:txBody>
          <a:bodyPr anchor="ctr">
            <a:normAutofit/>
          </a:bodyPr>
          <a:lstStyle/>
          <a:p>
            <a:r>
              <a:rPr lang="en-GB" dirty="0"/>
              <a:t>A critical approach...</a:t>
            </a:r>
          </a:p>
        </p:txBody>
      </p:sp>
      <p:sp>
        <p:nvSpPr>
          <p:cNvPr id="3" name="Content Placeholder 2">
            <a:extLst>
              <a:ext uri="{FF2B5EF4-FFF2-40B4-BE49-F238E27FC236}">
                <a16:creationId xmlns:a16="http://schemas.microsoft.com/office/drawing/2014/main" id="{16456092-1D46-CE6F-6B6B-64042A32062E}"/>
              </a:ext>
            </a:extLst>
          </p:cNvPr>
          <p:cNvSpPr>
            <a:spLocks noGrp="1"/>
          </p:cNvSpPr>
          <p:nvPr>
            <p:ph idx="1"/>
          </p:nvPr>
        </p:nvSpPr>
        <p:spPr>
          <a:xfrm>
            <a:off x="761802" y="88226"/>
            <a:ext cx="4661777" cy="6866577"/>
          </a:xfrm>
        </p:spPr>
        <p:txBody>
          <a:bodyPr vert="horz" lIns="91440" tIns="45720" rIns="91440" bIns="45720" rtlCol="0" anchor="ctr">
            <a:noAutofit/>
          </a:bodyPr>
          <a:lstStyle/>
          <a:p>
            <a:pPr>
              <a:lnSpc>
                <a:spcPct val="100000"/>
              </a:lnSpc>
            </a:pPr>
            <a:r>
              <a:rPr lang="en-GB" sz="1800" dirty="0">
                <a:ea typeface="+mn-lt"/>
                <a:cs typeface="+mn-lt"/>
              </a:rPr>
              <a:t>While Smith (2023) contends that social media has overwhelmingly positive effects on mental health, a closer examination reveals some potential limitations to this claim. The author fails to address the numerous studies that have documented the adverse effects of excessive social media use, such as increased feelings of isolation, anxiety, and depression (Jones et al., 2022; Brown &amp; Miller, 2021). Furthermore, the assertion of "overwhelmingly positive effects" lacks nuance, as the impact of social media on mental health varies greatly depending on factors like individual susceptibility, content consumed, and usage patterns. Ignoring these nuances undermines the credibility of the argument and oversimplifies a complex issue. To present a more comprehensive and balanced view, the author should acknowledge the existence of conflicting research and provide a more nuanced exploration of the potential benefits and drawbacks of social media on mental well-being.</a:t>
            </a:r>
            <a:endParaRPr lang="en-US" sz="1800" dirty="0"/>
          </a:p>
        </p:txBody>
      </p:sp>
      <p:cxnSp>
        <p:nvCxnSpPr>
          <p:cNvPr id="25" name="Straight Connector 2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065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A376C-F3F2-705C-A14B-3868065ED535}"/>
              </a:ext>
            </a:extLst>
          </p:cNvPr>
          <p:cNvSpPr>
            <a:spLocks noGrp="1"/>
          </p:cNvSpPr>
          <p:nvPr>
            <p:ph type="title"/>
          </p:nvPr>
        </p:nvSpPr>
        <p:spPr>
          <a:xfrm>
            <a:off x="761801" y="858982"/>
            <a:ext cx="10111983" cy="1515728"/>
          </a:xfrm>
        </p:spPr>
        <p:txBody>
          <a:bodyPr>
            <a:normAutofit/>
          </a:bodyPr>
          <a:lstStyle/>
          <a:p>
            <a:r>
              <a:rPr lang="en-GB" dirty="0"/>
              <a:t>What's the harm in too much descriptive text within a submission?</a:t>
            </a:r>
          </a:p>
        </p:txBody>
      </p:sp>
      <p:sp>
        <p:nvSpPr>
          <p:cNvPr id="3" name="Content Placeholder 2">
            <a:extLst>
              <a:ext uri="{FF2B5EF4-FFF2-40B4-BE49-F238E27FC236}">
                <a16:creationId xmlns:a16="http://schemas.microsoft.com/office/drawing/2014/main" id="{A456DB66-DEE9-2DEE-F0B1-E5C599B45CCF}"/>
              </a:ext>
            </a:extLst>
          </p:cNvPr>
          <p:cNvSpPr>
            <a:spLocks noGrp="1"/>
          </p:cNvSpPr>
          <p:nvPr>
            <p:ph idx="1"/>
          </p:nvPr>
        </p:nvSpPr>
        <p:spPr>
          <a:xfrm>
            <a:off x="761801" y="2980525"/>
            <a:ext cx="4880343" cy="3031390"/>
          </a:xfrm>
        </p:spPr>
        <p:txBody>
          <a:bodyPr vert="horz" lIns="91440" tIns="45720" rIns="91440" bIns="45720" rtlCol="0">
            <a:normAutofit/>
          </a:bodyPr>
          <a:lstStyle/>
          <a:p>
            <a:pPr>
              <a:lnSpc>
                <a:spcPct val="100000"/>
              </a:lnSpc>
            </a:pPr>
            <a:r>
              <a:rPr lang="en-GB" sz="2000"/>
              <a:t>Lack of critical analysis</a:t>
            </a:r>
          </a:p>
          <a:p>
            <a:pPr>
              <a:lnSpc>
                <a:spcPct val="100000"/>
              </a:lnSpc>
            </a:pPr>
            <a:r>
              <a:rPr lang="en-GB" sz="2000"/>
              <a:t>Reduced originality</a:t>
            </a:r>
          </a:p>
          <a:p>
            <a:pPr>
              <a:lnSpc>
                <a:spcPct val="100000"/>
              </a:lnSpc>
            </a:pPr>
            <a:r>
              <a:rPr lang="en-GB" sz="2000"/>
              <a:t>Brevity and focus</a:t>
            </a:r>
          </a:p>
          <a:p>
            <a:pPr>
              <a:lnSpc>
                <a:spcPct val="100000"/>
              </a:lnSpc>
            </a:pPr>
            <a:r>
              <a:rPr lang="en-GB" sz="2000"/>
              <a:t>Limited engagement</a:t>
            </a:r>
          </a:p>
          <a:p>
            <a:pPr>
              <a:lnSpc>
                <a:spcPct val="100000"/>
              </a:lnSpc>
            </a:pPr>
            <a:r>
              <a:rPr lang="en-GB" sz="2000"/>
              <a:t>Inadequate depth</a:t>
            </a:r>
          </a:p>
          <a:p>
            <a:pPr>
              <a:lnSpc>
                <a:spcPct val="100000"/>
              </a:lnSpc>
            </a:pPr>
            <a:r>
              <a:rPr lang="en-GB" sz="2000"/>
              <a:t>Missed opportunity for Critical Thinking</a:t>
            </a:r>
          </a:p>
          <a:p>
            <a:pPr>
              <a:lnSpc>
                <a:spcPct val="100000"/>
              </a:lnSpc>
            </a:pPr>
            <a:r>
              <a:rPr lang="en-GB" sz="2000"/>
              <a:t>Limited contribution</a:t>
            </a:r>
          </a:p>
          <a:p>
            <a:pPr>
              <a:lnSpc>
                <a:spcPct val="100000"/>
              </a:lnSpc>
            </a:pPr>
            <a:endParaRPr lang="en-GB" sz="2000"/>
          </a:p>
          <a:p>
            <a:pPr>
              <a:lnSpc>
                <a:spcPct val="100000"/>
              </a:lnSpc>
            </a:pPr>
            <a:endParaRPr lang="en-GB" sz="2000"/>
          </a:p>
        </p:txBody>
      </p:sp>
      <p:pic>
        <p:nvPicPr>
          <p:cNvPr id="5" name="Picture 4" descr="A group of hands with text above them&#10;&#10;Description automatically generated">
            <a:extLst>
              <a:ext uri="{FF2B5EF4-FFF2-40B4-BE49-F238E27FC236}">
                <a16:creationId xmlns:a16="http://schemas.microsoft.com/office/drawing/2014/main" id="{39538199-9235-F796-26E3-42E79278F16F}"/>
              </a:ext>
            </a:extLst>
          </p:cNvPr>
          <p:cNvPicPr>
            <a:picLocks noChangeAspect="1"/>
          </p:cNvPicPr>
          <p:nvPr/>
        </p:nvPicPr>
        <p:blipFill rotWithShape="1">
          <a:blip r:embed="rId3"/>
          <a:srcRect l="6829" r="1311" b="2"/>
          <a:stretch/>
        </p:blipFill>
        <p:spPr>
          <a:xfrm>
            <a:off x="6234580" y="3233692"/>
            <a:ext cx="4909730" cy="3006387"/>
          </a:xfrm>
          <a:prstGeom prst="rect">
            <a:avLst/>
          </a:prstGeom>
        </p:spPr>
      </p:pic>
      <p:cxnSp>
        <p:nvCxnSpPr>
          <p:cNvPr id="14" name="Straight Connector 13">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580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53C182-3909-7CF5-4F61-ACF8C051AFF6}"/>
              </a:ext>
            </a:extLst>
          </p:cNvPr>
          <p:cNvSpPr>
            <a:spLocks noGrp="1"/>
          </p:cNvSpPr>
          <p:nvPr>
            <p:ph type="title"/>
          </p:nvPr>
        </p:nvSpPr>
        <p:spPr>
          <a:xfrm>
            <a:off x="6575305" y="235881"/>
            <a:ext cx="4569006" cy="2884247"/>
          </a:xfrm>
        </p:spPr>
        <p:txBody>
          <a:bodyPr vert="horz" lIns="91440" tIns="45720" rIns="91440" bIns="45720" rtlCol="0" anchor="ctr">
            <a:normAutofit/>
          </a:bodyPr>
          <a:lstStyle/>
          <a:p>
            <a:r>
              <a:rPr lang="en-US" sz="4800" dirty="0"/>
              <a:t>Take note!!</a:t>
            </a:r>
          </a:p>
        </p:txBody>
      </p:sp>
      <p:sp>
        <p:nvSpPr>
          <p:cNvPr id="3" name="Content Placeholder 2">
            <a:extLst>
              <a:ext uri="{FF2B5EF4-FFF2-40B4-BE49-F238E27FC236}">
                <a16:creationId xmlns:a16="http://schemas.microsoft.com/office/drawing/2014/main" id="{F23DBE6B-0BCD-5844-AD90-74B43569F6D0}"/>
              </a:ext>
            </a:extLst>
          </p:cNvPr>
          <p:cNvSpPr>
            <a:spLocks noGrp="1"/>
          </p:cNvSpPr>
          <p:nvPr>
            <p:ph idx="1"/>
          </p:nvPr>
        </p:nvSpPr>
        <p:spPr>
          <a:xfrm>
            <a:off x="6575305" y="3880965"/>
            <a:ext cx="4569006" cy="2359114"/>
          </a:xfrm>
        </p:spPr>
        <p:txBody>
          <a:bodyPr vert="horz" lIns="91440" tIns="45720" rIns="91440" bIns="45720" rtlCol="0" anchor="b">
            <a:normAutofit/>
          </a:bodyPr>
          <a:lstStyle/>
          <a:p>
            <a:r>
              <a:rPr lang="en-US" sz="2400" dirty="0"/>
              <a:t>Writing critically/ persuasively/ analytically leads to a high- quality paper!!</a:t>
            </a:r>
          </a:p>
          <a:p>
            <a:r>
              <a:rPr lang="en-US" sz="2400" b="1" dirty="0">
                <a:solidFill>
                  <a:srgbClr val="FF0000"/>
                </a:solidFill>
              </a:rPr>
              <a:t>Too much descriptive writing is harmful to your work!</a:t>
            </a:r>
          </a:p>
        </p:txBody>
      </p:sp>
      <p:pic>
        <p:nvPicPr>
          <p:cNvPr id="5" name="Picture 4" descr="Working space background">
            <a:extLst>
              <a:ext uri="{FF2B5EF4-FFF2-40B4-BE49-F238E27FC236}">
                <a16:creationId xmlns:a16="http://schemas.microsoft.com/office/drawing/2014/main" id="{4858660A-198B-8516-BD8B-BA31808BB58B}"/>
              </a:ext>
            </a:extLst>
          </p:cNvPr>
          <p:cNvPicPr>
            <a:picLocks noChangeAspect="1"/>
          </p:cNvPicPr>
          <p:nvPr/>
        </p:nvPicPr>
        <p:blipFill rotWithShape="1">
          <a:blip r:embed="rId2"/>
          <a:srcRect l="40757" r="-3" b="-3"/>
          <a:stretch/>
        </p:blipFill>
        <p:spPr>
          <a:xfrm>
            <a:off x="20" y="10"/>
            <a:ext cx="6095978" cy="6857989"/>
          </a:xfrm>
          <a:prstGeom prst="rect">
            <a:avLst/>
          </a:prstGeom>
        </p:spPr>
      </p:pic>
      <p:cxnSp>
        <p:nvCxnSpPr>
          <p:cNvPr id="21" name="Straight Connector 20">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17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DE557-EF95-D550-2E0C-E77E076E334B}"/>
              </a:ext>
            </a:extLst>
          </p:cNvPr>
          <p:cNvSpPr>
            <a:spLocks noGrp="1"/>
          </p:cNvSpPr>
          <p:nvPr>
            <p:ph type="title"/>
          </p:nvPr>
        </p:nvSpPr>
        <p:spPr>
          <a:xfrm>
            <a:off x="761802" y="858982"/>
            <a:ext cx="3451060" cy="5152933"/>
          </a:xfrm>
        </p:spPr>
        <p:txBody>
          <a:bodyPr>
            <a:normAutofit/>
          </a:bodyPr>
          <a:lstStyle/>
          <a:p>
            <a:r>
              <a:rPr lang="en-US"/>
              <a:t>Types of assessments</a:t>
            </a:r>
            <a:br>
              <a:rPr lang="en-US"/>
            </a:br>
            <a:endParaRPr lang="en-US"/>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965CA24-6FAE-F6F0-CE2D-D50AF52A92B4}"/>
              </a:ext>
            </a:extLst>
          </p:cNvPr>
          <p:cNvGraphicFramePr>
            <a:graphicFrameLocks noGrp="1"/>
          </p:cNvGraphicFramePr>
          <p:nvPr>
            <p:ph idx="1"/>
            <p:extLst>
              <p:ext uri="{D42A27DB-BD31-4B8C-83A1-F6EECF244321}">
                <p14:modId xmlns:p14="http://schemas.microsoft.com/office/powerpoint/2010/main" val="880585852"/>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 name="Picture 26" descr="A group of hands with text above them&#10;&#10;Description automatically generated">
            <a:extLst>
              <a:ext uri="{FF2B5EF4-FFF2-40B4-BE49-F238E27FC236}">
                <a16:creationId xmlns:a16="http://schemas.microsoft.com/office/drawing/2014/main" id="{E8AED999-C9CE-F62F-E946-081E1C0FB1F5}"/>
              </a:ext>
            </a:extLst>
          </p:cNvPr>
          <p:cNvPicPr>
            <a:picLocks noChangeAspect="1"/>
          </p:cNvPicPr>
          <p:nvPr/>
        </p:nvPicPr>
        <p:blipFill rotWithShape="1">
          <a:blip r:embed="rId7"/>
          <a:srcRect l="6829" r="1311" b="2"/>
          <a:stretch/>
        </p:blipFill>
        <p:spPr>
          <a:xfrm>
            <a:off x="1040718" y="4135830"/>
            <a:ext cx="2650006" cy="1622525"/>
          </a:xfrm>
          <a:prstGeom prst="rect">
            <a:avLst/>
          </a:prstGeom>
        </p:spPr>
      </p:pic>
      <mc:AlternateContent xmlns:mc="http://schemas.openxmlformats.org/markup-compatibility/2006" xmlns:p14="http://schemas.microsoft.com/office/powerpoint/2010/main">
        <mc:Choice Requires="p14">
          <p:contentPart p14:bwMode="auto" r:id="rId8">
            <p14:nvContentPartPr>
              <p14:cNvPr id="47" name="Ink 46">
                <a:extLst>
                  <a:ext uri="{FF2B5EF4-FFF2-40B4-BE49-F238E27FC236}">
                    <a16:creationId xmlns:a16="http://schemas.microsoft.com/office/drawing/2014/main" id="{0DE504B4-2092-B582-F67A-139B8E7DBC3C}"/>
                  </a:ext>
                </a:extLst>
              </p14:cNvPr>
              <p14:cNvContentPartPr/>
              <p14:nvPr/>
            </p14:nvContentPartPr>
            <p14:xfrm>
              <a:off x="4955813" y="4685480"/>
              <a:ext cx="1911917" cy="552539"/>
            </p14:xfrm>
          </p:contentPart>
        </mc:Choice>
        <mc:Fallback xmlns="">
          <p:pic>
            <p:nvPicPr>
              <p:cNvPr id="47" name="Ink 46">
                <a:extLst>
                  <a:ext uri="{FF2B5EF4-FFF2-40B4-BE49-F238E27FC236}">
                    <a16:creationId xmlns:a16="http://schemas.microsoft.com/office/drawing/2014/main" id="{0DE504B4-2092-B582-F67A-139B8E7DBC3C}"/>
                  </a:ext>
                </a:extLst>
              </p:cNvPr>
              <p:cNvPicPr/>
              <p:nvPr/>
            </p:nvPicPr>
            <p:blipFill>
              <a:blip r:embed="rId9"/>
              <a:stretch>
                <a:fillRect/>
              </a:stretch>
            </p:blipFill>
            <p:spPr>
              <a:xfrm>
                <a:off x="4937817" y="4667494"/>
                <a:ext cx="1947549" cy="588152"/>
              </a:xfrm>
              <a:prstGeom prst="rect">
                <a:avLst/>
              </a:prstGeom>
            </p:spPr>
          </p:pic>
        </mc:Fallback>
      </mc:AlternateContent>
    </p:spTree>
    <p:extLst>
      <p:ext uri="{BB962C8B-B14F-4D97-AF65-F5344CB8AC3E}">
        <p14:creationId xmlns:p14="http://schemas.microsoft.com/office/powerpoint/2010/main" val="26990521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5891E-2F2D-6247-954E-46BB01C3AEF5}"/>
              </a:ext>
            </a:extLst>
          </p:cNvPr>
          <p:cNvSpPr>
            <a:spLocks noGrp="1"/>
          </p:cNvSpPr>
          <p:nvPr>
            <p:ph type="title"/>
          </p:nvPr>
        </p:nvSpPr>
        <p:spPr>
          <a:xfrm>
            <a:off x="5264582" y="61949"/>
            <a:ext cx="3968783" cy="2021378"/>
          </a:xfrm>
        </p:spPr>
        <p:txBody>
          <a:bodyPr>
            <a:normAutofit/>
          </a:bodyPr>
          <a:lstStyle/>
          <a:p>
            <a:r>
              <a:rPr lang="en-GB" sz="4800"/>
              <a:t>Task.... 1 hour</a:t>
            </a:r>
          </a:p>
        </p:txBody>
      </p:sp>
      <p:pic>
        <p:nvPicPr>
          <p:cNvPr id="5" name="Picture 4" descr="Camera lens">
            <a:extLst>
              <a:ext uri="{FF2B5EF4-FFF2-40B4-BE49-F238E27FC236}">
                <a16:creationId xmlns:a16="http://schemas.microsoft.com/office/drawing/2014/main" id="{57B98989-1559-16F1-44D5-7EC4AA387D18}"/>
              </a:ext>
            </a:extLst>
          </p:cNvPr>
          <p:cNvPicPr>
            <a:picLocks noChangeAspect="1"/>
          </p:cNvPicPr>
          <p:nvPr/>
        </p:nvPicPr>
        <p:blipFill rotWithShape="1">
          <a:blip r:embed="rId2"/>
          <a:srcRect l="6498" r="31545" b="-4"/>
          <a:stretch/>
        </p:blipFill>
        <p:spPr>
          <a:xfrm>
            <a:off x="-1" y="-2"/>
            <a:ext cx="4535619" cy="6858002"/>
          </a:xfrm>
          <a:prstGeom prst="rect">
            <a:avLst/>
          </a:prstGeom>
        </p:spPr>
      </p:pic>
      <p:sp>
        <p:nvSpPr>
          <p:cNvPr id="3" name="Content Placeholder 2">
            <a:extLst>
              <a:ext uri="{FF2B5EF4-FFF2-40B4-BE49-F238E27FC236}">
                <a16:creationId xmlns:a16="http://schemas.microsoft.com/office/drawing/2014/main" id="{143FCD00-C65A-06F5-2AAF-CB496E538262}"/>
              </a:ext>
            </a:extLst>
          </p:cNvPr>
          <p:cNvSpPr>
            <a:spLocks noGrp="1"/>
          </p:cNvSpPr>
          <p:nvPr>
            <p:ph idx="1"/>
          </p:nvPr>
        </p:nvSpPr>
        <p:spPr>
          <a:xfrm>
            <a:off x="4704031" y="1890076"/>
            <a:ext cx="6053334" cy="4350003"/>
          </a:xfrm>
        </p:spPr>
        <p:txBody>
          <a:bodyPr vert="horz" lIns="91440" tIns="45720" rIns="91440" bIns="45720" rtlCol="0" anchor="ctr">
            <a:normAutofit fontScale="92500" lnSpcReduction="20000"/>
          </a:bodyPr>
          <a:lstStyle/>
          <a:p>
            <a:pPr>
              <a:lnSpc>
                <a:spcPct val="100000"/>
              </a:lnSpc>
            </a:pPr>
            <a:r>
              <a:rPr lang="en-GB" sz="2000" dirty="0"/>
              <a:t>Make a 1 minute video using Power Point</a:t>
            </a:r>
          </a:p>
          <a:p>
            <a:pPr>
              <a:lnSpc>
                <a:spcPct val="100000"/>
              </a:lnSpc>
            </a:pPr>
            <a:r>
              <a:rPr lang="en-GB" sz="2000" dirty="0"/>
              <a:t>Critically evaluate a topic of choice. Some ideas:-</a:t>
            </a:r>
          </a:p>
          <a:p>
            <a:pPr marL="342900" indent="-342900">
              <a:lnSpc>
                <a:spcPct val="100000"/>
              </a:lnSpc>
              <a:buChar char="•"/>
            </a:pPr>
            <a:r>
              <a:rPr lang="en-GB" sz="2000" dirty="0"/>
              <a:t>Ethical considerations in regards to police wearing body worn cameras</a:t>
            </a:r>
          </a:p>
          <a:p>
            <a:pPr marL="342900" indent="-342900">
              <a:lnSpc>
                <a:spcPct val="100000"/>
              </a:lnSpc>
              <a:buChar char="•"/>
            </a:pPr>
            <a:r>
              <a:rPr lang="en-GB" sz="2000" dirty="0"/>
              <a:t>The advantages and disadvantages of a technology (of choice) within your chosen discipline </a:t>
            </a:r>
          </a:p>
          <a:p>
            <a:pPr marL="342900" indent="-342900">
              <a:lnSpc>
                <a:spcPct val="100000"/>
              </a:lnSpc>
              <a:buChar char="•"/>
            </a:pPr>
            <a:r>
              <a:rPr lang="en-GB" sz="2000" dirty="0"/>
              <a:t>The impact Covid has played on the CJS</a:t>
            </a:r>
          </a:p>
          <a:p>
            <a:pPr>
              <a:lnSpc>
                <a:spcPct val="100000"/>
              </a:lnSpc>
            </a:pPr>
            <a:r>
              <a:rPr lang="en-GB" sz="2000" dirty="0"/>
              <a:t>Your video </a:t>
            </a:r>
            <a:r>
              <a:rPr lang="en-GB" sz="2000" b="1" dirty="0"/>
              <a:t>must provide a critical analysis, animation and sound (music/ voice over) and supported slides</a:t>
            </a:r>
          </a:p>
          <a:p>
            <a:pPr>
              <a:lnSpc>
                <a:spcPct val="100000"/>
              </a:lnSpc>
            </a:pPr>
            <a:r>
              <a:rPr lang="en-GB" sz="2000" b="1" dirty="0">
                <a:solidFill>
                  <a:srgbClr val="FF0000"/>
                </a:solidFill>
              </a:rPr>
              <a:t>"How to" guides can be found on the Moodle tile, "Resources"</a:t>
            </a:r>
          </a:p>
          <a:p>
            <a:pPr>
              <a:lnSpc>
                <a:spcPct val="100000"/>
              </a:lnSpc>
            </a:pPr>
            <a:r>
              <a:rPr lang="en-GB" sz="2000" dirty="0">
                <a:ea typeface="+mn-lt"/>
                <a:cs typeface="+mn-lt"/>
                <a:hlinkClick r:id="rId3"/>
              </a:rPr>
              <a:t>How to Make a Video in PowerPoint - ppt to video - YouTube</a:t>
            </a:r>
            <a:endParaRPr lang="en-GB"/>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688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B0B1174F-3714-98A3-167A-79AE8A4BAD44}"/>
              </a:ext>
            </a:extLst>
          </p:cNvPr>
          <p:cNvPicPr>
            <a:picLocks noChangeAspect="1"/>
          </p:cNvPicPr>
          <p:nvPr/>
        </p:nvPicPr>
        <p:blipFill rotWithShape="1">
          <a:blip r:embed="rId2"/>
          <a:srcRect l="48228" r="9368" b="-3"/>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24258C-110D-1A52-FBF7-38BDE987FE62}"/>
              </a:ext>
            </a:extLst>
          </p:cNvPr>
          <p:cNvSpPr>
            <a:spLocks noGrp="1"/>
          </p:cNvSpPr>
          <p:nvPr>
            <p:ph type="title"/>
          </p:nvPr>
        </p:nvSpPr>
        <p:spPr>
          <a:xfrm>
            <a:off x="5606552" y="858982"/>
            <a:ext cx="4369757" cy="2129878"/>
          </a:xfrm>
        </p:spPr>
        <p:txBody>
          <a:bodyPr>
            <a:normAutofit/>
          </a:bodyPr>
          <a:lstStyle/>
          <a:p>
            <a:r>
              <a:rPr lang="en-GB" dirty="0"/>
              <a:t>Any questions?</a:t>
            </a:r>
          </a:p>
        </p:txBody>
      </p:sp>
      <p:sp>
        <p:nvSpPr>
          <p:cNvPr id="3" name="Content Placeholder 2">
            <a:extLst>
              <a:ext uri="{FF2B5EF4-FFF2-40B4-BE49-F238E27FC236}">
                <a16:creationId xmlns:a16="http://schemas.microsoft.com/office/drawing/2014/main" id="{08854D8E-A9E8-920D-48C7-7AE08BD65865}"/>
              </a:ext>
            </a:extLst>
          </p:cNvPr>
          <p:cNvSpPr>
            <a:spLocks noGrp="1"/>
          </p:cNvSpPr>
          <p:nvPr>
            <p:ph idx="1"/>
          </p:nvPr>
        </p:nvSpPr>
        <p:spPr>
          <a:xfrm>
            <a:off x="5606552" y="3467499"/>
            <a:ext cx="5012796" cy="2544416"/>
          </a:xfrm>
        </p:spPr>
        <p:txBody>
          <a:bodyPr>
            <a:normAutofit/>
          </a:bodyPr>
          <a:lstStyle/>
          <a:p>
            <a:endParaRPr lang="en-GB"/>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98580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0" name="Straight Connector 29">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4" name="Rectangle 33">
            <a:extLst>
              <a:ext uri="{FF2B5EF4-FFF2-40B4-BE49-F238E27FC236}">
                <a16:creationId xmlns:a16="http://schemas.microsoft.com/office/drawing/2014/main" id="{3899DA5E-794D-4391-A67B-C734D18C5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int">
            <a:extLst>
              <a:ext uri="{FF2B5EF4-FFF2-40B4-BE49-F238E27FC236}">
                <a16:creationId xmlns:a16="http://schemas.microsoft.com/office/drawing/2014/main" id="{DF8D6DF5-7A00-4A9D-BD50-E8BCC8F4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5" descr="A close-up of a police officer&#10;&#10;Description automatically generated">
            <a:extLst>
              <a:ext uri="{FF2B5EF4-FFF2-40B4-BE49-F238E27FC236}">
                <a16:creationId xmlns:a16="http://schemas.microsoft.com/office/drawing/2014/main" id="{66B183EA-5970-4940-7252-5D77BE746B77}"/>
              </a:ext>
            </a:extLst>
          </p:cNvPr>
          <p:cNvPicPr>
            <a:picLocks noChangeAspect="1"/>
          </p:cNvPicPr>
          <p:nvPr/>
        </p:nvPicPr>
        <p:blipFill rotWithShape="1">
          <a:blip r:embed="rId2"/>
          <a:srcRect l="20415" r="2" b="2"/>
          <a:stretch/>
        </p:blipFill>
        <p:spPr>
          <a:xfrm>
            <a:off x="6121757" y="2570072"/>
            <a:ext cx="6095999" cy="4289479"/>
          </a:xfrm>
          <a:prstGeom prst="rect">
            <a:avLst/>
          </a:prstGeom>
          <a:effectLst/>
        </p:spPr>
      </p:pic>
      <p:sp useBgFill="1">
        <p:nvSpPr>
          <p:cNvPr id="38" name="Rectangle 37">
            <a:extLst>
              <a:ext uri="{FF2B5EF4-FFF2-40B4-BE49-F238E27FC236}">
                <a16:creationId xmlns:a16="http://schemas.microsoft.com/office/drawing/2014/main" id="{B30B727F-99CD-48A5-9962-6F0C0EA62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6F0430-3DD8-9E45-BFE2-6CC337E053C6}"/>
              </a:ext>
            </a:extLst>
          </p:cNvPr>
          <p:cNvSpPr>
            <a:spLocks noGrp="1"/>
          </p:cNvSpPr>
          <p:nvPr>
            <p:ph type="title"/>
          </p:nvPr>
        </p:nvSpPr>
        <p:spPr>
          <a:xfrm>
            <a:off x="761802" y="754336"/>
            <a:ext cx="10426434" cy="1287816"/>
          </a:xfrm>
        </p:spPr>
        <p:txBody>
          <a:bodyPr vert="horz" lIns="91440" tIns="45720" rIns="91440" bIns="45720" rtlCol="0" anchor="b">
            <a:normAutofit/>
          </a:bodyPr>
          <a:lstStyle/>
          <a:p>
            <a:pPr>
              <a:lnSpc>
                <a:spcPct val="90000"/>
              </a:lnSpc>
            </a:pPr>
            <a:r>
              <a:rPr lang="en-US" sz="4100"/>
              <a:t>Next week...</a:t>
            </a:r>
            <a:br>
              <a:rPr lang="en-US" sz="4100"/>
            </a:br>
            <a:endParaRPr lang="en-US" sz="4100"/>
          </a:p>
        </p:txBody>
      </p:sp>
      <p:sp>
        <p:nvSpPr>
          <p:cNvPr id="3" name="Content Placeholder 2">
            <a:extLst>
              <a:ext uri="{FF2B5EF4-FFF2-40B4-BE49-F238E27FC236}">
                <a16:creationId xmlns:a16="http://schemas.microsoft.com/office/drawing/2014/main" id="{500B719E-DB09-2644-7A1E-5595CB4AB802}"/>
              </a:ext>
            </a:extLst>
          </p:cNvPr>
          <p:cNvSpPr>
            <a:spLocks noGrp="1"/>
          </p:cNvSpPr>
          <p:nvPr>
            <p:ph idx="1"/>
          </p:nvPr>
        </p:nvSpPr>
        <p:spPr>
          <a:xfrm>
            <a:off x="761801" y="2964520"/>
            <a:ext cx="4829434" cy="2951202"/>
          </a:xfrm>
        </p:spPr>
        <p:txBody>
          <a:bodyPr vert="horz" lIns="91440" tIns="45720" rIns="91440" bIns="45720" rtlCol="0" anchor="t">
            <a:normAutofit/>
          </a:bodyPr>
          <a:lstStyle/>
          <a:p>
            <a:r>
              <a:rPr lang="en-US" sz="2400"/>
              <a:t>Resilience, health and wellbeing</a:t>
            </a:r>
          </a:p>
        </p:txBody>
      </p:sp>
      <p:cxnSp>
        <p:nvCxnSpPr>
          <p:cNvPr id="40" name="Straight Connector 39">
            <a:extLst>
              <a:ext uri="{FF2B5EF4-FFF2-40B4-BE49-F238E27FC236}">
                <a16:creationId xmlns:a16="http://schemas.microsoft.com/office/drawing/2014/main" id="{2C4AD1A6-4D2B-4BD2-A7D5-B3F27077C4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722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3.xml><?xml version="1.0" encoding="utf-8"?>
<a:theme xmlns:a="http://schemas.openxmlformats.org/drawingml/2006/main" name="BevelVTI">
  <a:themeElements>
    <a:clrScheme name="AnalogousFromDarkSeedLeftStep">
      <a:dk1>
        <a:srgbClr val="000000"/>
      </a:dk1>
      <a:lt1>
        <a:srgbClr val="FFFFFF"/>
      </a:lt1>
      <a:dk2>
        <a:srgbClr val="412F24"/>
      </a:dk2>
      <a:lt2>
        <a:srgbClr val="E8E2E8"/>
      </a:lt2>
      <a:accent1>
        <a:srgbClr val="29BB21"/>
      </a:accent1>
      <a:accent2>
        <a:srgbClr val="5FB414"/>
      </a:accent2>
      <a:accent3>
        <a:srgbClr val="99A81E"/>
      </a:accent3>
      <a:accent4>
        <a:srgbClr val="CD9616"/>
      </a:accent4>
      <a:accent5>
        <a:srgbClr val="E75E29"/>
      </a:accent5>
      <a:accent6>
        <a:srgbClr val="D51731"/>
      </a:accent6>
      <a:hlink>
        <a:srgbClr val="B5723C"/>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111</TotalTime>
  <Words>1747</Words>
  <Application>Microsoft Office PowerPoint</Application>
  <PresentationFormat>Widescreen</PresentationFormat>
  <Paragraphs>129</Paragraphs>
  <Slides>25</Slides>
  <Notes>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25</vt:i4>
      </vt:variant>
    </vt:vector>
  </HeadingPairs>
  <TitlesOfParts>
    <vt:vector size="33" baseType="lpstr">
      <vt:lpstr>Myriad Pro</vt:lpstr>
      <vt:lpstr>Arial</vt:lpstr>
      <vt:lpstr>Bierstadt</vt:lpstr>
      <vt:lpstr>Calibri</vt:lpstr>
      <vt:lpstr>Calibri Light</vt:lpstr>
      <vt:lpstr>office theme</vt:lpstr>
      <vt:lpstr>Theme1.thmx first page pp</vt:lpstr>
      <vt:lpstr>BevelVTI</vt:lpstr>
      <vt:lpstr>Study Skills- Workshop Week 3</vt:lpstr>
      <vt:lpstr>So far….</vt:lpstr>
      <vt:lpstr>Recap from the lecture</vt:lpstr>
      <vt:lpstr>Referencing</vt:lpstr>
      <vt:lpstr>Harvard Referencing</vt:lpstr>
      <vt:lpstr>Task</vt:lpstr>
      <vt:lpstr>What makes a good essay?</vt:lpstr>
      <vt:lpstr>Aids to help me get started</vt:lpstr>
      <vt:lpstr>Types of writing styles</vt:lpstr>
      <vt:lpstr>Name some different types of academic writing </vt:lpstr>
      <vt:lpstr>Example of descriptive writing </vt:lpstr>
      <vt:lpstr>Example of Analytical writing </vt:lpstr>
      <vt:lpstr>Example of descriptive writing</vt:lpstr>
      <vt:lpstr>Example of persuasive writing </vt:lpstr>
      <vt:lpstr>What is reading and writing critically?</vt:lpstr>
      <vt:lpstr>Reading critically...</vt:lpstr>
      <vt:lpstr>Writing critically....</vt:lpstr>
      <vt:lpstr>Example...</vt:lpstr>
      <vt:lpstr>A critical approach...</vt:lpstr>
      <vt:lpstr>What's the harm in too much descriptive text within a submission?</vt:lpstr>
      <vt:lpstr>Take note!!</vt:lpstr>
      <vt:lpstr>Types of assessments </vt:lpstr>
      <vt:lpstr>Task.... 1 hour</vt:lpstr>
      <vt:lpstr>Any questions?</vt:lpstr>
      <vt:lpstr>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Jane Davies</cp:lastModifiedBy>
  <cp:revision>394</cp:revision>
  <dcterms:created xsi:type="dcterms:W3CDTF">2023-06-23T12:43:49Z</dcterms:created>
  <dcterms:modified xsi:type="dcterms:W3CDTF">2023-10-19T12:46:47Z</dcterms:modified>
</cp:coreProperties>
</file>