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Lst>
  <p:sldSz cx="15113000" cy="21374100"/>
  <p:notesSz cx="6858000" cy="9144000"/>
  <p:embeddedFontLst>
    <p:embeddedFont>
      <p:font typeface="Neue Machina Ultra-Bold" charset="1" panose="00000900000000000000"/>
      <p:regular r:id="rId7"/>
    </p:embeddedFont>
    <p:embeddedFont>
      <p:font typeface="Open Sauce Bold" charset="1" panose="00000800000000000000"/>
      <p:regular r:id="rId8"/>
    </p:embeddedFont>
    <p:embeddedFont>
      <p:font typeface="Open Sauce" charset="1" panose="00000500000000000000"/>
      <p:regular r:id="rId9"/>
    </p:embeddedFont>
    <p:embeddedFont>
      <p:font typeface="DM Sans" charset="1" panose="00000000000000000000"/>
      <p:regular r:id="rId10"/>
    </p:embeddedFont>
    <p:embeddedFont>
      <p:font typeface="DM Sans Bold" charset="1" panose="00000000000000000000"/>
      <p:regular r:id="rId11"/>
    </p:embeddedFont>
    <p:embeddedFont>
      <p:font typeface="Hussar Bold" charset="1" panose="0000080000000000000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png" Type="http://schemas.openxmlformats.org/officeDocument/2006/relationships/image"/><Relationship Id="rId8" Target="../media/image7.png" Type="http://schemas.openxmlformats.org/officeDocument/2006/relationships/image"/><Relationship Id="rId9" Target="../media/image8.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01B695"/>
        </a:solidFill>
      </p:bgPr>
    </p:bg>
    <p:spTree>
      <p:nvGrpSpPr>
        <p:cNvPr id="1" name=""/>
        <p:cNvGrpSpPr/>
        <p:nvPr/>
      </p:nvGrpSpPr>
      <p:grpSpPr>
        <a:xfrm>
          <a:off x="0" y="0"/>
          <a:ext cx="0" cy="0"/>
          <a:chOff x="0" y="0"/>
          <a:chExt cx="0" cy="0"/>
        </a:xfrm>
      </p:grpSpPr>
      <p:grpSp>
        <p:nvGrpSpPr>
          <p:cNvPr name="Group 2" id="2"/>
          <p:cNvGrpSpPr/>
          <p:nvPr/>
        </p:nvGrpSpPr>
        <p:grpSpPr>
          <a:xfrm rot="0">
            <a:off x="518848" y="477066"/>
            <a:ext cx="14082305" cy="20429867"/>
            <a:chOff x="0" y="0"/>
            <a:chExt cx="635000" cy="921225"/>
          </a:xfrm>
        </p:grpSpPr>
        <p:sp>
          <p:nvSpPr>
            <p:cNvPr name="Freeform 3" id="3"/>
            <p:cNvSpPr/>
            <p:nvPr/>
          </p:nvSpPr>
          <p:spPr>
            <a:xfrm flipH="false" flipV="false" rot="0">
              <a:off x="0" y="0"/>
              <a:ext cx="635000" cy="921225"/>
            </a:xfrm>
            <a:custGeom>
              <a:avLst/>
              <a:gdLst/>
              <a:ahLst/>
              <a:cxnLst/>
              <a:rect r="r" b="b" t="t" l="l"/>
              <a:pathLst>
                <a:path h="921225" w="635000">
                  <a:moveTo>
                    <a:pt x="15892" y="0"/>
                  </a:moveTo>
                  <a:lnTo>
                    <a:pt x="619108" y="0"/>
                  </a:lnTo>
                  <a:cubicBezTo>
                    <a:pt x="627885" y="0"/>
                    <a:pt x="635000" y="7115"/>
                    <a:pt x="635000" y="15892"/>
                  </a:cubicBezTo>
                  <a:lnTo>
                    <a:pt x="635000" y="905333"/>
                  </a:lnTo>
                  <a:cubicBezTo>
                    <a:pt x="635000" y="914110"/>
                    <a:pt x="627885" y="921225"/>
                    <a:pt x="619108" y="921225"/>
                  </a:cubicBezTo>
                  <a:lnTo>
                    <a:pt x="15892" y="921225"/>
                  </a:lnTo>
                  <a:cubicBezTo>
                    <a:pt x="7115" y="921225"/>
                    <a:pt x="0" y="914110"/>
                    <a:pt x="0" y="905333"/>
                  </a:cubicBezTo>
                  <a:lnTo>
                    <a:pt x="0" y="15892"/>
                  </a:lnTo>
                  <a:cubicBezTo>
                    <a:pt x="0" y="7115"/>
                    <a:pt x="7115" y="0"/>
                    <a:pt x="15892" y="0"/>
                  </a:cubicBezTo>
                  <a:close/>
                </a:path>
              </a:pathLst>
            </a:custGeom>
            <a:solidFill>
              <a:srgbClr val="F2F8DB"/>
            </a:solidFill>
          </p:spPr>
        </p:sp>
        <p:sp>
          <p:nvSpPr>
            <p:cNvPr name="TextBox 4" id="4"/>
            <p:cNvSpPr txBox="true"/>
            <p:nvPr/>
          </p:nvSpPr>
          <p:spPr>
            <a:xfrm>
              <a:off x="0" y="-38100"/>
              <a:ext cx="635000" cy="959325"/>
            </a:xfrm>
            <a:prstGeom prst="rect">
              <a:avLst/>
            </a:prstGeom>
          </p:spPr>
          <p:txBody>
            <a:bodyPr anchor="ctr" rtlCol="false" tIns="71838" lIns="71838" bIns="71838" rIns="71838"/>
            <a:lstStyle/>
            <a:p>
              <a:pPr algn="ctr">
                <a:lnSpc>
                  <a:spcPts val="3563"/>
                </a:lnSpc>
              </a:pPr>
            </a:p>
          </p:txBody>
        </p:sp>
      </p:grpSp>
      <p:grpSp>
        <p:nvGrpSpPr>
          <p:cNvPr name="Group 5" id="5"/>
          <p:cNvGrpSpPr/>
          <p:nvPr/>
        </p:nvGrpSpPr>
        <p:grpSpPr>
          <a:xfrm rot="0">
            <a:off x="0" y="5798705"/>
            <a:ext cx="7325112" cy="4893295"/>
            <a:chOff x="0" y="0"/>
            <a:chExt cx="770274" cy="514556"/>
          </a:xfrm>
        </p:grpSpPr>
        <p:sp>
          <p:nvSpPr>
            <p:cNvPr name="Freeform 6" id="6"/>
            <p:cNvSpPr/>
            <p:nvPr/>
          </p:nvSpPr>
          <p:spPr>
            <a:xfrm flipH="false" flipV="false" rot="0">
              <a:off x="0" y="0"/>
              <a:ext cx="770274" cy="514556"/>
            </a:xfrm>
            <a:custGeom>
              <a:avLst/>
              <a:gdLst/>
              <a:ahLst/>
              <a:cxnLst/>
              <a:rect r="r" b="b" t="t" l="l"/>
              <a:pathLst>
                <a:path h="514556" w="770274">
                  <a:moveTo>
                    <a:pt x="30551" y="0"/>
                  </a:moveTo>
                  <a:lnTo>
                    <a:pt x="739723" y="0"/>
                  </a:lnTo>
                  <a:cubicBezTo>
                    <a:pt x="756596" y="0"/>
                    <a:pt x="770274" y="13678"/>
                    <a:pt x="770274" y="30551"/>
                  </a:cubicBezTo>
                  <a:lnTo>
                    <a:pt x="770274" y="484005"/>
                  </a:lnTo>
                  <a:cubicBezTo>
                    <a:pt x="770274" y="500878"/>
                    <a:pt x="756596" y="514556"/>
                    <a:pt x="739723" y="514556"/>
                  </a:cubicBezTo>
                  <a:lnTo>
                    <a:pt x="30551" y="514556"/>
                  </a:lnTo>
                  <a:cubicBezTo>
                    <a:pt x="13678" y="514556"/>
                    <a:pt x="0" y="500878"/>
                    <a:pt x="0" y="484005"/>
                  </a:cubicBezTo>
                  <a:lnTo>
                    <a:pt x="0" y="30551"/>
                  </a:lnTo>
                  <a:cubicBezTo>
                    <a:pt x="0" y="13678"/>
                    <a:pt x="13678" y="0"/>
                    <a:pt x="30551" y="0"/>
                  </a:cubicBezTo>
                  <a:close/>
                </a:path>
              </a:pathLst>
            </a:custGeom>
            <a:solidFill>
              <a:srgbClr val="01B695"/>
            </a:solidFill>
          </p:spPr>
        </p:sp>
        <p:sp>
          <p:nvSpPr>
            <p:cNvPr name="TextBox 7" id="7"/>
            <p:cNvSpPr txBox="true"/>
            <p:nvPr/>
          </p:nvSpPr>
          <p:spPr>
            <a:xfrm>
              <a:off x="0" y="-38100"/>
              <a:ext cx="770274" cy="552656"/>
            </a:xfrm>
            <a:prstGeom prst="rect">
              <a:avLst/>
            </a:prstGeom>
          </p:spPr>
          <p:txBody>
            <a:bodyPr anchor="ctr" rtlCol="false" tIns="71838" lIns="71838" bIns="71838" rIns="71838"/>
            <a:lstStyle/>
            <a:p>
              <a:pPr algn="ctr">
                <a:lnSpc>
                  <a:spcPts val="3563"/>
                </a:lnSpc>
              </a:pPr>
            </a:p>
          </p:txBody>
        </p:sp>
      </p:grpSp>
      <p:sp>
        <p:nvSpPr>
          <p:cNvPr name="AutoShape 8" id="8"/>
          <p:cNvSpPr/>
          <p:nvPr/>
        </p:nvSpPr>
        <p:spPr>
          <a:xfrm>
            <a:off x="911027" y="5381144"/>
            <a:ext cx="6414085" cy="0"/>
          </a:xfrm>
          <a:prstGeom prst="line">
            <a:avLst/>
          </a:prstGeom>
          <a:ln cap="flat" w="28575">
            <a:solidFill>
              <a:srgbClr val="000001"/>
            </a:solidFill>
            <a:prstDash val="solid"/>
            <a:headEnd type="none" len="sm" w="sm"/>
            <a:tailEnd type="none" len="sm" w="sm"/>
          </a:ln>
        </p:spPr>
      </p:sp>
      <p:sp>
        <p:nvSpPr>
          <p:cNvPr name="AutoShape 9" id="9"/>
          <p:cNvSpPr/>
          <p:nvPr/>
        </p:nvSpPr>
        <p:spPr>
          <a:xfrm>
            <a:off x="7684617" y="16453990"/>
            <a:ext cx="6313076" cy="0"/>
          </a:xfrm>
          <a:prstGeom prst="line">
            <a:avLst/>
          </a:prstGeom>
          <a:ln cap="flat" w="28575">
            <a:solidFill>
              <a:srgbClr val="000001"/>
            </a:solidFill>
            <a:prstDash val="solid"/>
            <a:headEnd type="none" len="sm" w="sm"/>
            <a:tailEnd type="none" len="sm" w="sm"/>
          </a:ln>
        </p:spPr>
      </p:sp>
      <p:sp>
        <p:nvSpPr>
          <p:cNvPr name="Freeform 10" id="10"/>
          <p:cNvSpPr/>
          <p:nvPr/>
        </p:nvSpPr>
        <p:spPr>
          <a:xfrm flipH="false" flipV="false" rot="0">
            <a:off x="6389763" y="8770916"/>
            <a:ext cx="1308549" cy="1561176"/>
          </a:xfrm>
          <a:custGeom>
            <a:avLst/>
            <a:gdLst/>
            <a:ahLst/>
            <a:cxnLst/>
            <a:rect r="r" b="b" t="t" l="l"/>
            <a:pathLst>
              <a:path h="1561176" w="1308549">
                <a:moveTo>
                  <a:pt x="0" y="0"/>
                </a:moveTo>
                <a:lnTo>
                  <a:pt x="1308549" y="0"/>
                </a:lnTo>
                <a:lnTo>
                  <a:pt x="1308549" y="1561176"/>
                </a:lnTo>
                <a:lnTo>
                  <a:pt x="0" y="156117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1" id="11"/>
          <p:cNvSpPr/>
          <p:nvPr/>
        </p:nvSpPr>
        <p:spPr>
          <a:xfrm flipH="false" flipV="false" rot="0">
            <a:off x="13154196" y="19520747"/>
            <a:ext cx="117673" cy="210131"/>
          </a:xfrm>
          <a:custGeom>
            <a:avLst/>
            <a:gdLst/>
            <a:ahLst/>
            <a:cxnLst/>
            <a:rect r="r" b="b" t="t" l="l"/>
            <a:pathLst>
              <a:path h="210131" w="117673">
                <a:moveTo>
                  <a:pt x="0" y="0"/>
                </a:moveTo>
                <a:lnTo>
                  <a:pt x="117673" y="0"/>
                </a:lnTo>
                <a:lnTo>
                  <a:pt x="117673" y="210131"/>
                </a:lnTo>
                <a:lnTo>
                  <a:pt x="0" y="210131"/>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2" id="12"/>
          <p:cNvSpPr/>
          <p:nvPr/>
        </p:nvSpPr>
        <p:spPr>
          <a:xfrm flipH="false" flipV="false" rot="0">
            <a:off x="10153756" y="19252298"/>
            <a:ext cx="126624" cy="226114"/>
          </a:xfrm>
          <a:custGeom>
            <a:avLst/>
            <a:gdLst/>
            <a:ahLst/>
            <a:cxnLst/>
            <a:rect r="r" b="b" t="t" l="l"/>
            <a:pathLst>
              <a:path h="226114" w="126624">
                <a:moveTo>
                  <a:pt x="0" y="0"/>
                </a:moveTo>
                <a:lnTo>
                  <a:pt x="126624" y="0"/>
                </a:lnTo>
                <a:lnTo>
                  <a:pt x="126624" y="226114"/>
                </a:lnTo>
                <a:lnTo>
                  <a:pt x="0" y="22611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3" id="13"/>
          <p:cNvSpPr/>
          <p:nvPr/>
        </p:nvSpPr>
        <p:spPr>
          <a:xfrm flipH="false" flipV="false" rot="0">
            <a:off x="9558865" y="17944787"/>
            <a:ext cx="126624" cy="226114"/>
          </a:xfrm>
          <a:custGeom>
            <a:avLst/>
            <a:gdLst/>
            <a:ahLst/>
            <a:cxnLst/>
            <a:rect r="r" b="b" t="t" l="l"/>
            <a:pathLst>
              <a:path h="226114" w="126624">
                <a:moveTo>
                  <a:pt x="0" y="0"/>
                </a:moveTo>
                <a:lnTo>
                  <a:pt x="126623" y="0"/>
                </a:lnTo>
                <a:lnTo>
                  <a:pt x="126623" y="226114"/>
                </a:lnTo>
                <a:lnTo>
                  <a:pt x="0" y="22611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4" id="14"/>
          <p:cNvSpPr/>
          <p:nvPr/>
        </p:nvSpPr>
        <p:spPr>
          <a:xfrm flipH="false" flipV="false" rot="0">
            <a:off x="11834365" y="18026545"/>
            <a:ext cx="126624" cy="226114"/>
          </a:xfrm>
          <a:custGeom>
            <a:avLst/>
            <a:gdLst/>
            <a:ahLst/>
            <a:cxnLst/>
            <a:rect r="r" b="b" t="t" l="l"/>
            <a:pathLst>
              <a:path h="226114" w="126624">
                <a:moveTo>
                  <a:pt x="0" y="0"/>
                </a:moveTo>
                <a:lnTo>
                  <a:pt x="126624" y="0"/>
                </a:lnTo>
                <a:lnTo>
                  <a:pt x="126624" y="226114"/>
                </a:lnTo>
                <a:lnTo>
                  <a:pt x="0" y="22611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5" id="15"/>
          <p:cNvSpPr/>
          <p:nvPr/>
        </p:nvSpPr>
        <p:spPr>
          <a:xfrm flipH="false" flipV="false" rot="0">
            <a:off x="12651096" y="18057844"/>
            <a:ext cx="126624" cy="226114"/>
          </a:xfrm>
          <a:custGeom>
            <a:avLst/>
            <a:gdLst/>
            <a:ahLst/>
            <a:cxnLst/>
            <a:rect r="r" b="b" t="t" l="l"/>
            <a:pathLst>
              <a:path h="226114" w="126624">
                <a:moveTo>
                  <a:pt x="0" y="0"/>
                </a:moveTo>
                <a:lnTo>
                  <a:pt x="126624" y="0"/>
                </a:lnTo>
                <a:lnTo>
                  <a:pt x="126624" y="226114"/>
                </a:lnTo>
                <a:lnTo>
                  <a:pt x="0" y="22611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6" id="16"/>
          <p:cNvSpPr/>
          <p:nvPr/>
        </p:nvSpPr>
        <p:spPr>
          <a:xfrm flipH="false" flipV="false" rot="0">
            <a:off x="11416219" y="18940214"/>
            <a:ext cx="126624" cy="226114"/>
          </a:xfrm>
          <a:custGeom>
            <a:avLst/>
            <a:gdLst/>
            <a:ahLst/>
            <a:cxnLst/>
            <a:rect r="r" b="b" t="t" l="l"/>
            <a:pathLst>
              <a:path h="226114" w="126624">
                <a:moveTo>
                  <a:pt x="0" y="0"/>
                </a:moveTo>
                <a:lnTo>
                  <a:pt x="126624" y="0"/>
                </a:lnTo>
                <a:lnTo>
                  <a:pt x="126624" y="226114"/>
                </a:lnTo>
                <a:lnTo>
                  <a:pt x="0" y="22611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7" id="17"/>
          <p:cNvSpPr/>
          <p:nvPr/>
        </p:nvSpPr>
        <p:spPr>
          <a:xfrm flipH="false" flipV="false" rot="0">
            <a:off x="11192438" y="2573546"/>
            <a:ext cx="2986568" cy="2535689"/>
          </a:xfrm>
          <a:custGeom>
            <a:avLst/>
            <a:gdLst/>
            <a:ahLst/>
            <a:cxnLst/>
            <a:rect r="r" b="b" t="t" l="l"/>
            <a:pathLst>
              <a:path h="2535689" w="2986568">
                <a:moveTo>
                  <a:pt x="0" y="0"/>
                </a:moveTo>
                <a:lnTo>
                  <a:pt x="2986568" y="0"/>
                </a:lnTo>
                <a:lnTo>
                  <a:pt x="2986568" y="2535690"/>
                </a:lnTo>
                <a:lnTo>
                  <a:pt x="0" y="2535690"/>
                </a:lnTo>
                <a:lnTo>
                  <a:pt x="0" y="0"/>
                </a:lnTo>
                <a:close/>
              </a:path>
            </a:pathLst>
          </a:custGeom>
          <a:blipFill>
            <a:blip r:embed="rId6"/>
            <a:stretch>
              <a:fillRect l="-16648" t="0" r="-10785" b="0"/>
            </a:stretch>
          </a:blipFill>
        </p:spPr>
      </p:sp>
      <p:sp>
        <p:nvSpPr>
          <p:cNvPr name="Freeform 18" id="18"/>
          <p:cNvSpPr/>
          <p:nvPr/>
        </p:nvSpPr>
        <p:spPr>
          <a:xfrm flipH="false" flipV="false" rot="0">
            <a:off x="1446875" y="8122630"/>
            <a:ext cx="4773893" cy="2446620"/>
          </a:xfrm>
          <a:custGeom>
            <a:avLst/>
            <a:gdLst/>
            <a:ahLst/>
            <a:cxnLst/>
            <a:rect r="r" b="b" t="t" l="l"/>
            <a:pathLst>
              <a:path h="2446620" w="4773893">
                <a:moveTo>
                  <a:pt x="0" y="0"/>
                </a:moveTo>
                <a:lnTo>
                  <a:pt x="4773892" y="0"/>
                </a:lnTo>
                <a:lnTo>
                  <a:pt x="4773892" y="2446620"/>
                </a:lnTo>
                <a:lnTo>
                  <a:pt x="0" y="2446620"/>
                </a:lnTo>
                <a:lnTo>
                  <a:pt x="0" y="0"/>
                </a:lnTo>
                <a:close/>
              </a:path>
            </a:pathLst>
          </a:custGeom>
          <a:blipFill>
            <a:blip r:embed="rId7"/>
            <a:stretch>
              <a:fillRect l="0" t="0" r="0" b="0"/>
            </a:stretch>
          </a:blipFill>
        </p:spPr>
      </p:sp>
      <p:sp>
        <p:nvSpPr>
          <p:cNvPr name="Freeform 19" id="19"/>
          <p:cNvSpPr/>
          <p:nvPr/>
        </p:nvSpPr>
        <p:spPr>
          <a:xfrm flipH="false" flipV="false" rot="0">
            <a:off x="7656601" y="5300182"/>
            <a:ext cx="6709047" cy="10787096"/>
          </a:xfrm>
          <a:custGeom>
            <a:avLst/>
            <a:gdLst/>
            <a:ahLst/>
            <a:cxnLst/>
            <a:rect r="r" b="b" t="t" l="l"/>
            <a:pathLst>
              <a:path h="10787096" w="6709047">
                <a:moveTo>
                  <a:pt x="0" y="0"/>
                </a:moveTo>
                <a:lnTo>
                  <a:pt x="6709048" y="0"/>
                </a:lnTo>
                <a:lnTo>
                  <a:pt x="6709048" y="10787095"/>
                </a:lnTo>
                <a:lnTo>
                  <a:pt x="0" y="10787095"/>
                </a:lnTo>
                <a:lnTo>
                  <a:pt x="0" y="0"/>
                </a:lnTo>
                <a:close/>
              </a:path>
            </a:pathLst>
          </a:custGeom>
          <a:blipFill>
            <a:blip r:embed="rId8"/>
            <a:stretch>
              <a:fillRect l="0" t="0" r="0" b="0"/>
            </a:stretch>
          </a:blipFill>
        </p:spPr>
      </p:sp>
      <p:sp>
        <p:nvSpPr>
          <p:cNvPr name="Freeform 20" id="20"/>
          <p:cNvSpPr/>
          <p:nvPr/>
        </p:nvSpPr>
        <p:spPr>
          <a:xfrm flipH="false" flipV="false" rot="0">
            <a:off x="7744666" y="2592819"/>
            <a:ext cx="3330035" cy="2535689"/>
          </a:xfrm>
          <a:custGeom>
            <a:avLst/>
            <a:gdLst/>
            <a:ahLst/>
            <a:cxnLst/>
            <a:rect r="r" b="b" t="t" l="l"/>
            <a:pathLst>
              <a:path h="2535689" w="3330035">
                <a:moveTo>
                  <a:pt x="0" y="0"/>
                </a:moveTo>
                <a:lnTo>
                  <a:pt x="3330035" y="0"/>
                </a:lnTo>
                <a:lnTo>
                  <a:pt x="3330035" y="2535690"/>
                </a:lnTo>
                <a:lnTo>
                  <a:pt x="0" y="2535690"/>
                </a:lnTo>
                <a:lnTo>
                  <a:pt x="0" y="0"/>
                </a:lnTo>
                <a:close/>
              </a:path>
            </a:pathLst>
          </a:custGeom>
          <a:blipFill>
            <a:blip r:embed="rId9"/>
            <a:stretch>
              <a:fillRect l="-5776" t="0" r="-26078" b="0"/>
            </a:stretch>
          </a:blipFill>
        </p:spPr>
      </p:sp>
      <p:sp>
        <p:nvSpPr>
          <p:cNvPr name="Freeform 21" id="21"/>
          <p:cNvSpPr/>
          <p:nvPr/>
        </p:nvSpPr>
        <p:spPr>
          <a:xfrm flipH="false" flipV="false" rot="0">
            <a:off x="391571" y="620921"/>
            <a:ext cx="3726498" cy="1491546"/>
          </a:xfrm>
          <a:custGeom>
            <a:avLst/>
            <a:gdLst/>
            <a:ahLst/>
            <a:cxnLst/>
            <a:rect r="r" b="b" t="t" l="l"/>
            <a:pathLst>
              <a:path h="1491546" w="3726498">
                <a:moveTo>
                  <a:pt x="0" y="0"/>
                </a:moveTo>
                <a:lnTo>
                  <a:pt x="3726498" y="0"/>
                </a:lnTo>
                <a:lnTo>
                  <a:pt x="3726498" y="1491547"/>
                </a:lnTo>
                <a:lnTo>
                  <a:pt x="0" y="1491547"/>
                </a:lnTo>
                <a:lnTo>
                  <a:pt x="0" y="0"/>
                </a:lnTo>
                <a:close/>
              </a:path>
            </a:pathLst>
          </a:custGeom>
          <a:blipFill>
            <a:blip r:embed="rId10"/>
            <a:stretch>
              <a:fillRect l="0" t="0" r="0" b="0"/>
            </a:stretch>
          </a:blipFill>
        </p:spPr>
      </p:sp>
      <p:sp>
        <p:nvSpPr>
          <p:cNvPr name="TextBox 22" id="22"/>
          <p:cNvSpPr txBox="true"/>
          <p:nvPr/>
        </p:nvSpPr>
        <p:spPr>
          <a:xfrm rot="0">
            <a:off x="4002650" y="772275"/>
            <a:ext cx="5619526" cy="1468119"/>
          </a:xfrm>
          <a:prstGeom prst="rect">
            <a:avLst/>
          </a:prstGeom>
        </p:spPr>
        <p:txBody>
          <a:bodyPr anchor="t" rtlCol="false" tIns="0" lIns="0" bIns="0" rIns="0">
            <a:spAutoFit/>
          </a:bodyPr>
          <a:lstStyle/>
          <a:p>
            <a:pPr algn="ctr">
              <a:lnSpc>
                <a:spcPts val="3799"/>
              </a:lnSpc>
            </a:pPr>
            <a:r>
              <a:rPr lang="en-US" b="true" sz="3799" spc="144">
                <a:solidFill>
                  <a:srgbClr val="000000"/>
                </a:solidFill>
                <a:latin typeface="Neue Machina Ultra-Bold"/>
                <a:ea typeface="Neue Machina Ultra-Bold"/>
                <a:cs typeface="Neue Machina Ultra-Bold"/>
                <a:sym typeface="Neue Machina Ultra-Bold"/>
              </a:rPr>
              <a:t>HOW TO</a:t>
            </a:r>
            <a:r>
              <a:rPr lang="en-US" b="true" sz="3799" spc="144">
                <a:solidFill>
                  <a:srgbClr val="000000"/>
                </a:solidFill>
                <a:latin typeface="Neue Machina Ultra-Bold"/>
                <a:ea typeface="Neue Machina Ultra-Bold"/>
                <a:cs typeface="Neue Machina Ultra-Bold"/>
                <a:sym typeface="Neue Machina Ultra-Bold"/>
              </a:rPr>
              <a:t> INSERT HYPERLINKS IN A POWERPOINT</a:t>
            </a:r>
          </a:p>
        </p:txBody>
      </p:sp>
      <p:sp>
        <p:nvSpPr>
          <p:cNvPr name="TextBox 23" id="23"/>
          <p:cNvSpPr txBox="true"/>
          <p:nvPr/>
        </p:nvSpPr>
        <p:spPr>
          <a:xfrm rot="0">
            <a:off x="911027" y="2824752"/>
            <a:ext cx="6480264" cy="712264"/>
          </a:xfrm>
          <a:prstGeom prst="rect">
            <a:avLst/>
          </a:prstGeom>
        </p:spPr>
        <p:txBody>
          <a:bodyPr anchor="t" rtlCol="false" tIns="0" lIns="0" bIns="0" rIns="0">
            <a:spAutoFit/>
          </a:bodyPr>
          <a:lstStyle/>
          <a:p>
            <a:pPr algn="l">
              <a:lnSpc>
                <a:spcPts val="5891"/>
              </a:lnSpc>
            </a:pPr>
            <a:r>
              <a:rPr lang="en-US" sz="4208" spc="155" b="true">
                <a:solidFill>
                  <a:srgbClr val="000000"/>
                </a:solidFill>
                <a:latin typeface="Open Sauce Bold"/>
                <a:ea typeface="Open Sauce Bold"/>
                <a:cs typeface="Open Sauce Bold"/>
                <a:sym typeface="Open Sauce Bold"/>
              </a:rPr>
              <a:t>I</a:t>
            </a:r>
            <a:r>
              <a:rPr lang="en-US" b="true" sz="4208" spc="155">
                <a:solidFill>
                  <a:srgbClr val="000000"/>
                </a:solidFill>
                <a:latin typeface="Open Sauce Bold"/>
                <a:ea typeface="Open Sauce Bold"/>
                <a:cs typeface="Open Sauce Bold"/>
                <a:sym typeface="Open Sauce Bold"/>
              </a:rPr>
              <a:t>ntroduction</a:t>
            </a:r>
          </a:p>
        </p:txBody>
      </p:sp>
      <p:sp>
        <p:nvSpPr>
          <p:cNvPr name="TextBox 24" id="24"/>
          <p:cNvSpPr txBox="true"/>
          <p:nvPr/>
        </p:nvSpPr>
        <p:spPr>
          <a:xfrm rot="0">
            <a:off x="911027" y="3573616"/>
            <a:ext cx="6414085" cy="1726565"/>
          </a:xfrm>
          <a:prstGeom prst="rect">
            <a:avLst/>
          </a:prstGeom>
        </p:spPr>
        <p:txBody>
          <a:bodyPr anchor="t" rtlCol="false" tIns="0" lIns="0" bIns="0" rIns="0">
            <a:spAutoFit/>
          </a:bodyPr>
          <a:lstStyle/>
          <a:p>
            <a:pPr algn="just">
              <a:lnSpc>
                <a:spcPts val="1959"/>
              </a:lnSpc>
            </a:pPr>
            <a:r>
              <a:rPr lang="en-US" sz="1399">
                <a:solidFill>
                  <a:srgbClr val="000000"/>
                </a:solidFill>
                <a:latin typeface="Open Sauce"/>
                <a:ea typeface="Open Sauce"/>
                <a:cs typeface="Open Sauce"/>
                <a:sym typeface="Open Sauce"/>
              </a:rPr>
              <a:t>Microsoft PowerPoint also provides hyperlinks that enable users to link slides with external web pages, files, e-mail address, or other slides in the presentation. This is an enhanced feature to support navigation, interactivity, and professional comm</a:t>
            </a:r>
            <a:r>
              <a:rPr lang="en-US" sz="1399">
                <a:solidFill>
                  <a:srgbClr val="000000"/>
                </a:solidFill>
                <a:latin typeface="Open Sauce"/>
                <a:ea typeface="Open Sauce"/>
                <a:cs typeface="Open Sauce"/>
                <a:sym typeface="Open Sauce"/>
              </a:rPr>
              <a:t>unication during presentations in the workplace. Understanding how to add hyperlinks will help one to make presentations that are efficient and dynamic so that the audience becomes engaged.</a:t>
            </a:r>
          </a:p>
        </p:txBody>
      </p:sp>
      <p:sp>
        <p:nvSpPr>
          <p:cNvPr name="TextBox 25" id="25"/>
          <p:cNvSpPr txBox="true"/>
          <p:nvPr/>
        </p:nvSpPr>
        <p:spPr>
          <a:xfrm rot="0">
            <a:off x="1135734" y="6414219"/>
            <a:ext cx="5486982" cy="1600200"/>
          </a:xfrm>
          <a:prstGeom prst="rect">
            <a:avLst/>
          </a:prstGeom>
        </p:spPr>
        <p:txBody>
          <a:bodyPr anchor="t" rtlCol="false" tIns="0" lIns="0" bIns="0" rIns="0">
            <a:spAutoFit/>
          </a:bodyPr>
          <a:lstStyle/>
          <a:p>
            <a:pPr algn="just">
              <a:lnSpc>
                <a:spcPts val="1800"/>
              </a:lnSpc>
            </a:pPr>
            <a:r>
              <a:rPr lang="en-US" sz="1500">
                <a:solidFill>
                  <a:srgbClr val="000000"/>
                </a:solidFill>
                <a:latin typeface="Open Sauce"/>
                <a:ea typeface="Open Sauce"/>
                <a:cs typeface="Open Sauce"/>
                <a:sym typeface="Open Sauce"/>
              </a:rPr>
              <a:t>The </a:t>
            </a:r>
            <a:r>
              <a:rPr lang="en-US" sz="1500">
                <a:solidFill>
                  <a:srgbClr val="000000"/>
                </a:solidFill>
                <a:latin typeface="Open Sauce"/>
                <a:ea typeface="Open Sauce"/>
                <a:cs typeface="Open Sauce"/>
                <a:sym typeface="Open Sauce"/>
              </a:rPr>
              <a:t>user must have access to a functioning computer or laptop with Microsoft power point installed before embarking on the process. To attach the hyperlink, a presentation file needs to be open, and some content, which could be text, images, or shapes, is ready to attach the hyperlink (Bossé, 2023). This preparation will result in a flow of work minus obstacles.</a:t>
            </a:r>
          </a:p>
        </p:txBody>
      </p:sp>
      <p:sp>
        <p:nvSpPr>
          <p:cNvPr name="TextBox 26" id="26"/>
          <p:cNvSpPr txBox="true"/>
          <p:nvPr/>
        </p:nvSpPr>
        <p:spPr>
          <a:xfrm rot="0">
            <a:off x="896902" y="18730801"/>
            <a:ext cx="6494389" cy="1752600"/>
          </a:xfrm>
          <a:prstGeom prst="rect">
            <a:avLst/>
          </a:prstGeom>
        </p:spPr>
        <p:txBody>
          <a:bodyPr anchor="t" rtlCol="false" tIns="0" lIns="0" bIns="0" rIns="0">
            <a:spAutoFit/>
          </a:bodyPr>
          <a:lstStyle/>
          <a:p>
            <a:pPr algn="just">
              <a:lnSpc>
                <a:spcPts val="1799"/>
              </a:lnSpc>
            </a:pPr>
            <a:r>
              <a:rPr lang="en-US" sz="1499">
                <a:solidFill>
                  <a:srgbClr val="000000"/>
                </a:solidFill>
                <a:latin typeface="Open Sauce"/>
                <a:ea typeface="Open Sauce"/>
                <a:cs typeface="Open Sauce"/>
                <a:sym typeface="Open Sauce"/>
              </a:rPr>
              <a:t>I</a:t>
            </a:r>
            <a:r>
              <a:rPr lang="en-US" sz="1499">
                <a:solidFill>
                  <a:srgbClr val="000000"/>
                </a:solidFill>
                <a:latin typeface="Open Sauce"/>
                <a:ea typeface="Open Sauce"/>
                <a:cs typeface="Open Sauce"/>
                <a:sym typeface="Open Sauce"/>
              </a:rPr>
              <a:t>n order to make this an effective process, it is advisable to use best practises when adding hyperlinks in PowerPoint. Short meaningful text ought to be employed instead of long URL in order to save face. Hyperlinks should be tested prior to presentation to ensure no mistakes are made (Stratton, 2024). Formatting should have a consistent manner, like colour and underlining. Furthermore, links should be pertinent, correct and operational to improve user navigation and ease of moving through presentations.</a:t>
            </a:r>
          </a:p>
        </p:txBody>
      </p:sp>
      <p:sp>
        <p:nvSpPr>
          <p:cNvPr name="TextBox 27" id="27"/>
          <p:cNvSpPr txBox="true"/>
          <p:nvPr/>
        </p:nvSpPr>
        <p:spPr>
          <a:xfrm rot="0">
            <a:off x="1135734" y="5901023"/>
            <a:ext cx="5396174" cy="446521"/>
          </a:xfrm>
          <a:prstGeom prst="rect">
            <a:avLst/>
          </a:prstGeom>
        </p:spPr>
        <p:txBody>
          <a:bodyPr anchor="t" rtlCol="false" tIns="0" lIns="0" bIns="0" rIns="0">
            <a:spAutoFit/>
          </a:bodyPr>
          <a:lstStyle/>
          <a:p>
            <a:pPr algn="l">
              <a:lnSpc>
                <a:spcPts val="3563"/>
              </a:lnSpc>
            </a:pPr>
            <a:r>
              <a:rPr lang="en-US" b="true" sz="2545" spc="127">
                <a:solidFill>
                  <a:srgbClr val="000000"/>
                </a:solidFill>
                <a:latin typeface="Neue Machina Ultra-Bold"/>
                <a:ea typeface="Neue Machina Ultra-Bold"/>
                <a:cs typeface="Neue Machina Ultra-Bold"/>
                <a:sym typeface="Neue Machina Ultra-Bold"/>
              </a:rPr>
              <a:t>TOOLS REQUIRE</a:t>
            </a:r>
            <a:r>
              <a:rPr lang="en-US" b="true" sz="2545" spc="127">
                <a:solidFill>
                  <a:srgbClr val="000000"/>
                </a:solidFill>
                <a:latin typeface="Neue Machina Ultra-Bold"/>
                <a:ea typeface="Neue Machina Ultra-Bold"/>
                <a:cs typeface="Neue Machina Ultra-Bold"/>
                <a:sym typeface="Neue Machina Ultra-Bold"/>
              </a:rPr>
              <a:t>D SECTION</a:t>
            </a:r>
          </a:p>
        </p:txBody>
      </p:sp>
      <p:sp>
        <p:nvSpPr>
          <p:cNvPr name="TextBox 28" id="28"/>
          <p:cNvSpPr txBox="true"/>
          <p:nvPr/>
        </p:nvSpPr>
        <p:spPr>
          <a:xfrm rot="0">
            <a:off x="896902" y="18256833"/>
            <a:ext cx="5225630" cy="446521"/>
          </a:xfrm>
          <a:prstGeom prst="rect">
            <a:avLst/>
          </a:prstGeom>
        </p:spPr>
        <p:txBody>
          <a:bodyPr anchor="t" rtlCol="false" tIns="0" lIns="0" bIns="0" rIns="0">
            <a:spAutoFit/>
          </a:bodyPr>
          <a:lstStyle/>
          <a:p>
            <a:pPr algn="l">
              <a:lnSpc>
                <a:spcPts val="3563"/>
              </a:lnSpc>
            </a:pPr>
            <a:r>
              <a:rPr lang="en-US" b="true" sz="2545" spc="127">
                <a:solidFill>
                  <a:srgbClr val="000000"/>
                </a:solidFill>
                <a:latin typeface="Neue Machina Ultra-Bold"/>
                <a:ea typeface="Neue Machina Ultra-Bold"/>
                <a:cs typeface="Neue Machina Ultra-Bold"/>
                <a:sym typeface="Neue Machina Ultra-Bold"/>
              </a:rPr>
              <a:t>BEST PRACTIICE</a:t>
            </a:r>
          </a:p>
        </p:txBody>
      </p:sp>
      <p:sp>
        <p:nvSpPr>
          <p:cNvPr name="TextBox 29" id="29"/>
          <p:cNvSpPr txBox="true"/>
          <p:nvPr/>
        </p:nvSpPr>
        <p:spPr>
          <a:xfrm rot="0">
            <a:off x="915262" y="11321537"/>
            <a:ext cx="6409849" cy="7162800"/>
          </a:xfrm>
          <a:prstGeom prst="rect">
            <a:avLst/>
          </a:prstGeom>
        </p:spPr>
        <p:txBody>
          <a:bodyPr anchor="t" rtlCol="false" tIns="0" lIns="0" bIns="0" rIns="0">
            <a:spAutoFit/>
          </a:bodyPr>
          <a:lstStyle/>
          <a:p>
            <a:pPr algn="just">
              <a:lnSpc>
                <a:spcPts val="2135"/>
              </a:lnSpc>
            </a:pPr>
            <a:r>
              <a:rPr lang="en-US" sz="1779">
                <a:solidFill>
                  <a:srgbClr val="000000"/>
                </a:solidFill>
                <a:latin typeface="DM Sans"/>
                <a:ea typeface="DM Sans"/>
                <a:cs typeface="DM Sans"/>
                <a:sym typeface="DM Sans"/>
              </a:rPr>
              <a:t>S</a:t>
            </a:r>
            <a:r>
              <a:rPr lang="en-US" sz="1779" b="true">
                <a:solidFill>
                  <a:srgbClr val="000000"/>
                </a:solidFill>
                <a:latin typeface="DM Sans Bold"/>
                <a:ea typeface="DM Sans Bold"/>
                <a:cs typeface="DM Sans Bold"/>
                <a:sym typeface="DM Sans Bold"/>
              </a:rPr>
              <a:t>tep 1: Select the Object</a:t>
            </a:r>
          </a:p>
          <a:p>
            <a:pPr algn="just" marL="0" indent="0" lvl="0">
              <a:lnSpc>
                <a:spcPts val="2135"/>
              </a:lnSpc>
            </a:pPr>
            <a:r>
              <a:rPr lang="en-US" sz="1779">
                <a:solidFill>
                  <a:srgbClr val="000000"/>
                </a:solidFill>
                <a:latin typeface="DM Sans"/>
                <a:ea typeface="DM Sans"/>
                <a:cs typeface="DM Sans"/>
                <a:sym typeface="DM Sans"/>
              </a:rPr>
              <a:t>Open the Power poi</a:t>
            </a:r>
            <a:r>
              <a:rPr lang="en-US" sz="1779">
                <a:solidFill>
                  <a:srgbClr val="000000"/>
                </a:solidFill>
                <a:latin typeface="DM Sans"/>
                <a:ea typeface="DM Sans"/>
                <a:cs typeface="DM Sans"/>
                <a:sym typeface="DM Sans"/>
              </a:rPr>
              <a:t>nt presentation and select the text, image or shape where the user desires to add the hyperlink. Click on the text or the object.</a:t>
            </a:r>
          </a:p>
          <a:p>
            <a:pPr algn="just" marL="0" indent="0" lvl="0">
              <a:lnSpc>
                <a:spcPts val="2135"/>
              </a:lnSpc>
            </a:pPr>
            <a:r>
              <a:rPr lang="en-US" b="true" sz="1779">
                <a:solidFill>
                  <a:srgbClr val="000000"/>
                </a:solidFill>
                <a:latin typeface="DM Sans Bold"/>
                <a:ea typeface="DM Sans Bold"/>
                <a:cs typeface="DM Sans Bold"/>
                <a:sym typeface="DM Sans Bold"/>
              </a:rPr>
              <a:t>Step 2: Open the Hyperlink Option</a:t>
            </a:r>
          </a:p>
          <a:p>
            <a:pPr algn="just" marL="0" indent="0" lvl="0">
              <a:lnSpc>
                <a:spcPts val="2135"/>
              </a:lnSpc>
            </a:pPr>
            <a:r>
              <a:rPr lang="en-US" sz="1779">
                <a:solidFill>
                  <a:srgbClr val="000000"/>
                </a:solidFill>
                <a:latin typeface="DM Sans"/>
                <a:ea typeface="DM Sans"/>
                <a:cs typeface="DM Sans"/>
                <a:sym typeface="DM Sans"/>
              </a:rPr>
              <a:t>Go to the top menu bar and click on the “Insert” tab. Then select the “Link” or “Hyperlink” option. A dialog box will appear.</a:t>
            </a:r>
          </a:p>
          <a:p>
            <a:pPr algn="just" marL="0" indent="0" lvl="0">
              <a:lnSpc>
                <a:spcPts val="2135"/>
              </a:lnSpc>
            </a:pPr>
            <a:r>
              <a:rPr lang="en-US" b="true" sz="1779">
                <a:solidFill>
                  <a:srgbClr val="000000"/>
                </a:solidFill>
                <a:latin typeface="DM Sans Bold"/>
                <a:ea typeface="DM Sans Bold"/>
                <a:cs typeface="DM Sans Bold"/>
                <a:sym typeface="DM Sans Bold"/>
              </a:rPr>
              <a:t>Step 3: Choose the Type of Link</a:t>
            </a:r>
          </a:p>
          <a:p>
            <a:pPr algn="just" marL="0" indent="0" lvl="0">
              <a:lnSpc>
                <a:spcPts val="2135"/>
              </a:lnSpc>
            </a:pPr>
            <a:r>
              <a:rPr lang="en-US" sz="1779">
                <a:solidFill>
                  <a:srgbClr val="000000"/>
                </a:solidFill>
                <a:latin typeface="DM Sans"/>
                <a:ea typeface="DM Sans"/>
                <a:cs typeface="DM Sans"/>
                <a:sym typeface="DM Sans"/>
              </a:rPr>
              <a:t>In the dialog box, select what type of hyperlink the user want:</a:t>
            </a:r>
          </a:p>
          <a:p>
            <a:pPr algn="just" marL="0" indent="0" lvl="0">
              <a:lnSpc>
                <a:spcPts val="2135"/>
              </a:lnSpc>
            </a:pPr>
            <a:r>
              <a:rPr lang="en-US" sz="1779">
                <a:solidFill>
                  <a:srgbClr val="000000"/>
                </a:solidFill>
                <a:latin typeface="DM Sans"/>
                <a:ea typeface="DM Sans"/>
                <a:cs typeface="DM Sans"/>
                <a:sym typeface="DM Sans"/>
              </a:rPr>
              <a:t>• Existing File or Web Page </a:t>
            </a:r>
          </a:p>
          <a:p>
            <a:pPr algn="just" marL="0" indent="0" lvl="0">
              <a:lnSpc>
                <a:spcPts val="2135"/>
              </a:lnSpc>
            </a:pPr>
            <a:r>
              <a:rPr lang="en-US" sz="1779">
                <a:solidFill>
                  <a:srgbClr val="000000"/>
                </a:solidFill>
                <a:latin typeface="DM Sans"/>
                <a:ea typeface="DM Sans"/>
                <a:cs typeface="DM Sans"/>
                <a:sym typeface="DM Sans"/>
              </a:rPr>
              <a:t>• Place in This Document (for internal slides) </a:t>
            </a:r>
          </a:p>
          <a:p>
            <a:pPr algn="just" marL="0" indent="0" lvl="0">
              <a:lnSpc>
                <a:spcPts val="2135"/>
              </a:lnSpc>
            </a:pPr>
            <a:r>
              <a:rPr lang="en-US" sz="1779">
                <a:solidFill>
                  <a:srgbClr val="000000"/>
                </a:solidFill>
                <a:latin typeface="DM Sans"/>
                <a:ea typeface="DM Sans"/>
                <a:cs typeface="DM Sans"/>
                <a:sym typeface="DM Sans"/>
              </a:rPr>
              <a:t>• Email Address </a:t>
            </a:r>
          </a:p>
          <a:p>
            <a:pPr algn="just" marL="0" indent="0" lvl="0">
              <a:lnSpc>
                <a:spcPts val="2015"/>
              </a:lnSpc>
            </a:pPr>
            <a:r>
              <a:rPr lang="en-US" sz="1679">
                <a:solidFill>
                  <a:srgbClr val="000000"/>
                </a:solidFill>
                <a:latin typeface="DM Sans"/>
                <a:ea typeface="DM Sans"/>
                <a:cs typeface="DM Sans"/>
                <a:sym typeface="DM Sans"/>
              </a:rPr>
              <a:t>User needs to choose the appropriate option based on your requirement.</a:t>
            </a:r>
          </a:p>
          <a:p>
            <a:pPr algn="just" marL="0" indent="0" lvl="0">
              <a:lnSpc>
                <a:spcPts val="2135"/>
              </a:lnSpc>
            </a:pPr>
            <a:r>
              <a:rPr lang="en-US" b="true" sz="1779">
                <a:solidFill>
                  <a:srgbClr val="000000"/>
                </a:solidFill>
                <a:latin typeface="DM Sans Bold"/>
                <a:ea typeface="DM Sans Bold"/>
                <a:cs typeface="DM Sans Bold"/>
                <a:sym typeface="DM Sans Bold"/>
              </a:rPr>
              <a:t>Step 4: Enter the Link</a:t>
            </a:r>
          </a:p>
          <a:p>
            <a:pPr algn="just" marL="0" indent="0" lvl="0">
              <a:lnSpc>
                <a:spcPts val="2135"/>
              </a:lnSpc>
            </a:pPr>
            <a:r>
              <a:rPr lang="en-US" sz="1779">
                <a:solidFill>
                  <a:srgbClr val="000000"/>
                </a:solidFill>
                <a:latin typeface="DM Sans"/>
                <a:ea typeface="DM Sans"/>
                <a:cs typeface="DM Sans"/>
                <a:sym typeface="DM Sans"/>
              </a:rPr>
              <a:t>Type or paste the URL (website link) into the address bar. For internal links, user needs to select the slide he want to connect to.</a:t>
            </a:r>
          </a:p>
          <a:p>
            <a:pPr algn="just" marL="0" indent="0" lvl="0">
              <a:lnSpc>
                <a:spcPts val="2135"/>
              </a:lnSpc>
            </a:pPr>
            <a:r>
              <a:rPr lang="en-US" b="true" sz="1779">
                <a:solidFill>
                  <a:srgbClr val="000000"/>
                </a:solidFill>
                <a:latin typeface="DM Sans Bold"/>
                <a:ea typeface="DM Sans Bold"/>
                <a:cs typeface="DM Sans Bold"/>
                <a:sym typeface="DM Sans Bold"/>
              </a:rPr>
              <a:t>Step 5: Apply the Hyperlink</a:t>
            </a:r>
          </a:p>
          <a:p>
            <a:pPr algn="just" marL="0" indent="0" lvl="0">
              <a:lnSpc>
                <a:spcPts val="2135"/>
              </a:lnSpc>
            </a:pPr>
            <a:r>
              <a:rPr lang="en-US" sz="1779">
                <a:solidFill>
                  <a:srgbClr val="000000"/>
                </a:solidFill>
                <a:latin typeface="DM Sans"/>
                <a:ea typeface="DM Sans"/>
                <a:cs typeface="DM Sans"/>
                <a:sym typeface="DM Sans"/>
              </a:rPr>
              <a:t>Click “OK” to insert the hyperlink. The selected text or object will now become clickable.</a:t>
            </a:r>
          </a:p>
          <a:p>
            <a:pPr algn="just" marL="0" indent="0" lvl="0">
              <a:lnSpc>
                <a:spcPts val="2135"/>
              </a:lnSpc>
            </a:pPr>
            <a:r>
              <a:rPr lang="en-US" b="true" sz="1779">
                <a:solidFill>
                  <a:srgbClr val="000000"/>
                </a:solidFill>
                <a:latin typeface="DM Sans Bold"/>
                <a:ea typeface="DM Sans Bold"/>
                <a:cs typeface="DM Sans Bold"/>
                <a:sym typeface="DM Sans Bold"/>
              </a:rPr>
              <a:t>Step 6: Test the Hyperlink</a:t>
            </a:r>
          </a:p>
          <a:p>
            <a:pPr algn="just">
              <a:lnSpc>
                <a:spcPts val="2135"/>
              </a:lnSpc>
            </a:pPr>
            <a:r>
              <a:rPr lang="en-US" sz="1779">
                <a:solidFill>
                  <a:srgbClr val="000000"/>
                </a:solidFill>
                <a:latin typeface="DM Sans"/>
                <a:ea typeface="DM Sans"/>
                <a:cs typeface="DM Sans"/>
                <a:sym typeface="DM Sans"/>
              </a:rPr>
              <a:t>Switch to slideshow mode and activate the hyperlink to make sure it is functioning. It is a step that will help prevent mistakes in presentations.</a:t>
            </a:r>
          </a:p>
          <a:p>
            <a:pPr algn="just">
              <a:lnSpc>
                <a:spcPts val="2135"/>
              </a:lnSpc>
            </a:pPr>
          </a:p>
        </p:txBody>
      </p:sp>
      <p:sp>
        <p:nvSpPr>
          <p:cNvPr name="TextBox 30" id="30"/>
          <p:cNvSpPr txBox="true"/>
          <p:nvPr/>
        </p:nvSpPr>
        <p:spPr>
          <a:xfrm rot="0">
            <a:off x="981441" y="10875017"/>
            <a:ext cx="5641275" cy="446521"/>
          </a:xfrm>
          <a:prstGeom prst="rect">
            <a:avLst/>
          </a:prstGeom>
        </p:spPr>
        <p:txBody>
          <a:bodyPr anchor="t" rtlCol="false" tIns="0" lIns="0" bIns="0" rIns="0">
            <a:spAutoFit/>
          </a:bodyPr>
          <a:lstStyle/>
          <a:p>
            <a:pPr algn="l">
              <a:lnSpc>
                <a:spcPts val="3563"/>
              </a:lnSpc>
            </a:pPr>
            <a:r>
              <a:rPr lang="en-US" b="true" sz="2545" spc="127">
                <a:solidFill>
                  <a:srgbClr val="000000"/>
                </a:solidFill>
                <a:latin typeface="Neue Machina Ultra-Bold"/>
                <a:ea typeface="Neue Machina Ultra-Bold"/>
                <a:cs typeface="Neue Machina Ultra-Bold"/>
                <a:sym typeface="Neue Machina Ultra-Bold"/>
              </a:rPr>
              <a:t>S</a:t>
            </a:r>
            <a:r>
              <a:rPr lang="en-US" b="true" sz="2545" spc="127">
                <a:solidFill>
                  <a:srgbClr val="000000"/>
                </a:solidFill>
                <a:latin typeface="Neue Machina Ultra-Bold"/>
                <a:ea typeface="Neue Machina Ultra-Bold"/>
                <a:cs typeface="Neue Machina Ultra-Bold"/>
                <a:sym typeface="Neue Machina Ultra-Bold"/>
              </a:rPr>
              <a:t>TEP-BY-STEP PROCESS </a:t>
            </a:r>
          </a:p>
        </p:txBody>
      </p:sp>
      <p:sp>
        <p:nvSpPr>
          <p:cNvPr name="TextBox 31" id="31"/>
          <p:cNvSpPr txBox="true"/>
          <p:nvPr/>
        </p:nvSpPr>
        <p:spPr>
          <a:xfrm rot="0">
            <a:off x="7698312" y="16529191"/>
            <a:ext cx="5225630" cy="446521"/>
          </a:xfrm>
          <a:prstGeom prst="rect">
            <a:avLst/>
          </a:prstGeom>
        </p:spPr>
        <p:txBody>
          <a:bodyPr anchor="t" rtlCol="false" tIns="0" lIns="0" bIns="0" rIns="0">
            <a:spAutoFit/>
          </a:bodyPr>
          <a:lstStyle/>
          <a:p>
            <a:pPr algn="l">
              <a:lnSpc>
                <a:spcPts val="3563"/>
              </a:lnSpc>
            </a:pPr>
            <a:r>
              <a:rPr lang="en-US" b="true" sz="2545" spc="127">
                <a:solidFill>
                  <a:srgbClr val="000000"/>
                </a:solidFill>
                <a:latin typeface="Neue Machina Ultra-Bold"/>
                <a:ea typeface="Neue Machina Ultra-Bold"/>
                <a:cs typeface="Neue Machina Ultra-Bold"/>
                <a:sym typeface="Neue Machina Ultra-Bold"/>
              </a:rPr>
              <a:t>CONCLUSION</a:t>
            </a:r>
          </a:p>
        </p:txBody>
      </p:sp>
      <p:sp>
        <p:nvSpPr>
          <p:cNvPr name="TextBox 32" id="32"/>
          <p:cNvSpPr txBox="true"/>
          <p:nvPr/>
        </p:nvSpPr>
        <p:spPr>
          <a:xfrm rot="0">
            <a:off x="7684617" y="16975712"/>
            <a:ext cx="6494389" cy="1885950"/>
          </a:xfrm>
          <a:prstGeom prst="rect">
            <a:avLst/>
          </a:prstGeom>
        </p:spPr>
        <p:txBody>
          <a:bodyPr anchor="t" rtlCol="false" tIns="0" lIns="0" bIns="0" rIns="0">
            <a:spAutoFit/>
          </a:bodyPr>
          <a:lstStyle/>
          <a:p>
            <a:pPr algn="just">
              <a:lnSpc>
                <a:spcPts val="1679"/>
              </a:lnSpc>
            </a:pPr>
            <a:r>
              <a:rPr lang="en-US" sz="1399">
                <a:solidFill>
                  <a:srgbClr val="000000"/>
                </a:solidFill>
                <a:latin typeface="Open Sauce"/>
                <a:ea typeface="Open Sauce"/>
                <a:cs typeface="Open Sauce"/>
                <a:sym typeface="Open Sauce"/>
              </a:rPr>
              <a:t>Microsoft</a:t>
            </a:r>
            <a:r>
              <a:rPr lang="en-US" sz="1399">
                <a:solidFill>
                  <a:srgbClr val="000000"/>
                </a:solidFill>
                <a:latin typeface="Open Sauce"/>
                <a:ea typeface="Open Sauce"/>
                <a:cs typeface="Open Sauce"/>
                <a:sym typeface="Open Sauce"/>
              </a:rPr>
              <a:t> PowerPoint is an essential skill to have, since it can greatly improve the visual, interactive and functioning experiences of all presentations through inserting links. Moreover, with the proper steps and the use of appropriate best practises, one can make some clear, interesting, and professional presentations fit in the workplace. The characteristic enables easy navigation and viewing of new information. In addition, enhancing the effectiveness of presentation, the ability will advance the overall digital competency facilitating the effectiveness of communication and productivity in the workplace.</a:t>
            </a:r>
          </a:p>
        </p:txBody>
      </p:sp>
      <p:sp>
        <p:nvSpPr>
          <p:cNvPr name="TextBox 33" id="33"/>
          <p:cNvSpPr txBox="true"/>
          <p:nvPr/>
        </p:nvSpPr>
        <p:spPr>
          <a:xfrm rot="0">
            <a:off x="7644113" y="18918834"/>
            <a:ext cx="5225630" cy="446521"/>
          </a:xfrm>
          <a:prstGeom prst="rect">
            <a:avLst/>
          </a:prstGeom>
        </p:spPr>
        <p:txBody>
          <a:bodyPr anchor="t" rtlCol="false" tIns="0" lIns="0" bIns="0" rIns="0">
            <a:spAutoFit/>
          </a:bodyPr>
          <a:lstStyle/>
          <a:p>
            <a:pPr algn="l">
              <a:lnSpc>
                <a:spcPts val="3563"/>
              </a:lnSpc>
            </a:pPr>
            <a:r>
              <a:rPr lang="en-US" b="true" sz="2545" spc="127">
                <a:solidFill>
                  <a:srgbClr val="000000"/>
                </a:solidFill>
                <a:latin typeface="Neue Machina Ultra-Bold"/>
                <a:ea typeface="Neue Machina Ultra-Bold"/>
                <a:cs typeface="Neue Machina Ultra-Bold"/>
                <a:sym typeface="Neue Machina Ultra-Bold"/>
              </a:rPr>
              <a:t>REFERENCES</a:t>
            </a:r>
          </a:p>
        </p:txBody>
      </p:sp>
      <p:sp>
        <p:nvSpPr>
          <p:cNvPr name="TextBox 34" id="34"/>
          <p:cNvSpPr txBox="true"/>
          <p:nvPr/>
        </p:nvSpPr>
        <p:spPr>
          <a:xfrm rot="0">
            <a:off x="7644113" y="19467658"/>
            <a:ext cx="6494389" cy="1257300"/>
          </a:xfrm>
          <a:prstGeom prst="rect">
            <a:avLst/>
          </a:prstGeom>
        </p:spPr>
        <p:txBody>
          <a:bodyPr anchor="t" rtlCol="false" tIns="0" lIns="0" bIns="0" rIns="0">
            <a:spAutoFit/>
          </a:bodyPr>
          <a:lstStyle/>
          <a:p>
            <a:pPr algn="just" marL="302259" indent="-151129" lvl="1">
              <a:lnSpc>
                <a:spcPts val="1679"/>
              </a:lnSpc>
              <a:buFont typeface="Arial"/>
              <a:buChar char="•"/>
            </a:pPr>
            <a:r>
              <a:rPr lang="en-US" sz="1399">
                <a:solidFill>
                  <a:srgbClr val="000000"/>
                </a:solidFill>
                <a:latin typeface="Open Sauce"/>
                <a:ea typeface="Open Sauce"/>
                <a:cs typeface="Open Sauce"/>
                <a:sym typeface="Open Sauce"/>
              </a:rPr>
              <a:t>Bossé, C.,</a:t>
            </a:r>
            <a:r>
              <a:rPr lang="en-US" sz="1399">
                <a:solidFill>
                  <a:srgbClr val="000000"/>
                </a:solidFill>
                <a:latin typeface="Open Sauce"/>
                <a:ea typeface="Open Sauce"/>
                <a:cs typeface="Open Sauce"/>
                <a:sym typeface="Open Sauce"/>
              </a:rPr>
              <a:t> (2023). Microsoft PowerPoint Best Practices, Tips, and Techniques: An indispensable guide to mastering PowerPoint's advanced tools to create engaging presentations. Packt Publishing Ltd.</a:t>
            </a:r>
          </a:p>
          <a:p>
            <a:pPr algn="just" marL="302259" indent="-151129" lvl="1">
              <a:lnSpc>
                <a:spcPts val="1679"/>
              </a:lnSpc>
              <a:buFont typeface="Arial"/>
              <a:buChar char="•"/>
            </a:pPr>
            <a:r>
              <a:rPr lang="en-US" sz="1399">
                <a:solidFill>
                  <a:srgbClr val="000000"/>
                </a:solidFill>
                <a:latin typeface="Open Sauce"/>
                <a:ea typeface="Open Sauce"/>
                <a:cs typeface="Open Sauce"/>
                <a:sym typeface="Open Sauce"/>
              </a:rPr>
              <a:t>Stratton, J., (2024). An introduction to microsoft copilot. In Copilot for Microsoft 365: harness the power of generative AI in the Microsoft apps you use every day (pp. 19-35). Berkeley, CA: Apress.</a:t>
            </a:r>
          </a:p>
        </p:txBody>
      </p:sp>
      <p:sp>
        <p:nvSpPr>
          <p:cNvPr name="TextBox 35" id="35"/>
          <p:cNvSpPr txBox="true"/>
          <p:nvPr/>
        </p:nvSpPr>
        <p:spPr>
          <a:xfrm rot="0">
            <a:off x="9776865" y="620921"/>
            <a:ext cx="4296248" cy="1800225"/>
          </a:xfrm>
          <a:prstGeom prst="rect">
            <a:avLst/>
          </a:prstGeom>
        </p:spPr>
        <p:txBody>
          <a:bodyPr anchor="t" rtlCol="false" tIns="0" lIns="0" bIns="0" rIns="0">
            <a:spAutoFit/>
          </a:bodyPr>
          <a:lstStyle/>
          <a:p>
            <a:pPr algn="just">
              <a:lnSpc>
                <a:spcPts val="2039"/>
              </a:lnSpc>
            </a:pPr>
            <a:r>
              <a:rPr lang="en-US" b="true" sz="1699" spc="33">
                <a:solidFill>
                  <a:srgbClr val="000000"/>
                </a:solidFill>
                <a:latin typeface="Hussar Bold"/>
                <a:ea typeface="Hussar Bold"/>
                <a:cs typeface="Hussar Bold"/>
                <a:sym typeface="Hussar Bold"/>
              </a:rPr>
              <a:t>ST NAME: LILIANA OLEXIUC</a:t>
            </a:r>
          </a:p>
          <a:p>
            <a:pPr algn="just">
              <a:lnSpc>
                <a:spcPts val="2039"/>
              </a:lnSpc>
            </a:pPr>
            <a:r>
              <a:rPr lang="en-US" b="true" sz="1699" spc="33">
                <a:solidFill>
                  <a:srgbClr val="000000"/>
                </a:solidFill>
                <a:latin typeface="Hussar Bold"/>
                <a:ea typeface="Hussar Bold"/>
                <a:cs typeface="Hussar Bold"/>
                <a:sym typeface="Hussar Bold"/>
              </a:rPr>
              <a:t>ST ID:  2523950</a:t>
            </a:r>
          </a:p>
          <a:p>
            <a:pPr algn="just">
              <a:lnSpc>
                <a:spcPts val="2039"/>
              </a:lnSpc>
            </a:pPr>
            <a:r>
              <a:rPr lang="en-US" b="true" sz="1699" spc="33">
                <a:solidFill>
                  <a:srgbClr val="000000"/>
                </a:solidFill>
                <a:latin typeface="Hussar Bold"/>
                <a:ea typeface="Hussar Bold"/>
                <a:cs typeface="Hussar Bold"/>
                <a:sym typeface="Hussar Bold"/>
              </a:rPr>
              <a:t>GROUP: 3 </a:t>
            </a:r>
          </a:p>
          <a:p>
            <a:pPr algn="just">
              <a:lnSpc>
                <a:spcPts val="2039"/>
              </a:lnSpc>
            </a:pPr>
            <a:r>
              <a:rPr lang="en-US" b="true" sz="1699" spc="33">
                <a:solidFill>
                  <a:srgbClr val="000000"/>
                </a:solidFill>
                <a:latin typeface="Hussar Bold"/>
                <a:ea typeface="Hussar Bold"/>
                <a:cs typeface="Hussar Bold"/>
                <a:sym typeface="Hussar Bold"/>
              </a:rPr>
              <a:t>MODULE CODE: LCLM4002</a:t>
            </a:r>
          </a:p>
          <a:p>
            <a:pPr algn="just">
              <a:lnSpc>
                <a:spcPts val="2039"/>
              </a:lnSpc>
            </a:pPr>
            <a:r>
              <a:rPr lang="en-US" b="true" sz="1699" spc="33">
                <a:solidFill>
                  <a:srgbClr val="000000"/>
                </a:solidFill>
                <a:latin typeface="Hussar Bold"/>
                <a:ea typeface="Hussar Bold"/>
                <a:cs typeface="Hussar Bold"/>
                <a:sym typeface="Hussar Bold"/>
              </a:rPr>
              <a:t>MODULE NAME: DIGITAL SKILLS </a:t>
            </a:r>
          </a:p>
          <a:p>
            <a:pPr algn="just">
              <a:lnSpc>
                <a:spcPts val="2039"/>
              </a:lnSpc>
            </a:pPr>
            <a:r>
              <a:rPr lang="en-US" b="true" sz="1699" spc="33">
                <a:solidFill>
                  <a:srgbClr val="000000"/>
                </a:solidFill>
                <a:latin typeface="Hussar Bold"/>
                <a:ea typeface="Hussar Bold"/>
                <a:cs typeface="Hussar Bold"/>
                <a:sym typeface="Hussar Bold"/>
              </a:rPr>
              <a:t>LECTURER NAME: REJWAN BIN SULAIMAN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DAHE4alZ_34</dc:identifier>
  <dcterms:modified xsi:type="dcterms:W3CDTF">2011-08-01T06:04:30Z</dcterms:modified>
  <cp:revision>1</cp:revision>
  <dc:title>Copy 2 </dc:title>
</cp:coreProperties>
</file>