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9.xml" ContentType="application/vnd.openxmlformats-officedocument.theme+xml"/>
  <Override PartName="/ppt/slideLayouts/slideLayout12.xml" ContentType="application/vnd.openxmlformats-officedocument.presentationml.slideLayout+xml"/>
  <Override PartName="/ppt/theme/theme10.xml" ContentType="application/vnd.openxmlformats-officedocument.theme+xml"/>
  <Override PartName="/ppt/slideLayouts/slideLayout13.xml" ContentType="application/vnd.openxmlformats-officedocument.presentationml.slideLayout+xml"/>
  <Override PartName="/ppt/theme/theme11.xml" ContentType="application/vnd.openxmlformats-officedocument.theme+xml"/>
  <Override PartName="/ppt/slideLayouts/slideLayout14.xml" ContentType="application/vnd.openxmlformats-officedocument.presentationml.slideLayout+xml"/>
  <Override PartName="/ppt/theme/theme12.xml" ContentType="application/vnd.openxmlformats-officedocument.theme+xml"/>
  <Override PartName="/ppt/slideLayouts/slideLayout15.xml" ContentType="application/vnd.openxmlformats-officedocument.presentationml.slideLayout+xml"/>
  <Override PartName="/ppt/theme/theme13.xml" ContentType="application/vnd.openxmlformats-officedocument.theme+xml"/>
  <Override PartName="/ppt/slideLayouts/slideLayout16.xml" ContentType="application/vnd.openxmlformats-officedocument.presentationml.slideLayout+xml"/>
  <Override PartName="/ppt/theme/theme14.xml" ContentType="application/vnd.openxmlformats-officedocument.theme+xml"/>
  <Override PartName="/ppt/slideLayouts/slideLayout17.xml" ContentType="application/vnd.openxmlformats-officedocument.presentationml.slideLayout+xml"/>
  <Override PartName="/ppt/theme/theme15.xml" ContentType="application/vnd.openxmlformats-officedocument.theme+xml"/>
  <Override PartName="/ppt/slideLayouts/slideLayout18.xml" ContentType="application/vnd.openxmlformats-officedocument.presentationml.slideLayout+xml"/>
  <Override PartName="/ppt/theme/theme16.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17.xml" ContentType="application/vnd.openxmlformats-officedocument.theme+xml"/>
  <Override PartName="/ppt/slideLayouts/slideLayout27.xml" ContentType="application/vnd.openxmlformats-officedocument.presentationml.slideLayout+xml"/>
  <Override PartName="/ppt/theme/theme18.xml" ContentType="application/vnd.openxmlformats-officedocument.theme+xml"/>
  <Override PartName="/ppt/slideLayouts/slideLayout28.xml" ContentType="application/vnd.openxmlformats-officedocument.presentationml.slideLayout+xml"/>
  <Override PartName="/ppt/theme/theme19.xml" ContentType="application/vnd.openxmlformats-officedocument.theme+xml"/>
  <Override PartName="/ppt/slideLayouts/slideLayout29.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35"/>
  </p:notesMasterIdLst>
  <p:sldIdLst>
    <p:sldId id="308" r:id="rId24"/>
    <p:sldId id="258" r:id="rId25"/>
    <p:sldId id="532" r:id="rId26"/>
    <p:sldId id="536" r:id="rId27"/>
    <p:sldId id="537" r:id="rId28"/>
    <p:sldId id="531" r:id="rId29"/>
    <p:sldId id="264" r:id="rId30"/>
    <p:sldId id="523" r:id="rId31"/>
    <p:sldId id="538" r:id="rId32"/>
    <p:sldId id="539" r:id="rId33"/>
    <p:sldId id="540"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23B59"/>
    <a:srgbClr val="FFFF00"/>
    <a:srgbClr val="E7C04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3C814E-3788-4DEB-BCD1-910DC62F2D01}" v="8" dt="2025-12-05T08:44:37.0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636" autoAdjust="0"/>
  </p:normalViewPr>
  <p:slideViewPr>
    <p:cSldViewPr snapToGrid="0">
      <p:cViewPr varScale="1">
        <p:scale>
          <a:sx n="68" d="100"/>
          <a:sy n="68" d="100"/>
        </p:scale>
        <p:origin x="807" y="36"/>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tableStyles" Target="tableStyles.xml"/><Relationship Id="rId21" Type="http://schemas.openxmlformats.org/officeDocument/2006/relationships/slideMaster" Target="slideMasters/slideMaster18.xml"/><Relationship Id="rId34" Type="http://schemas.openxmlformats.org/officeDocument/2006/relationships/slide" Target="slides/slide1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6.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presProps" Target="presProps.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notesMaster" Target="notesMasters/notesMaster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Piper (IMH)" userId="f69ee4e2-845b-4a1f-89c4-60fce9da139f" providerId="ADAL" clId="{5495BD67-6B1C-4244-BAED-E61C14CAA4B2}"/>
    <pc:docChg chg="custSel addSld modSld">
      <pc:chgData name="Kate Piper (IMH)" userId="f69ee4e2-845b-4a1f-89c4-60fce9da139f" providerId="ADAL" clId="{5495BD67-6B1C-4244-BAED-E61C14CAA4B2}" dt="2025-12-05T08:44:41.886" v="1" actId="478"/>
      <pc:docMkLst>
        <pc:docMk/>
      </pc:docMkLst>
      <pc:sldChg chg="delSp add mod delAnim">
        <pc:chgData name="Kate Piper (IMH)" userId="f69ee4e2-845b-4a1f-89c4-60fce9da139f" providerId="ADAL" clId="{5495BD67-6B1C-4244-BAED-E61C14CAA4B2}" dt="2025-12-05T08:44:41.886" v="1" actId="478"/>
        <pc:sldMkLst>
          <pc:docMk/>
          <pc:sldMk cId="3471218185" sldId="531"/>
        </pc:sldMkLst>
        <pc:picChg chg="del">
          <ac:chgData name="Kate Piper (IMH)" userId="f69ee4e2-845b-4a1f-89c4-60fce9da139f" providerId="ADAL" clId="{5495BD67-6B1C-4244-BAED-E61C14CAA4B2}" dt="2025-12-05T08:44:41.886" v="1" actId="478"/>
          <ac:picMkLst>
            <pc:docMk/>
            <pc:sldMk cId="3471218185" sldId="531"/>
            <ac:picMk id="8" creationId="{7A65991F-69D4-A15E-8927-ADB6166D5C71}"/>
          </ac:picMkLst>
        </pc:picChg>
      </pc:sldChg>
    </pc:docChg>
  </pc:docChgLst>
  <pc:docChgLst>
    <pc:chgData name="Kate Piper (IMH)" userId="f69ee4e2-845b-4a1f-89c4-60fce9da139f" providerId="ADAL" clId="{CC3C814E-3788-4DEB-BCD1-910DC62F2D01}"/>
    <pc:docChg chg="undo redo custSel addSld delSld modSld sldOrd">
      <pc:chgData name="Kate Piper (IMH)" userId="f69ee4e2-845b-4a1f-89c4-60fce9da139f" providerId="ADAL" clId="{CC3C814E-3788-4DEB-BCD1-910DC62F2D01}" dt="2024-12-06T10:51:24.419" v="1550" actId="680"/>
      <pc:docMkLst>
        <pc:docMk/>
      </pc:docMkLst>
      <pc:sldChg chg="modSp mod modNotesTx">
        <pc:chgData name="Kate Piper (IMH)" userId="f69ee4e2-845b-4a1f-89c4-60fce9da139f" providerId="ADAL" clId="{CC3C814E-3788-4DEB-BCD1-910DC62F2D01}" dt="2024-12-06T09:09:50.406" v="1534" actId="20577"/>
        <pc:sldMkLst>
          <pc:docMk/>
          <pc:sldMk cId="1853798565" sldId="258"/>
        </pc:sldMkLst>
      </pc:sldChg>
      <pc:sldChg chg="del">
        <pc:chgData name="Kate Piper (IMH)" userId="f69ee4e2-845b-4a1f-89c4-60fce9da139f" providerId="ADAL" clId="{CC3C814E-3788-4DEB-BCD1-910DC62F2D01}" dt="2023-12-14T10:31:49.028" v="5" actId="47"/>
        <pc:sldMkLst>
          <pc:docMk/>
          <pc:sldMk cId="943040767" sldId="260"/>
        </pc:sldMkLst>
      </pc:sldChg>
      <pc:sldChg chg="del">
        <pc:chgData name="Kate Piper (IMH)" userId="f69ee4e2-845b-4a1f-89c4-60fce9da139f" providerId="ADAL" clId="{CC3C814E-3788-4DEB-BCD1-910DC62F2D01}" dt="2023-12-14T10:31:47.672" v="4" actId="47"/>
        <pc:sldMkLst>
          <pc:docMk/>
          <pc:sldMk cId="334595547" sldId="263"/>
        </pc:sldMkLst>
      </pc:sldChg>
      <pc:sldChg chg="addSp delSp modSp mod">
        <pc:chgData name="Kate Piper (IMH)" userId="f69ee4e2-845b-4a1f-89c4-60fce9da139f" providerId="ADAL" clId="{CC3C814E-3788-4DEB-BCD1-910DC62F2D01}" dt="2024-12-05T20:07:03.777" v="1163" actId="20577"/>
        <pc:sldMkLst>
          <pc:docMk/>
          <pc:sldMk cId="4191941078" sldId="264"/>
        </pc:sldMkLst>
      </pc:sldChg>
      <pc:sldChg chg="del">
        <pc:chgData name="Kate Piper (IMH)" userId="f69ee4e2-845b-4a1f-89c4-60fce9da139f" providerId="ADAL" clId="{CC3C814E-3788-4DEB-BCD1-910DC62F2D01}" dt="2023-12-15T09:14:25.586" v="1130" actId="47"/>
        <pc:sldMkLst>
          <pc:docMk/>
          <pc:sldMk cId="1561786289" sldId="282"/>
        </pc:sldMkLst>
      </pc:sldChg>
      <pc:sldChg chg="del">
        <pc:chgData name="Kate Piper (IMH)" userId="f69ee4e2-845b-4a1f-89c4-60fce9da139f" providerId="ADAL" clId="{CC3C814E-3788-4DEB-BCD1-910DC62F2D01}" dt="2023-12-14T10:31:07.016" v="2" actId="47"/>
        <pc:sldMkLst>
          <pc:docMk/>
          <pc:sldMk cId="697596127" sldId="283"/>
        </pc:sldMkLst>
      </pc:sldChg>
      <pc:sldChg chg="del">
        <pc:chgData name="Kate Piper (IMH)" userId="f69ee4e2-845b-4a1f-89c4-60fce9da139f" providerId="ADAL" clId="{CC3C814E-3788-4DEB-BCD1-910DC62F2D01}" dt="2023-12-14T10:31:08.080" v="3" actId="47"/>
        <pc:sldMkLst>
          <pc:docMk/>
          <pc:sldMk cId="2795582626" sldId="284"/>
        </pc:sldMkLst>
      </pc:sldChg>
      <pc:sldChg chg="del">
        <pc:chgData name="Kate Piper (IMH)" userId="f69ee4e2-845b-4a1f-89c4-60fce9da139f" providerId="ADAL" clId="{CC3C814E-3788-4DEB-BCD1-910DC62F2D01}" dt="2023-12-14T10:31:04.805" v="1" actId="47"/>
        <pc:sldMkLst>
          <pc:docMk/>
          <pc:sldMk cId="1634375483" sldId="288"/>
        </pc:sldMkLst>
      </pc:sldChg>
      <pc:sldChg chg="del">
        <pc:chgData name="Kate Piper (IMH)" userId="f69ee4e2-845b-4a1f-89c4-60fce9da139f" providerId="ADAL" clId="{CC3C814E-3788-4DEB-BCD1-910DC62F2D01}" dt="2023-12-14T10:53:23.575" v="829" actId="47"/>
        <pc:sldMkLst>
          <pc:docMk/>
          <pc:sldMk cId="18424005" sldId="337"/>
        </pc:sldMkLst>
      </pc:sldChg>
      <pc:sldChg chg="del">
        <pc:chgData name="Kate Piper (IMH)" userId="f69ee4e2-845b-4a1f-89c4-60fce9da139f" providerId="ADAL" clId="{CC3C814E-3788-4DEB-BCD1-910DC62F2D01}" dt="2023-12-14T10:31:03.200" v="0" actId="47"/>
        <pc:sldMkLst>
          <pc:docMk/>
          <pc:sldMk cId="2423727574" sldId="522"/>
        </pc:sldMkLst>
      </pc:sldChg>
      <pc:sldChg chg="del">
        <pc:chgData name="Kate Piper (IMH)" userId="f69ee4e2-845b-4a1f-89c4-60fce9da139f" providerId="ADAL" clId="{CC3C814E-3788-4DEB-BCD1-910DC62F2D01}" dt="2024-12-05T20:12:57.908" v="1164" actId="47"/>
        <pc:sldMkLst>
          <pc:docMk/>
          <pc:sldMk cId="3915425932" sldId="524"/>
        </pc:sldMkLst>
      </pc:sldChg>
      <pc:sldChg chg="del">
        <pc:chgData name="Kate Piper (IMH)" userId="f69ee4e2-845b-4a1f-89c4-60fce9da139f" providerId="ADAL" clId="{CC3C814E-3788-4DEB-BCD1-910DC62F2D01}" dt="2024-12-05T20:12:58.862" v="1165" actId="47"/>
        <pc:sldMkLst>
          <pc:docMk/>
          <pc:sldMk cId="3609260884" sldId="525"/>
        </pc:sldMkLst>
      </pc:sldChg>
      <pc:sldChg chg="del">
        <pc:chgData name="Kate Piper (IMH)" userId="f69ee4e2-845b-4a1f-89c4-60fce9da139f" providerId="ADAL" clId="{CC3C814E-3788-4DEB-BCD1-910DC62F2D01}" dt="2023-12-14T10:52:47.148" v="823" actId="47"/>
        <pc:sldMkLst>
          <pc:docMk/>
          <pc:sldMk cId="664646993" sldId="526"/>
        </pc:sldMkLst>
      </pc:sldChg>
      <pc:sldChg chg="del">
        <pc:chgData name="Kate Piper (IMH)" userId="f69ee4e2-845b-4a1f-89c4-60fce9da139f" providerId="ADAL" clId="{CC3C814E-3788-4DEB-BCD1-910DC62F2D01}" dt="2023-12-14T10:52:54.004" v="824" actId="47"/>
        <pc:sldMkLst>
          <pc:docMk/>
          <pc:sldMk cId="4278890508" sldId="527"/>
        </pc:sldMkLst>
      </pc:sldChg>
      <pc:sldChg chg="del">
        <pc:chgData name="Kate Piper (IMH)" userId="f69ee4e2-845b-4a1f-89c4-60fce9da139f" providerId="ADAL" clId="{CC3C814E-3788-4DEB-BCD1-910DC62F2D01}" dt="2023-12-14T10:53:17.540" v="825" actId="47"/>
        <pc:sldMkLst>
          <pc:docMk/>
          <pc:sldMk cId="1234028296" sldId="528"/>
        </pc:sldMkLst>
      </pc:sldChg>
      <pc:sldChg chg="del">
        <pc:chgData name="Kate Piper (IMH)" userId="f69ee4e2-845b-4a1f-89c4-60fce9da139f" providerId="ADAL" clId="{CC3C814E-3788-4DEB-BCD1-910DC62F2D01}" dt="2023-12-14T10:53:18.358" v="826" actId="47"/>
        <pc:sldMkLst>
          <pc:docMk/>
          <pc:sldMk cId="3133770517" sldId="529"/>
        </pc:sldMkLst>
      </pc:sldChg>
      <pc:sldChg chg="del">
        <pc:chgData name="Kate Piper (IMH)" userId="f69ee4e2-845b-4a1f-89c4-60fce9da139f" providerId="ADAL" clId="{CC3C814E-3788-4DEB-BCD1-910DC62F2D01}" dt="2023-12-14T10:53:19.899" v="827" actId="47"/>
        <pc:sldMkLst>
          <pc:docMk/>
          <pc:sldMk cId="770658541" sldId="530"/>
        </pc:sldMkLst>
      </pc:sldChg>
      <pc:sldChg chg="del">
        <pc:chgData name="Kate Piper (IMH)" userId="f69ee4e2-845b-4a1f-89c4-60fce9da139f" providerId="ADAL" clId="{CC3C814E-3788-4DEB-BCD1-910DC62F2D01}" dt="2023-12-14T10:53:21.505" v="828" actId="47"/>
        <pc:sldMkLst>
          <pc:docMk/>
          <pc:sldMk cId="1862506011" sldId="531"/>
        </pc:sldMkLst>
      </pc:sldChg>
      <pc:sldChg chg="modSp mod modNotesTx">
        <pc:chgData name="Kate Piper (IMH)" userId="f69ee4e2-845b-4a1f-89c4-60fce9da139f" providerId="ADAL" clId="{CC3C814E-3788-4DEB-BCD1-910DC62F2D01}" dt="2024-12-06T09:09:58.615" v="1549" actId="20577"/>
        <pc:sldMkLst>
          <pc:docMk/>
          <pc:sldMk cId="1987479326" sldId="532"/>
        </pc:sldMkLst>
      </pc:sldChg>
      <pc:sldChg chg="del">
        <pc:chgData name="Kate Piper (IMH)" userId="f69ee4e2-845b-4a1f-89c4-60fce9da139f" providerId="ADAL" clId="{CC3C814E-3788-4DEB-BCD1-910DC62F2D01}" dt="2024-12-05T20:13:04.008" v="1168" actId="47"/>
        <pc:sldMkLst>
          <pc:docMk/>
          <pc:sldMk cId="3959306004" sldId="533"/>
        </pc:sldMkLst>
      </pc:sldChg>
      <pc:sldChg chg="del ord">
        <pc:chgData name="Kate Piper (IMH)" userId="f69ee4e2-845b-4a1f-89c4-60fce9da139f" providerId="ADAL" clId="{CC3C814E-3788-4DEB-BCD1-910DC62F2D01}" dt="2024-12-05T20:12:59.913" v="1167" actId="47"/>
        <pc:sldMkLst>
          <pc:docMk/>
          <pc:sldMk cId="157655854" sldId="534"/>
        </pc:sldMkLst>
      </pc:sldChg>
      <pc:sldChg chg="del">
        <pc:chgData name="Kate Piper (IMH)" userId="f69ee4e2-845b-4a1f-89c4-60fce9da139f" providerId="ADAL" clId="{CC3C814E-3788-4DEB-BCD1-910DC62F2D01}" dt="2024-12-05T20:13:06.473" v="1169" actId="47"/>
        <pc:sldMkLst>
          <pc:docMk/>
          <pc:sldMk cId="822967604" sldId="535"/>
        </pc:sldMkLst>
      </pc:sldChg>
      <pc:sldChg chg="delSp modSp new mod">
        <pc:chgData name="Kate Piper (IMH)" userId="f69ee4e2-845b-4a1f-89c4-60fce9da139f" providerId="ADAL" clId="{CC3C814E-3788-4DEB-BCD1-910DC62F2D01}" dt="2023-12-14T10:40:22.786" v="378" actId="27636"/>
        <pc:sldMkLst>
          <pc:docMk/>
          <pc:sldMk cId="753821622" sldId="536"/>
        </pc:sldMkLst>
      </pc:sldChg>
      <pc:sldChg chg="modSp new mod">
        <pc:chgData name="Kate Piper (IMH)" userId="f69ee4e2-845b-4a1f-89c4-60fce9da139f" providerId="ADAL" clId="{CC3C814E-3788-4DEB-BCD1-910DC62F2D01}" dt="2023-12-14T10:51:47.307" v="822" actId="20577"/>
        <pc:sldMkLst>
          <pc:docMk/>
          <pc:sldMk cId="4209941803" sldId="537"/>
        </pc:sldMkLst>
      </pc:sldChg>
      <pc:sldChg chg="addSp modSp new mod">
        <pc:chgData name="Kate Piper (IMH)" userId="f69ee4e2-845b-4a1f-89c4-60fce9da139f" providerId="ADAL" clId="{CC3C814E-3788-4DEB-BCD1-910DC62F2D01}" dt="2024-12-06T08:31:12.777" v="1504" actId="14100"/>
        <pc:sldMkLst>
          <pc:docMk/>
          <pc:sldMk cId="2935167064" sldId="538"/>
        </pc:sldMkLst>
      </pc:sldChg>
      <pc:sldChg chg="addSp modSp new del mod modClrScheme chgLayout">
        <pc:chgData name="Kate Piper (IMH)" userId="f69ee4e2-845b-4a1f-89c4-60fce9da139f" providerId="ADAL" clId="{CC3C814E-3788-4DEB-BCD1-910DC62F2D01}" dt="2024-12-05T20:12:59.525" v="1166" actId="47"/>
        <pc:sldMkLst>
          <pc:docMk/>
          <pc:sldMk cId="4174082873" sldId="538"/>
        </pc:sldMkLst>
      </pc:sldChg>
      <pc:sldChg chg="addSp modSp add mod">
        <pc:chgData name="Kate Piper (IMH)" userId="f69ee4e2-845b-4a1f-89c4-60fce9da139f" providerId="ADAL" clId="{CC3C814E-3788-4DEB-BCD1-910DC62F2D01}" dt="2024-12-06T08:38:33.824" v="1515" actId="20577"/>
        <pc:sldMkLst>
          <pc:docMk/>
          <pc:sldMk cId="3126260959" sldId="539"/>
        </pc:sldMkLst>
      </pc:sldChg>
      <pc:sldChg chg="new">
        <pc:chgData name="Kate Piper (IMH)" userId="f69ee4e2-845b-4a1f-89c4-60fce9da139f" providerId="ADAL" clId="{CC3C814E-3788-4DEB-BCD1-910DC62F2D01}" dt="2024-12-06T10:51:24.419" v="1550" actId="680"/>
        <pc:sldMkLst>
          <pc:docMk/>
          <pc:sldMk cId="917789610" sldId="540"/>
        </pc:sldMkLst>
      </pc:sldChg>
      <pc:sldMasterChg chg="delSldLayout">
        <pc:chgData name="Kate Piper (IMH)" userId="f69ee4e2-845b-4a1f-89c4-60fce9da139f" providerId="ADAL" clId="{CC3C814E-3788-4DEB-BCD1-910DC62F2D01}" dt="2023-12-14T10:31:04.805" v="1" actId="47"/>
        <pc:sldMasterMkLst>
          <pc:docMk/>
          <pc:sldMasterMk cId="1384196811" sldId="2147483658"/>
        </pc:sldMasterMkLst>
        <pc:sldLayoutChg chg="del">
          <pc:chgData name="Kate Piper (IMH)" userId="f69ee4e2-845b-4a1f-89c4-60fce9da139f" providerId="ADAL" clId="{CC3C814E-3788-4DEB-BCD1-910DC62F2D01}" dt="2023-12-14T10:31:04.805" v="1" actId="47"/>
          <pc:sldLayoutMkLst>
            <pc:docMk/>
            <pc:sldMasterMk cId="1384196811" sldId="2147483658"/>
            <pc:sldLayoutMk cId="2275752855" sldId="214748370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8B7F3B-1B0C-4B2E-ACE7-8ECD7883D7D2}" type="datetimeFigureOut">
              <a:rPr lang="en-GB" smtClean="0"/>
              <a:t>05/12/2025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B5B09A-0FAD-2F4A-A5BB-AF6660C144CB}" type="slidenum">
              <a:rPr lang="en-US" smtClean="0"/>
              <a:t>2</a:t>
            </a:fld>
            <a:endParaRPr lang="en-US"/>
          </a:p>
        </p:txBody>
      </p:sp>
    </p:spTree>
    <p:extLst>
      <p:ext uri="{BB962C8B-B14F-4D97-AF65-F5344CB8AC3E}">
        <p14:creationId xmlns:p14="http://schemas.microsoft.com/office/powerpoint/2010/main" val="2004463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B5B09A-0FAD-2F4A-A5BB-AF6660C144CB}" type="slidenum">
              <a:rPr lang="en-US" smtClean="0"/>
              <a:t>3</a:t>
            </a:fld>
            <a:endParaRPr lang="en-US"/>
          </a:p>
        </p:txBody>
      </p:sp>
    </p:spTree>
    <p:extLst>
      <p:ext uri="{BB962C8B-B14F-4D97-AF65-F5344CB8AC3E}">
        <p14:creationId xmlns:p14="http://schemas.microsoft.com/office/powerpoint/2010/main" val="4605545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738796-40B4-49B0-A331-25D568C0517A}" type="slidenum">
              <a:rPr lang="en-GB" smtClean="0"/>
              <a:t>7</a:t>
            </a:fld>
            <a:endParaRPr lang="en-GB"/>
          </a:p>
        </p:txBody>
      </p:sp>
    </p:spTree>
    <p:extLst>
      <p:ext uri="{BB962C8B-B14F-4D97-AF65-F5344CB8AC3E}">
        <p14:creationId xmlns:p14="http://schemas.microsoft.com/office/powerpoint/2010/main" val="28515524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An example of a whole school approach in America focuses on physical activity. Their aim is that all children get the recommended 60 mins a day. They suggest that it comes from these 5 elements of school.</a:t>
            </a:r>
          </a:p>
        </p:txBody>
      </p:sp>
      <p:sp>
        <p:nvSpPr>
          <p:cNvPr id="4" name="Slide Number Placeholder 3"/>
          <p:cNvSpPr>
            <a:spLocks noGrp="1"/>
          </p:cNvSpPr>
          <p:nvPr>
            <p:ph type="sldNum" sz="quarter" idx="5"/>
          </p:nvPr>
        </p:nvSpPr>
        <p:spPr/>
        <p:txBody>
          <a:bodyPr/>
          <a:lstStyle/>
          <a:p>
            <a:fld id="{A7738796-40B4-49B0-A331-25D568C0517A}" type="slidenum">
              <a:rPr lang="en-GB" smtClean="0"/>
              <a:t>8</a:t>
            </a:fld>
            <a:endParaRPr lang="en-GB"/>
          </a:p>
        </p:txBody>
      </p:sp>
    </p:spTree>
    <p:extLst>
      <p:ext uri="{BB962C8B-B14F-4D97-AF65-F5344CB8AC3E}">
        <p14:creationId xmlns:p14="http://schemas.microsoft.com/office/powerpoint/2010/main" val="9164398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12/5/2025</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82684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12/5/2025</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6632423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slideLayout" Target="../slideLayouts/slideLayout10.xml"/><Relationship Id="rId1" Type="http://schemas.openxmlformats.org/officeDocument/2006/relationships/slideLayout" Target="../slideLayouts/slideLayout9.xml"/><Relationship Id="rId5" Type="http://schemas.openxmlformats.org/officeDocument/2006/relationships/image" Target="../media/image9.png"/><Relationship Id="rId4" Type="http://schemas.openxmlformats.org/officeDocument/2006/relationships/theme" Target="../theme/theme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2.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3.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4.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5.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6.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7.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8.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6.xml"/><Relationship Id="rId3" Type="http://schemas.openxmlformats.org/officeDocument/2006/relationships/slideLayout" Target="../slideLayouts/slideLayout21.xml"/><Relationship Id="rId7" Type="http://schemas.openxmlformats.org/officeDocument/2006/relationships/slideLayout" Target="../slideLayouts/slideLayout25.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7.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8.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7" r:id="rId2"/>
    <p:sldLayoutId id="214748370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www.who.int/initiatives/making-every-school-a-health-promoting-school" TargetMode="External"/><Relationship Id="rId1" Type="http://schemas.openxmlformats.org/officeDocument/2006/relationships/slideLayout" Target="../slideLayouts/slideLayout11.xml"/><Relationship Id="rId5" Type="http://schemas.openxmlformats.org/officeDocument/2006/relationships/image" Target="../media/image27.png"/><Relationship Id="rId4" Type="http://schemas.openxmlformats.org/officeDocument/2006/relationships/image" Target="../media/image26.png"/></Relationships>
</file>

<file path=ppt/slides/_rels/slide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10.xml"/><Relationship Id="rId4" Type="http://schemas.openxmlformats.org/officeDocument/2006/relationships/image" Target="../media/image30.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730829"/>
            <a:ext cx="6031247" cy="3604741"/>
          </a:xfrm>
        </p:spPr>
        <p:txBody>
          <a:bodyPr/>
          <a:lstStyle/>
          <a:p>
            <a:r>
              <a:rPr lang="en-GB"/>
              <a:t>Health and Wellbeing in Education</a:t>
            </a:r>
            <a:endParaRPr lang="cy-GB">
              <a:cs typeface="Calibri"/>
            </a:endParaRPr>
          </a:p>
          <a:p>
            <a:endParaRPr lang="en-GB"/>
          </a:p>
          <a:p>
            <a:r>
              <a:rPr lang="en-GB"/>
              <a:t>Level / </a:t>
            </a:r>
            <a:r>
              <a:rPr lang="en-GB" err="1"/>
              <a:t>Lefel</a:t>
            </a:r>
            <a:r>
              <a:rPr lang="en-GB"/>
              <a:t>  5</a:t>
            </a:r>
          </a:p>
          <a:p>
            <a:endParaRPr lang="en-GB"/>
          </a:p>
          <a:p>
            <a:r>
              <a:rPr lang="en-GB"/>
              <a:t>Kate Piper</a:t>
            </a:r>
          </a:p>
          <a:p>
            <a:endParaRPr lang="en-GB"/>
          </a:p>
        </p:txBody>
      </p:sp>
    </p:spTree>
    <p:extLst>
      <p:ext uri="{BB962C8B-B14F-4D97-AF65-F5344CB8AC3E}">
        <p14:creationId xmlns:p14="http://schemas.microsoft.com/office/powerpoint/2010/main" val="2741221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24766-5819-4539-AE10-9D3DA0AB7C16}"/>
              </a:ext>
            </a:extLst>
          </p:cNvPr>
          <p:cNvSpPr>
            <a:spLocks noGrp="1"/>
          </p:cNvSpPr>
          <p:nvPr>
            <p:ph type="title"/>
          </p:nvPr>
        </p:nvSpPr>
        <p:spPr>
          <a:xfrm>
            <a:off x="526228" y="117700"/>
            <a:ext cx="10515600" cy="764428"/>
          </a:xfrm>
        </p:spPr>
        <p:txBody>
          <a:bodyPr/>
          <a:lstStyle/>
          <a:p>
            <a:r>
              <a:rPr lang="en-GB"/>
              <a:t>Assignment 2</a:t>
            </a:r>
          </a:p>
        </p:txBody>
      </p:sp>
      <p:sp>
        <p:nvSpPr>
          <p:cNvPr id="3" name="TextBox 2">
            <a:extLst>
              <a:ext uri="{FF2B5EF4-FFF2-40B4-BE49-F238E27FC236}">
                <a16:creationId xmlns:a16="http://schemas.microsoft.com/office/drawing/2014/main" id="{40780134-CFAF-40B2-9A85-ACAE68449209}"/>
              </a:ext>
            </a:extLst>
          </p:cNvPr>
          <p:cNvSpPr txBox="1"/>
          <p:nvPr/>
        </p:nvSpPr>
        <p:spPr>
          <a:xfrm>
            <a:off x="7815263" y="1504336"/>
            <a:ext cx="4094461" cy="3477875"/>
          </a:xfrm>
          <a:prstGeom prst="rect">
            <a:avLst/>
          </a:prstGeom>
          <a:noFill/>
        </p:spPr>
        <p:txBody>
          <a:bodyPr wrap="square" rtlCol="0">
            <a:spAutoFit/>
          </a:bodyPr>
          <a:lstStyle/>
          <a:p>
            <a:r>
              <a:rPr lang="en-GB" sz="4000" b="1" u="sng" dirty="0"/>
              <a:t>20</a:t>
            </a:r>
            <a:r>
              <a:rPr lang="en-GB" sz="4000" b="1" u="sng" baseline="30000" dirty="0"/>
              <a:t>th</a:t>
            </a:r>
            <a:r>
              <a:rPr lang="en-GB" sz="4000" b="1" u="sng" dirty="0"/>
              <a:t> December at 15:00</a:t>
            </a:r>
          </a:p>
          <a:p>
            <a:endParaRPr lang="en-GB" sz="2800" dirty="0"/>
          </a:p>
          <a:p>
            <a:r>
              <a:rPr lang="en-GB" sz="2800" dirty="0"/>
              <a:t>Structure of the essay will be similar</a:t>
            </a:r>
          </a:p>
          <a:p>
            <a:endParaRPr lang="en-GB" sz="2800" dirty="0"/>
          </a:p>
          <a:p>
            <a:r>
              <a:rPr lang="en-GB" sz="2800" dirty="0"/>
              <a:t>Content may be different.</a:t>
            </a:r>
          </a:p>
        </p:txBody>
      </p:sp>
      <p:sp>
        <p:nvSpPr>
          <p:cNvPr id="5" name="TextBox 4">
            <a:extLst>
              <a:ext uri="{FF2B5EF4-FFF2-40B4-BE49-F238E27FC236}">
                <a16:creationId xmlns:a16="http://schemas.microsoft.com/office/drawing/2014/main" id="{4FBF9349-8763-B78C-2638-341BC45251D2}"/>
              </a:ext>
            </a:extLst>
          </p:cNvPr>
          <p:cNvSpPr txBox="1"/>
          <p:nvPr/>
        </p:nvSpPr>
        <p:spPr>
          <a:xfrm>
            <a:off x="633046" y="1582340"/>
            <a:ext cx="6096000" cy="3693319"/>
          </a:xfrm>
          <a:prstGeom prst="rect">
            <a:avLst/>
          </a:prstGeom>
          <a:noFill/>
        </p:spPr>
        <p:txBody>
          <a:bodyPr wrap="square">
            <a:spAutoFit/>
          </a:bodyPr>
          <a:lstStyle/>
          <a:p>
            <a:pPr marL="457200"/>
            <a:r>
              <a:rPr lang="en-GB" sz="1800" b="1" dirty="0">
                <a:effectLst/>
                <a:latin typeface="Arial" panose="020B0604020202020204" pitchFamily="34" charset="0"/>
                <a:ea typeface="Times New Roman" panose="02020603050405020304" pitchFamily="18" charset="0"/>
              </a:rPr>
              <a:t>Essay Title:</a:t>
            </a:r>
            <a:endParaRPr lang="en-GB" sz="12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“A ‘Healthy School’ is one which takes responsibility for maintaining and promoting the health of all who ‘learn, work, play and live’ within it not only by formally teaching pupils about how to lead healthy lives but by enabling pupils and staff to take control over aspects of the school environment which influence their health” (Public Health Wales, 2018).</a:t>
            </a:r>
            <a:endParaRPr lang="en-GB" sz="12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Discuss this statement with reference to recent curriculum development in Wales and the associated Welsh Government guidance related to health and wellbeing in education.</a:t>
            </a: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8537985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0780134-CFAF-40B2-9A85-ACAE68449209}"/>
              </a:ext>
            </a:extLst>
          </p:cNvPr>
          <p:cNvSpPr txBox="1"/>
          <p:nvPr/>
        </p:nvSpPr>
        <p:spPr>
          <a:xfrm>
            <a:off x="7778395" y="1511480"/>
            <a:ext cx="4330205" cy="3477875"/>
          </a:xfrm>
          <a:prstGeom prst="rect">
            <a:avLst/>
          </a:prstGeom>
          <a:noFill/>
        </p:spPr>
        <p:txBody>
          <a:bodyPr wrap="square" rtlCol="0">
            <a:spAutoFit/>
          </a:bodyPr>
          <a:lstStyle/>
          <a:p>
            <a:r>
              <a:rPr lang="en-GB" sz="4000" b="1" u="sng" dirty="0"/>
              <a:t>20</a:t>
            </a:r>
            <a:r>
              <a:rPr lang="en-GB" sz="4000" b="1" u="sng" baseline="30000" dirty="0"/>
              <a:t>th</a:t>
            </a:r>
            <a:r>
              <a:rPr lang="en-GB" sz="4000" b="1" u="sng" dirty="0"/>
              <a:t> December at 15:00</a:t>
            </a:r>
          </a:p>
          <a:p>
            <a:endParaRPr lang="en-GB" sz="2800" dirty="0"/>
          </a:p>
          <a:p>
            <a:r>
              <a:rPr lang="en-GB" sz="2800" dirty="0"/>
              <a:t>Structure of the essay will be similar </a:t>
            </a:r>
          </a:p>
          <a:p>
            <a:endParaRPr lang="en-GB" sz="2800" dirty="0"/>
          </a:p>
          <a:p>
            <a:r>
              <a:rPr lang="en-GB" sz="2800" dirty="0"/>
              <a:t>Content may be different.</a:t>
            </a:r>
          </a:p>
        </p:txBody>
      </p:sp>
      <p:sp>
        <p:nvSpPr>
          <p:cNvPr id="5" name="TextBox 4">
            <a:extLst>
              <a:ext uri="{FF2B5EF4-FFF2-40B4-BE49-F238E27FC236}">
                <a16:creationId xmlns:a16="http://schemas.microsoft.com/office/drawing/2014/main" id="{4FBF9349-8763-B78C-2638-341BC45251D2}"/>
              </a:ext>
            </a:extLst>
          </p:cNvPr>
          <p:cNvSpPr txBox="1"/>
          <p:nvPr/>
        </p:nvSpPr>
        <p:spPr>
          <a:xfrm>
            <a:off x="282276" y="365125"/>
            <a:ext cx="7496119" cy="5355312"/>
          </a:xfrm>
          <a:prstGeom prst="rect">
            <a:avLst/>
          </a:prstGeom>
          <a:noFill/>
        </p:spPr>
        <p:txBody>
          <a:bodyPr wrap="square">
            <a:spAutoFit/>
          </a:bodyPr>
          <a:lstStyle/>
          <a:p>
            <a:pPr marL="457200"/>
            <a:r>
              <a:rPr lang="en-GB" sz="1800" b="1" dirty="0">
                <a:effectLst/>
                <a:latin typeface="Arial" panose="020B0604020202020204" pitchFamily="34" charset="0"/>
                <a:ea typeface="Times New Roman" panose="02020603050405020304" pitchFamily="18" charset="0"/>
              </a:rPr>
              <a:t>Guidance Notes:</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You have the opportunity in this essay to select a specific direction when addressing the question above. There may be certain areas of education and/or health and wellbeing that you would like to focus on – this is encouraged!</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Example of themes: Whole school approach (WSA) to physical activity; mental health and wellbeing; nutrition etc.</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Overall, the essay needs to address a ‘whole school approach’ towards the health and wellbeing of young people, considering different environments and aspects of the school that promote safe and healthy experiences. </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Students are required to show critical understanding of the changes in education policy in Wales, specifically focused on health and wellbeing and curriculum aims. A detailed understanding of the roles and responsibilities of different individuals and agencies in promoting health and wellbeing in schools or the wider community around a young person is essential. </a:t>
            </a: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9874793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D1A254-77FD-039C-AF14-E6E2D3BA1EA1}"/>
              </a:ext>
            </a:extLst>
          </p:cNvPr>
          <p:cNvSpPr>
            <a:spLocks noGrp="1"/>
          </p:cNvSpPr>
          <p:nvPr>
            <p:ph idx="1"/>
          </p:nvPr>
        </p:nvSpPr>
        <p:spPr>
          <a:xfrm>
            <a:off x="358219" y="415636"/>
            <a:ext cx="11481847" cy="5118265"/>
          </a:xfrm>
        </p:spPr>
        <p:txBody>
          <a:bodyPr>
            <a:normAutofit fontScale="92500" lnSpcReduction="10000"/>
          </a:bodyPr>
          <a:lstStyle/>
          <a:p>
            <a:r>
              <a:rPr lang="en-GB" dirty="0"/>
              <a:t>Engagement with literature (25): </a:t>
            </a:r>
            <a:r>
              <a:rPr lang="en-GB" sz="1800" b="0" i="0" dirty="0">
                <a:effectLst/>
                <a:latin typeface="Arial" panose="020B0604020202020204" pitchFamily="34" charset="0"/>
              </a:rPr>
              <a:t>You are required to engage with </a:t>
            </a:r>
            <a:r>
              <a:rPr lang="en-GB" sz="1800" b="1" i="0" u="sng" dirty="0">
                <a:effectLst/>
                <a:latin typeface="Arial" panose="020B0604020202020204" pitchFamily="34" charset="0"/>
              </a:rPr>
              <a:t>up-to-date Welsh Government curriculum documentation </a:t>
            </a:r>
            <a:r>
              <a:rPr lang="en-GB" sz="1800" b="0" i="0" dirty="0">
                <a:effectLst/>
                <a:latin typeface="Arial" panose="020B0604020202020204" pitchFamily="34" charset="0"/>
              </a:rPr>
              <a:t>as well as previous curriculum to show your understanding of the changes. Literature that is focused on </a:t>
            </a:r>
            <a:r>
              <a:rPr lang="en-GB" sz="1800" b="1" i="0" u="sng" dirty="0">
                <a:effectLst/>
                <a:latin typeface="Arial" panose="020B0604020202020204" pitchFamily="34" charset="0"/>
              </a:rPr>
              <a:t>whole school approaches and ‘healthy schools’ </a:t>
            </a:r>
            <a:r>
              <a:rPr lang="en-GB" sz="1800" b="0" i="0" dirty="0">
                <a:effectLst/>
                <a:latin typeface="Arial" panose="020B0604020202020204" pitchFamily="34" charset="0"/>
              </a:rPr>
              <a:t>can not only be found in academic literature but also government policy and public health initiatives. Engagement with literature needs to be appropriate and up to date with your chosen direction, whether this is education, physical activity, nutrition and personal/social education etc.</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Knowledge and understanding (25): </a:t>
            </a:r>
            <a:r>
              <a:rPr lang="en-GB" sz="1800" b="0" i="0" dirty="0">
                <a:effectLst/>
                <a:latin typeface="Arial" panose="020B0604020202020204" pitchFamily="34" charset="0"/>
              </a:rPr>
              <a:t>Your knowledge and understanding of </a:t>
            </a:r>
            <a:r>
              <a:rPr lang="en-GB" sz="1800" b="1" i="0" u="sng" dirty="0">
                <a:effectLst/>
                <a:latin typeface="Arial" panose="020B0604020202020204" pitchFamily="34" charset="0"/>
              </a:rPr>
              <a:t>structures and environments around the school and young person </a:t>
            </a:r>
            <a:r>
              <a:rPr lang="en-GB" sz="1800" b="0" i="0" dirty="0">
                <a:effectLst/>
                <a:latin typeface="Arial" panose="020B0604020202020204" pitchFamily="34" charset="0"/>
              </a:rPr>
              <a:t>need to be demonstrated </a:t>
            </a:r>
          </a:p>
          <a:p>
            <a:pPr>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Cognitive and Intellectual skills (25): </a:t>
            </a:r>
            <a:r>
              <a:rPr lang="en-GB" sz="1800" b="0" i="0" dirty="0">
                <a:effectLst/>
                <a:latin typeface="Arial" panose="020B0604020202020204" pitchFamily="34" charset="0"/>
              </a:rPr>
              <a:t>Your arguments and discussions need to be clearly thought out and demonstrate critical analysis. There will be opportunities throughout to apply other areas of literature to an education setting, for example, your chosen topic and theories such as social ecology. Taking </a:t>
            </a:r>
            <a:r>
              <a:rPr lang="en-GB" sz="1800" b="1" i="0" u="sng" dirty="0">
                <a:effectLst/>
                <a:latin typeface="Arial" panose="020B0604020202020204" pitchFamily="34" charset="0"/>
              </a:rPr>
              <a:t>discussions further to the why? and how? </a:t>
            </a:r>
            <a:r>
              <a:rPr lang="en-GB" sz="1800" b="0" i="0" dirty="0">
                <a:effectLst/>
                <a:latin typeface="Arial" panose="020B0604020202020204" pitchFamily="34" charset="0"/>
              </a:rPr>
              <a:t>questions is also required. For example, discussing active travel to schools will also highlight walkability of neighbourhoods, recommended physical activity guidelines, and wider community approaches to increasing physical activity levels in children and adolescents.</a:t>
            </a:r>
          </a:p>
          <a:p>
            <a:pPr>
              <a:defRPr/>
            </a:pPr>
            <a:r>
              <a:rPr lang="en-GB" sz="1800" b="0" i="0" dirty="0">
                <a:effectLst/>
                <a:latin typeface="Arial" panose="020B0604020202020204" pitchFamily="34" charset="0"/>
              </a:rPr>
              <a:t>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Practical Skills (15): </a:t>
            </a:r>
            <a:r>
              <a:rPr lang="en-GB" sz="1800" i="0" dirty="0">
                <a:effectLst/>
                <a:latin typeface="Arial" panose="020B0604020202020204" pitchFamily="34" charset="0"/>
              </a:rPr>
              <a:t>There will </a:t>
            </a:r>
            <a:r>
              <a:rPr lang="en-GB" sz="1800" b="1" i="0" u="sng" dirty="0">
                <a:effectLst/>
                <a:latin typeface="Arial" panose="020B0604020202020204" pitchFamily="34" charset="0"/>
              </a:rPr>
              <a:t>be ‘real-world’ examples that demonstrate ‘theory-to-practice’ ideas</a:t>
            </a:r>
            <a:r>
              <a:rPr lang="en-GB" sz="1800" i="0" dirty="0">
                <a:effectLst/>
                <a:latin typeface="Arial" panose="020B0604020202020204" pitchFamily="34" charset="0"/>
              </a:rPr>
              <a:t>. These can be found in case-study research, charity awards and policies etc. Using these appropriately will help demonstrate a deeper understanding of the concepts within your chosen theme</a:t>
            </a:r>
            <a:r>
              <a:rPr lang="en-GB" sz="1800" b="0" i="0" dirty="0">
                <a:effectLst/>
                <a:latin typeface="Arial" panose="020B0604020202020204" pitchFamily="34" charset="0"/>
              </a:rPr>
              <a:t>.  </a:t>
            </a:r>
          </a:p>
          <a:p>
            <a:r>
              <a:rPr lang="en-GB" sz="1800" b="0" i="0" dirty="0">
                <a:effectLst/>
                <a:latin typeface="Arial" panose="020B0604020202020204" pitchFamily="34" charset="0"/>
              </a:rPr>
              <a:t> </a:t>
            </a:r>
            <a:r>
              <a:rPr kumimoji="0" lang="en-GB" b="0" i="0" u="none" strike="noStrike" kern="1200" cap="none" spc="0" normalizeH="0" baseline="0" noProof="0" dirty="0">
                <a:ln>
                  <a:noFill/>
                </a:ln>
                <a:solidFill>
                  <a:prstClr val="black"/>
                </a:solidFill>
                <a:effectLst/>
                <a:uLnTx/>
                <a:uFillTx/>
                <a:latin typeface="Calibri" panose="020F0502020204030204"/>
                <a:ea typeface="+mn-ea"/>
                <a:cs typeface="+mn-cs"/>
              </a:rPr>
              <a:t>Transferable skills (10): </a:t>
            </a:r>
            <a:r>
              <a:rPr lang="en-GB" sz="1900" i="0" dirty="0">
                <a:effectLst/>
                <a:latin typeface="Arial" panose="020B0604020202020204" pitchFamily="34" charset="0"/>
              </a:rPr>
              <a:t>Structure and flow of essay needs to be clear. Stay within your chosen theme. Think about a holistic approach to a whole school approach</a:t>
            </a:r>
            <a:endParaRPr lang="en-GB" dirty="0"/>
          </a:p>
        </p:txBody>
      </p:sp>
    </p:spTree>
    <p:extLst>
      <p:ext uri="{BB962C8B-B14F-4D97-AF65-F5344CB8AC3E}">
        <p14:creationId xmlns:p14="http://schemas.microsoft.com/office/powerpoint/2010/main" val="7538216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06980-5065-2EF7-0A3F-C302C154610F}"/>
              </a:ext>
            </a:extLst>
          </p:cNvPr>
          <p:cNvSpPr>
            <a:spLocks noGrp="1"/>
          </p:cNvSpPr>
          <p:nvPr>
            <p:ph type="title"/>
          </p:nvPr>
        </p:nvSpPr>
        <p:spPr/>
        <p:txBody>
          <a:bodyPr/>
          <a:lstStyle/>
          <a:p>
            <a:r>
              <a:rPr lang="en-GB" dirty="0"/>
              <a:t>Structure of essay</a:t>
            </a:r>
          </a:p>
        </p:txBody>
      </p:sp>
      <p:sp>
        <p:nvSpPr>
          <p:cNvPr id="3" name="Content Placeholder 2">
            <a:extLst>
              <a:ext uri="{FF2B5EF4-FFF2-40B4-BE49-F238E27FC236}">
                <a16:creationId xmlns:a16="http://schemas.microsoft.com/office/drawing/2014/main" id="{A37DBB5D-4DC3-A580-37FF-C4EA714943A8}"/>
              </a:ext>
            </a:extLst>
          </p:cNvPr>
          <p:cNvSpPr>
            <a:spLocks noGrp="1"/>
          </p:cNvSpPr>
          <p:nvPr>
            <p:ph idx="1"/>
          </p:nvPr>
        </p:nvSpPr>
        <p:spPr/>
        <p:txBody>
          <a:bodyPr>
            <a:normAutofit lnSpcReduction="10000"/>
          </a:bodyPr>
          <a:lstStyle/>
          <a:p>
            <a:r>
              <a:rPr lang="en-GB" dirty="0"/>
              <a:t>General Information</a:t>
            </a:r>
          </a:p>
          <a:p>
            <a:pPr lvl="1"/>
            <a:r>
              <a:rPr lang="en-GB" dirty="0"/>
              <a:t>Health and wellbeing</a:t>
            </a:r>
          </a:p>
          <a:p>
            <a:pPr lvl="1"/>
            <a:r>
              <a:rPr lang="en-GB" dirty="0"/>
              <a:t>Whole school approach</a:t>
            </a:r>
          </a:p>
          <a:p>
            <a:r>
              <a:rPr lang="en-GB" dirty="0"/>
              <a:t>Theme focus</a:t>
            </a:r>
          </a:p>
          <a:p>
            <a:pPr lvl="1"/>
            <a:r>
              <a:rPr lang="en-GB" dirty="0"/>
              <a:t>Different environments (ecological perspective?). Create you own levels.</a:t>
            </a:r>
          </a:p>
          <a:p>
            <a:pPr lvl="1"/>
            <a:r>
              <a:rPr lang="en-GB" dirty="0"/>
              <a:t>Examples at levels, people at levels</a:t>
            </a:r>
          </a:p>
          <a:p>
            <a:pPr lvl="1"/>
            <a:endParaRPr lang="en-GB" dirty="0"/>
          </a:p>
          <a:p>
            <a:pPr lvl="1"/>
            <a:r>
              <a:rPr lang="en-GB" dirty="0"/>
              <a:t>Be clear about the structure of the work – What themes and areas are you focusing on?</a:t>
            </a:r>
          </a:p>
        </p:txBody>
      </p:sp>
    </p:spTree>
    <p:extLst>
      <p:ext uri="{BB962C8B-B14F-4D97-AF65-F5344CB8AC3E}">
        <p14:creationId xmlns:p14="http://schemas.microsoft.com/office/powerpoint/2010/main" val="42099418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9238E-F140-3DE2-FBF0-E14715820C8E}"/>
              </a:ext>
            </a:extLst>
          </p:cNvPr>
          <p:cNvSpPr>
            <a:spLocks noGrp="1"/>
          </p:cNvSpPr>
          <p:nvPr>
            <p:ph type="title"/>
          </p:nvPr>
        </p:nvSpPr>
        <p:spPr/>
        <p:txBody>
          <a:bodyPr/>
          <a:lstStyle/>
          <a:p>
            <a:r>
              <a:rPr lang="en-GB" dirty="0"/>
              <a:t>First section of the assignment (1/3)</a:t>
            </a:r>
          </a:p>
        </p:txBody>
      </p:sp>
      <p:sp>
        <p:nvSpPr>
          <p:cNvPr id="3" name="Content Placeholder 2">
            <a:extLst>
              <a:ext uri="{FF2B5EF4-FFF2-40B4-BE49-F238E27FC236}">
                <a16:creationId xmlns:a16="http://schemas.microsoft.com/office/drawing/2014/main" id="{17D97F2A-976F-2009-B5D3-36D0EFE9425D}"/>
              </a:ext>
            </a:extLst>
          </p:cNvPr>
          <p:cNvSpPr>
            <a:spLocks noGrp="1"/>
          </p:cNvSpPr>
          <p:nvPr>
            <p:ph idx="1"/>
          </p:nvPr>
        </p:nvSpPr>
        <p:spPr>
          <a:xfrm>
            <a:off x="358220" y="1524000"/>
            <a:ext cx="5480606" cy="3865105"/>
          </a:xfrm>
        </p:spPr>
        <p:txBody>
          <a:bodyPr>
            <a:normAutofit fontScale="92500" lnSpcReduction="20000"/>
          </a:bodyPr>
          <a:lstStyle/>
          <a:p>
            <a:r>
              <a:rPr lang="en-GB" dirty="0"/>
              <a:t>Why is health and wellbeing important for schools to focus on?</a:t>
            </a:r>
          </a:p>
          <a:p>
            <a:r>
              <a:rPr lang="en-GB" dirty="0"/>
              <a:t>What are schools a good vehicle for this learning? </a:t>
            </a:r>
          </a:p>
          <a:p>
            <a:r>
              <a:rPr lang="en-GB" dirty="0"/>
              <a:t>Policies that support a whole school approach. </a:t>
            </a:r>
          </a:p>
          <a:p>
            <a:pPr lvl="1"/>
            <a:r>
              <a:rPr lang="en-GB" dirty="0"/>
              <a:t>WNHSS/ new curriculum</a:t>
            </a:r>
          </a:p>
          <a:p>
            <a:pPr lvl="1"/>
            <a:r>
              <a:rPr lang="en-GB" dirty="0"/>
              <a:t>Wellbeing of Future generations</a:t>
            </a:r>
          </a:p>
          <a:p>
            <a:pPr lvl="1"/>
            <a:r>
              <a:rPr lang="en-GB" dirty="0"/>
              <a:t>Other (e.g. WHO)</a:t>
            </a:r>
          </a:p>
          <a:p>
            <a:r>
              <a:rPr lang="en-GB" dirty="0"/>
              <a:t>What does a whole school approach look like generally?</a:t>
            </a:r>
          </a:p>
        </p:txBody>
      </p:sp>
      <p:pic>
        <p:nvPicPr>
          <p:cNvPr id="4" name="Picture 3">
            <a:hlinkClick r:id="rId2"/>
            <a:extLst>
              <a:ext uri="{FF2B5EF4-FFF2-40B4-BE49-F238E27FC236}">
                <a16:creationId xmlns:a16="http://schemas.microsoft.com/office/drawing/2014/main" id="{E701294E-C7DF-E71D-30AD-2B31B89C17EF}"/>
              </a:ext>
            </a:extLst>
          </p:cNvPr>
          <p:cNvPicPr>
            <a:picLocks noChangeAspect="1"/>
          </p:cNvPicPr>
          <p:nvPr/>
        </p:nvPicPr>
        <p:blipFill rotWithShape="1">
          <a:blip r:embed="rId3"/>
          <a:srcRect l="6713" t="26621" r="12315" b="11459"/>
          <a:stretch/>
        </p:blipFill>
        <p:spPr>
          <a:xfrm rot="755018">
            <a:off x="7751441" y="1663267"/>
            <a:ext cx="4255345" cy="2169440"/>
          </a:xfrm>
          <a:prstGeom prst="rect">
            <a:avLst/>
          </a:prstGeom>
        </p:spPr>
      </p:pic>
      <p:pic>
        <p:nvPicPr>
          <p:cNvPr id="5" name="Picture 4">
            <a:extLst>
              <a:ext uri="{FF2B5EF4-FFF2-40B4-BE49-F238E27FC236}">
                <a16:creationId xmlns:a16="http://schemas.microsoft.com/office/drawing/2014/main" id="{24EBB771-B9A6-BE05-9802-1FDA8B60228B}"/>
              </a:ext>
            </a:extLst>
          </p:cNvPr>
          <p:cNvPicPr>
            <a:picLocks noChangeAspect="1"/>
          </p:cNvPicPr>
          <p:nvPr/>
        </p:nvPicPr>
        <p:blipFill rotWithShape="1">
          <a:blip r:embed="rId4"/>
          <a:srcRect l="2314" t="6845" r="31424"/>
          <a:stretch/>
        </p:blipFill>
        <p:spPr>
          <a:xfrm>
            <a:off x="9286964" y="3805287"/>
            <a:ext cx="2546816" cy="2408329"/>
          </a:xfrm>
          <a:prstGeom prst="rect">
            <a:avLst/>
          </a:prstGeom>
        </p:spPr>
      </p:pic>
      <p:pic>
        <p:nvPicPr>
          <p:cNvPr id="6" name="Picture 5">
            <a:extLst>
              <a:ext uri="{FF2B5EF4-FFF2-40B4-BE49-F238E27FC236}">
                <a16:creationId xmlns:a16="http://schemas.microsoft.com/office/drawing/2014/main" id="{B86743D7-DDD9-710B-39C1-4042F0FB9B88}"/>
              </a:ext>
            </a:extLst>
          </p:cNvPr>
          <p:cNvPicPr>
            <a:picLocks noChangeAspect="1"/>
          </p:cNvPicPr>
          <p:nvPr/>
        </p:nvPicPr>
        <p:blipFill rotWithShape="1">
          <a:blip r:embed="rId5"/>
          <a:srcRect l="8555" t="17993" r="75215" b="53440"/>
          <a:stretch/>
        </p:blipFill>
        <p:spPr>
          <a:xfrm>
            <a:off x="6294111" y="3238363"/>
            <a:ext cx="2992853" cy="2063666"/>
          </a:xfrm>
          <a:prstGeom prst="rect">
            <a:avLst/>
          </a:prstGeom>
        </p:spPr>
      </p:pic>
    </p:spTree>
    <p:extLst>
      <p:ext uri="{BB962C8B-B14F-4D97-AF65-F5344CB8AC3E}">
        <p14:creationId xmlns:p14="http://schemas.microsoft.com/office/powerpoint/2010/main" val="34712181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6EB7CF4A-798A-4B44-853F-5DA0A6EA3614}"/>
              </a:ext>
            </a:extLst>
          </p:cNvPr>
          <p:cNvSpPr/>
          <p:nvPr/>
        </p:nvSpPr>
        <p:spPr>
          <a:xfrm>
            <a:off x="1409946" y="462116"/>
            <a:ext cx="5899355" cy="4866967"/>
          </a:xfrm>
          <a:prstGeom prst="ellipse">
            <a:avLst/>
          </a:prstGeom>
          <a:solidFill>
            <a:srgbClr val="10B1CD"/>
          </a:solidFill>
          <a:ln>
            <a:solidFill>
              <a:srgbClr val="10B1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DF24C9C3-181F-49D6-8846-5D6AF240B85E}"/>
              </a:ext>
            </a:extLst>
          </p:cNvPr>
          <p:cNvSpPr/>
          <p:nvPr/>
        </p:nvSpPr>
        <p:spPr>
          <a:xfrm>
            <a:off x="1671729" y="926691"/>
            <a:ext cx="5375787" cy="4402392"/>
          </a:xfrm>
          <a:prstGeom prst="ellipse">
            <a:avLst/>
          </a:prstGeom>
          <a:solidFill>
            <a:srgbClr val="63C5DE"/>
          </a:solidFill>
          <a:ln>
            <a:solidFill>
              <a:srgbClr val="60C4D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A820EF47-D609-41BA-A330-6B79A6A5BA38}"/>
              </a:ext>
            </a:extLst>
          </p:cNvPr>
          <p:cNvSpPr/>
          <p:nvPr/>
        </p:nvSpPr>
        <p:spPr>
          <a:xfrm>
            <a:off x="2309596" y="1644219"/>
            <a:ext cx="4251223" cy="3684864"/>
          </a:xfrm>
          <a:prstGeom prst="ellipse">
            <a:avLst/>
          </a:prstGeom>
          <a:solidFill>
            <a:srgbClr val="10B1CD"/>
          </a:solidFill>
          <a:ln>
            <a:solidFill>
              <a:srgbClr val="10B1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693426F6-A08F-4ED8-8527-C322F64635FE}"/>
              </a:ext>
            </a:extLst>
          </p:cNvPr>
          <p:cNvSpPr/>
          <p:nvPr/>
        </p:nvSpPr>
        <p:spPr>
          <a:xfrm>
            <a:off x="2678307" y="2376598"/>
            <a:ext cx="3417693" cy="2952484"/>
          </a:xfrm>
          <a:prstGeom prst="ellipse">
            <a:avLst/>
          </a:prstGeom>
          <a:solidFill>
            <a:srgbClr val="63C5DE"/>
          </a:solidFill>
          <a:ln>
            <a:solidFill>
              <a:srgbClr val="63C5D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37B1A760-98BE-4A5D-9781-FB79D7A94182}"/>
              </a:ext>
            </a:extLst>
          </p:cNvPr>
          <p:cNvSpPr/>
          <p:nvPr/>
        </p:nvSpPr>
        <p:spPr>
          <a:xfrm>
            <a:off x="2884165" y="3046778"/>
            <a:ext cx="3036575" cy="2282304"/>
          </a:xfrm>
          <a:prstGeom prst="ellipse">
            <a:avLst/>
          </a:prstGeom>
          <a:solidFill>
            <a:srgbClr val="C2E8F1"/>
          </a:solidFill>
          <a:ln>
            <a:solidFill>
              <a:srgbClr val="C1E7F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1F086766-BE74-450A-98D0-B43D200F6F20}"/>
              </a:ext>
            </a:extLst>
          </p:cNvPr>
          <p:cNvSpPr txBox="1"/>
          <p:nvPr/>
        </p:nvSpPr>
        <p:spPr>
          <a:xfrm>
            <a:off x="3710696" y="462116"/>
            <a:ext cx="1268361" cy="461665"/>
          </a:xfrm>
          <a:prstGeom prst="rect">
            <a:avLst/>
          </a:prstGeom>
          <a:noFill/>
        </p:spPr>
        <p:txBody>
          <a:bodyPr wrap="square" rtlCol="0">
            <a:spAutoFit/>
          </a:bodyPr>
          <a:lstStyle/>
          <a:p>
            <a:r>
              <a:rPr lang="en-GB" sz="2400">
                <a:solidFill>
                  <a:schemeClr val="bg1"/>
                </a:solidFill>
              </a:rPr>
              <a:t>Society</a:t>
            </a:r>
          </a:p>
        </p:txBody>
      </p:sp>
      <p:sp>
        <p:nvSpPr>
          <p:cNvPr id="9" name="TextBox 8">
            <a:extLst>
              <a:ext uri="{FF2B5EF4-FFF2-40B4-BE49-F238E27FC236}">
                <a16:creationId xmlns:a16="http://schemas.microsoft.com/office/drawing/2014/main" id="{5D666CC7-473C-490B-9541-D94B12A61501}"/>
              </a:ext>
            </a:extLst>
          </p:cNvPr>
          <p:cNvSpPr txBox="1"/>
          <p:nvPr/>
        </p:nvSpPr>
        <p:spPr>
          <a:xfrm>
            <a:off x="3843427" y="948811"/>
            <a:ext cx="1135625" cy="461665"/>
          </a:xfrm>
          <a:prstGeom prst="rect">
            <a:avLst/>
          </a:prstGeom>
          <a:noFill/>
        </p:spPr>
        <p:txBody>
          <a:bodyPr wrap="square" rtlCol="0">
            <a:spAutoFit/>
          </a:bodyPr>
          <a:lstStyle/>
          <a:p>
            <a:r>
              <a:rPr lang="en-GB" sz="2400">
                <a:solidFill>
                  <a:schemeClr val="bg1"/>
                </a:solidFill>
              </a:rPr>
              <a:t>Policy</a:t>
            </a:r>
          </a:p>
        </p:txBody>
      </p:sp>
      <p:sp>
        <p:nvSpPr>
          <p:cNvPr id="11" name="TextBox 10">
            <a:extLst>
              <a:ext uri="{FF2B5EF4-FFF2-40B4-BE49-F238E27FC236}">
                <a16:creationId xmlns:a16="http://schemas.microsoft.com/office/drawing/2014/main" id="{C8E5B4C9-5E6C-4E9E-BF0C-D302FE5BDCCA}"/>
              </a:ext>
            </a:extLst>
          </p:cNvPr>
          <p:cNvSpPr txBox="1"/>
          <p:nvPr/>
        </p:nvSpPr>
        <p:spPr>
          <a:xfrm>
            <a:off x="3828679" y="1812324"/>
            <a:ext cx="1268361" cy="461665"/>
          </a:xfrm>
          <a:prstGeom prst="rect">
            <a:avLst/>
          </a:prstGeom>
          <a:noFill/>
        </p:spPr>
        <p:txBody>
          <a:bodyPr wrap="square" rtlCol="0">
            <a:spAutoFit/>
          </a:bodyPr>
          <a:lstStyle/>
          <a:p>
            <a:r>
              <a:rPr lang="en-GB" sz="2400">
                <a:solidFill>
                  <a:schemeClr val="bg1"/>
                </a:solidFill>
              </a:rPr>
              <a:t>School</a:t>
            </a:r>
          </a:p>
        </p:txBody>
      </p:sp>
      <p:sp>
        <p:nvSpPr>
          <p:cNvPr id="12" name="TextBox 11">
            <a:extLst>
              <a:ext uri="{FF2B5EF4-FFF2-40B4-BE49-F238E27FC236}">
                <a16:creationId xmlns:a16="http://schemas.microsoft.com/office/drawing/2014/main" id="{CDFC1F88-125B-41D2-9E32-68413E7676ED}"/>
              </a:ext>
            </a:extLst>
          </p:cNvPr>
          <p:cNvSpPr txBox="1"/>
          <p:nvPr/>
        </p:nvSpPr>
        <p:spPr>
          <a:xfrm>
            <a:off x="3621952" y="2603203"/>
            <a:ext cx="1895173" cy="461665"/>
          </a:xfrm>
          <a:prstGeom prst="rect">
            <a:avLst/>
          </a:prstGeom>
          <a:noFill/>
        </p:spPr>
        <p:txBody>
          <a:bodyPr wrap="square" rtlCol="0">
            <a:spAutoFit/>
          </a:bodyPr>
          <a:lstStyle/>
          <a:p>
            <a:r>
              <a:rPr lang="en-GB" sz="2400">
                <a:solidFill>
                  <a:schemeClr val="bg1"/>
                </a:solidFill>
              </a:rPr>
              <a:t>Mesosystem</a:t>
            </a:r>
          </a:p>
        </p:txBody>
      </p:sp>
      <p:sp>
        <p:nvSpPr>
          <p:cNvPr id="13" name="Oval 12">
            <a:extLst>
              <a:ext uri="{FF2B5EF4-FFF2-40B4-BE49-F238E27FC236}">
                <a16:creationId xmlns:a16="http://schemas.microsoft.com/office/drawing/2014/main" id="{8DE235CD-703F-4B9F-8E32-00B5C7E79E2C}"/>
              </a:ext>
            </a:extLst>
          </p:cNvPr>
          <p:cNvSpPr/>
          <p:nvPr/>
        </p:nvSpPr>
        <p:spPr>
          <a:xfrm>
            <a:off x="3135507" y="3643405"/>
            <a:ext cx="2551471" cy="1685677"/>
          </a:xfrm>
          <a:prstGeom prst="ellipse">
            <a:avLst/>
          </a:prstGeom>
          <a:solidFill>
            <a:srgbClr val="10B1CD"/>
          </a:solidFill>
          <a:ln>
            <a:solidFill>
              <a:srgbClr val="10B1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F12725C6-A470-4315-BE11-C5811CCBB6CB}"/>
              </a:ext>
            </a:extLst>
          </p:cNvPr>
          <p:cNvSpPr txBox="1"/>
          <p:nvPr/>
        </p:nvSpPr>
        <p:spPr>
          <a:xfrm>
            <a:off x="3593932" y="3229672"/>
            <a:ext cx="1895173" cy="461665"/>
          </a:xfrm>
          <a:prstGeom prst="rect">
            <a:avLst/>
          </a:prstGeom>
          <a:noFill/>
        </p:spPr>
        <p:txBody>
          <a:bodyPr wrap="square" rtlCol="0">
            <a:spAutoFit/>
          </a:bodyPr>
          <a:lstStyle/>
          <a:p>
            <a:r>
              <a:rPr lang="en-GB" sz="2400">
                <a:solidFill>
                  <a:schemeClr val="bg1"/>
                </a:solidFill>
              </a:rPr>
              <a:t>Microsystem</a:t>
            </a:r>
          </a:p>
        </p:txBody>
      </p:sp>
      <p:pic>
        <p:nvPicPr>
          <p:cNvPr id="15" name="Picture 14">
            <a:extLst>
              <a:ext uri="{FF2B5EF4-FFF2-40B4-BE49-F238E27FC236}">
                <a16:creationId xmlns:a16="http://schemas.microsoft.com/office/drawing/2014/main" id="{B16F3ED5-9905-4D86-8BD5-42EF113F0319}"/>
              </a:ext>
            </a:extLst>
          </p:cNvPr>
          <p:cNvPicPr>
            <a:picLocks noChangeAspect="1"/>
          </p:cNvPicPr>
          <p:nvPr/>
        </p:nvPicPr>
        <p:blipFill rotWithShape="1">
          <a:blip r:embed="rId3"/>
          <a:srcRect l="50670" t="-1753" r="2784" b="4215"/>
          <a:stretch/>
        </p:blipFill>
        <p:spPr>
          <a:xfrm>
            <a:off x="4050976" y="3895584"/>
            <a:ext cx="720523" cy="1296160"/>
          </a:xfrm>
          <a:prstGeom prst="rect">
            <a:avLst/>
          </a:prstGeom>
        </p:spPr>
      </p:pic>
      <p:sp>
        <p:nvSpPr>
          <p:cNvPr id="4" name="Rectangle 3">
            <a:extLst>
              <a:ext uri="{FF2B5EF4-FFF2-40B4-BE49-F238E27FC236}">
                <a16:creationId xmlns:a16="http://schemas.microsoft.com/office/drawing/2014/main" id="{6F8F1322-1F01-0F6D-0FE5-4E82E3392303}"/>
              </a:ext>
            </a:extLst>
          </p:cNvPr>
          <p:cNvSpPr/>
          <p:nvPr/>
        </p:nvSpPr>
        <p:spPr>
          <a:xfrm rot="927762">
            <a:off x="7421526" y="990301"/>
            <a:ext cx="4118946" cy="1154441"/>
          </a:xfrm>
          <a:prstGeom prst="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Physical Activity </a:t>
            </a:r>
          </a:p>
        </p:txBody>
      </p:sp>
      <p:sp>
        <p:nvSpPr>
          <p:cNvPr id="16" name="Rectangle 15">
            <a:extLst>
              <a:ext uri="{FF2B5EF4-FFF2-40B4-BE49-F238E27FC236}">
                <a16:creationId xmlns:a16="http://schemas.microsoft.com/office/drawing/2014/main" id="{583C2970-1819-8CE2-310E-097140639126}"/>
              </a:ext>
            </a:extLst>
          </p:cNvPr>
          <p:cNvSpPr/>
          <p:nvPr/>
        </p:nvSpPr>
        <p:spPr>
          <a:xfrm rot="927762">
            <a:off x="7485440" y="2469556"/>
            <a:ext cx="4118946" cy="1154441"/>
          </a:xfrm>
          <a:prstGeom prst="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Nutrition</a:t>
            </a:r>
          </a:p>
        </p:txBody>
      </p:sp>
      <p:sp>
        <p:nvSpPr>
          <p:cNvPr id="17" name="Rectangle 16">
            <a:extLst>
              <a:ext uri="{FF2B5EF4-FFF2-40B4-BE49-F238E27FC236}">
                <a16:creationId xmlns:a16="http://schemas.microsoft.com/office/drawing/2014/main" id="{0E047C0F-6BFE-CD85-96B9-030EBF7E8CD1}"/>
              </a:ext>
            </a:extLst>
          </p:cNvPr>
          <p:cNvSpPr/>
          <p:nvPr/>
        </p:nvSpPr>
        <p:spPr>
          <a:xfrm rot="927762">
            <a:off x="7388648" y="3909022"/>
            <a:ext cx="4118946" cy="1154441"/>
          </a:xfrm>
          <a:prstGeom prst="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Mental Health</a:t>
            </a:r>
          </a:p>
        </p:txBody>
      </p:sp>
    </p:spTree>
    <p:extLst>
      <p:ext uri="{BB962C8B-B14F-4D97-AF65-F5344CB8AC3E}">
        <p14:creationId xmlns:p14="http://schemas.microsoft.com/office/powerpoint/2010/main" val="41919410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073B700-509B-390F-BC02-ECAA111F00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361" y="310452"/>
            <a:ext cx="6825175" cy="5118882"/>
          </a:xfrm>
          <a:prstGeom prst="rect">
            <a:avLst/>
          </a:prstGeom>
        </p:spPr>
      </p:pic>
      <p:pic>
        <p:nvPicPr>
          <p:cNvPr id="4" name="Picture 3">
            <a:extLst>
              <a:ext uri="{FF2B5EF4-FFF2-40B4-BE49-F238E27FC236}">
                <a16:creationId xmlns:a16="http://schemas.microsoft.com/office/drawing/2014/main" id="{9C75E791-FDBA-9125-513F-6AF91EF880EA}"/>
              </a:ext>
            </a:extLst>
          </p:cNvPr>
          <p:cNvPicPr>
            <a:picLocks noChangeAspect="1"/>
          </p:cNvPicPr>
          <p:nvPr/>
        </p:nvPicPr>
        <p:blipFill rotWithShape="1">
          <a:blip r:embed="rId4"/>
          <a:srcRect l="35877" t="20832" r="19626" b="18243"/>
          <a:stretch/>
        </p:blipFill>
        <p:spPr>
          <a:xfrm>
            <a:off x="7014050" y="1018008"/>
            <a:ext cx="4577475" cy="4178194"/>
          </a:xfrm>
          <a:prstGeom prst="rect">
            <a:avLst/>
          </a:prstGeom>
        </p:spPr>
      </p:pic>
    </p:spTree>
    <p:extLst>
      <p:ext uri="{BB962C8B-B14F-4D97-AF65-F5344CB8AC3E}">
        <p14:creationId xmlns:p14="http://schemas.microsoft.com/office/powerpoint/2010/main" val="2559051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5682C06D-062F-65CA-6FEA-F054199BB944}"/>
              </a:ext>
            </a:extLst>
          </p:cNvPr>
          <p:cNvSpPr/>
          <p:nvPr/>
        </p:nvSpPr>
        <p:spPr>
          <a:xfrm>
            <a:off x="147484" y="980768"/>
            <a:ext cx="5459362" cy="3908323"/>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7200" b="1" dirty="0"/>
              <a:t>Policy readings</a:t>
            </a:r>
          </a:p>
        </p:txBody>
      </p:sp>
      <p:sp>
        <p:nvSpPr>
          <p:cNvPr id="3" name="Rectangle: Rounded Corners 2">
            <a:extLst>
              <a:ext uri="{FF2B5EF4-FFF2-40B4-BE49-F238E27FC236}">
                <a16:creationId xmlns:a16="http://schemas.microsoft.com/office/drawing/2014/main" id="{1CC145E7-39E4-B1C4-15BC-A3FE8FA6A643}"/>
              </a:ext>
            </a:extLst>
          </p:cNvPr>
          <p:cNvSpPr/>
          <p:nvPr/>
        </p:nvSpPr>
        <p:spPr>
          <a:xfrm>
            <a:off x="5877232" y="277762"/>
            <a:ext cx="6032092" cy="5267632"/>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571500" indent="-571500">
              <a:buFont typeface="Arial" panose="020B0604020202020204" pitchFamily="34" charset="0"/>
              <a:buChar char="•"/>
            </a:pPr>
            <a:endParaRPr lang="en-GB" sz="3600" b="1" dirty="0"/>
          </a:p>
          <a:p>
            <a:pPr marL="571500" indent="-571500">
              <a:buFont typeface="Arial" panose="020B0604020202020204" pitchFamily="34" charset="0"/>
              <a:buChar char="•"/>
            </a:pPr>
            <a:endParaRPr lang="en-GB" sz="3600" b="1" dirty="0"/>
          </a:p>
          <a:p>
            <a:pPr marL="571500" indent="-571500">
              <a:buFont typeface="Arial" panose="020B0604020202020204" pitchFamily="34" charset="0"/>
              <a:buChar char="•"/>
            </a:pPr>
            <a:r>
              <a:rPr lang="en-GB" sz="3600" b="1" dirty="0"/>
              <a:t>Reference of the policy</a:t>
            </a:r>
          </a:p>
          <a:p>
            <a:pPr marL="571500" indent="-571500">
              <a:buFont typeface="Arial" panose="020B0604020202020204" pitchFamily="34" charset="0"/>
              <a:buChar char="•"/>
            </a:pPr>
            <a:r>
              <a:rPr lang="en-GB" sz="3600" b="1" dirty="0"/>
              <a:t>Executive summary</a:t>
            </a:r>
          </a:p>
          <a:p>
            <a:pPr marL="571500" indent="-571500">
              <a:buFont typeface="Arial" panose="020B0604020202020204" pitchFamily="34" charset="0"/>
              <a:buChar char="•"/>
            </a:pPr>
            <a:r>
              <a:rPr lang="en-GB" sz="3600" b="1" dirty="0"/>
              <a:t>3 key recommendations</a:t>
            </a:r>
          </a:p>
          <a:p>
            <a:pPr marL="571500" indent="-571500">
              <a:buFont typeface="Arial" panose="020B0604020202020204" pitchFamily="34" charset="0"/>
              <a:buChar char="•"/>
            </a:pPr>
            <a:r>
              <a:rPr lang="en-GB" sz="3600" b="1" dirty="0"/>
              <a:t>Other interesting/useful points</a:t>
            </a:r>
          </a:p>
          <a:p>
            <a:pPr marL="571500" indent="-571500" algn="ctr">
              <a:buFont typeface="Arial" panose="020B0604020202020204" pitchFamily="34" charset="0"/>
              <a:buChar char="•"/>
            </a:pPr>
            <a:endParaRPr lang="en-GB" sz="3600" b="1" dirty="0"/>
          </a:p>
          <a:p>
            <a:pPr marL="571500" indent="-571500" algn="ctr">
              <a:buFont typeface="Arial" panose="020B0604020202020204" pitchFamily="34" charset="0"/>
              <a:buChar char="•"/>
            </a:pPr>
            <a:endParaRPr lang="en-GB" sz="3600" b="1" dirty="0"/>
          </a:p>
        </p:txBody>
      </p:sp>
    </p:spTree>
    <p:extLst>
      <p:ext uri="{BB962C8B-B14F-4D97-AF65-F5344CB8AC3E}">
        <p14:creationId xmlns:p14="http://schemas.microsoft.com/office/powerpoint/2010/main" val="29351670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5682C06D-062F-65CA-6FEA-F054199BB944}"/>
              </a:ext>
            </a:extLst>
          </p:cNvPr>
          <p:cNvSpPr/>
          <p:nvPr/>
        </p:nvSpPr>
        <p:spPr>
          <a:xfrm>
            <a:off x="4196901" y="797641"/>
            <a:ext cx="7654413" cy="4195916"/>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7200" b="1" dirty="0"/>
              <a:t>AI + Research assistant questions</a:t>
            </a:r>
          </a:p>
        </p:txBody>
      </p:sp>
      <p:sp>
        <p:nvSpPr>
          <p:cNvPr id="15" name="Oval 14">
            <a:extLst>
              <a:ext uri="{FF2B5EF4-FFF2-40B4-BE49-F238E27FC236}">
                <a16:creationId xmlns:a16="http://schemas.microsoft.com/office/drawing/2014/main" id="{43111F56-AF8A-2EB6-A9B0-826063422E4D}"/>
              </a:ext>
            </a:extLst>
          </p:cNvPr>
          <p:cNvSpPr/>
          <p:nvPr/>
        </p:nvSpPr>
        <p:spPr>
          <a:xfrm>
            <a:off x="-2078047" y="462116"/>
            <a:ext cx="5899355" cy="4866967"/>
          </a:xfrm>
          <a:prstGeom prst="ellipse">
            <a:avLst/>
          </a:prstGeom>
          <a:solidFill>
            <a:srgbClr val="10B1CD"/>
          </a:solidFill>
          <a:ln>
            <a:solidFill>
              <a:srgbClr val="10B1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a:extLst>
              <a:ext uri="{FF2B5EF4-FFF2-40B4-BE49-F238E27FC236}">
                <a16:creationId xmlns:a16="http://schemas.microsoft.com/office/drawing/2014/main" id="{F903E4B2-7448-8109-02B6-B97085C0AC2F}"/>
              </a:ext>
            </a:extLst>
          </p:cNvPr>
          <p:cNvSpPr/>
          <p:nvPr/>
        </p:nvSpPr>
        <p:spPr>
          <a:xfrm>
            <a:off x="-1816264" y="926691"/>
            <a:ext cx="5375787" cy="4402392"/>
          </a:xfrm>
          <a:prstGeom prst="ellipse">
            <a:avLst/>
          </a:prstGeom>
          <a:solidFill>
            <a:srgbClr val="63C5DE"/>
          </a:solidFill>
          <a:ln>
            <a:solidFill>
              <a:srgbClr val="60C4D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a:extLst>
              <a:ext uri="{FF2B5EF4-FFF2-40B4-BE49-F238E27FC236}">
                <a16:creationId xmlns:a16="http://schemas.microsoft.com/office/drawing/2014/main" id="{0A76D6B9-F7B3-6D6D-2CE1-96670A87CD6C}"/>
              </a:ext>
            </a:extLst>
          </p:cNvPr>
          <p:cNvSpPr/>
          <p:nvPr/>
        </p:nvSpPr>
        <p:spPr>
          <a:xfrm>
            <a:off x="-1178397" y="1644219"/>
            <a:ext cx="4251223" cy="3684864"/>
          </a:xfrm>
          <a:prstGeom prst="ellipse">
            <a:avLst/>
          </a:prstGeom>
          <a:solidFill>
            <a:srgbClr val="10B1CD"/>
          </a:solidFill>
          <a:ln>
            <a:solidFill>
              <a:srgbClr val="10B1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a16="http://schemas.microsoft.com/office/drawing/2014/main" id="{C8A3627E-B96E-531C-2101-0B5947577F1C}"/>
              </a:ext>
            </a:extLst>
          </p:cNvPr>
          <p:cNvSpPr/>
          <p:nvPr/>
        </p:nvSpPr>
        <p:spPr>
          <a:xfrm>
            <a:off x="-809686" y="2376598"/>
            <a:ext cx="3417693" cy="2952484"/>
          </a:xfrm>
          <a:prstGeom prst="ellipse">
            <a:avLst/>
          </a:prstGeom>
          <a:solidFill>
            <a:srgbClr val="63C5DE"/>
          </a:solidFill>
          <a:ln>
            <a:solidFill>
              <a:srgbClr val="63C5D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DFBFC14C-1A99-20ED-A4C2-52F3967D452E}"/>
              </a:ext>
            </a:extLst>
          </p:cNvPr>
          <p:cNvSpPr/>
          <p:nvPr/>
        </p:nvSpPr>
        <p:spPr>
          <a:xfrm>
            <a:off x="-603828" y="3046778"/>
            <a:ext cx="3036575" cy="2282304"/>
          </a:xfrm>
          <a:prstGeom prst="ellipse">
            <a:avLst/>
          </a:prstGeom>
          <a:solidFill>
            <a:srgbClr val="C2E8F1"/>
          </a:solidFill>
          <a:ln>
            <a:solidFill>
              <a:srgbClr val="C1E7F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4509800E-BA6E-9232-A19D-9EA31E9585A8}"/>
              </a:ext>
            </a:extLst>
          </p:cNvPr>
          <p:cNvSpPr txBox="1"/>
          <p:nvPr/>
        </p:nvSpPr>
        <p:spPr>
          <a:xfrm>
            <a:off x="222703" y="462116"/>
            <a:ext cx="1268361" cy="461665"/>
          </a:xfrm>
          <a:prstGeom prst="rect">
            <a:avLst/>
          </a:prstGeom>
          <a:noFill/>
        </p:spPr>
        <p:txBody>
          <a:bodyPr wrap="square" rtlCol="0">
            <a:spAutoFit/>
          </a:bodyPr>
          <a:lstStyle/>
          <a:p>
            <a:r>
              <a:rPr lang="en-GB" sz="2400">
                <a:solidFill>
                  <a:schemeClr val="bg1"/>
                </a:solidFill>
              </a:rPr>
              <a:t>Society</a:t>
            </a:r>
          </a:p>
        </p:txBody>
      </p:sp>
      <p:sp>
        <p:nvSpPr>
          <p:cNvPr id="21" name="TextBox 20">
            <a:extLst>
              <a:ext uri="{FF2B5EF4-FFF2-40B4-BE49-F238E27FC236}">
                <a16:creationId xmlns:a16="http://schemas.microsoft.com/office/drawing/2014/main" id="{CC4BDF7F-BDC4-912D-7573-DDAD464AAC5C}"/>
              </a:ext>
            </a:extLst>
          </p:cNvPr>
          <p:cNvSpPr txBox="1"/>
          <p:nvPr/>
        </p:nvSpPr>
        <p:spPr>
          <a:xfrm>
            <a:off x="355434" y="948811"/>
            <a:ext cx="1135625" cy="461665"/>
          </a:xfrm>
          <a:prstGeom prst="rect">
            <a:avLst/>
          </a:prstGeom>
          <a:noFill/>
        </p:spPr>
        <p:txBody>
          <a:bodyPr wrap="square" rtlCol="0">
            <a:spAutoFit/>
          </a:bodyPr>
          <a:lstStyle/>
          <a:p>
            <a:r>
              <a:rPr lang="en-GB" sz="2400">
                <a:solidFill>
                  <a:schemeClr val="bg1"/>
                </a:solidFill>
              </a:rPr>
              <a:t>Policy</a:t>
            </a:r>
          </a:p>
        </p:txBody>
      </p:sp>
      <p:sp>
        <p:nvSpPr>
          <p:cNvPr id="22" name="TextBox 21">
            <a:extLst>
              <a:ext uri="{FF2B5EF4-FFF2-40B4-BE49-F238E27FC236}">
                <a16:creationId xmlns:a16="http://schemas.microsoft.com/office/drawing/2014/main" id="{1F09D55A-6A29-79C2-3910-800A88E370EC}"/>
              </a:ext>
            </a:extLst>
          </p:cNvPr>
          <p:cNvSpPr txBox="1"/>
          <p:nvPr/>
        </p:nvSpPr>
        <p:spPr>
          <a:xfrm>
            <a:off x="340686" y="1812324"/>
            <a:ext cx="1268361" cy="461665"/>
          </a:xfrm>
          <a:prstGeom prst="rect">
            <a:avLst/>
          </a:prstGeom>
          <a:noFill/>
        </p:spPr>
        <p:txBody>
          <a:bodyPr wrap="square" rtlCol="0">
            <a:spAutoFit/>
          </a:bodyPr>
          <a:lstStyle/>
          <a:p>
            <a:r>
              <a:rPr lang="en-GB" sz="2400">
                <a:solidFill>
                  <a:schemeClr val="bg1"/>
                </a:solidFill>
              </a:rPr>
              <a:t>School</a:t>
            </a:r>
          </a:p>
        </p:txBody>
      </p:sp>
      <p:sp>
        <p:nvSpPr>
          <p:cNvPr id="23" name="TextBox 22">
            <a:extLst>
              <a:ext uri="{FF2B5EF4-FFF2-40B4-BE49-F238E27FC236}">
                <a16:creationId xmlns:a16="http://schemas.microsoft.com/office/drawing/2014/main" id="{4D571299-34C7-7A7F-2EA6-9EF8E546DB30}"/>
              </a:ext>
            </a:extLst>
          </p:cNvPr>
          <p:cNvSpPr txBox="1"/>
          <p:nvPr/>
        </p:nvSpPr>
        <p:spPr>
          <a:xfrm>
            <a:off x="133959" y="2603203"/>
            <a:ext cx="1895173" cy="461665"/>
          </a:xfrm>
          <a:prstGeom prst="rect">
            <a:avLst/>
          </a:prstGeom>
          <a:noFill/>
        </p:spPr>
        <p:txBody>
          <a:bodyPr wrap="square" rtlCol="0">
            <a:spAutoFit/>
          </a:bodyPr>
          <a:lstStyle/>
          <a:p>
            <a:r>
              <a:rPr lang="en-GB" sz="2400">
                <a:solidFill>
                  <a:schemeClr val="bg1"/>
                </a:solidFill>
              </a:rPr>
              <a:t>Mesosystem</a:t>
            </a:r>
          </a:p>
        </p:txBody>
      </p:sp>
      <p:sp>
        <p:nvSpPr>
          <p:cNvPr id="24" name="Oval 23">
            <a:extLst>
              <a:ext uri="{FF2B5EF4-FFF2-40B4-BE49-F238E27FC236}">
                <a16:creationId xmlns:a16="http://schemas.microsoft.com/office/drawing/2014/main" id="{9DC14345-F16F-305C-4FF7-ED5F74243215}"/>
              </a:ext>
            </a:extLst>
          </p:cNvPr>
          <p:cNvSpPr/>
          <p:nvPr/>
        </p:nvSpPr>
        <p:spPr>
          <a:xfrm>
            <a:off x="-352486" y="3643405"/>
            <a:ext cx="2551471" cy="1685677"/>
          </a:xfrm>
          <a:prstGeom prst="ellipse">
            <a:avLst/>
          </a:prstGeom>
          <a:solidFill>
            <a:srgbClr val="10B1CD"/>
          </a:solidFill>
          <a:ln>
            <a:solidFill>
              <a:srgbClr val="10B1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153F6071-EF73-D1FF-78DB-461B97973CEE}"/>
              </a:ext>
            </a:extLst>
          </p:cNvPr>
          <p:cNvSpPr txBox="1"/>
          <p:nvPr/>
        </p:nvSpPr>
        <p:spPr>
          <a:xfrm>
            <a:off x="105939" y="3229672"/>
            <a:ext cx="1895173" cy="461665"/>
          </a:xfrm>
          <a:prstGeom prst="rect">
            <a:avLst/>
          </a:prstGeom>
          <a:noFill/>
        </p:spPr>
        <p:txBody>
          <a:bodyPr wrap="square" rtlCol="0">
            <a:spAutoFit/>
          </a:bodyPr>
          <a:lstStyle/>
          <a:p>
            <a:r>
              <a:rPr lang="en-GB" sz="2400">
                <a:solidFill>
                  <a:schemeClr val="bg1"/>
                </a:solidFill>
              </a:rPr>
              <a:t>Microsystem</a:t>
            </a:r>
          </a:p>
        </p:txBody>
      </p:sp>
      <p:pic>
        <p:nvPicPr>
          <p:cNvPr id="26" name="Picture 25">
            <a:extLst>
              <a:ext uri="{FF2B5EF4-FFF2-40B4-BE49-F238E27FC236}">
                <a16:creationId xmlns:a16="http://schemas.microsoft.com/office/drawing/2014/main" id="{CE926EE1-C1CA-7694-A5AE-DD91DCB76690}"/>
              </a:ext>
            </a:extLst>
          </p:cNvPr>
          <p:cNvPicPr>
            <a:picLocks noChangeAspect="1"/>
          </p:cNvPicPr>
          <p:nvPr/>
        </p:nvPicPr>
        <p:blipFill rotWithShape="1">
          <a:blip r:embed="rId2"/>
          <a:srcRect l="50670" t="-1753" r="2784" b="4215"/>
          <a:stretch/>
        </p:blipFill>
        <p:spPr>
          <a:xfrm>
            <a:off x="562983" y="3895584"/>
            <a:ext cx="720523" cy="1296160"/>
          </a:xfrm>
          <a:prstGeom prst="rect">
            <a:avLst/>
          </a:prstGeom>
        </p:spPr>
      </p:pic>
    </p:spTree>
    <p:extLst>
      <p:ext uri="{BB962C8B-B14F-4D97-AF65-F5344CB8AC3E}">
        <p14:creationId xmlns:p14="http://schemas.microsoft.com/office/powerpoint/2010/main" val="31262609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17789610"/>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7EF19F696A98440A924379150D22D5E" ma:contentTypeVersion="13" ma:contentTypeDescription="Create a new document." ma:contentTypeScope="" ma:versionID="1354f8f1dbb75041268488f46a6e3292">
  <xsd:schema xmlns:xsd="http://www.w3.org/2001/XMLSchema" xmlns:xs="http://www.w3.org/2001/XMLSchema" xmlns:p="http://schemas.microsoft.com/office/2006/metadata/properties" xmlns:ns3="1e817316-4aca-4b9e-ace6-40706940dca6" xmlns:ns4="616eabd9-892f-425c-aaec-cee6893c8e0e" targetNamespace="http://schemas.microsoft.com/office/2006/metadata/properties" ma:root="true" ma:fieldsID="d4bc3b2c0a8cdcf08ada045ae4e10f70" ns3:_="" ns4:_="">
    <xsd:import namespace="1e817316-4aca-4b9e-ace6-40706940dca6"/>
    <xsd:import namespace="616eabd9-892f-425c-aaec-cee6893c8e0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e817316-4aca-4b9e-ace6-40706940dca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Location" ma:index="14" nillable="true" ma:displayName="Location" ma:internalName="MediaServiceLocatio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6eabd9-892f-425c-aaec-cee6893c8e0e"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EBDE8A6B-CDE1-4572-8D77-55354A07E792}">
  <ds:schemaRefs>
    <ds:schemaRef ds:uri="1e817316-4aca-4b9e-ace6-40706940dca6"/>
    <ds:schemaRef ds:uri="616eabd9-892f-425c-aaec-cee6893c8e0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7D09DC4-48CE-45C2-9393-0A8E48C8FD95}">
  <ds:schemaRefs>
    <ds:schemaRef ds:uri="1e817316-4aca-4b9e-ace6-40706940dca6"/>
    <ds:schemaRef ds:uri="616eabd9-892f-425c-aaec-cee6893c8e0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800</Words>
  <Application>Microsoft Office PowerPoint</Application>
  <PresentationFormat>Widescreen</PresentationFormat>
  <Paragraphs>75</Paragraphs>
  <Slides>11</Slides>
  <Notes>4</Notes>
  <HiddenSlides>0</HiddenSlides>
  <MMClips>0</MMClips>
  <ScaleCrop>false</ScaleCrop>
  <HeadingPairs>
    <vt:vector size="6" baseType="variant">
      <vt:variant>
        <vt:lpstr>Fonts Used</vt:lpstr>
      </vt:variant>
      <vt:variant>
        <vt:i4>4</vt:i4>
      </vt:variant>
      <vt:variant>
        <vt:lpstr>Theme</vt:lpstr>
      </vt:variant>
      <vt:variant>
        <vt:i4>20</vt:i4>
      </vt:variant>
      <vt:variant>
        <vt:lpstr>Slide Titles</vt:lpstr>
      </vt:variant>
      <vt:variant>
        <vt:i4>11</vt:i4>
      </vt:variant>
    </vt:vector>
  </HeadingPairs>
  <TitlesOfParts>
    <vt:vector size="35" baseType="lpstr">
      <vt:lpstr>Arial</vt:lpstr>
      <vt:lpstr>Calibri</vt:lpstr>
      <vt:lpstr>Calibri Light</vt:lpstr>
      <vt:lpstr>Times New Roman</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Assignment 2</vt:lpstr>
      <vt:lpstr>PowerPoint Presentation</vt:lpstr>
      <vt:lpstr>PowerPoint Presentation</vt:lpstr>
      <vt:lpstr>Structure of essay</vt:lpstr>
      <vt:lpstr>First section of the assignment (1/3)</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Kate Piper (IMH)</cp:lastModifiedBy>
  <cp:revision>3</cp:revision>
  <dcterms:created xsi:type="dcterms:W3CDTF">2021-03-09T15:35:42Z</dcterms:created>
  <dcterms:modified xsi:type="dcterms:W3CDTF">2025-12-05T08:44:46Z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0x01010027EF19F696A98440A924379150D22D5E</vt:lpwstr>
  </property>
</Properties>
</file>