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2">
  <p:sldMasterIdLst>
    <p:sldMasterId id="2147483744" r:id="rId1"/>
  </p:sldMasterIdLst>
  <p:sldIdLst>
    <p:sldId id="257" r:id="rId2"/>
    <p:sldId id="256" r:id="rId3"/>
    <p:sldId id="258" r:id="rId4"/>
    <p:sldId id="259" r:id="rId5"/>
    <p:sldId id="260" r:id="rId6"/>
    <p:sldId id="261" r:id="rId7"/>
    <p:sldId id="262" r:id="rId8"/>
    <p:sldId id="263" r:id="rId9"/>
    <p:sldId id="264" r:id="rId10"/>
    <p:sldId id="265" r:id="rId11"/>
    <p:sldId id="291" r:id="rId12"/>
    <p:sldId id="292" r:id="rId13"/>
    <p:sldId id="293" r:id="rId14"/>
    <p:sldId id="294" r:id="rId15"/>
    <p:sldId id="295" r:id="rId16"/>
    <p:sldId id="296" r:id="rId17"/>
    <p:sldId id="290" r:id="rId18"/>
    <p:sldId id="266" r:id="rId19"/>
    <p:sldId id="267" r:id="rId20"/>
    <p:sldId id="268" r:id="rId21"/>
    <p:sldId id="269" r:id="rId22"/>
    <p:sldId id="270" r:id="rId23"/>
    <p:sldId id="271" r:id="rId24"/>
    <p:sldId id="272" r:id="rId25"/>
    <p:sldId id="273" r:id="rId26"/>
    <p:sldId id="274" r:id="rId27"/>
    <p:sldId id="275"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8"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E810C20-51EF-4DA2-8435-E7163F189702}" type="datetimeFigureOut">
              <a:rPr lang="en-US" smtClean="0"/>
              <a:pPr/>
              <a:t>12/15/2017</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5BB111FC-977D-4976-9876-73B032663DFC}"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E810C20-51EF-4DA2-8435-E7163F189702}" type="datetimeFigureOut">
              <a:rPr lang="en-US" smtClean="0"/>
              <a:pPr/>
              <a:t>12/15/2017</a:t>
            </a:fld>
            <a:endParaRPr lang="en-GB"/>
          </a:p>
        </p:txBody>
      </p:sp>
      <p:sp>
        <p:nvSpPr>
          <p:cNvPr id="9" name="Slide Number Placeholder 8"/>
          <p:cNvSpPr>
            <a:spLocks noGrp="1"/>
          </p:cNvSpPr>
          <p:nvPr>
            <p:ph type="sldNum" sz="quarter" idx="15"/>
          </p:nvPr>
        </p:nvSpPr>
        <p:spPr/>
        <p:txBody>
          <a:bodyPr rtlCol="0"/>
          <a:lstStyle/>
          <a:p>
            <a:fld id="{5BB111FC-977D-4976-9876-73B032663DFC}"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E810C20-51EF-4DA2-8435-E7163F189702}" type="datetimeFigureOut">
              <a:rPr lang="en-US" smtClean="0"/>
              <a:pPr/>
              <a:t>12/15/2017</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5BB111FC-977D-4976-9876-73B032663DFC}"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E810C20-51EF-4DA2-8435-E7163F189702}" type="datetimeFigureOut">
              <a:rPr lang="en-US" smtClean="0"/>
              <a:pPr/>
              <a:t>12/15/2017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B111FC-977D-4976-9876-73B032663DFC}"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E810C20-51EF-4DA2-8435-E7163F189702}" type="datetimeFigureOut">
              <a:rPr lang="en-US" smtClean="0"/>
              <a:pPr/>
              <a:t>12/15/2017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B111FC-977D-4976-9876-73B032663DFC}"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E810C20-51EF-4DA2-8435-E7163F189702}" type="datetimeFigureOut">
              <a:rPr lang="en-US" smtClean="0"/>
              <a:pPr/>
              <a:t>12/15/2017</a:t>
            </a:fld>
            <a:endParaRPr lang="en-GB"/>
          </a:p>
        </p:txBody>
      </p:sp>
      <p:sp>
        <p:nvSpPr>
          <p:cNvPr id="7" name="Slide Number Placeholder 6"/>
          <p:cNvSpPr>
            <a:spLocks noGrp="1"/>
          </p:cNvSpPr>
          <p:nvPr>
            <p:ph type="sldNum" sz="quarter" idx="11"/>
          </p:nvPr>
        </p:nvSpPr>
        <p:spPr/>
        <p:txBody>
          <a:bodyPr rtlCol="0"/>
          <a:lstStyle/>
          <a:p>
            <a:fld id="{5BB111FC-977D-4976-9876-73B032663DFC}"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810C20-51EF-4DA2-8435-E7163F189702}" type="datetimeFigureOut">
              <a:rPr lang="en-US" smtClean="0"/>
              <a:pPr/>
              <a:t>12/15/2017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B111FC-977D-4976-9876-73B032663DF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E810C20-51EF-4DA2-8435-E7163F189702}" type="datetimeFigureOut">
              <a:rPr lang="en-US" smtClean="0"/>
              <a:pPr/>
              <a:t>12/15/2017</a:t>
            </a:fld>
            <a:endParaRPr lang="en-GB"/>
          </a:p>
        </p:txBody>
      </p:sp>
      <p:sp>
        <p:nvSpPr>
          <p:cNvPr id="22" name="Slide Number Placeholder 21"/>
          <p:cNvSpPr>
            <a:spLocks noGrp="1"/>
          </p:cNvSpPr>
          <p:nvPr>
            <p:ph type="sldNum" sz="quarter" idx="15"/>
          </p:nvPr>
        </p:nvSpPr>
        <p:spPr/>
        <p:txBody>
          <a:bodyPr rtlCol="0"/>
          <a:lstStyle/>
          <a:p>
            <a:fld id="{5BB111FC-977D-4976-9876-73B032663DFC}"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E810C20-51EF-4DA2-8435-E7163F189702}" type="datetimeFigureOut">
              <a:rPr lang="en-US" smtClean="0"/>
              <a:pPr/>
              <a:t>12/15/2017</a:t>
            </a:fld>
            <a:endParaRPr lang="en-GB"/>
          </a:p>
        </p:txBody>
      </p:sp>
      <p:sp>
        <p:nvSpPr>
          <p:cNvPr id="18" name="Slide Number Placeholder 17"/>
          <p:cNvSpPr>
            <a:spLocks noGrp="1"/>
          </p:cNvSpPr>
          <p:nvPr>
            <p:ph type="sldNum" sz="quarter" idx="11"/>
          </p:nvPr>
        </p:nvSpPr>
        <p:spPr/>
        <p:txBody>
          <a:bodyPr rtlCol="0"/>
          <a:lstStyle/>
          <a:p>
            <a:fld id="{5BB111FC-977D-4976-9876-73B032663DFC}"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E810C20-51EF-4DA2-8435-E7163F189702}" type="datetimeFigureOut">
              <a:rPr lang="en-US" smtClean="0"/>
              <a:pPr/>
              <a:t>12/15/2017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111FC-977D-4976-9876-73B032663DF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E810C20-51EF-4DA2-8435-E7163F189702}" type="datetimeFigureOut">
              <a:rPr lang="en-US" smtClean="0"/>
              <a:pPr/>
              <a:t>12/15/2017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111FC-977D-4976-9876-73B032663DF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E810C20-51EF-4DA2-8435-E7163F189702}" type="datetimeFigureOut">
              <a:rPr lang="en-US" smtClean="0"/>
              <a:pPr/>
              <a:t>12/15/2017</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5BB111FC-977D-4976-9876-73B032663DF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 name="TextBox 2"/>
          <p:cNvSpPr txBox="1"/>
          <p:nvPr/>
        </p:nvSpPr>
        <p:spPr>
          <a:xfrm>
            <a:off x="1714480" y="1071546"/>
            <a:ext cx="6072230" cy="523220"/>
          </a:xfrm>
          <a:prstGeom prst="rect">
            <a:avLst/>
          </a:prstGeom>
          <a:noFill/>
        </p:spPr>
        <p:txBody>
          <a:bodyPr wrap="square" rtlCol="0">
            <a:spAutoFit/>
          </a:bodyPr>
          <a:lstStyle/>
          <a:p>
            <a:r>
              <a:rPr lang="en-GB" sz="2800" b="1" dirty="0" smtClean="0">
                <a:solidFill>
                  <a:srgbClr val="FF0000"/>
                </a:solidFill>
                <a:latin typeface="Arial Nova Light" pitchFamily="34" charset="0"/>
                <a:cs typeface="Arial" pitchFamily="34" charset="0"/>
              </a:rPr>
              <a:t>Business plan for My Angel kitchen</a:t>
            </a:r>
            <a:endParaRPr lang="en-GB" sz="2800" b="1" dirty="0">
              <a:solidFill>
                <a:srgbClr val="FF0000"/>
              </a:solidFill>
              <a:latin typeface="Arial Nova Light" pitchFamily="34" charset="0"/>
              <a:cs typeface="Arial" pitchFamily="34" charset="0"/>
            </a:endParaRPr>
          </a:p>
        </p:txBody>
      </p:sp>
      <p:pic>
        <p:nvPicPr>
          <p:cNvPr id="41985" name="Picture 1" descr="C:\Users\PC240\Pictures\Prasentation Pictures\abc-kitchen-cr-coutesy.jpg"/>
          <p:cNvPicPr>
            <a:picLocks noChangeAspect="1" noChangeArrowheads="1"/>
          </p:cNvPicPr>
          <p:nvPr/>
        </p:nvPicPr>
        <p:blipFill>
          <a:blip r:embed="rId3" cstate="print"/>
          <a:srcRect/>
          <a:stretch>
            <a:fillRect/>
          </a:stretch>
        </p:blipFill>
        <p:spPr bwMode="auto">
          <a:xfrm>
            <a:off x="4714876" y="2000264"/>
            <a:ext cx="3475381" cy="4214818"/>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5" name="TextBox 4"/>
          <p:cNvSpPr txBox="1"/>
          <p:nvPr/>
        </p:nvSpPr>
        <p:spPr>
          <a:xfrm>
            <a:off x="2428860" y="1071546"/>
            <a:ext cx="4000528" cy="523220"/>
          </a:xfrm>
          <a:prstGeom prst="rect">
            <a:avLst/>
          </a:prstGeom>
          <a:noFill/>
        </p:spPr>
        <p:txBody>
          <a:bodyPr wrap="square" rtlCol="0">
            <a:spAutoFit/>
          </a:bodyPr>
          <a:lstStyle/>
          <a:p>
            <a:r>
              <a:rPr lang="en-GB" sz="1400" b="1" dirty="0">
                <a:solidFill>
                  <a:schemeClr val="tx1">
                    <a:lumMod val="95000"/>
                    <a:lumOff val="5000"/>
                  </a:schemeClr>
                </a:solidFill>
                <a:latin typeface="Arial" pitchFamily="34" charset="0"/>
                <a:cs typeface="Arial" pitchFamily="34" charset="0"/>
              </a:rPr>
              <a:t>Table of content</a:t>
            </a:r>
          </a:p>
          <a:p>
            <a:endParaRPr lang="en-GB" sz="1400" b="1" dirty="0">
              <a:solidFill>
                <a:schemeClr val="tx1">
                  <a:lumMod val="95000"/>
                  <a:lumOff val="5000"/>
                </a:schemeClr>
              </a:solidFill>
              <a:latin typeface="Arial" pitchFamily="34" charset="0"/>
              <a:cs typeface="Arial" pitchFamily="34" charset="0"/>
            </a:endParaRPr>
          </a:p>
        </p:txBody>
      </p:sp>
      <p:sp>
        <p:nvSpPr>
          <p:cNvPr id="9" name="TextBox 8"/>
          <p:cNvSpPr txBox="1"/>
          <p:nvPr/>
        </p:nvSpPr>
        <p:spPr>
          <a:xfrm>
            <a:off x="2500298" y="2000240"/>
            <a:ext cx="3929090" cy="369332"/>
          </a:xfrm>
          <a:prstGeom prst="rect">
            <a:avLst/>
          </a:prstGeom>
          <a:noFill/>
        </p:spPr>
        <p:txBody>
          <a:bodyPr wrap="square" rtlCol="0">
            <a:spAutoFit/>
          </a:bodyPr>
          <a:lstStyle/>
          <a:p>
            <a:endParaRPr lang="en-GB" dirty="0"/>
          </a:p>
        </p:txBody>
      </p:sp>
      <p:sp>
        <p:nvSpPr>
          <p:cNvPr id="20483" name="Rectangle 3"/>
          <p:cNvSpPr>
            <a:spLocks noChangeArrowheads="1"/>
          </p:cNvSpPr>
          <p:nvPr/>
        </p:nvSpPr>
        <p:spPr bwMode="auto">
          <a:xfrm>
            <a:off x="3000364" y="1785926"/>
            <a:ext cx="2643206" cy="461664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eaLnBrk="0" fontAlgn="base" hangingPunct="0">
              <a:spcBef>
                <a:spcPct val="0"/>
              </a:spcBef>
              <a:spcAft>
                <a:spcPct val="0"/>
              </a:spcAft>
            </a:pPr>
            <a:r>
              <a:rPr lang="en-GB" sz="1400" b="1" dirty="0" smtClean="0">
                <a:latin typeface="Arial" pitchFamily="34" charset="0"/>
                <a:ea typeface="Arial Unicode MS" pitchFamily="34" charset="-128"/>
                <a:cs typeface="Arial" pitchFamily="34" charset="0"/>
              </a:rPr>
              <a:t>Executive summary</a:t>
            </a:r>
          </a:p>
          <a:p>
            <a:pPr eaLnBrk="0" fontAlgn="base" hangingPunct="0">
              <a:spcBef>
                <a:spcPct val="0"/>
              </a:spcBef>
              <a:spcAft>
                <a:spcPct val="0"/>
              </a:spcAft>
            </a:pPr>
            <a:endParaRPr lang="en-GB" sz="1400" b="1" dirty="0" smtClean="0">
              <a:latin typeface="Arial" pitchFamily="34" charset="0"/>
              <a:ea typeface="Arial Unicode MS" pitchFamily="34" charset="-128"/>
              <a:cs typeface="Arial" pitchFamily="34" charset="0"/>
            </a:endParaRPr>
          </a:p>
          <a:p>
            <a:pPr eaLnBrk="0" fontAlgn="base" hangingPunct="0">
              <a:spcBef>
                <a:spcPct val="0"/>
              </a:spcBef>
              <a:spcAft>
                <a:spcPct val="0"/>
              </a:spcAft>
            </a:pPr>
            <a:r>
              <a:rPr lang="en-GB" sz="1400" b="1" dirty="0" smtClean="0">
                <a:latin typeface="Arial" pitchFamily="34" charset="0"/>
                <a:ea typeface="Arial Unicode MS" pitchFamily="34" charset="-128"/>
                <a:cs typeface="Arial" pitchFamily="34" charset="0"/>
              </a:rPr>
              <a:t>Company overview</a:t>
            </a:r>
          </a:p>
          <a:p>
            <a:pPr eaLnBrk="0" fontAlgn="base" hangingPunct="0">
              <a:spcBef>
                <a:spcPct val="0"/>
              </a:spcBef>
              <a:spcAft>
                <a:spcPct val="0"/>
              </a:spcAft>
            </a:pPr>
            <a:endParaRPr lang="en-GB" sz="1400" b="1" dirty="0" smtClean="0">
              <a:latin typeface="Arial" pitchFamily="34" charset="0"/>
              <a:ea typeface="Arial Unicode MS" pitchFamily="34" charset="-128"/>
              <a:cs typeface="Arial" pitchFamily="34" charset="0"/>
            </a:endParaRPr>
          </a:p>
          <a:p>
            <a:pPr eaLnBrk="0" fontAlgn="base" hangingPunct="0">
              <a:spcBef>
                <a:spcPct val="0"/>
              </a:spcBef>
              <a:spcAft>
                <a:spcPct val="0"/>
              </a:spcAft>
            </a:pPr>
            <a:r>
              <a:rPr lang="en-GB" sz="1400" b="1" dirty="0" smtClean="0">
                <a:latin typeface="Arial" pitchFamily="34" charset="0"/>
                <a:ea typeface="Arial Unicode MS" pitchFamily="34" charset="-128"/>
                <a:cs typeface="Arial" pitchFamily="34" charset="0"/>
              </a:rPr>
              <a:t>Industry analysis </a:t>
            </a:r>
          </a:p>
          <a:p>
            <a:pPr eaLnBrk="0" fontAlgn="base" hangingPunct="0">
              <a:spcBef>
                <a:spcPct val="0"/>
              </a:spcBef>
              <a:spcAft>
                <a:spcPct val="0"/>
              </a:spcAft>
            </a:pPr>
            <a:endParaRPr lang="en-GB" sz="1400" b="1" dirty="0" smtClean="0">
              <a:latin typeface="Arial" pitchFamily="34" charset="0"/>
              <a:ea typeface="Arial Unicode MS" pitchFamily="34" charset="-128"/>
              <a:cs typeface="Arial" pitchFamily="34" charset="0"/>
            </a:endParaRPr>
          </a:p>
          <a:p>
            <a:pPr eaLnBrk="0" fontAlgn="base" hangingPunct="0">
              <a:spcBef>
                <a:spcPct val="0"/>
              </a:spcBef>
              <a:spcAft>
                <a:spcPct val="0"/>
              </a:spcAft>
            </a:pPr>
            <a:r>
              <a:rPr lang="en-GB" sz="1400" b="1" dirty="0" smtClean="0">
                <a:latin typeface="Arial" pitchFamily="34" charset="0"/>
                <a:ea typeface="Arial Unicode MS" pitchFamily="34" charset="-128"/>
                <a:cs typeface="Arial" pitchFamily="34" charset="0"/>
              </a:rPr>
              <a:t>Customer analysis </a:t>
            </a:r>
          </a:p>
          <a:p>
            <a:pPr eaLnBrk="0" fontAlgn="base" hangingPunct="0">
              <a:spcBef>
                <a:spcPct val="0"/>
              </a:spcBef>
              <a:spcAft>
                <a:spcPct val="0"/>
              </a:spcAft>
            </a:pPr>
            <a:endParaRPr lang="en-GB" sz="1400" b="1" dirty="0" smtClean="0">
              <a:latin typeface="Arial" pitchFamily="34" charset="0"/>
              <a:ea typeface="Arial Unicode MS" pitchFamily="34" charset="-128"/>
              <a:cs typeface="Arial" pitchFamily="34" charset="0"/>
            </a:endParaRPr>
          </a:p>
          <a:p>
            <a:pPr eaLnBrk="0" fontAlgn="base" hangingPunct="0">
              <a:spcBef>
                <a:spcPct val="0"/>
              </a:spcBef>
              <a:spcAft>
                <a:spcPct val="0"/>
              </a:spcAft>
            </a:pPr>
            <a:r>
              <a:rPr lang="en-GB" sz="1400" b="1" dirty="0" smtClean="0">
                <a:latin typeface="Arial" pitchFamily="34" charset="0"/>
                <a:ea typeface="Arial Unicode MS" pitchFamily="34" charset="-128"/>
                <a:cs typeface="Arial" pitchFamily="34" charset="0"/>
              </a:rPr>
              <a:t>Products &amp; services </a:t>
            </a:r>
          </a:p>
          <a:p>
            <a:pPr eaLnBrk="0" fontAlgn="base" hangingPunct="0">
              <a:spcBef>
                <a:spcPct val="0"/>
              </a:spcBef>
              <a:spcAft>
                <a:spcPct val="0"/>
              </a:spcAft>
            </a:pPr>
            <a:endParaRPr lang="en-GB" sz="1400" b="1" dirty="0" smtClean="0">
              <a:latin typeface="Arial" pitchFamily="34" charset="0"/>
              <a:ea typeface="Arial Unicode MS" pitchFamily="34" charset="-128"/>
              <a:cs typeface="Arial" pitchFamily="34" charset="0"/>
            </a:endParaRPr>
          </a:p>
          <a:p>
            <a:pPr eaLnBrk="0" fontAlgn="base" hangingPunct="0">
              <a:spcBef>
                <a:spcPct val="0"/>
              </a:spcBef>
              <a:spcAft>
                <a:spcPct val="0"/>
              </a:spcAft>
            </a:pPr>
            <a:r>
              <a:rPr lang="en-GB" sz="1400" b="1" dirty="0" smtClean="0">
                <a:latin typeface="Arial" pitchFamily="34" charset="0"/>
                <a:ea typeface="Arial Unicode MS" pitchFamily="34" charset="-128"/>
                <a:cs typeface="Arial" pitchFamily="34" charset="0"/>
              </a:rPr>
              <a:t>Marketing plan</a:t>
            </a:r>
          </a:p>
          <a:p>
            <a:pPr eaLnBrk="0" fontAlgn="base" hangingPunct="0">
              <a:spcBef>
                <a:spcPct val="0"/>
              </a:spcBef>
              <a:spcAft>
                <a:spcPct val="0"/>
              </a:spcAft>
            </a:pPr>
            <a:endParaRPr lang="en-GB" sz="1400" b="1" dirty="0" smtClean="0">
              <a:latin typeface="Arial" pitchFamily="34" charset="0"/>
              <a:ea typeface="Arial Unicode MS" pitchFamily="34" charset="-128"/>
              <a:cs typeface="Arial" pitchFamily="34" charset="0"/>
            </a:endParaRPr>
          </a:p>
          <a:p>
            <a:pPr eaLnBrk="0" fontAlgn="base" hangingPunct="0">
              <a:spcBef>
                <a:spcPct val="0"/>
              </a:spcBef>
              <a:spcAft>
                <a:spcPct val="0"/>
              </a:spcAft>
            </a:pPr>
            <a:r>
              <a:rPr lang="en-GB" sz="1400" b="1" dirty="0" smtClean="0">
                <a:latin typeface="Arial" pitchFamily="34" charset="0"/>
                <a:ea typeface="Arial Unicode MS" pitchFamily="34" charset="-128"/>
                <a:cs typeface="Arial" pitchFamily="34" charset="0"/>
              </a:rPr>
              <a:t>Operational plan</a:t>
            </a:r>
          </a:p>
          <a:p>
            <a:pPr eaLnBrk="0" fontAlgn="base" hangingPunct="0">
              <a:spcBef>
                <a:spcPct val="0"/>
              </a:spcBef>
              <a:spcAft>
                <a:spcPct val="0"/>
              </a:spcAft>
            </a:pPr>
            <a:endParaRPr lang="en-GB" sz="1400" b="1" dirty="0" smtClean="0">
              <a:latin typeface="Arial" pitchFamily="34" charset="0"/>
              <a:ea typeface="Arial Unicode MS" pitchFamily="34" charset="-128"/>
              <a:cs typeface="Arial" pitchFamily="34" charset="0"/>
            </a:endParaRPr>
          </a:p>
          <a:p>
            <a:pPr eaLnBrk="0" fontAlgn="base" hangingPunct="0">
              <a:spcBef>
                <a:spcPct val="0"/>
              </a:spcBef>
              <a:spcAft>
                <a:spcPct val="0"/>
              </a:spcAft>
            </a:pPr>
            <a:r>
              <a:rPr lang="en-GB" sz="1400" b="1" dirty="0" smtClean="0">
                <a:latin typeface="Arial" pitchFamily="34" charset="0"/>
                <a:ea typeface="Arial Unicode MS" pitchFamily="34" charset="-128"/>
                <a:cs typeface="Arial" pitchFamily="34" charset="0"/>
              </a:rPr>
              <a:t>Management plan</a:t>
            </a:r>
          </a:p>
          <a:p>
            <a:pPr marL="0" marR="0" lvl="0" indent="0" algn="l"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Financial plan</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SWOT analysis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PESTLE analysis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0961" name="Picture 1" descr="C:\Users\PC240\Pictures\Prasentation Pictures\berry-vanilla-smoothie.png"/>
          <p:cNvPicPr>
            <a:picLocks noChangeAspect="1" noChangeArrowheads="1"/>
          </p:cNvPicPr>
          <p:nvPr/>
        </p:nvPicPr>
        <p:blipFill>
          <a:blip r:embed="rId3"/>
          <a:srcRect/>
          <a:stretch>
            <a:fillRect/>
          </a:stretch>
        </p:blipFill>
        <p:spPr bwMode="auto">
          <a:xfrm>
            <a:off x="5214942" y="2714620"/>
            <a:ext cx="3485842" cy="2147886"/>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6145" name="Rectangle 1"/>
          <p:cNvSpPr>
            <a:spLocks noChangeArrowheads="1"/>
          </p:cNvSpPr>
          <p:nvPr/>
        </p:nvSpPr>
        <p:spPr bwMode="auto">
          <a:xfrm>
            <a:off x="2500298" y="928670"/>
            <a:ext cx="2714644" cy="4001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FF0000"/>
                </a:solidFill>
                <a:effectLst/>
                <a:latin typeface="Arial" pitchFamily="34" charset="0"/>
                <a:ea typeface="Arial Unicode MS" pitchFamily="34" charset="-128"/>
                <a:cs typeface="Arial" pitchFamily="34" charset="0"/>
              </a:rPr>
              <a:t>Company overview</a:t>
            </a:r>
            <a:endParaRPr kumimoji="0" lang="en-GB" sz="2000" b="0" i="0" u="none" strike="noStrike" cap="none" normalizeH="0" baseline="0" dirty="0" smtClean="0">
              <a:ln>
                <a:noFill/>
              </a:ln>
              <a:solidFill>
                <a:srgbClr val="FF0000"/>
              </a:solidFill>
              <a:effectLst/>
              <a:latin typeface="Arial" pitchFamily="34" charset="0"/>
              <a:cs typeface="Arial" pitchFamily="34" charset="0"/>
            </a:endParaRPr>
          </a:p>
        </p:txBody>
      </p:sp>
      <p:sp>
        <p:nvSpPr>
          <p:cNvPr id="6146" name="Rectangle 2"/>
          <p:cNvSpPr>
            <a:spLocks noChangeArrowheads="1"/>
          </p:cNvSpPr>
          <p:nvPr/>
        </p:nvSpPr>
        <p:spPr bwMode="auto">
          <a:xfrm>
            <a:off x="2285984" y="1428736"/>
            <a:ext cx="6143668" cy="246221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Business sector</a:t>
            </a:r>
            <a:endParaRPr kumimoji="0" lang="en-GB"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My Angel kitchen is a Farnham based coffee house selling handmade healthy cakes, soups, protein shakes, </a:t>
            </a:r>
            <a:r>
              <a:rPr kumimoji="0" lang="en-GB" sz="1400" b="0" i="0" u="none" strike="noStrike" cap="none" normalizeH="0" baseline="0" dirty="0" err="1" smtClean="0">
                <a:ln>
                  <a:noFill/>
                </a:ln>
                <a:solidFill>
                  <a:schemeClr val="tx1"/>
                </a:solidFill>
                <a:effectLst/>
                <a:latin typeface="Arial" pitchFamily="34" charset="0"/>
                <a:ea typeface="Arial Unicode MS" pitchFamily="34" charset="-128"/>
                <a:cs typeface="Arial" pitchFamily="34" charset="0"/>
              </a:rPr>
              <a:t>smoothies</a:t>
            </a: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healthy snacks, wraps, raw crackers, salads and light meals.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Mission statement </a:t>
            </a:r>
            <a:endParaRPr kumimoji="0" lang="en-GB"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Our goal and vision is to increase healthy lifestyle by educating about healthy eating and the dangers of unhealthy eating habit.  We would like to grow a generation that chooses holistic ways of living.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9937" name="Picture 1" descr="C:\Users\PC240\Pictures\Prasentation Pictures\health-coaching-services.jpg"/>
          <p:cNvPicPr>
            <a:picLocks noChangeAspect="1" noChangeArrowheads="1"/>
          </p:cNvPicPr>
          <p:nvPr/>
        </p:nvPicPr>
        <p:blipFill>
          <a:blip r:embed="rId3" cstate="print"/>
          <a:srcRect/>
          <a:stretch>
            <a:fillRect/>
          </a:stretch>
        </p:blipFill>
        <p:spPr bwMode="auto">
          <a:xfrm>
            <a:off x="3714744" y="4357694"/>
            <a:ext cx="3714776" cy="1509708"/>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5121" name="Rectangle 1"/>
          <p:cNvSpPr>
            <a:spLocks noChangeArrowheads="1"/>
          </p:cNvSpPr>
          <p:nvPr/>
        </p:nvSpPr>
        <p:spPr bwMode="auto">
          <a:xfrm>
            <a:off x="2571736" y="1428736"/>
            <a:ext cx="4643470"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Goals and objective based on “ACES”</a:t>
            </a:r>
            <a:endParaRPr kumimoji="0" lang="en-GB" sz="1400" b="1" i="0" u="none" strike="noStrike" cap="none" normalizeH="0" baseline="0" dirty="0" smtClean="0">
              <a:ln>
                <a:noFill/>
              </a:ln>
              <a:solidFill>
                <a:schemeClr val="tx1"/>
              </a:solidFill>
              <a:effectLst/>
              <a:latin typeface="Arial" pitchFamily="34" charset="0"/>
              <a:cs typeface="Arial" pitchFamily="34" charset="0"/>
            </a:endParaRPr>
          </a:p>
        </p:txBody>
      </p:sp>
      <p:graphicFrame>
        <p:nvGraphicFramePr>
          <p:cNvPr id="5" name="Table 4"/>
          <p:cNvGraphicFramePr>
            <a:graphicFrameLocks noGrp="1"/>
          </p:cNvGraphicFramePr>
          <p:nvPr/>
        </p:nvGraphicFramePr>
        <p:xfrm>
          <a:off x="2643174" y="2428868"/>
          <a:ext cx="6096000" cy="3613954"/>
        </p:xfrm>
        <a:graphic>
          <a:graphicData uri="http://schemas.openxmlformats.org/drawingml/2006/table">
            <a:tbl>
              <a:tblPr/>
              <a:tblGrid>
                <a:gridCol w="3048000"/>
                <a:gridCol w="3048000"/>
              </a:tblGrid>
              <a:tr h="1806977">
                <a:tc>
                  <a:txBody>
                    <a:bodyPr/>
                    <a:lstStyle/>
                    <a:p>
                      <a:pPr algn="ctr">
                        <a:lnSpc>
                          <a:spcPct val="115000"/>
                        </a:lnSpc>
                        <a:spcAft>
                          <a:spcPts val="0"/>
                        </a:spcAft>
                      </a:pPr>
                      <a:r>
                        <a:rPr lang="en-GB" sz="1100" u="sng">
                          <a:latin typeface="Arial"/>
                          <a:ea typeface="Arial Unicode MS"/>
                          <a:cs typeface="Times New Roman"/>
                        </a:rPr>
                        <a:t>Achieve</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Educate healthy lifestyle</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Open one new branch each year</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To attract different age groups </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Winning awards every year</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Being recognized internationally</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Merton award</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Great taste award</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Improve image</a:t>
                      </a:r>
                      <a:endParaRPr lang="en-GB" sz="1100">
                        <a:latin typeface="Calibri"/>
                        <a:ea typeface="Calibri"/>
                        <a:cs typeface="Times New Roman"/>
                      </a:endParaRPr>
                    </a:p>
                  </a:txBody>
                  <a:tcPr marL="65470" marR="654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u="sng">
                          <a:latin typeface="Arial"/>
                          <a:ea typeface="Arial Unicode MS"/>
                          <a:cs typeface="Times New Roman"/>
                        </a:rPr>
                        <a:t>Conserve</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Friendly and caring staff</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Engaged, motivated, committed employees </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Good service</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Maintaining the standards</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Product quality </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Punctual </a:t>
                      </a:r>
                      <a:endParaRPr lang="en-GB" sz="1100">
                        <a:latin typeface="Calibri"/>
                        <a:ea typeface="Calibri"/>
                        <a:cs typeface="Times New Roman"/>
                      </a:endParaRPr>
                    </a:p>
                  </a:txBody>
                  <a:tcPr marL="65470" marR="654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806977">
                <a:tc>
                  <a:txBody>
                    <a:bodyPr/>
                    <a:lstStyle/>
                    <a:p>
                      <a:pPr algn="ctr">
                        <a:lnSpc>
                          <a:spcPct val="115000"/>
                        </a:lnSpc>
                        <a:spcAft>
                          <a:spcPts val="0"/>
                        </a:spcAft>
                      </a:pPr>
                      <a:r>
                        <a:rPr lang="en-GB" sz="1100" u="sng">
                          <a:latin typeface="Arial"/>
                          <a:ea typeface="Arial Unicode MS"/>
                          <a:cs typeface="Times New Roman"/>
                        </a:rPr>
                        <a:t>Eliminate</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Unhealthy preservatives</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Artificial colouring</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Artificial sweetness</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Artificial flavours </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Monosodium Glutamate (MSG)</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High-Fructose Corn Syrup </a:t>
                      </a:r>
                      <a:endParaRPr lang="en-GB" sz="1100">
                        <a:latin typeface="Calibri"/>
                        <a:ea typeface="Calibri"/>
                        <a:cs typeface="Times New Roman"/>
                      </a:endParaRPr>
                    </a:p>
                    <a:p>
                      <a:pPr marL="457200" algn="l">
                        <a:lnSpc>
                          <a:spcPct val="115000"/>
                        </a:lnSpc>
                        <a:spcAft>
                          <a:spcPts val="0"/>
                        </a:spcAft>
                      </a:pPr>
                      <a:r>
                        <a:rPr lang="en-GB" sz="1100">
                          <a:latin typeface="Arial"/>
                          <a:ea typeface="Arial Unicode MS"/>
                          <a:cs typeface="Times New Roman"/>
                        </a:rPr>
                        <a:t>(HFCS)</a:t>
                      </a:r>
                      <a:endParaRPr lang="en-GB" sz="1100">
                        <a:latin typeface="Calibri"/>
                        <a:ea typeface="Calibri"/>
                        <a:cs typeface="Times New Roman"/>
                      </a:endParaRPr>
                    </a:p>
                    <a:p>
                      <a:pPr marL="342900" lvl="0" indent="-342900" algn="l">
                        <a:lnSpc>
                          <a:spcPct val="115000"/>
                        </a:lnSpc>
                        <a:spcAft>
                          <a:spcPts val="0"/>
                        </a:spcAft>
                        <a:buFont typeface="Symbol"/>
                        <a:buChar char=""/>
                      </a:pPr>
                      <a:r>
                        <a:rPr lang="en-GB" sz="1100">
                          <a:latin typeface="Arial"/>
                          <a:ea typeface="Arial Unicode MS"/>
                          <a:cs typeface="Times New Roman"/>
                        </a:rPr>
                        <a:t>Saccharin</a:t>
                      </a:r>
                      <a:endParaRPr lang="en-GB" sz="1100">
                        <a:latin typeface="Calibri"/>
                        <a:ea typeface="Calibri"/>
                        <a:cs typeface="Times New Roman"/>
                      </a:endParaRPr>
                    </a:p>
                  </a:txBody>
                  <a:tcPr marL="65470" marR="654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1100" u="sng" dirty="0">
                          <a:latin typeface="Arial"/>
                          <a:ea typeface="Arial Unicode MS"/>
                          <a:cs typeface="Times New Roman"/>
                        </a:rPr>
                        <a:t>Steer clear of</a:t>
                      </a:r>
                      <a:endParaRPr lang="en-GB" sz="1100" dirty="0">
                        <a:latin typeface="Calibri"/>
                        <a:ea typeface="Calibri"/>
                        <a:cs typeface="Times New Roman"/>
                      </a:endParaRPr>
                    </a:p>
                    <a:p>
                      <a:pPr marL="342900" lvl="0" indent="-342900" algn="l">
                        <a:lnSpc>
                          <a:spcPct val="115000"/>
                        </a:lnSpc>
                        <a:spcAft>
                          <a:spcPts val="0"/>
                        </a:spcAft>
                        <a:buFont typeface="Symbol"/>
                        <a:buChar char=""/>
                      </a:pPr>
                      <a:r>
                        <a:rPr lang="en-GB" sz="1100" dirty="0">
                          <a:latin typeface="Arial"/>
                          <a:ea typeface="Arial Unicode MS"/>
                          <a:cs typeface="Times New Roman"/>
                        </a:rPr>
                        <a:t>Synthetics hormones</a:t>
                      </a:r>
                      <a:endParaRPr lang="en-GB" sz="1100" dirty="0">
                        <a:latin typeface="Calibri"/>
                        <a:ea typeface="Calibri"/>
                        <a:cs typeface="Times New Roman"/>
                      </a:endParaRPr>
                    </a:p>
                    <a:p>
                      <a:pPr marL="342900" lvl="0" indent="-342900" algn="l">
                        <a:lnSpc>
                          <a:spcPct val="115000"/>
                        </a:lnSpc>
                        <a:spcAft>
                          <a:spcPts val="0"/>
                        </a:spcAft>
                        <a:buFont typeface="Symbol"/>
                        <a:buChar char=""/>
                      </a:pPr>
                      <a:r>
                        <a:rPr lang="en-GB" sz="1100" dirty="0">
                          <a:latin typeface="Arial"/>
                          <a:ea typeface="Arial Unicode MS"/>
                          <a:cs typeface="Times New Roman"/>
                        </a:rPr>
                        <a:t>Aspartame</a:t>
                      </a:r>
                      <a:endParaRPr lang="en-GB" sz="1100" dirty="0">
                        <a:latin typeface="Calibri"/>
                        <a:ea typeface="Calibri"/>
                        <a:cs typeface="Times New Roman"/>
                      </a:endParaRPr>
                    </a:p>
                    <a:p>
                      <a:pPr marL="342900" lvl="0" indent="-342900" algn="l">
                        <a:lnSpc>
                          <a:spcPct val="115000"/>
                        </a:lnSpc>
                        <a:spcAft>
                          <a:spcPts val="0"/>
                        </a:spcAft>
                        <a:buFont typeface="Symbol"/>
                        <a:buChar char=""/>
                      </a:pPr>
                      <a:r>
                        <a:rPr lang="en-GB" sz="1100" dirty="0" err="1">
                          <a:latin typeface="Arial"/>
                          <a:ea typeface="Arial Unicode MS"/>
                          <a:cs typeface="Times New Roman"/>
                        </a:rPr>
                        <a:t>Brominated</a:t>
                      </a:r>
                      <a:r>
                        <a:rPr lang="en-GB" sz="1100" dirty="0">
                          <a:latin typeface="Arial"/>
                          <a:ea typeface="Arial Unicode MS"/>
                          <a:cs typeface="Times New Roman"/>
                        </a:rPr>
                        <a:t> vegetable oil </a:t>
                      </a:r>
                      <a:endParaRPr lang="en-GB" sz="1100" dirty="0">
                        <a:latin typeface="Calibri"/>
                        <a:ea typeface="Calibri"/>
                        <a:cs typeface="Times New Roman"/>
                      </a:endParaRPr>
                    </a:p>
                    <a:p>
                      <a:pPr marL="342900" lvl="0" indent="-342900" algn="l">
                        <a:lnSpc>
                          <a:spcPct val="115000"/>
                        </a:lnSpc>
                        <a:spcAft>
                          <a:spcPts val="0"/>
                        </a:spcAft>
                        <a:buFont typeface="Symbol"/>
                        <a:buChar char=""/>
                      </a:pPr>
                      <a:r>
                        <a:rPr lang="en-GB" sz="1100" dirty="0">
                          <a:latin typeface="Arial"/>
                          <a:ea typeface="Arial Unicode MS"/>
                          <a:cs typeface="Times New Roman"/>
                        </a:rPr>
                        <a:t>Synthetic trans fats</a:t>
                      </a:r>
                      <a:endParaRPr lang="en-GB" sz="1100" dirty="0">
                        <a:latin typeface="Calibri"/>
                        <a:ea typeface="Calibri"/>
                        <a:cs typeface="Times New Roman"/>
                      </a:endParaRPr>
                    </a:p>
                  </a:txBody>
                  <a:tcPr marL="65470" marR="6547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4097" name="Rectangle 1"/>
          <p:cNvSpPr>
            <a:spLocks noChangeArrowheads="1"/>
          </p:cNvSpPr>
          <p:nvPr/>
        </p:nvSpPr>
        <p:spPr bwMode="auto">
          <a:xfrm>
            <a:off x="1857356" y="571480"/>
            <a:ext cx="2071670"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000000"/>
                </a:solidFill>
                <a:effectLst/>
                <a:latin typeface="Arial" pitchFamily="34" charset="0"/>
                <a:ea typeface="Calibri" pitchFamily="34" charset="0"/>
                <a:cs typeface="Arial" pitchFamily="34" charset="0"/>
              </a:rPr>
              <a:t>Goals and Objective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
        <p:nvSpPr>
          <p:cNvPr id="4098" name="Rectangle 2"/>
          <p:cNvSpPr>
            <a:spLocks noChangeArrowheads="1"/>
          </p:cNvSpPr>
          <p:nvPr/>
        </p:nvSpPr>
        <p:spPr bwMode="auto">
          <a:xfrm>
            <a:off x="2428860" y="2714620"/>
            <a:ext cx="6286544" cy="33239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sz="1400" b="1"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a:t>
            </a: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Open one branch every year </a:t>
            </a:r>
          </a:p>
          <a:p>
            <a:pPr marL="0" marR="0" lvl="0" indent="0" algn="l" defTabSz="914400" rtl="0" eaLnBrk="1" fontAlgn="base" latinLnBrk="0" hangingPunct="1">
              <a:lnSpc>
                <a:spcPct val="100000"/>
              </a:lnSpc>
              <a:spcBef>
                <a:spcPct val="0"/>
              </a:spcBef>
              <a:spcAft>
                <a:spcPct val="0"/>
              </a:spcAft>
              <a:buClrTx/>
              <a:buSzTx/>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Increase 5% profit each year</a:t>
            </a:r>
          </a:p>
          <a:p>
            <a:pPr marL="0" marR="0" lvl="0" indent="0" algn="l" defTabSz="914400" rtl="0" eaLnBrk="0" fontAlgn="base" latinLnBrk="0" hangingPunct="0">
              <a:lnSpc>
                <a:spcPct val="100000"/>
              </a:lnSpc>
              <a:spcBef>
                <a:spcPct val="0"/>
              </a:spcBef>
              <a:spcAft>
                <a:spcPct val="0"/>
              </a:spcAft>
              <a:buClrTx/>
              <a:buSzTx/>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Increase brand awareness</a:t>
            </a:r>
          </a:p>
          <a:p>
            <a:pPr marL="0" marR="0" lvl="0" indent="0" algn="l" defTabSz="914400" rtl="0" eaLnBrk="0" fontAlgn="base" latinLnBrk="0" hangingPunct="0">
              <a:lnSpc>
                <a:spcPct val="100000"/>
              </a:lnSpc>
              <a:spcBef>
                <a:spcPct val="0"/>
              </a:spcBef>
              <a:spcAft>
                <a:spcPct val="0"/>
              </a:spcAft>
              <a:buClrTx/>
              <a:buSzTx/>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Number of returning</a:t>
            </a:r>
          </a:p>
          <a:p>
            <a:pPr marL="0" marR="0" lvl="0" indent="0" algn="l" defTabSz="914400" rtl="0" eaLnBrk="0" fontAlgn="base" latinLnBrk="0" hangingPunct="0">
              <a:lnSpc>
                <a:spcPct val="100000"/>
              </a:lnSpc>
              <a:spcBef>
                <a:spcPct val="0"/>
              </a:spcBef>
              <a:spcAft>
                <a:spcPct val="0"/>
              </a:spcAft>
              <a:buClrTx/>
              <a:buSzTx/>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customers: 80% (1.Y)</a:t>
            </a:r>
          </a:p>
          <a:p>
            <a:pPr marL="0" marR="0" lvl="0" indent="0" algn="l" defTabSz="914400" rtl="0" eaLnBrk="0" fontAlgn="base" latinLnBrk="0" hangingPunct="0">
              <a:lnSpc>
                <a:spcPct val="100000"/>
              </a:lnSpc>
              <a:spcBef>
                <a:spcPct val="0"/>
              </a:spcBef>
              <a:spcAft>
                <a:spcPct val="0"/>
              </a:spcAft>
              <a:buClrTx/>
              <a:buSzTx/>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Capturing 10’000 </a:t>
            </a:r>
            <a:r>
              <a:rPr kumimoji="0" lang="en-GB" sz="1400" b="0" i="0" u="none" strike="noStrike" cap="none" normalizeH="0" baseline="0" dirty="0" err="1" smtClean="0">
                <a:ln>
                  <a:noFill/>
                </a:ln>
                <a:solidFill>
                  <a:schemeClr val="tx1"/>
                </a:solidFill>
                <a:effectLst/>
                <a:latin typeface="Arial" pitchFamily="34" charset="0"/>
                <a:ea typeface="Arial Unicode MS" pitchFamily="34" charset="-128"/>
                <a:cs typeface="Arial" pitchFamily="34" charset="0"/>
              </a:rPr>
              <a:t>Facebook</a:t>
            </a: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likes    and </a:t>
            </a:r>
            <a:r>
              <a:rPr kumimoji="0" lang="en-GB" sz="1400" b="0" i="0" u="none" strike="noStrike" cap="none" normalizeH="0" baseline="0" dirty="0" err="1" smtClean="0">
                <a:ln>
                  <a:noFill/>
                </a:ln>
                <a:solidFill>
                  <a:schemeClr val="tx1"/>
                </a:solidFill>
                <a:effectLst/>
                <a:latin typeface="Arial" pitchFamily="34" charset="0"/>
                <a:ea typeface="Arial Unicode MS" pitchFamily="34" charset="-128"/>
                <a:cs typeface="Arial" pitchFamily="34" charset="0"/>
              </a:rPr>
              <a:t>Instagram</a:t>
            </a: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followers</a:t>
            </a: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Reputed brand image</a:t>
            </a:r>
          </a:p>
          <a:p>
            <a:pPr marL="0" marR="0" lvl="0" indent="0" algn="l" defTabSz="914400" rtl="0" eaLnBrk="0" fontAlgn="base" latinLnBrk="0" hangingPunct="0">
              <a:lnSpc>
                <a:spcPct val="100000"/>
              </a:lnSpc>
              <a:spcBef>
                <a:spcPct val="0"/>
              </a:spcBef>
              <a:spcAft>
                <a:spcPct val="0"/>
              </a:spcAft>
              <a:buClrTx/>
              <a:buSzTx/>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sz="1400" b="0" i="0" u="none" strike="noStrike" cap="none" normalizeH="0" baseline="0" dirty="0" smtClean="0">
                <a:ln>
                  <a:noFill/>
                </a:ln>
                <a:solidFill>
                  <a:schemeClr val="tx1"/>
                </a:solidFill>
                <a:effectLst/>
                <a:latin typeface="Arial" pitchFamily="34" charset="0"/>
                <a:ea typeface="Arial Unicode MS" pitchFamily="34" charset="-128"/>
                <a:cs typeface="Arial" pitchFamily="34" charset="0"/>
              </a:rPr>
              <a:t> Equal job opportunities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1" descr="C:\Users\PC240\Pictures\Prasentation Pictures\avods.jpg"/>
          <p:cNvPicPr>
            <a:picLocks noChangeAspect="1" noChangeArrowheads="1"/>
          </p:cNvPicPr>
          <p:nvPr/>
        </p:nvPicPr>
        <p:blipFill>
          <a:blip r:embed="rId3"/>
          <a:srcRect/>
          <a:stretch>
            <a:fillRect/>
          </a:stretch>
        </p:blipFill>
        <p:spPr bwMode="auto">
          <a:xfrm>
            <a:off x="6072198" y="1500174"/>
            <a:ext cx="1404941" cy="1679076"/>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073" name="Rectangle 1"/>
          <p:cNvSpPr>
            <a:spLocks noChangeArrowheads="1"/>
          </p:cNvSpPr>
          <p:nvPr/>
        </p:nvSpPr>
        <p:spPr bwMode="auto">
          <a:xfrm>
            <a:off x="2000232" y="2500306"/>
            <a:ext cx="6500858" cy="246221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000000"/>
                </a:solidFill>
                <a:effectLst/>
                <a:latin typeface="Arial" pitchFamily="34" charset="0"/>
                <a:ea typeface="Calibri" pitchFamily="34" charset="0"/>
                <a:cs typeface="Arial" pitchFamily="34" charset="0"/>
              </a:rPr>
              <a:t>Target market </a:t>
            </a: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dirty="0">
              <a:solidFill>
                <a:srgbClr val="000000"/>
              </a:solidFill>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rgbClr val="000000"/>
              </a:solidFill>
              <a:effectLst/>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1"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Health conscious people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1" eaLnBrk="0" fontAlgn="base" hangingPunct="0">
              <a:spcBef>
                <a:spcPct val="0"/>
              </a:spcBef>
              <a:spcAft>
                <a:spcPct val="0"/>
              </a:spcAft>
              <a:buFontTx/>
              <a:buChar char="•"/>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1"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People who are happy to spend for quality food</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1" eaLnBrk="0" fontAlgn="base" hangingPunct="0">
              <a:spcBef>
                <a:spcPct val="0"/>
              </a:spcBef>
              <a:spcAft>
                <a:spcPct val="0"/>
              </a:spcAft>
              <a:buFontTx/>
              <a:buChar char="•"/>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1"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People who have a special diet requirement</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1" eaLnBrk="0" fontAlgn="base" hangingPunct="0">
              <a:spcBef>
                <a:spcPct val="0"/>
              </a:spcBef>
              <a:spcAft>
                <a:spcPct val="0"/>
              </a:spcAft>
              <a:buFontTx/>
              <a:buChar char="•"/>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1"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Fitness people and people who want to lose weight</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2049" name="Rectangle 1"/>
          <p:cNvSpPr>
            <a:spLocks noChangeArrowheads="1"/>
          </p:cNvSpPr>
          <p:nvPr/>
        </p:nvSpPr>
        <p:spPr bwMode="auto">
          <a:xfrm>
            <a:off x="1714480" y="2071678"/>
            <a:ext cx="4643470" cy="31085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Company strength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1" eaLnBrk="0" fontAlgn="base" hangingPunct="0">
              <a:spcBef>
                <a:spcPct val="0"/>
              </a:spcBef>
              <a:spcAft>
                <a:spcPct val="0"/>
              </a:spcAft>
              <a:buFontTx/>
              <a:buChar char="•"/>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2"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Serving top quality food</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2" eaLnBrk="0" fontAlgn="base" hangingPunct="0">
              <a:spcBef>
                <a:spcPct val="0"/>
              </a:spcBef>
              <a:spcAft>
                <a:spcPct val="0"/>
              </a:spcAft>
              <a:buFontTx/>
              <a:buChar char="•"/>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2"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Excellent service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2" eaLnBrk="0" fontAlgn="base" hangingPunct="0">
              <a:spcBef>
                <a:spcPct val="0"/>
              </a:spcBef>
              <a:spcAft>
                <a:spcPct val="0"/>
              </a:spcAft>
              <a:buFontTx/>
              <a:buChar char="•"/>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2"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High moral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2" eaLnBrk="0" fontAlgn="base" hangingPunct="0">
              <a:spcBef>
                <a:spcPct val="0"/>
              </a:spcBef>
              <a:spcAft>
                <a:spcPct val="0"/>
              </a:spcAft>
              <a:buFontTx/>
              <a:buChar char="•"/>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2"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Knowledgeable team</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2"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Always looking to improve and deliver high customer service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2" eaLnBrk="0" fontAlgn="base" hangingPunct="0">
              <a:spcBef>
                <a:spcPct val="0"/>
              </a:spcBef>
              <a:spcAft>
                <a:spcPct val="0"/>
              </a:spcAft>
              <a:buFontTx/>
              <a:buChar char="•"/>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lvl="2" eaLnBrk="0" fontAlgn="base" hangingPunct="0">
              <a:spcBef>
                <a:spcPct val="0"/>
              </a:spcBef>
              <a:spcAft>
                <a:spcPct val="0"/>
              </a:spcAft>
              <a:buFontTx/>
              <a:buChar char="•"/>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High standards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5841" name="Picture 1" descr="C:\Users\PC240\Pictures\Prasentation Pictures\25c_Health_large.jpg"/>
          <p:cNvPicPr>
            <a:picLocks noChangeAspect="1" noChangeArrowheads="1"/>
          </p:cNvPicPr>
          <p:nvPr/>
        </p:nvPicPr>
        <p:blipFill>
          <a:blip r:embed="rId3"/>
          <a:srcRect/>
          <a:stretch>
            <a:fillRect/>
          </a:stretch>
        </p:blipFill>
        <p:spPr bwMode="auto">
          <a:xfrm>
            <a:off x="6000760" y="1714488"/>
            <a:ext cx="2925763" cy="2925763"/>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1025" name="Rectangle 1"/>
          <p:cNvSpPr>
            <a:spLocks noChangeArrowheads="1"/>
          </p:cNvSpPr>
          <p:nvPr/>
        </p:nvSpPr>
        <p:spPr bwMode="auto">
          <a:xfrm>
            <a:off x="2143108" y="1857364"/>
            <a:ext cx="5786446" cy="246221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bmk="OLE_LINK24">
                <a:ln>
                  <a:noFill/>
                </a:ln>
                <a:solidFill>
                  <a:srgbClr val="000000"/>
                </a:solidFill>
                <a:effectLst/>
                <a:latin typeface="Arial" pitchFamily="34" charset="0"/>
                <a:ea typeface="Arial Unicode MS" pitchFamily="34" charset="-128"/>
                <a:cs typeface="Arial" pitchFamily="34" charset="0"/>
              </a:rPr>
              <a:t>Legal form of ownership</a:t>
            </a:r>
            <a:endParaRPr kumimoji="0" lang="en-GB" sz="1400" b="0" i="0" u="none" strike="noStrike" cap="none" normalizeH="0" baseline="0" dirty="0" smtClean="0" bmk="OLE_LINK24">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bmk="OLE_LINK24">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bmk="OLE_LINK24">
                <a:ln>
                  <a:noFill/>
                </a:ln>
                <a:solidFill>
                  <a:srgbClr val="000000"/>
                </a:solidFill>
                <a:effectLst/>
                <a:latin typeface="Arial" pitchFamily="34" charset="0"/>
                <a:ea typeface="Arial Unicode MS" pitchFamily="34" charset="-128"/>
                <a:cs typeface="Arial" pitchFamily="34" charset="0"/>
              </a:rPr>
              <a:t>	My Angel kitchen is a sole trading company in Farnham 	owned by </a:t>
            </a:r>
            <a:r>
              <a:rPr kumimoji="0" lang="en-GB" sz="1400" b="0" i="0" u="none" strike="noStrike" cap="none" normalizeH="0" baseline="0" dirty="0" err="1" smtClean="0" bmk="OLE_LINK24">
                <a:ln>
                  <a:noFill/>
                </a:ln>
                <a:solidFill>
                  <a:srgbClr val="000000"/>
                </a:solidFill>
                <a:effectLst/>
                <a:latin typeface="Arial" pitchFamily="34" charset="0"/>
                <a:ea typeface="Arial Unicode MS" pitchFamily="34" charset="-128"/>
                <a:cs typeface="Arial" pitchFamily="34" charset="0"/>
              </a:rPr>
              <a:t>Praba</a:t>
            </a:r>
            <a:r>
              <a:rPr kumimoji="0" lang="en-GB" sz="1400" b="0" i="0" u="none" strike="noStrike" cap="none" normalizeH="0" baseline="0" dirty="0" smtClean="0" bmk="OLE_LINK24">
                <a:ln>
                  <a:noFill/>
                </a:ln>
                <a:solidFill>
                  <a:srgbClr val="000000"/>
                </a:solidFill>
                <a:effectLst/>
                <a:latin typeface="Arial" pitchFamily="34" charset="0"/>
                <a:ea typeface="Arial Unicode MS" pitchFamily="34" charset="-128"/>
                <a:cs typeface="Arial" pitchFamily="34" charset="0"/>
              </a:rPr>
              <a:t> Sri. </a:t>
            </a:r>
            <a:endParaRPr kumimoji="0" lang="en-GB" sz="1400" b="0" i="0" u="none" strike="noStrike" cap="none" normalizeH="0" baseline="0" dirty="0" smtClean="0" bmk="OLE_LINK24">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bmk="OLE_LINK24">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bmk="OLE_LINK24">
                <a:ln>
                  <a:noFill/>
                </a:ln>
                <a:solidFill>
                  <a:srgbClr val="000000"/>
                </a:solidFill>
                <a:effectLst/>
                <a:latin typeface="Arial" pitchFamily="34" charset="0"/>
                <a:ea typeface="Arial Unicode MS" pitchFamily="34" charset="-128"/>
                <a:cs typeface="Arial" pitchFamily="34" charset="0"/>
              </a:rPr>
              <a:t>	Funding of My Angel kitchen has come to date has come 	from the personal savings of </a:t>
            </a:r>
            <a:r>
              <a:rPr kumimoji="0" lang="en-GB" sz="1400" b="0" i="0" u="none" strike="noStrike" cap="none" normalizeH="0" baseline="0" dirty="0" err="1" smtClean="0" bmk="OLE_LINK24">
                <a:ln>
                  <a:noFill/>
                </a:ln>
                <a:solidFill>
                  <a:srgbClr val="000000"/>
                </a:solidFill>
                <a:effectLst/>
                <a:latin typeface="Arial" pitchFamily="34" charset="0"/>
                <a:ea typeface="Arial Unicode MS" pitchFamily="34" charset="-128"/>
                <a:cs typeface="Arial" pitchFamily="34" charset="0"/>
              </a:rPr>
              <a:t>Praba</a:t>
            </a:r>
            <a:r>
              <a:rPr kumimoji="0" lang="en-GB" sz="1400" b="0" i="0" u="none" strike="noStrike" cap="none" normalizeH="0" baseline="0" dirty="0" smtClean="0" bmk="OLE_LINK24">
                <a:ln>
                  <a:noFill/>
                </a:ln>
                <a:solidFill>
                  <a:srgbClr val="000000"/>
                </a:solidFill>
                <a:effectLst/>
                <a:latin typeface="Arial" pitchFamily="34" charset="0"/>
                <a:ea typeface="Arial Unicode MS" pitchFamily="34" charset="-128"/>
                <a:cs typeface="Arial" pitchFamily="34" charset="0"/>
              </a:rPr>
              <a:t> Sri and a £30,000 loan 	from family and the income generated by the sales. My 	Angel kitchen is now seeking £50,000 from the bank. These 	funds will be used to renovate the coffee house and to buy 	machinery and supply and for cash flow reserve money.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21507" name="Rectangle 3"/>
          <p:cNvSpPr>
            <a:spLocks noChangeArrowheads="1"/>
          </p:cNvSpPr>
          <p:nvPr/>
        </p:nvSpPr>
        <p:spPr bwMode="auto">
          <a:xfrm>
            <a:off x="3000364" y="1142984"/>
            <a:ext cx="2278188"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000" b="1" i="0" strike="noStrike" cap="none" normalizeH="0" baseline="0" dirty="0" smtClean="0">
                <a:ln>
                  <a:noFill/>
                </a:ln>
                <a:solidFill>
                  <a:srgbClr val="FF0000"/>
                </a:solidFill>
                <a:effectLst/>
                <a:latin typeface="Arial" pitchFamily="34" charset="0"/>
                <a:ea typeface="Arial Unicode MS" pitchFamily="34" charset="-128"/>
                <a:cs typeface="Arial" pitchFamily="34" charset="0"/>
              </a:rPr>
              <a:t>Industry analysis</a:t>
            </a:r>
            <a:endParaRPr kumimoji="0" lang="en-GB" sz="2000" b="0" i="0" strike="noStrike" cap="none" normalizeH="0" baseline="0" dirty="0" smtClean="0">
              <a:ln>
                <a:noFill/>
              </a:ln>
              <a:solidFill>
                <a:srgbClr val="FF0000"/>
              </a:solidFill>
              <a:effectLst/>
              <a:latin typeface="Arial" pitchFamily="34" charset="0"/>
              <a:cs typeface="Arial" pitchFamily="34" charset="0"/>
            </a:endParaRPr>
          </a:p>
        </p:txBody>
      </p:sp>
      <p:sp>
        <p:nvSpPr>
          <p:cNvPr id="21508" name="Rectangle 4"/>
          <p:cNvSpPr>
            <a:spLocks noChangeArrowheads="1"/>
          </p:cNvSpPr>
          <p:nvPr/>
        </p:nvSpPr>
        <p:spPr bwMode="auto">
          <a:xfrm>
            <a:off x="2214546" y="2214554"/>
            <a:ext cx="6429420" cy="375487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Historical background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lang="en-GB" sz="1400" dirty="0">
                <a:solidFill>
                  <a:srgbClr val="000000"/>
                </a:solidFill>
                <a:latin typeface="Arial" pitchFamily="34" charset="0"/>
                <a:ea typeface="Arial Unicode MS" pitchFamily="34" charset="-128"/>
                <a:cs typeface="Arial" pitchFamily="34" charset="0"/>
              </a:rPr>
              <a:t>	</a:t>
            </a: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The coffee house is named after my daughter. I have a great 	passion for healthy cooking and eating this has been a labour of l	</a:t>
            </a:r>
            <a:r>
              <a:rPr kumimoji="0" lang="en-GB" sz="1400" b="0" i="0" u="none" strike="noStrike" cap="none" normalizeH="0" baseline="0" dirty="0" err="1" smtClean="0">
                <a:ln>
                  <a:noFill/>
                </a:ln>
                <a:solidFill>
                  <a:srgbClr val="000000"/>
                </a:solidFill>
                <a:effectLst/>
                <a:latin typeface="Arial" pitchFamily="34" charset="0"/>
                <a:ea typeface="Arial Unicode MS" pitchFamily="34" charset="-128"/>
                <a:cs typeface="Arial" pitchFamily="34" charset="0"/>
              </a:rPr>
              <a:t>ove</a:t>
            </a: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to honour my daughter by helping people to become healthier.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400" b="1" dirty="0">
              <a:solidFill>
                <a:srgbClr val="000000"/>
              </a:solidFill>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Market competitors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1400" dirty="0">
                <a:solidFill>
                  <a:srgbClr val="000000"/>
                </a:solidFill>
                <a:latin typeface="Arial" pitchFamily="34" charset="0"/>
                <a:ea typeface="Arial Unicode MS" pitchFamily="34" charset="-128"/>
                <a:cs typeface="Arial" pitchFamily="34" charset="0"/>
              </a:rPr>
              <a:t>	</a:t>
            </a: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Farnham has many coffee shops, restaurants and 3 supermarkets. 	The supermarkets will indirectly affect us if people go and buy the 	healthy foods there. Restaurants aren</a:t>
            </a:r>
            <a:r>
              <a:rPr kumimoji="0" lang="en-GB" sz="1400" b="0" i="0" u="none" strike="noStrike" cap="none" normalizeH="0" baseline="0" dirty="0" smtClean="0">
                <a:ln>
                  <a:noFill/>
                </a:ln>
                <a:solidFill>
                  <a:srgbClr val="000000"/>
                </a:solidFill>
                <a:effectLst/>
                <a:latin typeface="Calibri"/>
                <a:ea typeface="Arial Unicode MS" pitchFamily="34" charset="-128"/>
                <a:cs typeface="Arial" pitchFamily="34" charset="0"/>
              </a:rPr>
              <a:t>’</a:t>
            </a: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t big threats because people 	will assume higher bill than coming into a coffee house, they will not 	expect to spend much. There</a:t>
            </a:r>
            <a:r>
              <a:rPr kumimoji="0" lang="en-GB" sz="1400" b="0" i="0" u="none" strike="noStrike" cap="none" normalizeH="0" baseline="0" dirty="0" smtClean="0">
                <a:ln>
                  <a:noFill/>
                </a:ln>
                <a:solidFill>
                  <a:srgbClr val="000000"/>
                </a:solidFill>
                <a:effectLst/>
                <a:latin typeface="Calibri"/>
                <a:ea typeface="Arial Unicode MS" pitchFamily="34" charset="-128"/>
                <a:cs typeface="Arial" pitchFamily="34" charset="0"/>
              </a:rPr>
              <a:t>’</a:t>
            </a: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s </a:t>
            </a:r>
            <a:r>
              <a:rPr kumimoji="0" lang="en-GB" sz="1400" b="0" i="0" u="none" strike="noStrike" cap="none" normalizeH="0" baseline="0" dirty="0" err="1" smtClean="0">
                <a:ln>
                  <a:noFill/>
                </a:ln>
                <a:solidFill>
                  <a:srgbClr val="000000"/>
                </a:solidFill>
                <a:effectLst/>
                <a:latin typeface="Arial" pitchFamily="34" charset="0"/>
                <a:ea typeface="Arial Unicode MS" pitchFamily="34" charset="-128"/>
                <a:cs typeface="Arial" pitchFamily="34" charset="0"/>
              </a:rPr>
              <a:t>starbucks</a:t>
            </a: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and Costa and they are 	not our competitors at all. </a:t>
            </a:r>
            <a:r>
              <a:rPr kumimoji="0" lang="en-GB" sz="1400" b="0" i="0" u="none" strike="noStrike" cap="none" normalizeH="0" baseline="0" dirty="0" err="1" smtClean="0">
                <a:ln>
                  <a:noFill/>
                </a:ln>
                <a:solidFill>
                  <a:srgbClr val="000000"/>
                </a:solidFill>
                <a:effectLst/>
                <a:latin typeface="Arial" pitchFamily="34" charset="0"/>
                <a:ea typeface="Arial Unicode MS" pitchFamily="34" charset="-128"/>
                <a:cs typeface="Arial" pitchFamily="34" charset="0"/>
              </a:rPr>
              <a:t>Crema</a:t>
            </a: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coffee house, cafe Piccolo, cafe 	Heidi and Cara coli are our direct competitors.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25601" name="Rectangle 1"/>
          <p:cNvSpPr>
            <a:spLocks noChangeArrowheads="1"/>
          </p:cNvSpPr>
          <p:nvPr/>
        </p:nvSpPr>
        <p:spPr bwMode="auto">
          <a:xfrm>
            <a:off x="2285984" y="1785926"/>
            <a:ext cx="6215074" cy="37856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FF0000"/>
                </a:solidFill>
                <a:effectLst/>
                <a:latin typeface="Arial" pitchFamily="34" charset="0"/>
                <a:ea typeface="Arial Unicode MS" pitchFamily="34" charset="-128"/>
                <a:cs typeface="Arial" pitchFamily="34" charset="0"/>
              </a:rPr>
              <a:t>Customer analysis</a:t>
            </a:r>
            <a:endParaRPr kumimoji="0" lang="en-GB" sz="2000" b="0" i="0" u="none" strike="noStrike" cap="none" normalizeH="0" baseline="0" dirty="0" smtClean="0">
              <a:ln>
                <a:noFill/>
              </a:ln>
              <a:solidFill>
                <a:srgbClr val="FF0000"/>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1400" b="1" dirty="0">
                <a:solidFill>
                  <a:srgbClr val="000000"/>
                </a:solidFill>
                <a:latin typeface="Arial" pitchFamily="34" charset="0"/>
                <a:ea typeface="Arial Unicode MS" pitchFamily="34" charset="-128"/>
                <a:cs typeface="Arial" pitchFamily="34" charset="0"/>
              </a:rPr>
              <a:t>	</a:t>
            </a:r>
            <a:r>
              <a:rPr kumimoji="0" lang="en-GB" sz="1400" b="1"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Target market</a:t>
            </a:r>
            <a:endParaRPr kumimoji="0" lang="en-GB"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2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Our target market is health conscious people and people with health issues. Peoples who wants to be fit.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400" dirty="0">
              <a:solidFill>
                <a:srgbClr val="000000"/>
              </a:solidFill>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a:t>
            </a:r>
            <a:r>
              <a:rPr kumimoji="0" lang="en-GB" sz="1400" b="1"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Customer needs</a:t>
            </a:r>
            <a:endParaRPr kumimoji="0" lang="en-GB" sz="14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1400" dirty="0">
                <a:solidFill>
                  <a:srgbClr val="000000"/>
                </a:solidFill>
                <a:latin typeface="Arial" pitchFamily="34" charset="0"/>
                <a:ea typeface="Arial Unicode MS" pitchFamily="34" charset="-128"/>
                <a:cs typeface="Arial" pitchFamily="34" charset="0"/>
              </a:rPr>
              <a:t>	</a:t>
            </a: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Affordable healthy foods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Organic and local produce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Quality foods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Fast caring service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Food recommendations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Arial Unicode MS" pitchFamily="34" charset="-128"/>
                <a:cs typeface="Arial" pitchFamily="34" charset="0"/>
              </a:rPr>
              <a:t>	Feel good factor</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2769" name="Picture 1" descr="C:\Users\PC240\Pictures\Prasentation Pictures\super salard.png"/>
          <p:cNvPicPr>
            <a:picLocks noChangeAspect="1" noChangeArrowheads="1"/>
          </p:cNvPicPr>
          <p:nvPr/>
        </p:nvPicPr>
        <p:blipFill>
          <a:blip r:embed="rId3"/>
          <a:srcRect/>
          <a:stretch>
            <a:fillRect/>
          </a:stretch>
        </p:blipFill>
        <p:spPr bwMode="auto">
          <a:xfrm>
            <a:off x="5786446" y="3857628"/>
            <a:ext cx="3024194" cy="2749267"/>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5" name="Rectangle 4"/>
          <p:cNvSpPr/>
          <p:nvPr/>
        </p:nvSpPr>
        <p:spPr>
          <a:xfrm>
            <a:off x="2500298" y="1142984"/>
            <a:ext cx="2720617" cy="400110"/>
          </a:xfrm>
          <a:prstGeom prst="rect">
            <a:avLst/>
          </a:prstGeom>
        </p:spPr>
        <p:txBody>
          <a:bodyPr wrap="none">
            <a:spAutoFit/>
          </a:bodyPr>
          <a:lstStyle/>
          <a:p>
            <a:pPr eaLnBrk="0" fontAlgn="base" hangingPunct="0">
              <a:spcBef>
                <a:spcPct val="0"/>
              </a:spcBef>
              <a:spcAft>
                <a:spcPct val="0"/>
              </a:spcAft>
            </a:pPr>
            <a:r>
              <a:rPr lang="en-GB" sz="2000" b="1" dirty="0" smtClean="0">
                <a:solidFill>
                  <a:srgbClr val="FF0000"/>
                </a:solidFill>
                <a:latin typeface="Arial" pitchFamily="34" charset="0"/>
                <a:ea typeface="Arial Unicode MS" pitchFamily="34" charset="-128"/>
                <a:cs typeface="Arial" pitchFamily="34" charset="0"/>
              </a:rPr>
              <a:t>Products &amp; services </a:t>
            </a:r>
          </a:p>
        </p:txBody>
      </p:sp>
      <p:pic>
        <p:nvPicPr>
          <p:cNvPr id="1026" name="Picture 2" descr="C:\Users\PC240\Pictures\Prasentation Pictures\coffee.png"/>
          <p:cNvPicPr>
            <a:picLocks noChangeAspect="1" noChangeArrowheads="1"/>
          </p:cNvPicPr>
          <p:nvPr/>
        </p:nvPicPr>
        <p:blipFill>
          <a:blip r:embed="rId3"/>
          <a:srcRect/>
          <a:stretch>
            <a:fillRect/>
          </a:stretch>
        </p:blipFill>
        <p:spPr bwMode="auto">
          <a:xfrm>
            <a:off x="5715008" y="1357298"/>
            <a:ext cx="2219325" cy="2057400"/>
          </a:xfrm>
          <a:prstGeom prst="rect">
            <a:avLst/>
          </a:prstGeom>
          <a:noFill/>
        </p:spPr>
      </p:pic>
      <p:pic>
        <p:nvPicPr>
          <p:cNvPr id="1027" name="Picture 3" descr="C:\Users\PC240\Pictures\Prasentation Pictures\berry-vanilla-smoothie.png"/>
          <p:cNvPicPr>
            <a:picLocks noChangeAspect="1" noChangeArrowheads="1"/>
          </p:cNvPicPr>
          <p:nvPr/>
        </p:nvPicPr>
        <p:blipFill>
          <a:blip r:embed="rId4"/>
          <a:srcRect/>
          <a:stretch>
            <a:fillRect/>
          </a:stretch>
        </p:blipFill>
        <p:spPr bwMode="auto">
          <a:xfrm>
            <a:off x="2214546" y="2571744"/>
            <a:ext cx="2962731" cy="1933572"/>
          </a:xfrm>
          <a:prstGeom prst="rect">
            <a:avLst/>
          </a:prstGeom>
          <a:noFill/>
        </p:spPr>
      </p:pic>
      <p:pic>
        <p:nvPicPr>
          <p:cNvPr id="1028" name="Picture 4" descr="C:\Users\PC240\Pictures\Prasentation Pictures\super salard.png"/>
          <p:cNvPicPr>
            <a:picLocks noChangeAspect="1" noChangeArrowheads="1"/>
          </p:cNvPicPr>
          <p:nvPr/>
        </p:nvPicPr>
        <p:blipFill>
          <a:blip r:embed="rId5"/>
          <a:srcRect/>
          <a:stretch>
            <a:fillRect/>
          </a:stretch>
        </p:blipFill>
        <p:spPr bwMode="auto">
          <a:xfrm>
            <a:off x="5429256" y="3643314"/>
            <a:ext cx="3286148" cy="2987407"/>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3" descr="C:\Users\PC240\Pictures\Prasentation Pictures\coffee.png"/>
          <p:cNvPicPr>
            <a:picLocks noChangeAspect="1" noChangeArrowheads="1"/>
          </p:cNvPicPr>
          <p:nvPr/>
        </p:nvPicPr>
        <p:blipFill>
          <a:blip r:embed="rId2"/>
          <a:srcRect/>
          <a:stretch>
            <a:fillRect/>
          </a:stretch>
        </p:blipFill>
        <p:spPr bwMode="auto">
          <a:xfrm>
            <a:off x="6715140" y="4572008"/>
            <a:ext cx="2219325" cy="2057400"/>
          </a:xfrm>
          <a:prstGeom prst="rect">
            <a:avLst/>
          </a:prstGeom>
          <a:noFill/>
        </p:spPr>
      </p:pic>
      <p:pic>
        <p:nvPicPr>
          <p:cNvPr id="4" name="Picture 3" descr="Angels Kitchen logo.jpg"/>
          <p:cNvPicPr/>
          <p:nvPr/>
        </p:nvPicPr>
        <p:blipFill>
          <a:blip r:embed="rId3" cstate="print"/>
          <a:srcRect l="17782" t="7670" r="17318" b="4824"/>
          <a:stretch>
            <a:fillRect/>
          </a:stretch>
        </p:blipFill>
        <p:spPr>
          <a:xfrm>
            <a:off x="6305550" y="0"/>
            <a:ext cx="2838450" cy="1657350"/>
          </a:xfrm>
          <a:prstGeom prst="rect">
            <a:avLst/>
          </a:prstGeom>
        </p:spPr>
      </p:pic>
      <p:sp>
        <p:nvSpPr>
          <p:cNvPr id="7" name="TextBox 6"/>
          <p:cNvSpPr txBox="1"/>
          <p:nvPr/>
        </p:nvSpPr>
        <p:spPr>
          <a:xfrm>
            <a:off x="2500298" y="1285860"/>
            <a:ext cx="1500198" cy="369332"/>
          </a:xfrm>
          <a:prstGeom prst="rect">
            <a:avLst/>
          </a:prstGeom>
          <a:noFill/>
        </p:spPr>
        <p:txBody>
          <a:bodyPr wrap="square" rtlCol="0">
            <a:spAutoFit/>
          </a:bodyPr>
          <a:lstStyle/>
          <a:p>
            <a:r>
              <a:rPr lang="en-GB" b="1" dirty="0" smtClean="0">
                <a:latin typeface="Arial" pitchFamily="34" charset="0"/>
                <a:cs typeface="Arial" pitchFamily="34" charset="0"/>
              </a:rPr>
              <a:t>Product</a:t>
            </a:r>
            <a:endParaRPr lang="en-GB" b="1" dirty="0">
              <a:latin typeface="Arial" pitchFamily="34" charset="0"/>
              <a:cs typeface="Arial" pitchFamily="34" charset="0"/>
            </a:endParaRPr>
          </a:p>
        </p:txBody>
      </p:sp>
      <p:sp>
        <p:nvSpPr>
          <p:cNvPr id="7169" name="Rectangle 1"/>
          <p:cNvSpPr>
            <a:spLocks noChangeArrowheads="1"/>
          </p:cNvSpPr>
          <p:nvPr/>
        </p:nvSpPr>
        <p:spPr bwMode="auto">
          <a:xfrm>
            <a:off x="2357422" y="1857364"/>
            <a:ext cx="5357818" cy="160043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smtClean="0" bmk="OLE_LINK2">
                <a:ln>
                  <a:noFill/>
                </a:ln>
                <a:solidFill>
                  <a:srgbClr val="343742"/>
                </a:solidFill>
                <a:effectLst/>
                <a:latin typeface="Arial" pitchFamily="34" charset="0"/>
                <a:ea typeface="Times New Roman" pitchFamily="18" charset="0"/>
                <a:cs typeface="Arial" pitchFamily="34" charset="0"/>
              </a:rPr>
              <a:t>My Angel kitchen sells Arabica organic coffee, cappuccino, latte, espresso, fresh juices and </a:t>
            </a:r>
            <a:r>
              <a:rPr kumimoji="0" lang="en-GB" sz="1400" b="0" i="0" u="none" strike="noStrike" cap="none" normalizeH="0" baseline="0" dirty="0" err="1" smtClean="0" bmk="OLE_LINK2">
                <a:ln>
                  <a:noFill/>
                </a:ln>
                <a:solidFill>
                  <a:srgbClr val="343742"/>
                </a:solidFill>
                <a:effectLst/>
                <a:latin typeface="Arial" pitchFamily="34" charset="0"/>
                <a:ea typeface="Times New Roman" pitchFamily="18" charset="0"/>
                <a:cs typeface="Arial" pitchFamily="34" charset="0"/>
              </a:rPr>
              <a:t>smoothies</a:t>
            </a:r>
            <a:r>
              <a:rPr kumimoji="0" lang="en-GB" sz="1400" b="0" i="0" u="none" strike="noStrike" cap="none" normalizeH="0" baseline="0" dirty="0" smtClean="0" bmk="OLE_LINK2">
                <a:ln>
                  <a:noFill/>
                </a:ln>
                <a:solidFill>
                  <a:srgbClr val="343742"/>
                </a:solidFill>
                <a:effectLst/>
                <a:latin typeface="Arial" pitchFamily="34" charset="0"/>
                <a:ea typeface="Times New Roman" pitchFamily="18" charset="0"/>
                <a:cs typeface="Arial" pitchFamily="34" charset="0"/>
              </a:rPr>
              <a:t>. All our drinks can also be made with coconut milk, almond milk and rice milk instead of cow</a:t>
            </a:r>
            <a:r>
              <a:rPr kumimoji="0" lang="en-GB" sz="1400" b="0" i="0" u="none" strike="noStrike" cap="none" normalizeH="0" baseline="0" dirty="0" smtClean="0" bmk="OLE_LINK2">
                <a:ln>
                  <a:noFill/>
                </a:ln>
                <a:solidFill>
                  <a:srgbClr val="343742"/>
                </a:solidFill>
                <a:effectLst/>
                <a:latin typeface="Calibri"/>
                <a:ea typeface="Times New Roman" pitchFamily="18" charset="0"/>
                <a:cs typeface="Arial" pitchFamily="34" charset="0"/>
              </a:rPr>
              <a:t>’</a:t>
            </a:r>
            <a:r>
              <a:rPr kumimoji="0" lang="en-GB" sz="1400" b="0" i="0" u="none" strike="noStrike" cap="none" normalizeH="0" baseline="0" dirty="0" smtClean="0" bmk="OLE_LINK2">
                <a:ln>
                  <a:noFill/>
                </a:ln>
                <a:solidFill>
                  <a:srgbClr val="343742"/>
                </a:solidFill>
                <a:effectLst/>
                <a:latin typeface="Arial" pitchFamily="34" charset="0"/>
                <a:ea typeface="Times New Roman" pitchFamily="18" charset="0"/>
                <a:cs typeface="Arial" pitchFamily="34" charset="0"/>
              </a:rPr>
              <a:t>s milk. Our juices are freshly squeezed using masticating juicers which is better than centrifugal juicers and we make our </a:t>
            </a:r>
            <a:r>
              <a:rPr kumimoji="0" lang="en-GB" sz="1400" b="0" i="0" u="none" strike="noStrike" cap="none" normalizeH="0" baseline="0" dirty="0" err="1" smtClean="0" bmk="OLE_LINK2">
                <a:ln>
                  <a:noFill/>
                </a:ln>
                <a:solidFill>
                  <a:srgbClr val="343742"/>
                </a:solidFill>
                <a:effectLst/>
                <a:latin typeface="Arial" pitchFamily="34" charset="0"/>
                <a:ea typeface="Times New Roman" pitchFamily="18" charset="0"/>
                <a:cs typeface="Arial" pitchFamily="34" charset="0"/>
              </a:rPr>
              <a:t>smoothies</a:t>
            </a:r>
            <a:r>
              <a:rPr kumimoji="0" lang="en-GB" sz="1400" b="0" i="0" u="none" strike="noStrike" cap="none" normalizeH="0" baseline="0" dirty="0" smtClean="0" bmk="OLE_LINK2">
                <a:ln>
                  <a:noFill/>
                </a:ln>
                <a:solidFill>
                  <a:srgbClr val="343742"/>
                </a:solidFill>
                <a:effectLst/>
                <a:latin typeface="Arial" pitchFamily="34" charset="0"/>
                <a:ea typeface="Times New Roman" pitchFamily="18" charset="0"/>
                <a:cs typeface="Arial" pitchFamily="34" charset="0"/>
              </a:rPr>
              <a:t> in our </a:t>
            </a:r>
            <a:r>
              <a:rPr kumimoji="0" lang="en-GB" sz="1400" b="0" i="0" u="none" strike="noStrike" cap="none" normalizeH="0" baseline="0" dirty="0" err="1" smtClean="0" bmk="OLE_LINK2">
                <a:ln>
                  <a:noFill/>
                </a:ln>
                <a:solidFill>
                  <a:srgbClr val="343742"/>
                </a:solidFill>
                <a:effectLst/>
                <a:latin typeface="Arial" pitchFamily="34" charset="0"/>
                <a:ea typeface="Times New Roman" pitchFamily="18" charset="0"/>
                <a:cs typeface="Arial" pitchFamily="34" charset="0"/>
              </a:rPr>
              <a:t>vitamix</a:t>
            </a:r>
            <a:r>
              <a:rPr kumimoji="0" lang="en-GB" sz="1400" b="0" i="0" u="none" strike="noStrike" cap="none" normalizeH="0" baseline="0" dirty="0" smtClean="0" bmk="OLE_LINK2">
                <a:ln>
                  <a:noFill/>
                </a:ln>
                <a:solidFill>
                  <a:srgbClr val="343742"/>
                </a:solidFill>
                <a:effectLst/>
                <a:latin typeface="Arial" pitchFamily="34" charset="0"/>
                <a:ea typeface="Times New Roman" pitchFamily="18" charset="0"/>
                <a:cs typeface="Arial" pitchFamily="34" charset="0"/>
              </a:rPr>
              <a:t> that makes a very smooth </a:t>
            </a:r>
            <a:r>
              <a:rPr kumimoji="0" lang="en-GB" sz="1400" b="0" i="0" u="none" strike="noStrike" cap="none" normalizeH="0" baseline="0" dirty="0" err="1" smtClean="0" bmk="OLE_LINK2">
                <a:ln>
                  <a:noFill/>
                </a:ln>
                <a:solidFill>
                  <a:srgbClr val="343742"/>
                </a:solidFill>
                <a:effectLst/>
                <a:latin typeface="Arial" pitchFamily="34" charset="0"/>
                <a:ea typeface="Times New Roman" pitchFamily="18" charset="0"/>
                <a:cs typeface="Arial" pitchFamily="34" charset="0"/>
              </a:rPr>
              <a:t>smoothies</a:t>
            </a:r>
            <a:r>
              <a:rPr kumimoji="0" lang="en-GB" sz="1400" b="0" i="0" u="none" strike="noStrike" cap="none" normalizeH="0" baseline="0" dirty="0" smtClean="0" bmk="OLE_LINK2">
                <a:ln>
                  <a:noFill/>
                </a:ln>
                <a:solidFill>
                  <a:srgbClr val="343742"/>
                </a:solidFill>
                <a:effectLst/>
                <a:latin typeface="Arial" pitchFamily="34" charset="0"/>
                <a:ea typeface="Times New Roman" pitchFamily="18" charset="0"/>
                <a:cs typeface="Arial" pitchFamily="34" charset="0"/>
              </a:rPr>
              <a:t> we also add </a:t>
            </a:r>
            <a:r>
              <a:rPr kumimoji="0" lang="en-GB" sz="1400" b="0" i="0" u="none" strike="noStrike" cap="none" normalizeH="0" baseline="0" dirty="0" err="1" smtClean="0" bmk="OLE_LINK2">
                <a:ln>
                  <a:noFill/>
                </a:ln>
                <a:solidFill>
                  <a:srgbClr val="343742"/>
                </a:solidFill>
                <a:effectLst/>
                <a:latin typeface="Arial" pitchFamily="34" charset="0"/>
                <a:ea typeface="Times New Roman" pitchFamily="18" charset="0"/>
                <a:cs typeface="Arial" pitchFamily="34" charset="0"/>
              </a:rPr>
              <a:t>kefir</a:t>
            </a:r>
            <a:r>
              <a:rPr kumimoji="0" lang="en-GB" sz="1400" b="0" i="0" u="none" strike="noStrike" cap="none" normalizeH="0" baseline="0" dirty="0" smtClean="0" bmk="OLE_LINK2">
                <a:ln>
                  <a:noFill/>
                </a:ln>
                <a:solidFill>
                  <a:srgbClr val="343742"/>
                </a:solidFill>
                <a:effectLst/>
                <a:latin typeface="Arial" pitchFamily="34" charset="0"/>
                <a:ea typeface="Times New Roman" pitchFamily="18" charset="0"/>
                <a:cs typeface="Arial" pitchFamily="34" charset="0"/>
              </a:rPr>
              <a:t> instead of yoghurt upon request</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7170" name="Rectangle 2"/>
          <p:cNvSpPr>
            <a:spLocks noChangeArrowheads="1"/>
          </p:cNvSpPr>
          <p:nvPr/>
        </p:nvSpPr>
        <p:spPr bwMode="auto">
          <a:xfrm>
            <a:off x="2357422" y="3500438"/>
            <a:ext cx="4214842" cy="181588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Salad</a:t>
            </a: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a:t>
            </a:r>
            <a:r>
              <a:rPr kumimoji="0" lang="en-GB" sz="1400" b="0" i="0" u="none" strike="noStrike" cap="none" normalizeH="0" baseline="0" dirty="0" err="1" smtClean="0">
                <a:ln>
                  <a:noFill/>
                </a:ln>
                <a:solidFill>
                  <a:srgbClr val="343742"/>
                </a:solidFill>
                <a:effectLst/>
                <a:latin typeface="Arial" pitchFamily="34" charset="0"/>
                <a:ea typeface="Times New Roman" pitchFamily="18" charset="0"/>
                <a:cs typeface="Arial" pitchFamily="34" charset="0"/>
              </a:rPr>
              <a:t>Superfood</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salad, green salad, tomato mozzarella salad, mixed </a:t>
            </a:r>
            <a:r>
              <a:rPr kumimoji="0" lang="en-GB" sz="1400" b="0" i="0" u="none" strike="noStrike" cap="none" normalizeH="0" baseline="0" dirty="0" err="1" smtClean="0">
                <a:ln>
                  <a:noFill/>
                </a:ln>
                <a:solidFill>
                  <a:srgbClr val="343742"/>
                </a:solidFill>
                <a:effectLst/>
                <a:latin typeface="Arial" pitchFamily="34" charset="0"/>
                <a:ea typeface="Times New Roman" pitchFamily="18" charset="0"/>
                <a:cs typeface="Arial" pitchFamily="34" charset="0"/>
              </a:rPr>
              <a:t>vej</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salad and sprouted salad</a:t>
            </a: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Soups</a:t>
            </a:r>
            <a:endParaRPr kumimoji="0" lang="en-GB"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chicken soup, watercress soup, pumpkin soup, broccoli soup, bone broth, butternut squash soup, tomato soup, lentil soup, cabbage soup and </a:t>
            </a:r>
            <a:r>
              <a:rPr kumimoji="0" lang="en-GB" sz="1400" b="0" i="0" u="none" strike="noStrike" cap="none" normalizeH="0" baseline="0" dirty="0" err="1" smtClean="0">
                <a:ln>
                  <a:noFill/>
                </a:ln>
                <a:solidFill>
                  <a:srgbClr val="343742"/>
                </a:solidFill>
                <a:effectLst/>
                <a:latin typeface="Arial" pitchFamily="34" charset="0"/>
                <a:ea typeface="Times New Roman" pitchFamily="18" charset="0"/>
                <a:cs typeface="Arial" pitchFamily="34" charset="0"/>
              </a:rPr>
              <a:t>detox</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soup</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6145" name="Rectangle 1"/>
          <p:cNvSpPr>
            <a:spLocks noChangeArrowheads="1"/>
          </p:cNvSpPr>
          <p:nvPr/>
        </p:nvSpPr>
        <p:spPr bwMode="auto">
          <a:xfrm>
            <a:off x="1785918" y="1643050"/>
            <a:ext cx="5929322" cy="22467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We have a new menu created everyday by our chef Abdul and its rotated every week. We create our menus using the finest ingredients. We make various wrap, rice dishes, black rice noodle dishes, buckwheat noodles, roasted </a:t>
            </a:r>
            <a:r>
              <a:rPr kumimoji="0" lang="en-GB" sz="1400" b="0" i="0" u="none" strike="noStrike" cap="none" normalizeH="0" baseline="0" dirty="0" err="1" smtClean="0">
                <a:ln>
                  <a:noFill/>
                </a:ln>
                <a:solidFill>
                  <a:srgbClr val="343742"/>
                </a:solidFill>
                <a:effectLst/>
                <a:latin typeface="Arial" pitchFamily="34" charset="0"/>
                <a:ea typeface="Times New Roman" pitchFamily="18" charset="0"/>
                <a:cs typeface="Arial" pitchFamily="34" charset="0"/>
              </a:rPr>
              <a:t>vejetables</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dumplings, dishes inspired from other cuisines and it’s health benefits. We also try and make food according to our customers desires. We make special menus for people who are on a diet programme for health reasons and fitness requirements.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Black forest cake, tiramisu cake, layered berries cake, dark chocolate cake, fruit cake, carrot cake, beetroot brownies, healthy cupcakes for kids, mango cake and we also make the best truffles in town.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6146" name="Picture 2" descr="C:\Users\PC240\Pictures\Prasentation Pictures\lu-ma.jpg"/>
          <p:cNvPicPr>
            <a:picLocks noChangeAspect="1" noChangeArrowheads="1"/>
          </p:cNvPicPr>
          <p:nvPr/>
        </p:nvPicPr>
        <p:blipFill>
          <a:blip r:embed="rId3"/>
          <a:srcRect/>
          <a:stretch>
            <a:fillRect/>
          </a:stretch>
        </p:blipFill>
        <p:spPr bwMode="auto">
          <a:xfrm>
            <a:off x="5357818" y="4214818"/>
            <a:ext cx="3524253" cy="239107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5121" name="Rectangle 1"/>
          <p:cNvSpPr>
            <a:spLocks noChangeArrowheads="1"/>
          </p:cNvSpPr>
          <p:nvPr/>
        </p:nvSpPr>
        <p:spPr bwMode="auto">
          <a:xfrm>
            <a:off x="2714612" y="1857364"/>
            <a:ext cx="4572000" cy="2414041"/>
          </a:xfrm>
          <a:prstGeom prst="rect">
            <a:avLst/>
          </a:prstGeom>
          <a:noFill/>
          <a:ln w="9525">
            <a:noFill/>
            <a:miter lim="800000"/>
            <a:headEnd/>
            <a:tailEnd/>
          </a:ln>
          <a:effectLst/>
        </p:spPr>
        <p:txBody>
          <a:bodyPr vert="horz" wrap="square" lIns="91440" tIns="171396" rIns="91440" bIns="85698" numCol="1" anchor="ctr" anchorCtr="0" compatLnSpc="1">
            <a:prstTxWarp prst="textNoShape">
              <a:avLst/>
            </a:prstTxWarp>
            <a:spAutoFit/>
          </a:bodyPr>
          <a:lstStyle/>
          <a:p>
            <a:pPr marL="0" marR="0" lvl="0" indent="22860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2D2D2D"/>
                </a:solidFill>
                <a:effectLst/>
                <a:latin typeface="Arial" pitchFamily="34" charset="0"/>
                <a:ea typeface="Times New Roman" pitchFamily="18" charset="0"/>
                <a:cs typeface="Arial" pitchFamily="34" charset="0"/>
              </a:rPr>
              <a:t>Competitive Comparison</a:t>
            </a:r>
            <a:endParaRPr kumimoji="0" lang="en-GB" sz="1100" b="1" i="0" u="none" strike="noStrike" cap="none" normalizeH="0" baseline="0" dirty="0" smtClean="0">
              <a:ln>
                <a:noFill/>
              </a:ln>
              <a:solidFill>
                <a:srgbClr val="4F81BD"/>
              </a:solidFill>
              <a:effectLst/>
              <a:latin typeface="Cambria" pitchFamily="18" charset="0"/>
              <a:ea typeface="Times New Roman" pitchFamily="18" charset="0"/>
              <a:cs typeface="Times New Roman" pitchFamily="18" charset="0"/>
            </a:endParaRPr>
          </a:p>
          <a:p>
            <a:pPr marL="0" marR="0" lvl="0" indent="22860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343742"/>
                </a:solidFill>
                <a:effectLst/>
                <a:latin typeface="Arial" pitchFamily="34" charset="0"/>
                <a:ea typeface="Calibri" pitchFamily="34" charset="0"/>
                <a:cs typeface="Arial" pitchFamily="34" charset="0"/>
              </a:rPr>
              <a:t>The competition facing My Angel kitchen is vast. This includes every eating establishment in the </a:t>
            </a:r>
            <a:r>
              <a:rPr kumimoji="0" lang="en-GB" sz="1400" b="0" i="0" u="none" strike="noStrike" cap="none" normalizeH="0" baseline="0" dirty="0" err="1" smtClean="0">
                <a:ln>
                  <a:noFill/>
                </a:ln>
                <a:solidFill>
                  <a:srgbClr val="343742"/>
                </a:solidFill>
                <a:effectLst/>
                <a:latin typeface="Arial" pitchFamily="34" charset="0"/>
                <a:ea typeface="Calibri" pitchFamily="34" charset="0"/>
                <a:cs typeface="Arial" pitchFamily="34" charset="0"/>
              </a:rPr>
              <a:t>Fahrnam</a:t>
            </a:r>
            <a:r>
              <a:rPr kumimoji="0" lang="en-GB" sz="1400" b="0" i="0" u="none" strike="noStrike" cap="none" normalizeH="0" baseline="0" dirty="0" smtClean="0">
                <a:ln>
                  <a:noFill/>
                </a:ln>
                <a:solidFill>
                  <a:srgbClr val="343742"/>
                </a:solidFill>
                <a:effectLst/>
                <a:latin typeface="Arial" pitchFamily="34" charset="0"/>
                <a:ea typeface="Calibri" pitchFamily="34" charset="0"/>
                <a:cs typeface="Arial" pitchFamily="34" charset="0"/>
              </a:rPr>
              <a:t> area. Major competitors </a:t>
            </a:r>
            <a:r>
              <a:rPr kumimoji="0" lang="en-GB" sz="1400" b="0" i="0" u="none" strike="noStrike" cap="none" normalizeH="0" baseline="0" dirty="0" err="1" smtClean="0">
                <a:ln>
                  <a:noFill/>
                </a:ln>
                <a:solidFill>
                  <a:srgbClr val="343742"/>
                </a:solidFill>
                <a:effectLst/>
                <a:latin typeface="Arial" pitchFamily="34" charset="0"/>
                <a:ea typeface="Times New Roman" pitchFamily="18" charset="0"/>
                <a:cs typeface="Arial" pitchFamily="34" charset="0"/>
              </a:rPr>
              <a:t>Crema</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coffee house, cafe Piccolo, cafe 	Heidi and Cara </a:t>
            </a:r>
            <a:r>
              <a:rPr kumimoji="0" lang="en-GB" sz="1400" b="0" i="0" u="none" strike="noStrike" cap="none" normalizeH="0" baseline="0" dirty="0" smtClean="0">
                <a:ln>
                  <a:noFill/>
                </a:ln>
                <a:solidFill>
                  <a:srgbClr val="343742"/>
                </a:solidFill>
                <a:effectLst/>
                <a:latin typeface="Arial" pitchFamily="34" charset="0"/>
                <a:ea typeface="Calibri" pitchFamily="34" charset="0"/>
                <a:cs typeface="Arial" pitchFamily="34" charset="0"/>
              </a:rPr>
              <a:t>coli are our direct competitors. </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Farnham has many coffee shops, restaurants and 3 supermarkets. 	The supermarkets will indirectly affe</a:t>
            </a:r>
            <a:r>
              <a:rPr kumimoji="0" lang="en-GB" sz="1400" b="0" i="0" u="none" strike="noStrike" cap="none" normalizeH="0" baseline="0" dirty="0" smtClean="0">
                <a:ln>
                  <a:noFill/>
                </a:ln>
                <a:solidFill>
                  <a:srgbClr val="343742"/>
                </a:solidFill>
                <a:effectLst/>
                <a:latin typeface="Arial" pitchFamily="34" charset="0"/>
                <a:ea typeface="Calibri" pitchFamily="34" charset="0"/>
                <a:cs typeface="Arial" pitchFamily="34" charset="0"/>
              </a:rPr>
              <a:t>ct us if people go and buy the </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healthy foods there</a:t>
            </a:r>
            <a:r>
              <a:rPr kumimoji="0" lang="en-GB" sz="1400" b="0" i="0" u="none" strike="noStrike" cap="none" normalizeH="0" baseline="0" dirty="0" smtClean="0">
                <a:ln>
                  <a:noFill/>
                </a:ln>
                <a:solidFill>
                  <a:srgbClr val="343742"/>
                </a:solidFill>
                <a:effectLst/>
                <a:latin typeface="Arial" pitchFamily="34" charset="0"/>
                <a:ea typeface="Calibri" pitchFamily="34" charset="0"/>
                <a:cs typeface="Arial" pitchFamily="34" charset="0"/>
              </a:rPr>
              <a:t>. Drawing any sort of general conclusions from such a vast array of competitors is difficult, </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4097" name="Rectangle 1"/>
          <p:cNvSpPr>
            <a:spLocks noChangeArrowheads="1"/>
          </p:cNvSpPr>
          <p:nvPr/>
        </p:nvSpPr>
        <p:spPr bwMode="auto">
          <a:xfrm>
            <a:off x="2786050" y="2214554"/>
            <a:ext cx="5286380" cy="310854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7200" algn="l"/>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but you can say that just about every conceivable product or service idea, and just about every taste is encompassed within this group. </a:t>
            </a:r>
            <a:endParaRPr kumimoji="0" lang="en-GB" sz="14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Many of the smaller </a:t>
            </a:r>
            <a:r>
              <a:rPr kumimoji="0" lang="en-GB" sz="1400" b="0" i="0" u="none" strike="noStrike" cap="none" normalizeH="0" baseline="0" dirty="0" err="1" smtClean="0">
                <a:ln>
                  <a:noFill/>
                </a:ln>
                <a:solidFill>
                  <a:srgbClr val="343742"/>
                </a:solidFill>
                <a:effectLst/>
                <a:latin typeface="Arial" pitchFamily="34" charset="0"/>
                <a:ea typeface="Times New Roman" pitchFamily="18" charset="0"/>
                <a:cs typeface="Arial" pitchFamily="34" charset="0"/>
              </a:rPr>
              <a:t>Caffes</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due to lack of funds are only able to carry out the most basic of marketing strategies. </a:t>
            </a:r>
            <a:r>
              <a:rPr kumimoji="0" lang="en-GB" sz="1400" b="0" i="0" u="none" strike="noStrike" cap="none" normalizeH="0" baseline="0" dirty="0" smtClean="0" bmk="OLE_LINK9">
                <a:ln>
                  <a:noFill/>
                </a:ln>
                <a:solidFill>
                  <a:srgbClr val="343742"/>
                </a:solidFill>
                <a:effectLst/>
                <a:latin typeface="Arial" pitchFamily="34" charset="0"/>
                <a:ea typeface="Times New Roman" pitchFamily="18" charset="0"/>
                <a:cs typeface="Arial" pitchFamily="34" charset="0"/>
              </a:rPr>
              <a:t>My Angel kitchen’s </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intends to leverage its </a:t>
            </a:r>
            <a:r>
              <a:rPr kumimoji="0" lang="en-GB" sz="1400" b="0" i="0" u="none" strike="noStrike" cap="none" normalizeH="0" baseline="0" dirty="0" err="1" smtClean="0">
                <a:ln>
                  <a:noFill/>
                </a:ln>
                <a:solidFill>
                  <a:srgbClr val="343742"/>
                </a:solidFill>
                <a:effectLst/>
                <a:latin typeface="Arial" pitchFamily="34" charset="0"/>
                <a:ea typeface="Times New Roman" pitchFamily="18" charset="0"/>
                <a:cs typeface="Arial" pitchFamily="34" charset="0"/>
              </a:rPr>
              <a:t>locational</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advantage to create higher profits that will in turn fuel marketing efforts. However, the larger coffee houses have comprehensive national marketing strategies that draw in hundreds of customers per week. My Angel kitchen’s answer to this is to promote its local flavour and cuisine and draw in those individuals who see fast food as unhealthy and of low quality. Therefore the owner of My Angel kitchen believes that there is significant opportunity to gain local market share.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073" name="Rectangle 1"/>
          <p:cNvSpPr>
            <a:spLocks noChangeArrowheads="1"/>
          </p:cNvSpPr>
          <p:nvPr/>
        </p:nvSpPr>
        <p:spPr bwMode="auto">
          <a:xfrm>
            <a:off x="2786050" y="2143116"/>
            <a:ext cx="5286380" cy="2844928"/>
          </a:xfrm>
          <a:prstGeom prst="rect">
            <a:avLst/>
          </a:prstGeom>
          <a:noFill/>
          <a:ln w="9525">
            <a:noFill/>
            <a:miter lim="800000"/>
            <a:headEnd/>
            <a:tailEnd/>
          </a:ln>
          <a:effectLst/>
        </p:spPr>
        <p:txBody>
          <a:bodyPr vert="horz" wrap="square" lIns="91440" tIns="171396" rIns="91440" bIns="85698"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2D2D2D"/>
                </a:solidFill>
                <a:effectLst/>
                <a:latin typeface="Arial" pitchFamily="34" charset="0"/>
                <a:ea typeface="Times New Roman" pitchFamily="18" charset="0"/>
                <a:cs typeface="Arial" pitchFamily="34" charset="0"/>
              </a:rPr>
              <a:t>Sales Literature</a:t>
            </a:r>
            <a:endParaRPr kumimoji="0" lang="en-GB" sz="1400" b="1" i="0" u="none" strike="noStrike" cap="none" normalizeH="0" baseline="0" dirty="0" smtClean="0">
              <a:ln>
                <a:noFill/>
              </a:ln>
              <a:solidFill>
                <a:srgbClr val="4F81BD"/>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Our main sales literature will consist of flyers sent though the mail, and promotional advertisements offered to local businesses. Relevant information such as a comprehensive menu, costs, description of some of My Angel kitchen more distinct items, and address and delivery number will be included.</a:t>
            </a:r>
            <a:endParaRPr kumimoji="0" lang="en-GB" sz="1400" b="1" i="0" u="none" strike="noStrike" cap="none" normalizeH="0" baseline="0" dirty="0" smtClean="0">
              <a:ln>
                <a:noFill/>
              </a:ln>
              <a:solidFill>
                <a:srgbClr val="4F81BD"/>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2D2D2D"/>
                </a:solidFill>
                <a:effectLst/>
                <a:latin typeface="Arial" pitchFamily="34" charset="0"/>
                <a:ea typeface="Times New Roman" pitchFamily="18" charset="0"/>
                <a:cs typeface="Arial" pitchFamily="34" charset="0"/>
              </a:rPr>
              <a:t>Future Products and Services</a:t>
            </a:r>
            <a:endParaRPr kumimoji="0" lang="en-GB" sz="1400" b="1" i="0" u="none" strike="noStrike" cap="none" normalizeH="0" baseline="0" dirty="0" smtClean="0">
              <a:ln>
                <a:noFill/>
              </a:ln>
              <a:solidFill>
                <a:srgbClr val="4F81BD"/>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bmk="OLE_LINK11">
                <a:ln>
                  <a:noFill/>
                </a:ln>
                <a:solidFill>
                  <a:srgbClr val="343742"/>
                </a:solidFill>
                <a:effectLst/>
                <a:latin typeface="Arial" pitchFamily="34" charset="0"/>
                <a:ea typeface="Times New Roman" pitchFamily="18" charset="0"/>
                <a:cs typeface="Arial" pitchFamily="34" charset="0"/>
              </a:rPr>
              <a:t>Chef Abdul and </a:t>
            </a:r>
            <a:r>
              <a:rPr kumimoji="0" lang="en-GB" sz="1400" b="0" i="0" u="none" strike="noStrike" cap="none" normalizeH="0" baseline="0" dirty="0" err="1" smtClean="0" bmk="OLE_LINK11">
                <a:ln>
                  <a:noFill/>
                </a:ln>
                <a:solidFill>
                  <a:srgbClr val="343742"/>
                </a:solidFill>
                <a:effectLst/>
                <a:latin typeface="Arial" pitchFamily="34" charset="0"/>
                <a:ea typeface="Times New Roman" pitchFamily="18" charset="0"/>
                <a:cs typeface="Arial" pitchFamily="34" charset="0"/>
              </a:rPr>
              <a:t>Praba</a:t>
            </a:r>
            <a:r>
              <a:rPr kumimoji="0" lang="en-GB" sz="1400" b="0" i="0" u="none" strike="noStrike" cap="none" normalizeH="0" baseline="0" dirty="0" smtClean="0" bmk="OLE_LINK11">
                <a:ln>
                  <a:noFill/>
                </a:ln>
                <a:solidFill>
                  <a:srgbClr val="343742"/>
                </a:solidFill>
                <a:effectLst/>
                <a:latin typeface="Arial" pitchFamily="34" charset="0"/>
                <a:ea typeface="Times New Roman" pitchFamily="18" charset="0"/>
                <a:cs typeface="Arial" pitchFamily="34" charset="0"/>
              </a:rPr>
              <a:t> Sri </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are planning on introducing new menu items as time and profitability permit. Furthermore as a recognized local authority on cooking Chef Abdul and </a:t>
            </a:r>
            <a:r>
              <a:rPr kumimoji="0" lang="en-GB" sz="1400" b="0" i="0" u="none" strike="noStrike" cap="none" normalizeH="0" baseline="0" dirty="0" err="1" smtClean="0">
                <a:ln>
                  <a:noFill/>
                </a:ln>
                <a:solidFill>
                  <a:srgbClr val="343742"/>
                </a:solidFill>
                <a:effectLst/>
                <a:latin typeface="Arial" pitchFamily="34" charset="0"/>
                <a:ea typeface="Times New Roman" pitchFamily="18" charset="0"/>
                <a:cs typeface="Arial" pitchFamily="34" charset="0"/>
              </a:rPr>
              <a:t>Praba</a:t>
            </a:r>
            <a:r>
              <a:rPr kumimoji="0" lang="en-GB" sz="1400" b="0" i="0" u="none" strike="noStrike" cap="none" normalizeH="0" baseline="0" dirty="0" smtClean="0">
                <a:ln>
                  <a:noFill/>
                </a:ln>
                <a:solidFill>
                  <a:srgbClr val="343742"/>
                </a:solidFill>
                <a:effectLst/>
                <a:latin typeface="Arial" pitchFamily="34" charset="0"/>
                <a:ea typeface="Times New Roman" pitchFamily="18" charset="0"/>
                <a:cs typeface="Arial" pitchFamily="34" charset="0"/>
              </a:rPr>
              <a:t> Sri plan to offer soon to be published cookbook on the Coffee house premises.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074" name="Picture 2" descr="C:\Users\PC240\Pictures\Prasentation Pictures\avored.jpg"/>
          <p:cNvPicPr>
            <a:picLocks noChangeAspect="1" noChangeArrowheads="1"/>
          </p:cNvPicPr>
          <p:nvPr/>
        </p:nvPicPr>
        <p:blipFill>
          <a:blip r:embed="rId3"/>
          <a:srcRect/>
          <a:stretch>
            <a:fillRect/>
          </a:stretch>
        </p:blipFill>
        <p:spPr bwMode="auto">
          <a:xfrm>
            <a:off x="4071934" y="4643446"/>
            <a:ext cx="3357587" cy="1964545"/>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1025" name="Rectangle 1"/>
          <p:cNvSpPr>
            <a:spLocks noChangeArrowheads="1"/>
          </p:cNvSpPr>
          <p:nvPr/>
        </p:nvSpPr>
        <p:spPr bwMode="auto">
          <a:xfrm>
            <a:off x="2428860" y="1285860"/>
            <a:ext cx="6286544" cy="5201327"/>
          </a:xfrm>
          <a:prstGeom prst="rect">
            <a:avLst/>
          </a:prstGeom>
          <a:noFill/>
          <a:ln w="9525">
            <a:noFill/>
            <a:miter lim="800000"/>
            <a:headEnd/>
            <a:tailEnd/>
          </a:ln>
          <a:effectLst/>
        </p:spPr>
        <p:txBody>
          <a:bodyPr vert="horz" wrap="square" lIns="91440" tIns="304704"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smtClean="0" bmk="OLE_LINK2">
                <a:ln>
                  <a:noFill/>
                </a:ln>
                <a:solidFill>
                  <a:srgbClr val="FF0000"/>
                </a:solidFill>
                <a:effectLst/>
                <a:latin typeface="Cambria" pitchFamily="18" charset="0"/>
                <a:ea typeface="MS Mincho" pitchFamily="49" charset="-128"/>
                <a:cs typeface="Times New Roman" pitchFamily="18" charset="0"/>
              </a:rPr>
              <a:t>Operational plan</a:t>
            </a:r>
            <a:endParaRPr kumimoji="0" lang="en-GB" sz="2000" b="1" i="0" u="none" strike="noStrike" cap="none" normalizeH="0" baseline="0" dirty="0" smtClean="0" bmk="OLE_LINK2">
              <a:ln>
                <a:noFill/>
              </a:ln>
              <a:solidFill>
                <a:srgbClr val="FF0000"/>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sz="1400" dirty="0" smtClean="0" bmk="OLE_LINK2">
              <a:latin typeface="Arial" pitchFamily="34" charset="0"/>
              <a:ea typeface="MS Mincho" pitchFamily="49"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Our Business decision is driven by experienced management team. </a:t>
            </a:r>
            <a:endParaRPr kumimoji="0" lang="en-GB" sz="800" b="0" i="0" u="none" strike="noStrike" cap="none" normalizeH="0" baseline="0" dirty="0" smtClean="0" bmk="OLE_LINK2">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Providing the best customer service, the day to day operation of our caf</a:t>
            </a:r>
            <a:r>
              <a:rPr kumimoji="0" lang="en-US" sz="1400" b="0" i="0" u="none" strike="noStrike" cap="none" normalizeH="0" baseline="0" dirty="0" smtClean="0" bmk="OLE_LINK2">
                <a:ln>
                  <a:noFill/>
                </a:ln>
                <a:solidFill>
                  <a:schemeClr val="tx1"/>
                </a:solidFill>
                <a:effectLst/>
                <a:latin typeface="Cambria"/>
                <a:ea typeface="MS Mincho" pitchFamily="49" charset="-128"/>
                <a:cs typeface="Arial" pitchFamily="34" charset="0"/>
              </a:rPr>
              <a:t>é</a:t>
            </a: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 also provide family atmosphere.</a:t>
            </a:r>
            <a:endParaRPr kumimoji="0" lang="en-GB" sz="800" b="0" i="0" u="none" strike="noStrike" cap="none" normalizeH="0" baseline="0" dirty="0" smtClean="0" bmk="OLE_LINK2">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My Angel kitchen allows our community to have a healthy food.  All member of our management team understand the customer needs.</a:t>
            </a:r>
            <a:endParaRPr kumimoji="0" lang="en-GB" sz="800" b="0" i="0" u="none" strike="noStrike" cap="none" normalizeH="0" baseline="0" dirty="0" smtClean="0" bmk="OLE_LINK2">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We believe that our caf</a:t>
            </a:r>
            <a:r>
              <a:rPr kumimoji="0" lang="en-US" sz="1400" b="0" i="0" u="none" strike="noStrike" cap="none" normalizeH="0" baseline="0" dirty="0" smtClean="0" bmk="OLE_LINK2">
                <a:ln>
                  <a:noFill/>
                </a:ln>
                <a:solidFill>
                  <a:schemeClr val="tx1"/>
                </a:solidFill>
                <a:effectLst/>
                <a:latin typeface="Cambria"/>
                <a:ea typeface="MS Mincho" pitchFamily="49" charset="-128"/>
                <a:cs typeface="Arial" pitchFamily="34" charset="0"/>
              </a:rPr>
              <a:t>é</a:t>
            </a: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 and healthy diet plans help us build good relationships with our customers who are usually local people.</a:t>
            </a:r>
            <a:endParaRPr kumimoji="0" lang="en-GB" sz="800" b="0" i="0" u="none" strike="noStrike" cap="none" normalizeH="0" baseline="0" dirty="0" smtClean="0" bmk="OLE_LINK2">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err="1" smtClean="0" bmk="OLE_LINK2">
                <a:ln>
                  <a:noFill/>
                </a:ln>
                <a:solidFill>
                  <a:schemeClr val="tx1"/>
                </a:solidFill>
                <a:effectLst/>
                <a:latin typeface="Arial" pitchFamily="34" charset="0"/>
                <a:ea typeface="MS Mincho" pitchFamily="49" charset="-128"/>
                <a:cs typeface="Arial" pitchFamily="34" charset="0"/>
              </a:rPr>
              <a:t>Praba</a:t>
            </a: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 Sri	</a:t>
            </a:r>
            <a:r>
              <a:rPr kumimoji="0" lang="en-US" sz="1400" b="0" i="0" u="none" strike="noStrike" cap="none" normalizeH="0" dirty="0" smtClean="0" bmk="OLE_LINK2">
                <a:ln>
                  <a:noFill/>
                </a:ln>
                <a:solidFill>
                  <a:schemeClr val="tx1"/>
                </a:solidFill>
                <a:effectLst/>
                <a:latin typeface="Arial" pitchFamily="34" charset="0"/>
                <a:ea typeface="MS Mincho" pitchFamily="49" charset="-128"/>
                <a:cs typeface="Arial" pitchFamily="34" charset="0"/>
              </a:rPr>
              <a:t>    </a:t>
            </a: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 developing the caf</a:t>
            </a:r>
            <a:r>
              <a:rPr kumimoji="0" lang="en-US" sz="1400" b="0" i="0" u="none" strike="noStrike" cap="none" normalizeH="0" baseline="0" dirty="0" smtClean="0" bmk="OLE_LINK2">
                <a:ln>
                  <a:noFill/>
                </a:ln>
                <a:solidFill>
                  <a:schemeClr val="tx1"/>
                </a:solidFill>
                <a:effectLst/>
                <a:latin typeface="Cambria"/>
                <a:ea typeface="MS Mincho" pitchFamily="49" charset="-128"/>
                <a:cs typeface="Arial" pitchFamily="34" charset="0"/>
              </a:rPr>
              <a:t>é</a:t>
            </a: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 customer service, diet consultant</a:t>
            </a:r>
            <a:endParaRPr kumimoji="0" lang="en-GB" sz="800" b="0" i="0" u="none" strike="noStrike" cap="none" normalizeH="0" baseline="0" dirty="0" smtClean="0" bmk="OLE_LINK2">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Mohammed   : payroll, shift management, deals with suppliers.</a:t>
            </a:r>
            <a:endParaRPr kumimoji="0" lang="en-GB" sz="800" b="0" i="0" u="none" strike="noStrike" cap="none" normalizeH="0" baseline="0" dirty="0" smtClean="0" bmk="OLE_LINK2">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Abdul </a:t>
            </a:r>
            <a:r>
              <a:rPr kumimoji="0" lang="en-US" sz="1400" b="0" i="0" u="none" strike="noStrike" cap="none" normalizeH="0" baseline="0" dirty="0" err="1" smtClean="0" bmk="OLE_LINK2">
                <a:ln>
                  <a:noFill/>
                </a:ln>
                <a:solidFill>
                  <a:schemeClr val="tx1"/>
                </a:solidFill>
                <a:effectLst/>
                <a:latin typeface="Arial" pitchFamily="34" charset="0"/>
                <a:ea typeface="MS Mincho" pitchFamily="49" charset="-128"/>
                <a:cs typeface="Arial" pitchFamily="34" charset="0"/>
              </a:rPr>
              <a:t>Satter</a:t>
            </a: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  : the main chef creating the recipes.</a:t>
            </a:r>
            <a:endParaRPr kumimoji="0" lang="en-GB" sz="800" b="0" i="0" u="none" strike="noStrike" cap="none" normalizeH="0" baseline="0" dirty="0" smtClean="0" bmk="OLE_LINK2">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Casper     	    : kitchen assistant, serving food and taking order</a:t>
            </a:r>
            <a:endParaRPr kumimoji="0" lang="en-US" sz="1400" b="1" i="0" u="none" strike="noStrike" cap="none" normalizeH="0" baseline="0" dirty="0" smtClean="0" bmk="OLE_LINK2">
              <a:ln>
                <a:noFill/>
              </a:ln>
              <a:solidFill>
                <a:srgbClr val="365F91"/>
              </a:solidFill>
              <a:effectLst/>
              <a:latin typeface="Calibri" pitchFamily="34" charset="0"/>
              <a:ea typeface="MS Gothic" pitchFamily="49" charset="-128"/>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400" b="0" i="0" u="none" strike="noStrike" cap="none" normalizeH="0" baseline="0" dirty="0" err="1" smtClean="0" bmk="OLE_LINK2">
                <a:ln>
                  <a:noFill/>
                </a:ln>
                <a:solidFill>
                  <a:schemeClr val="tx1"/>
                </a:solidFill>
                <a:effectLst/>
                <a:latin typeface="Arial" pitchFamily="34" charset="0"/>
                <a:ea typeface="MS Mincho" pitchFamily="49" charset="-128"/>
                <a:cs typeface="Arial" pitchFamily="34" charset="0"/>
              </a:rPr>
              <a:t>Salma</a:t>
            </a: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	</a:t>
            </a:r>
            <a:r>
              <a:rPr kumimoji="0" lang="en-US" sz="1400" b="0" i="0" u="none" strike="noStrike" cap="none" normalizeH="0" dirty="0" smtClean="0" bmk="OLE_LINK2">
                <a:ln>
                  <a:noFill/>
                </a:ln>
                <a:solidFill>
                  <a:schemeClr val="tx1"/>
                </a:solidFill>
                <a:effectLst/>
                <a:latin typeface="Arial" pitchFamily="34" charset="0"/>
                <a:ea typeface="MS Mincho" pitchFamily="49" charset="-128"/>
                <a:cs typeface="Arial" pitchFamily="34" charset="0"/>
              </a:rPr>
              <a:t>     </a:t>
            </a:r>
            <a:r>
              <a:rPr kumimoji="0" lang="en-US" sz="1400" b="0" i="0" u="none" strike="noStrike" cap="none" normalizeH="0" baseline="0" dirty="0" smtClean="0" bmk="OLE_LINK2">
                <a:ln>
                  <a:noFill/>
                </a:ln>
                <a:solidFill>
                  <a:schemeClr val="tx1"/>
                </a:solidFill>
                <a:effectLst/>
                <a:latin typeface="Arial" pitchFamily="34" charset="0"/>
                <a:ea typeface="MS Mincho" pitchFamily="49" charset="-128"/>
                <a:cs typeface="Arial" pitchFamily="34" charset="0"/>
              </a:rPr>
              <a:t>: waitress and fitness assessor </a:t>
            </a:r>
            <a:endParaRPr kumimoji="0" lang="en-US" sz="1400" b="1" i="0" u="none" strike="noStrike" cap="none" normalizeH="0" baseline="0" dirty="0" smtClean="0">
              <a:ln>
                <a:noFill/>
              </a:ln>
              <a:solidFill>
                <a:srgbClr val="365F91"/>
              </a:solidFill>
              <a:effectLst/>
              <a:latin typeface="Calibri" pitchFamily="34" charset="0"/>
              <a:ea typeface="MS Gothic" pitchFamily="49" charset="-128"/>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24577" name="Rectangle 1"/>
          <p:cNvSpPr>
            <a:spLocks noChangeArrowheads="1"/>
          </p:cNvSpPr>
          <p:nvPr/>
        </p:nvSpPr>
        <p:spPr bwMode="auto">
          <a:xfrm>
            <a:off x="1785918" y="1571612"/>
            <a:ext cx="7143800" cy="1231009"/>
          </a:xfrm>
          <a:prstGeom prst="rect">
            <a:avLst/>
          </a:prstGeom>
          <a:noFill/>
          <a:ln w="9525">
            <a:noFill/>
            <a:miter lim="800000"/>
            <a:headEnd/>
            <a:tailEnd/>
          </a:ln>
          <a:effectLst/>
        </p:spPr>
        <p:txBody>
          <a:bodyPr vert="horz" wrap="square" lIns="91440" tIns="304704"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A financial Plan as part of the overall operational plan for</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The My Angle Kitchen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000" b="0" i="0" u="none" strike="noStrike" cap="none" normalizeH="0" baseline="0" dirty="0" smtClean="0">
              <a:ln>
                <a:noFill/>
              </a:ln>
              <a:solidFill>
                <a:srgbClr val="FF0000"/>
              </a:solidFill>
              <a:effectLst/>
              <a:latin typeface="Arial" pitchFamily="34" charset="0"/>
              <a:cs typeface="Arial" pitchFamily="34" charset="0"/>
            </a:endParaRPr>
          </a:p>
        </p:txBody>
      </p:sp>
      <p:sp>
        <p:nvSpPr>
          <p:cNvPr id="24578" name="Rectangle 2"/>
          <p:cNvSpPr>
            <a:spLocks noChangeArrowheads="1"/>
          </p:cNvSpPr>
          <p:nvPr/>
        </p:nvSpPr>
        <p:spPr bwMode="auto">
          <a:xfrm>
            <a:off x="2857488" y="2857496"/>
            <a:ext cx="4857784" cy="3539334"/>
          </a:xfrm>
          <a:prstGeom prst="rect">
            <a:avLst/>
          </a:prstGeom>
          <a:noFill/>
          <a:ln w="9525">
            <a:noFill/>
            <a:miter lim="800000"/>
            <a:headEnd/>
            <a:tailEnd/>
          </a:ln>
          <a:effectLst/>
        </p:spPr>
        <p:txBody>
          <a:bodyPr vert="horz" wrap="square" lIns="91440" tIns="304704" rIns="91440" bIns="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INTRODUCTION</a:t>
            </a: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dirty="0">
              <a:solidFill>
                <a:srgbClr val="000000"/>
              </a:solidFill>
              <a:latin typeface="Arial" pitchFamily="34" charset="0"/>
              <a:ea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rgbClr val="365F91"/>
              </a:solidFill>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brief project report is an ‘Operational Plan’ which was introduced to start a new coffee and catering services with the name “My Angle Kitchen”. The introduction and other factors were addressed in a SWOT analysis and was presented by my classmates Ms.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Taboola</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covering the internal factors in favour and against (Strength &amp; Weakness) and external factors in the part of (Opportunities for and threats against) this new establishment. Further to that, I am going to offer a short glimpse of the financial plan as part of the overall operational plan for the business start-up in the first year of its operation.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23554" name="Rectangle 2"/>
          <p:cNvSpPr>
            <a:spLocks noChangeArrowheads="1"/>
          </p:cNvSpPr>
          <p:nvPr/>
        </p:nvSpPr>
        <p:spPr bwMode="auto">
          <a:xfrm>
            <a:off x="2643174" y="2071678"/>
            <a:ext cx="5357818" cy="37856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Arial" pitchFamily="34" charset="0"/>
              </a:rPr>
              <a:t>I will explain the start-up costs, its expenses and the sources of revenues from the expected market. Here, I will also explains the technical, capital and managerial requirement of new business. I have tried to base my method on the standard principles of financial regulations. </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business owner contributes 100% of the total project capital. There are calculations and reports prepared showing the costs and how revenues are generated from the business in the first year of its operation.</a:t>
            </a:r>
            <a:endParaRPr kumimoji="0" lang="en-GB" sz="20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28673" name="Rectangle 1"/>
          <p:cNvSpPr>
            <a:spLocks noChangeArrowheads="1"/>
          </p:cNvSpPr>
          <p:nvPr/>
        </p:nvSpPr>
        <p:spPr bwMode="auto">
          <a:xfrm>
            <a:off x="2786050" y="2500306"/>
            <a:ext cx="4714876" cy="3108446"/>
          </a:xfrm>
          <a:prstGeom prst="rect">
            <a:avLst/>
          </a:prstGeom>
          <a:noFill/>
          <a:ln w="9525">
            <a:noFill/>
            <a:miter lim="800000"/>
            <a:headEnd/>
            <a:tailEnd/>
          </a:ln>
          <a:effectLst/>
        </p:spPr>
        <p:txBody>
          <a:bodyPr vert="horz" wrap="square" lIns="91440" tIns="304704" rIns="91440" bIns="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P</a:t>
            </a:r>
            <a:r>
              <a:rPr kumimoji="0" lang="en-GB" sz="1400" b="1" i="0" u="none" strike="noStrike" cap="none" normalizeH="0" baseline="0" dirty="0" smtClean="0" bmk="">
                <a:ln>
                  <a:noFill/>
                </a:ln>
                <a:solidFill>
                  <a:schemeClr val="tx1"/>
                </a:solidFill>
                <a:effectLst/>
                <a:latin typeface="Arial" pitchFamily="34" charset="0"/>
                <a:ea typeface="Times New Roman" pitchFamily="18" charset="0"/>
                <a:cs typeface="Arial" pitchFamily="34" charset="0"/>
              </a:rPr>
              <a:t>URPOSE </a:t>
            </a:r>
            <a:r>
              <a:rPr kumimoji="0" lang="en-GB" sz="14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OF FINANCIAL PLAN</a:t>
            </a:r>
          </a:p>
          <a:p>
            <a:pPr marL="0" marR="0" lvl="0" indent="0" algn="just" defTabSz="914400" rtl="0" eaLnBrk="1" fontAlgn="base" latinLnBrk="0" hangingPunct="1">
              <a:lnSpc>
                <a:spcPct val="100000"/>
              </a:lnSpc>
              <a:spcBef>
                <a:spcPct val="0"/>
              </a:spcBef>
              <a:spcAft>
                <a:spcPct val="0"/>
              </a:spcAft>
              <a:buClrTx/>
              <a:buSzTx/>
              <a:buFontTx/>
              <a:buNone/>
              <a:tabLst/>
            </a:pPr>
            <a:endParaRPr lang="en-GB" sz="1400" b="1" dirty="0">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rgbClr val="365F91"/>
              </a:solidFill>
              <a:effectLst/>
              <a:latin typeface="Cambria" pitchFamily="18"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My Angle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Kitchenis</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supposed to be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establishedas</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 coffee and catering services on a lot at 23 West Street Farnham Surrey. Hence, the Coffee Shop emphasis will be on coffee and salads and soup. For this the Coffee Shop will require Land &amp; Building (to be rented), Furniture, and other Equipment to run the Business smoothly without any hurdles and obstacles. It is a sole proprietorship with 100% investment from the owner. My Angle Kitchen is dedicated to give best services to the customers of the specific target market.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2" name="Picture 1" descr="C:\Users\PC240\Pictures\Prasentation Pictures\angel cup.jpg"/>
          <p:cNvPicPr>
            <a:picLocks noChangeAspect="1" noChangeArrowheads="1"/>
          </p:cNvPicPr>
          <p:nvPr/>
        </p:nvPicPr>
        <p:blipFill>
          <a:blip r:embed="rId3"/>
          <a:srcRect/>
          <a:stretch>
            <a:fillRect/>
          </a:stretch>
        </p:blipFill>
        <p:spPr bwMode="auto">
          <a:xfrm>
            <a:off x="1643042" y="285728"/>
            <a:ext cx="2976558" cy="2235030"/>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27649" name="Rectangle 1"/>
          <p:cNvSpPr>
            <a:spLocks noChangeArrowheads="1"/>
          </p:cNvSpPr>
          <p:nvPr/>
        </p:nvSpPr>
        <p:spPr bwMode="auto">
          <a:xfrm>
            <a:off x="2571736" y="3000372"/>
            <a:ext cx="5572132" cy="28931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1400" b="1" i="0" u="sng" strike="noStrike" cap="none" normalizeH="0" baseline="0" dirty="0" smtClean="0">
                <a:ln>
                  <a:noFill/>
                </a:ln>
                <a:solidFill>
                  <a:schemeClr val="tx1"/>
                </a:solidFill>
                <a:effectLst/>
                <a:latin typeface="Arial" pitchFamily="34" charset="0"/>
                <a:ea typeface="Calibri" pitchFamily="34" charset="0"/>
                <a:cs typeface="Arial" pitchFamily="34" charset="0"/>
              </a:rPr>
              <a:t>My Angle Kitchen</a:t>
            </a:r>
          </a:p>
          <a:p>
            <a:pPr marL="0" marR="0" lvl="0" indent="0" algn="just" defTabSz="914400" rtl="0" eaLnBrk="1" fontAlgn="base" latinLnBrk="0" hangingPunct="1">
              <a:lnSpc>
                <a:spcPct val="100000"/>
              </a:lnSpc>
              <a:spcBef>
                <a:spcPct val="0"/>
              </a:spcBef>
              <a:spcAft>
                <a:spcPct val="0"/>
              </a:spcAft>
              <a:buClrTx/>
              <a:buSzTx/>
              <a:buFontTx/>
              <a:buNone/>
              <a:tabLst/>
            </a:pPr>
            <a:endParaRPr lang="en-US" sz="1400" b="1" u="sng" dirty="0">
              <a:latin typeface="Arial"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My Angle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Kitchenwill</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be established as a coffee and caterings services outlet on a lot at 23 West Street Farnham Surrey. The customers can come in and put their feet up, relax and enjoy the wide and varied menu, or just enjoy a cup of fresh coffee. Meet new friends, hold their business meetings or just get away from it all for a bit. The Coffee Shop will feature locally roasted coffee, delicious soup and salad, friendly staff, and a great place to meet up with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friends.Also</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it will have a great selection to choose from hot or cold, large or small, caffeinated or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notcoffees</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and soups and salads freshly made every day and there is something for everyone.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2" name="Picture 1" descr="C:\Users\PC240\Pictures\Prasentation Pictures\169056-Believe-You-Can-And-You-Are-Halfway-There.jpg"/>
          <p:cNvPicPr>
            <a:picLocks noChangeAspect="1" noChangeArrowheads="1"/>
          </p:cNvPicPr>
          <p:nvPr/>
        </p:nvPicPr>
        <p:blipFill>
          <a:blip r:embed="rId3"/>
          <a:srcRect/>
          <a:stretch>
            <a:fillRect/>
          </a:stretch>
        </p:blipFill>
        <p:spPr bwMode="auto">
          <a:xfrm>
            <a:off x="2000232" y="714356"/>
            <a:ext cx="4429156" cy="2024060"/>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26625" name="Rectangle 1"/>
          <p:cNvSpPr>
            <a:spLocks noChangeArrowheads="1"/>
          </p:cNvSpPr>
          <p:nvPr/>
        </p:nvSpPr>
        <p:spPr bwMode="auto">
          <a:xfrm>
            <a:off x="3571868" y="3500438"/>
            <a:ext cx="4572000" cy="2282636"/>
          </a:xfrm>
          <a:prstGeom prst="rect">
            <a:avLst/>
          </a:prstGeom>
          <a:noFill/>
          <a:ln w="9525">
            <a:noFill/>
            <a:miter lim="800000"/>
            <a:headEnd/>
            <a:tailEnd/>
          </a:ln>
          <a:effectLst/>
        </p:spPr>
        <p:txBody>
          <a:bodyPr vert="horz" wrap="square" lIns="91440" tIns="126960" rIns="91440" bIns="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rgbClr val="000000"/>
                </a:solidFill>
                <a:effectLst/>
                <a:latin typeface="Arial" pitchFamily="34" charset="0"/>
                <a:ea typeface="Calibri" pitchFamily="34" charset="0"/>
                <a:cs typeface="Arial" pitchFamily="34" charset="0"/>
              </a:rPr>
              <a:t>M</a:t>
            </a:r>
            <a:r>
              <a:rPr kumimoji="0" lang="en-GB" sz="1400" b="1" i="0" u="none" strike="noStrike" cap="none" normalizeH="0" baseline="0" dirty="0" smtClean="0" bmk="">
                <a:ln>
                  <a:noFill/>
                </a:ln>
                <a:solidFill>
                  <a:srgbClr val="000000"/>
                </a:solidFill>
                <a:effectLst/>
                <a:latin typeface="Arial" pitchFamily="34" charset="0"/>
                <a:ea typeface="Calibri" pitchFamily="34" charset="0"/>
                <a:cs typeface="Arial" pitchFamily="34" charset="0"/>
              </a:rPr>
              <a:t>ANAGEMENT</a:t>
            </a:r>
            <a:endParaRPr lang="en-GB" sz="1400" b="1" dirty="0" bmk="">
              <a:solidFill>
                <a:srgbClr val="000000"/>
              </a:solidFill>
              <a:latin typeface="Arial" pitchFamily="34" charset="0"/>
              <a:ea typeface="Calibri"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dirty="0" smtClean="0" bmk="">
              <a:ln>
                <a:noFill/>
              </a:ln>
              <a:solidFill>
                <a:srgbClr val="000000"/>
              </a:solidFill>
              <a:effectLst/>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rgbClr val="4F81BD"/>
              </a:solidFill>
              <a:effectLst/>
              <a:latin typeface="Cambria" pitchFamily="18"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My Angle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Kitchenhas</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assembled a strong staff team. Ms. Cinderella will be the general manager. Mr.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Farhad</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has extensive management experience of organizations ranging from 2 to 20 people.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Zain</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will be responsible for all of the finance and accounting functions. Mr.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Anand</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Patil</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is the chef and is responsible for the back-end production and services with his assistant.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pic>
        <p:nvPicPr>
          <p:cNvPr id="2" name="Picture 1" descr="C:\Users\PC240\Pictures\Prasentation Pictures\wall.jpg"/>
          <p:cNvPicPr>
            <a:picLocks noChangeAspect="1" noChangeArrowheads="1"/>
          </p:cNvPicPr>
          <p:nvPr/>
        </p:nvPicPr>
        <p:blipFill>
          <a:blip r:embed="rId3"/>
          <a:srcRect/>
          <a:stretch>
            <a:fillRect/>
          </a:stretch>
        </p:blipFill>
        <p:spPr bwMode="auto">
          <a:xfrm>
            <a:off x="1857356" y="571480"/>
            <a:ext cx="3714777" cy="2639453"/>
          </a:xfrm>
          <a:prstGeom prst="rect">
            <a:avLst/>
          </a:prstGeom>
          <a:noFill/>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4817" name="Rectangle 1"/>
          <p:cNvSpPr>
            <a:spLocks noChangeArrowheads="1"/>
          </p:cNvSpPr>
          <p:nvPr/>
        </p:nvSpPr>
        <p:spPr bwMode="auto">
          <a:xfrm>
            <a:off x="2285984" y="2714620"/>
            <a:ext cx="6858016" cy="2462116"/>
          </a:xfrm>
          <a:prstGeom prst="rect">
            <a:avLst/>
          </a:prstGeom>
          <a:noFill/>
          <a:ln w="9525">
            <a:noFill/>
            <a:miter lim="800000"/>
            <a:headEnd/>
            <a:tailEnd/>
          </a:ln>
          <a:effectLst/>
        </p:spPr>
        <p:txBody>
          <a:bodyPr vert="horz" wrap="square" lIns="91440" tIns="304704" rIns="91440" bIns="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sng" strike="noStrike" cap="none" normalizeH="0" baseline="0" dirty="0" smtClean="0">
                <a:ln>
                  <a:noFill/>
                </a:ln>
                <a:solidFill>
                  <a:schemeClr val="tx1"/>
                </a:solidFill>
                <a:effectLst/>
                <a:latin typeface="Arial" pitchFamily="34" charset="0"/>
                <a:ea typeface="Times New Roman" pitchFamily="18" charset="0"/>
                <a:cs typeface="Arial" pitchFamily="34" charset="0"/>
              </a:rPr>
              <a:t>B</a:t>
            </a:r>
            <a:r>
              <a:rPr kumimoji="0" lang="en-GB" sz="1400" b="1" i="0" u="sng" strike="noStrike" cap="none" normalizeH="0" baseline="0" dirty="0" smtClean="0" bmk="">
                <a:ln>
                  <a:noFill/>
                </a:ln>
                <a:solidFill>
                  <a:schemeClr val="tx1"/>
                </a:solidFill>
                <a:effectLst/>
                <a:latin typeface="Arial" pitchFamily="34" charset="0"/>
                <a:ea typeface="Times New Roman" pitchFamily="18" charset="0"/>
                <a:cs typeface="Arial" pitchFamily="34" charset="0"/>
              </a:rPr>
              <a:t>USINESS PROFILE</a:t>
            </a:r>
            <a:endParaRPr kumimoji="0" lang="en-GB" sz="1400" b="1" i="0" u="none" strike="noStrike" cap="none" normalizeH="0" baseline="0" dirty="0" smtClean="0">
              <a:ln>
                <a:noFill/>
              </a:ln>
              <a:solidFill>
                <a:srgbClr val="365F91"/>
              </a:solidFill>
              <a:effectLst/>
              <a:latin typeface="Cambria" pitchFamily="18" charset="0"/>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Name of organization		My Angel Kitchen</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Promoter:        		</a:t>
            </a:r>
            <a:r>
              <a:rPr kumimoji="0" lang="en-GB" sz="1400" b="0" i="0" u="none" strike="noStrike" cap="none" normalizeH="0" baseline="0" dirty="0" err="1" smtClean="0">
                <a:ln>
                  <a:noFill/>
                </a:ln>
                <a:solidFill>
                  <a:srgbClr val="000000"/>
                </a:solidFill>
                <a:effectLst/>
                <a:latin typeface="Arial" pitchFamily="34" charset="0"/>
                <a:ea typeface="Calibri" pitchFamily="34" charset="0"/>
                <a:cs typeface="Arial" pitchFamily="34" charset="0"/>
              </a:rPr>
              <a:t>Ms.</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Cinderella</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Start Year:			2017</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Address:			A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lot at 23 West Street Farnham Surrey</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Total project Cost: 		</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 80,000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Type of business:               	Coffee &amp; Catering (Soups &amp; Salads)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Nature of Business:		Sole Proprietorship</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Capital Structure:              	Owned Capital </a:t>
            </a:r>
            <a:r>
              <a:rPr kumimoji="0" lang="en-GB" sz="1400" b="0" i="0" u="none" strike="noStrike" cap="none" normalizeH="0" baseline="0" dirty="0" smtClean="0">
                <a:ln>
                  <a:noFill/>
                </a:ln>
                <a:solidFill>
                  <a:srgbClr val="000000"/>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rgbClr val="000000"/>
                </a:solidFill>
                <a:effectLst/>
                <a:latin typeface="Arial" pitchFamily="34" charset="0"/>
                <a:ea typeface="Calibri" pitchFamily="34" charset="0"/>
                <a:cs typeface="Arial" pitchFamily="34" charset="0"/>
              </a:rPr>
              <a:t>100%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3793" name="Rectangle 1"/>
          <p:cNvSpPr>
            <a:spLocks noChangeArrowheads="1"/>
          </p:cNvSpPr>
          <p:nvPr/>
        </p:nvSpPr>
        <p:spPr bwMode="auto">
          <a:xfrm>
            <a:off x="2285984" y="928670"/>
            <a:ext cx="6429388"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1" i="0" u="sng" strike="noStrike" cap="none" normalizeH="0" baseline="0" dirty="0" smtClean="0">
                <a:ln>
                  <a:noFill/>
                </a:ln>
                <a:solidFill>
                  <a:schemeClr val="tx1"/>
                </a:solidFill>
                <a:effectLst/>
                <a:latin typeface="Arial" pitchFamily="34" charset="0"/>
                <a:ea typeface="Calibri" pitchFamily="34" charset="0"/>
                <a:cs typeface="Arial" pitchFamily="34" charset="0"/>
              </a:rPr>
              <a:t>PRODUCTS OFFERED:</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Hot Drinks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An exceptional house roast for a fresh cup of coffee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10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Small Cappuccino</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Espresso, warm milk, frothed milk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4</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Cold Drinks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Espresso, warm milk, hint of frothed milk (Small)</a:t>
            </a:r>
            <a:r>
              <a:rPr lang="en-GB" sz="1400" dirty="0">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6</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Latte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Espresso, warm milk hint of frothed milk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10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Angle Kitchen</a:t>
            </a:r>
            <a:r>
              <a:rPr kumimoji="0" lang="en-GB" sz="1400" b="1"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s Special Soup</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Soup, carrots, corns, chicken &amp; other ingredients</a:t>
            </a:r>
            <a:r>
              <a:rPr lang="en-GB" sz="1400" dirty="0">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8</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Angle Kitchen</a:t>
            </a:r>
            <a:r>
              <a:rPr kumimoji="0" lang="en-GB" sz="1400" b="1"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s Special Salad</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Vegetables, Sauces, &amp; other ingredients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6</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2769" name="Rectangle 1"/>
          <p:cNvSpPr>
            <a:spLocks noChangeArrowheads="1"/>
          </p:cNvSpPr>
          <p:nvPr/>
        </p:nvSpPr>
        <p:spPr bwMode="auto">
          <a:xfrm>
            <a:off x="2643174" y="1785926"/>
            <a:ext cx="5572164" cy="375487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DETAILS OF THE INVESTMENTS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total amount invested to start the organization is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rgbClr val="222222"/>
                </a:solidFill>
                <a:effectLst/>
                <a:latin typeface="Arial" pitchFamily="34" charset="0"/>
                <a:ea typeface="Calibri" pitchFamily="34" charset="0"/>
                <a:cs typeface="Arial" pitchFamily="34" charset="0"/>
              </a:rPr>
              <a:t> 80,000 -</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owners investment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Furniture cost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rgbClr val="222222"/>
                </a:solidFill>
                <a:effectLst/>
                <a:latin typeface="Arial" pitchFamily="34" charset="0"/>
                <a:ea typeface="Calibri" pitchFamily="34" charset="0"/>
                <a:cs typeface="Arial" pitchFamily="34" charset="0"/>
              </a:rPr>
              <a:t>20</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,000 which includes,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10 tables of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1000 each. (10,000)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40 wooden chairs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rgbClr val="222222"/>
                </a:solidFill>
                <a:effectLst/>
                <a:latin typeface="Arial" pitchFamily="34" charset="0"/>
                <a:ea typeface="Calibri" pitchFamily="34" charset="0"/>
                <a:cs typeface="Arial" pitchFamily="34" charset="0"/>
              </a:rPr>
              <a:t> 150 </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each. (6,000)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8 couches for</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rgbClr val="222222"/>
                </a:solidFill>
                <a:effectLst/>
                <a:latin typeface="Arial" pitchFamily="34" charset="0"/>
                <a:ea typeface="Calibri" pitchFamily="34" charset="0"/>
                <a:cs typeface="Arial" pitchFamily="34" charset="0"/>
              </a:rPr>
              <a:t> 5</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00 each (4000)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cost of other equipment is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rgbClr val="222222"/>
                </a:solidFill>
                <a:effectLst/>
                <a:latin typeface="Arial" pitchFamily="34" charset="0"/>
                <a:ea typeface="Calibri" pitchFamily="34" charset="0"/>
                <a:cs typeface="Arial" pitchFamily="34" charset="0"/>
              </a:rPr>
              <a:t>10</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,000 which includes,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Fridge and freezer for </a:t>
            </a:r>
            <a:r>
              <a:rPr kumimoji="0" lang="en-US"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4,000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 coffee machines for </a:t>
            </a:r>
            <a:r>
              <a:rPr kumimoji="0" lang="en-US"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3000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Microwave for </a:t>
            </a:r>
            <a:r>
              <a:rPr kumimoji="0" lang="en-US"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800</a:t>
            </a: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Kitchenwareincludingdishes</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glasses, spoons and forks for </a:t>
            </a:r>
            <a:r>
              <a:rPr kumimoji="0" lang="en-US"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2200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rent for one year for the lot is at is </a:t>
            </a:r>
            <a:r>
              <a:rPr kumimoji="0" lang="en-US"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40,000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an amount of </a:t>
            </a:r>
            <a:r>
              <a:rPr kumimoji="0" lang="en-US"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US"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10,000 is considered as working capital</a:t>
            </a:r>
            <a:endParaRPr kumimoji="0" lang="en-US"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1745" name="Rectangle 1"/>
          <p:cNvSpPr>
            <a:spLocks noChangeArrowheads="1"/>
          </p:cNvSpPr>
          <p:nvPr/>
        </p:nvSpPr>
        <p:spPr bwMode="auto">
          <a:xfrm>
            <a:off x="2928926" y="2428868"/>
            <a:ext cx="5500726" cy="246221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REVENUE REPORT</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sng"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sng" strike="noStrike" cap="none" normalizeH="0" baseline="0" dirty="0" smtClean="0">
                <a:ln>
                  <a:noFill/>
                </a:ln>
                <a:solidFill>
                  <a:schemeClr val="tx1"/>
                </a:solidFill>
                <a:effectLst/>
                <a:latin typeface="Arial" pitchFamily="34" charset="0"/>
                <a:ea typeface="Calibri" pitchFamily="34" charset="0"/>
                <a:cs typeface="Arial" pitchFamily="34" charset="0"/>
              </a:rPr>
              <a:t>Calculation of Net Revenue from selling of Coffee &amp; Snacks: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It can be projected that the number of customers coming in the caf</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é</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on daily basis - is 40.On an average per customer spends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10 on coffee &amp; snacks. Therefore: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Daily Revenue 	= 40 x 10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400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Monthly Revenue 	= 30 x 400 =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12000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Annual Revenue	= 12 x 12000 = </a:t>
            </a:r>
            <a:r>
              <a:rPr kumimoji="0" lang="en-GB" sz="1400" b="0" i="0" u="none" strike="noStrike" cap="none" normalizeH="0" baseline="0" dirty="0" smtClean="0">
                <a:ln>
                  <a:noFill/>
                </a:ln>
                <a:solidFill>
                  <a:srgbClr val="222222"/>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144000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0722" name="Rectangle 2"/>
          <p:cNvSpPr>
            <a:spLocks noChangeArrowheads="1"/>
          </p:cNvSpPr>
          <p:nvPr/>
        </p:nvSpPr>
        <p:spPr bwMode="auto">
          <a:xfrm>
            <a:off x="2571736" y="2285992"/>
            <a:ext cx="5786478" cy="224676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sng" strike="noStrike" cap="none" normalizeH="0" baseline="0" dirty="0" smtClean="0">
                <a:ln>
                  <a:noFill/>
                </a:ln>
                <a:solidFill>
                  <a:schemeClr val="tx1"/>
                </a:solidFill>
                <a:effectLst/>
                <a:latin typeface="Arial" pitchFamily="34" charset="0"/>
                <a:ea typeface="Calibri" pitchFamily="34" charset="0"/>
                <a:cs typeface="Arial" pitchFamily="34" charset="0"/>
              </a:rPr>
              <a:t>ASSUMPTIONS</a:t>
            </a:r>
          </a:p>
          <a:p>
            <a:pPr marL="0" marR="0" lvl="0" indent="0" algn="l" defTabSz="914400" rtl="0" eaLnBrk="1" fontAlgn="base" latinLnBrk="0" hangingPunct="1">
              <a:lnSpc>
                <a:spcPct val="100000"/>
              </a:lnSpc>
              <a:spcBef>
                <a:spcPct val="0"/>
              </a:spcBef>
              <a:spcAft>
                <a:spcPct val="0"/>
              </a:spcAft>
              <a:buClrTx/>
              <a:buSzTx/>
              <a:buFontTx/>
              <a:buNone/>
              <a:tabLst/>
            </a:pPr>
            <a:endParaRPr lang="en-GB" sz="1400" b="1" u="sng" dirty="0">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Income tax rate has been taken at 33.33 % as per Income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depreciation rates are considered on written down value as per Income Tax assumption following rates are considered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Land &amp; Building 	– 10%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Furniture 		– 10%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Other Equipment 	– 10%</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Total Annual Sales are assumed to be Net Total Sales.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graphicFrame>
        <p:nvGraphicFramePr>
          <p:cNvPr id="3" name="Table 2"/>
          <p:cNvGraphicFramePr>
            <a:graphicFrameLocks noGrp="1"/>
          </p:cNvGraphicFramePr>
          <p:nvPr/>
        </p:nvGraphicFramePr>
        <p:xfrm>
          <a:off x="2786050" y="1714488"/>
          <a:ext cx="4065270" cy="2194560"/>
        </p:xfrm>
        <a:graphic>
          <a:graphicData uri="http://schemas.openxmlformats.org/drawingml/2006/table">
            <a:tbl>
              <a:tblPr/>
              <a:tblGrid>
                <a:gridCol w="4065270"/>
              </a:tblGrid>
              <a:tr h="2095500">
                <a:tc>
                  <a:txBody>
                    <a:bodyPr/>
                    <a:lstStyle/>
                    <a:p>
                      <a:pPr algn="ctr">
                        <a:lnSpc>
                          <a:spcPct val="200000"/>
                        </a:lnSpc>
                        <a:spcAft>
                          <a:spcPts val="0"/>
                        </a:spcAft>
                      </a:pPr>
                      <a:r>
                        <a:rPr lang="en-IN" sz="1200" u="sng" dirty="0">
                          <a:latin typeface="Arial"/>
                          <a:ea typeface="Calibri"/>
                          <a:cs typeface="Arial"/>
                        </a:rPr>
                        <a:t>Assets Required ( Amount in  £)</a:t>
                      </a:r>
                      <a:endParaRPr lang="en-GB" sz="1100" dirty="0">
                        <a:latin typeface="Calibri"/>
                        <a:ea typeface="Calibri"/>
                        <a:cs typeface="Arial"/>
                      </a:endParaRPr>
                    </a:p>
                    <a:p>
                      <a:pPr algn="just">
                        <a:lnSpc>
                          <a:spcPct val="200000"/>
                        </a:lnSpc>
                        <a:spcAft>
                          <a:spcPts val="0"/>
                        </a:spcAft>
                      </a:pPr>
                      <a:r>
                        <a:rPr lang="en-IN" sz="1200" dirty="0">
                          <a:latin typeface="Arial"/>
                          <a:ea typeface="Calibri"/>
                          <a:cs typeface="Arial"/>
                        </a:rPr>
                        <a:t>Land and Building (rent)</a:t>
                      </a:r>
                      <a:r>
                        <a:rPr lang="en-IN" sz="1200" dirty="0">
                          <a:solidFill>
                            <a:srgbClr val="222222"/>
                          </a:solidFill>
                          <a:latin typeface="Arial"/>
                          <a:ea typeface="Calibri"/>
                          <a:cs typeface="Arial"/>
                        </a:rPr>
                        <a:t>£ 40,000</a:t>
                      </a:r>
                      <a:endParaRPr lang="en-GB" sz="1100" dirty="0">
                        <a:latin typeface="Calibri"/>
                        <a:ea typeface="Calibri"/>
                        <a:cs typeface="Arial"/>
                      </a:endParaRPr>
                    </a:p>
                    <a:p>
                      <a:pPr algn="just">
                        <a:lnSpc>
                          <a:spcPct val="200000"/>
                        </a:lnSpc>
                        <a:spcAft>
                          <a:spcPts val="0"/>
                        </a:spcAft>
                      </a:pPr>
                      <a:r>
                        <a:rPr lang="en-IN" sz="1200" dirty="0">
                          <a:latin typeface="Arial"/>
                          <a:ea typeface="Calibri"/>
                          <a:cs typeface="Arial"/>
                        </a:rPr>
                        <a:t>Furniture                                                          </a:t>
                      </a:r>
                      <a:r>
                        <a:rPr lang="en-IN" sz="1200" dirty="0">
                          <a:solidFill>
                            <a:srgbClr val="222222"/>
                          </a:solidFill>
                          <a:latin typeface="Arial"/>
                          <a:ea typeface="Calibri"/>
                          <a:cs typeface="Arial"/>
                        </a:rPr>
                        <a:t>£ 20,000</a:t>
                      </a:r>
                      <a:endParaRPr lang="en-GB" sz="1100" dirty="0">
                        <a:latin typeface="Calibri"/>
                        <a:ea typeface="Calibri"/>
                        <a:cs typeface="Arial"/>
                      </a:endParaRPr>
                    </a:p>
                    <a:p>
                      <a:pPr algn="just">
                        <a:lnSpc>
                          <a:spcPct val="200000"/>
                        </a:lnSpc>
                        <a:spcAft>
                          <a:spcPts val="0"/>
                        </a:spcAft>
                      </a:pPr>
                      <a:r>
                        <a:rPr lang="en-IN" sz="1200" dirty="0">
                          <a:latin typeface="Arial"/>
                          <a:ea typeface="Calibri"/>
                          <a:cs typeface="Arial"/>
                        </a:rPr>
                        <a:t>Other </a:t>
                      </a:r>
                      <a:r>
                        <a:rPr lang="en-IN" sz="1200" dirty="0" smtClean="0">
                          <a:latin typeface="Arial"/>
                          <a:ea typeface="Calibri"/>
                          <a:cs typeface="Arial"/>
                        </a:rPr>
                        <a:t>Equipment                                               </a:t>
                      </a:r>
                      <a:r>
                        <a:rPr lang="en-IN" sz="1200" dirty="0" smtClean="0">
                          <a:solidFill>
                            <a:srgbClr val="222222"/>
                          </a:solidFill>
                          <a:latin typeface="Arial"/>
                          <a:ea typeface="Calibri"/>
                          <a:cs typeface="Arial"/>
                        </a:rPr>
                        <a:t>£ </a:t>
                      </a:r>
                      <a:r>
                        <a:rPr lang="en-IN" sz="1200" dirty="0">
                          <a:solidFill>
                            <a:srgbClr val="222222"/>
                          </a:solidFill>
                          <a:latin typeface="Arial"/>
                          <a:ea typeface="Calibri"/>
                          <a:cs typeface="Arial"/>
                        </a:rPr>
                        <a:t>10,000</a:t>
                      </a:r>
                      <a:endParaRPr lang="en-GB" sz="1100" dirty="0">
                        <a:latin typeface="Calibri"/>
                        <a:ea typeface="Calibri"/>
                        <a:cs typeface="Arial"/>
                      </a:endParaRPr>
                    </a:p>
                    <a:p>
                      <a:pPr algn="just">
                        <a:lnSpc>
                          <a:spcPct val="200000"/>
                        </a:lnSpc>
                        <a:spcAft>
                          <a:spcPts val="0"/>
                        </a:spcAft>
                      </a:pPr>
                      <a:r>
                        <a:rPr lang="en-IN" sz="1200" dirty="0">
                          <a:latin typeface="Arial"/>
                          <a:ea typeface="Calibri"/>
                          <a:cs typeface="Arial"/>
                        </a:rPr>
                        <a:t>Working Capital                                                  </a:t>
                      </a:r>
                      <a:r>
                        <a:rPr lang="en-IN" sz="1200" dirty="0">
                          <a:solidFill>
                            <a:srgbClr val="222222"/>
                          </a:solidFill>
                          <a:latin typeface="Arial"/>
                          <a:ea typeface="Calibri"/>
                          <a:cs typeface="Arial"/>
                        </a:rPr>
                        <a:t>£ 10,000</a:t>
                      </a:r>
                      <a:endParaRPr lang="en-GB" sz="1100" dirty="0">
                        <a:latin typeface="Calibri"/>
                        <a:ea typeface="Calibri"/>
                        <a:cs typeface="Arial"/>
                      </a:endParaRPr>
                    </a:p>
                    <a:p>
                      <a:pPr algn="just">
                        <a:lnSpc>
                          <a:spcPct val="200000"/>
                        </a:lnSpc>
                        <a:spcAft>
                          <a:spcPts val="0"/>
                        </a:spcAft>
                      </a:pPr>
                      <a:r>
                        <a:rPr lang="en-IN" sz="1200" dirty="0">
                          <a:latin typeface="Arial"/>
                          <a:ea typeface="Calibri"/>
                          <a:cs typeface="Arial"/>
                        </a:rPr>
                        <a:t>Total                                                                   </a:t>
                      </a:r>
                      <a:r>
                        <a:rPr lang="en-IN" sz="1200" dirty="0">
                          <a:solidFill>
                            <a:srgbClr val="222222"/>
                          </a:solidFill>
                          <a:latin typeface="Arial"/>
                          <a:ea typeface="Calibri"/>
                          <a:cs typeface="Arial"/>
                        </a:rPr>
                        <a:t>£ 80,000</a:t>
                      </a:r>
                      <a:endParaRPr lang="en-GB" sz="1100" dirty="0">
                        <a:latin typeface="Calibri"/>
                        <a:ea typeface="Calibri"/>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5" name="Table 4"/>
          <p:cNvGraphicFramePr>
            <a:graphicFrameLocks noGrp="1"/>
          </p:cNvGraphicFramePr>
          <p:nvPr/>
        </p:nvGraphicFramePr>
        <p:xfrm>
          <a:off x="2857488" y="4786322"/>
          <a:ext cx="3871595" cy="1828800"/>
        </p:xfrm>
        <a:graphic>
          <a:graphicData uri="http://schemas.openxmlformats.org/drawingml/2006/table">
            <a:tbl>
              <a:tblPr/>
              <a:tblGrid>
                <a:gridCol w="3871595"/>
              </a:tblGrid>
              <a:tr h="1433830">
                <a:tc>
                  <a:txBody>
                    <a:bodyPr/>
                    <a:lstStyle/>
                    <a:p>
                      <a:pPr algn="just">
                        <a:lnSpc>
                          <a:spcPct val="250000"/>
                        </a:lnSpc>
                        <a:spcAft>
                          <a:spcPts val="0"/>
                        </a:spcAft>
                      </a:pPr>
                      <a:r>
                        <a:rPr lang="en-IN" sz="1200" dirty="0">
                          <a:latin typeface="Arial"/>
                          <a:ea typeface="Calibri"/>
                          <a:cs typeface="Arial"/>
                        </a:rPr>
                        <a:t>Owners contribution                     </a:t>
                      </a:r>
                      <a:r>
                        <a:rPr lang="en-IN" sz="1200" dirty="0">
                          <a:solidFill>
                            <a:srgbClr val="222222"/>
                          </a:solidFill>
                          <a:latin typeface="Arial"/>
                          <a:ea typeface="Calibri"/>
                          <a:cs typeface="Arial"/>
                        </a:rPr>
                        <a:t>£ 80,000</a:t>
                      </a:r>
                      <a:endParaRPr lang="en-GB" sz="1100" dirty="0">
                        <a:latin typeface="Calibri"/>
                        <a:ea typeface="Calibri"/>
                        <a:cs typeface="Arial"/>
                      </a:endParaRPr>
                    </a:p>
                    <a:p>
                      <a:pPr algn="just">
                        <a:lnSpc>
                          <a:spcPct val="250000"/>
                        </a:lnSpc>
                        <a:spcAft>
                          <a:spcPts val="0"/>
                        </a:spcAft>
                      </a:pPr>
                      <a:r>
                        <a:rPr lang="en-IN" sz="1200" dirty="0">
                          <a:latin typeface="Arial"/>
                          <a:ea typeface="Calibri"/>
                          <a:cs typeface="Arial"/>
                        </a:rPr>
                        <a:t>Bank Loan @ interest rate %        </a:t>
                      </a:r>
                      <a:r>
                        <a:rPr lang="en-IN" sz="1200" dirty="0">
                          <a:solidFill>
                            <a:srgbClr val="222222"/>
                          </a:solidFill>
                          <a:latin typeface="Arial"/>
                          <a:ea typeface="Calibri"/>
                          <a:cs typeface="Arial"/>
                        </a:rPr>
                        <a:t>£ 0</a:t>
                      </a:r>
                      <a:endParaRPr lang="en-GB" sz="1100" dirty="0">
                        <a:latin typeface="Calibri"/>
                        <a:ea typeface="Calibri"/>
                        <a:cs typeface="Arial"/>
                      </a:endParaRPr>
                    </a:p>
                    <a:p>
                      <a:pPr algn="just">
                        <a:lnSpc>
                          <a:spcPct val="250000"/>
                        </a:lnSpc>
                        <a:spcAft>
                          <a:spcPts val="0"/>
                        </a:spcAft>
                      </a:pPr>
                      <a:r>
                        <a:rPr lang="en-IN" sz="1200" dirty="0">
                          <a:latin typeface="Arial"/>
                          <a:ea typeface="Calibri"/>
                          <a:cs typeface="Arial"/>
                        </a:rPr>
                        <a:t>Cash Credit@ interest rate %        </a:t>
                      </a:r>
                      <a:r>
                        <a:rPr lang="en-IN" sz="1200" dirty="0">
                          <a:solidFill>
                            <a:srgbClr val="222222"/>
                          </a:solidFill>
                          <a:latin typeface="Arial"/>
                          <a:ea typeface="Calibri"/>
                          <a:cs typeface="Arial"/>
                        </a:rPr>
                        <a:t>£ 0</a:t>
                      </a:r>
                      <a:endParaRPr lang="en-GB" sz="1100" dirty="0">
                        <a:latin typeface="Calibri"/>
                        <a:ea typeface="Calibri"/>
                        <a:cs typeface="Arial"/>
                      </a:endParaRPr>
                    </a:p>
                    <a:p>
                      <a:pPr algn="just">
                        <a:lnSpc>
                          <a:spcPct val="250000"/>
                        </a:lnSpc>
                        <a:spcAft>
                          <a:spcPts val="0"/>
                        </a:spcAft>
                      </a:pPr>
                      <a:r>
                        <a:rPr lang="en-IN" sz="1200" dirty="0">
                          <a:latin typeface="Arial"/>
                          <a:ea typeface="Calibri"/>
                          <a:cs typeface="Arial"/>
                        </a:rPr>
                        <a:t>Total                                           </a:t>
                      </a:r>
                      <a:r>
                        <a:rPr lang="en-IN" sz="1200" dirty="0" smtClean="0">
                          <a:latin typeface="Arial"/>
                          <a:ea typeface="Calibri"/>
                          <a:cs typeface="Arial"/>
                        </a:rPr>
                        <a:t>     </a:t>
                      </a:r>
                      <a:r>
                        <a:rPr lang="en-IN" sz="1200" dirty="0">
                          <a:solidFill>
                            <a:srgbClr val="222222"/>
                          </a:solidFill>
                          <a:latin typeface="Arial"/>
                          <a:ea typeface="Calibri"/>
                          <a:cs typeface="Arial"/>
                        </a:rPr>
                        <a:t>£ 80,000</a:t>
                      </a:r>
                      <a:endParaRPr lang="en-GB" sz="1100" dirty="0">
                        <a:latin typeface="Calibri"/>
                        <a:ea typeface="Calibri"/>
                        <a:cs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29700" name="AutoShape 2"/>
          <p:cNvSpPr>
            <a:spLocks noChangeShapeType="1"/>
          </p:cNvSpPr>
          <p:nvPr/>
        </p:nvSpPr>
        <p:spPr bwMode="auto">
          <a:xfrm>
            <a:off x="2657475" y="282575"/>
            <a:ext cx="1009650" cy="0"/>
          </a:xfrm>
          <a:prstGeom prst="straightConnector1">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9699" name="AutoShape 4"/>
          <p:cNvSpPr>
            <a:spLocks noChangeShapeType="1"/>
          </p:cNvSpPr>
          <p:nvPr/>
        </p:nvSpPr>
        <p:spPr bwMode="auto">
          <a:xfrm>
            <a:off x="2695575" y="236538"/>
            <a:ext cx="1009650" cy="0"/>
          </a:xfrm>
          <a:prstGeom prst="straightConnector1">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9698" name="AutoShape 5"/>
          <p:cNvSpPr>
            <a:spLocks noChangeShapeType="1"/>
          </p:cNvSpPr>
          <p:nvPr/>
        </p:nvSpPr>
        <p:spPr bwMode="auto">
          <a:xfrm>
            <a:off x="1743075" y="295275"/>
            <a:ext cx="1104900" cy="0"/>
          </a:xfrm>
          <a:prstGeom prst="straightConnector1">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9697" name="AutoShape 6"/>
          <p:cNvSpPr>
            <a:spLocks noChangeShapeType="1"/>
          </p:cNvSpPr>
          <p:nvPr/>
        </p:nvSpPr>
        <p:spPr bwMode="auto">
          <a:xfrm>
            <a:off x="1762125" y="219075"/>
            <a:ext cx="1104900" cy="0"/>
          </a:xfrm>
          <a:prstGeom prst="straightConnector1">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29701" name="Rectangle 5"/>
          <p:cNvSpPr>
            <a:spLocks noChangeArrowheads="1"/>
          </p:cNvSpPr>
          <p:nvPr/>
        </p:nvSpPr>
        <p:spPr bwMode="auto">
          <a:xfrm>
            <a:off x="2714612" y="1285860"/>
            <a:ext cx="3643306"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THE TOTAL COST OF </a:t>
            </a: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PROJECT</a:t>
            </a: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9702" name="Rectangle 6"/>
          <p:cNvSpPr>
            <a:spLocks noChangeArrowheads="1"/>
          </p:cNvSpPr>
          <p:nvPr/>
        </p:nvSpPr>
        <p:spPr bwMode="auto">
          <a:xfrm>
            <a:off x="2786050" y="4286256"/>
            <a:ext cx="3929058" cy="30777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MEANS OF FINANCE&amp; FUNDING:</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7889" name="Rectangle 1"/>
          <p:cNvSpPr>
            <a:spLocks noChangeArrowheads="1"/>
          </p:cNvSpPr>
          <p:nvPr/>
        </p:nvSpPr>
        <p:spPr bwMode="auto">
          <a:xfrm>
            <a:off x="2428860" y="714356"/>
            <a:ext cx="6357950" cy="59093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COST DETAILS: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Purchases</a:t>
            </a:r>
            <a:r>
              <a:rPr kumimoji="0" lang="en-GB" sz="1400" b="1" i="0" u="none" strike="noStrike" cap="none" normalizeH="0" dirty="0" smtClean="0">
                <a:ln>
                  <a:noFill/>
                </a:ln>
                <a:solidFill>
                  <a:schemeClr val="tx1"/>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Purchases state the purchase of groceries purchases, i.e. the materials used for the Coffee, Soups &amp; Salads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Salaries and Wages: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employee costs have been segregated into two categories.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i</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Managerial remuneration, (ii) salaries, wages and other employees.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Transportation Expenses: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transportation costs include the transportation of the raw material from the suppliers to the coffee shop.</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Electricity Expenses: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expenses include amounts spent on the light bills for the electricity consumed in the coffee shop.</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Stationery Expenses:</a:t>
            </a:r>
            <a:r>
              <a:rPr kumimoji="0" lang="en-GB" sz="1400" b="1" i="0" u="none" strike="noStrike" cap="none" normalizeH="0" dirty="0" smtClean="0">
                <a:ln>
                  <a:noFill/>
                </a:ln>
                <a:solidFill>
                  <a:schemeClr val="tx1"/>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These expenses include the amounts spent on the purchase of stationery for the office and managerial things.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Telephone Expenses: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telephone expenses include the amount paid to the telephone bill for the coffee shop use only.</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Repairs and Maintenance: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It comprises of the costs associated with repairing furniture and other equipment like refrigerator, microwave, stove, etc.</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Miscellaneous Expenses: </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It includes losses from wastages, obsolescence, contingent expenses and all other expenses not included in the above categories.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 name="Rectangle 2"/>
          <p:cNvSpPr/>
          <p:nvPr/>
        </p:nvSpPr>
        <p:spPr>
          <a:xfrm>
            <a:off x="1285852" y="214290"/>
            <a:ext cx="4572000" cy="523220"/>
          </a:xfrm>
          <a:prstGeom prst="rect">
            <a:avLst/>
          </a:prstGeom>
        </p:spPr>
        <p:txBody>
          <a:bodyPr>
            <a:spAutoFit/>
          </a:bodyPr>
          <a:lstStyle/>
          <a:p>
            <a:r>
              <a:rPr lang="en-US" sz="1400" b="1" dirty="0">
                <a:latin typeface="Arial" pitchFamily="34" charset="0"/>
                <a:cs typeface="Arial" pitchFamily="34" charset="0"/>
              </a:rPr>
              <a:t>My Angle Kitchen's</a:t>
            </a:r>
            <a:br>
              <a:rPr lang="en-US" sz="1400" b="1" dirty="0">
                <a:latin typeface="Arial" pitchFamily="34" charset="0"/>
                <a:cs typeface="Arial" pitchFamily="34" charset="0"/>
              </a:rPr>
            </a:br>
            <a:r>
              <a:rPr lang="en-US" sz="1400" b="1" dirty="0">
                <a:latin typeface="Arial" pitchFamily="34" charset="0"/>
                <a:cs typeface="Arial" pitchFamily="34" charset="0"/>
              </a:rPr>
              <a:t>Projected Income Statement for the year 2017</a:t>
            </a:r>
            <a:endParaRPr lang="en-GB" sz="1400" dirty="0">
              <a:latin typeface="Arial" pitchFamily="34" charset="0"/>
              <a:cs typeface="Arial" pitchFamily="34" charset="0"/>
            </a:endParaRPr>
          </a:p>
        </p:txBody>
      </p:sp>
      <p:graphicFrame>
        <p:nvGraphicFramePr>
          <p:cNvPr id="5" name="Table 4"/>
          <p:cNvGraphicFramePr>
            <a:graphicFrameLocks noGrp="1"/>
          </p:cNvGraphicFramePr>
          <p:nvPr/>
        </p:nvGraphicFramePr>
        <p:xfrm>
          <a:off x="2214541" y="1500175"/>
          <a:ext cx="6715136" cy="5072109"/>
        </p:xfrm>
        <a:graphic>
          <a:graphicData uri="http://schemas.openxmlformats.org/drawingml/2006/table">
            <a:tbl>
              <a:tblPr/>
              <a:tblGrid>
                <a:gridCol w="1582793"/>
                <a:gridCol w="428044"/>
                <a:gridCol w="428044"/>
                <a:gridCol w="428044"/>
                <a:gridCol w="427579"/>
                <a:gridCol w="427579"/>
                <a:gridCol w="427579"/>
                <a:gridCol w="427579"/>
                <a:gridCol w="427579"/>
                <a:gridCol w="427579"/>
                <a:gridCol w="427579"/>
                <a:gridCol w="427579"/>
                <a:gridCol w="427579"/>
              </a:tblGrid>
              <a:tr h="290562">
                <a:tc gridSpan="13">
                  <a:txBody>
                    <a:bodyPr/>
                    <a:lstStyle/>
                    <a:p>
                      <a:pPr algn="ctr">
                        <a:lnSpc>
                          <a:spcPct val="115000"/>
                        </a:lnSpc>
                        <a:spcAft>
                          <a:spcPts val="0"/>
                        </a:spcAft>
                      </a:pPr>
                      <a:r>
                        <a:rPr lang="en-US" sz="400" b="1">
                          <a:solidFill>
                            <a:srgbClr val="000000"/>
                          </a:solidFill>
                          <a:latin typeface="Arial"/>
                          <a:ea typeface="Times New Roman"/>
                          <a:cs typeface="Arial"/>
                        </a:rPr>
                        <a:t>My Angle Kitchen's</a:t>
                      </a:r>
                      <a:br>
                        <a:rPr lang="en-US" sz="400" b="1">
                          <a:solidFill>
                            <a:srgbClr val="000000"/>
                          </a:solidFill>
                          <a:latin typeface="Arial"/>
                          <a:ea typeface="Times New Roman"/>
                          <a:cs typeface="Arial"/>
                        </a:rPr>
                      </a:br>
                      <a:r>
                        <a:rPr lang="en-US" sz="400" b="1">
                          <a:solidFill>
                            <a:srgbClr val="000000"/>
                          </a:solidFill>
                          <a:latin typeface="Arial"/>
                          <a:ea typeface="Times New Roman"/>
                          <a:cs typeface="Arial"/>
                        </a:rPr>
                        <a:t>Projected Income Statement for the year 2017</a:t>
                      </a:r>
                      <a:endParaRPr lang="en-GB" sz="500">
                        <a:latin typeface="Calibri"/>
                        <a:ea typeface="Calibri"/>
                        <a:cs typeface="Arial"/>
                      </a:endParaRPr>
                    </a:p>
                  </a:txBody>
                  <a:tcPr marL="28058" marR="28058" marT="0" marB="0" anchor="b">
                    <a:lnL>
                      <a:noFill/>
                    </a:lnL>
                    <a:lnR>
                      <a:noFill/>
                    </a:lnR>
                    <a:lnT>
                      <a:noFill/>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96854">
                <a:tc>
                  <a:txBody>
                    <a:bodyPr/>
                    <a:lstStyle/>
                    <a:p>
                      <a:pPr algn="ctr">
                        <a:lnSpc>
                          <a:spcPct val="115000"/>
                        </a:lnSpc>
                        <a:spcAft>
                          <a:spcPts val="0"/>
                        </a:spcAft>
                      </a:pPr>
                      <a:r>
                        <a:rPr lang="en-US" sz="400" b="1">
                          <a:solidFill>
                            <a:srgbClr val="000000"/>
                          </a:solidFill>
                          <a:latin typeface="Arial"/>
                          <a:ea typeface="Times New Roman"/>
                          <a:cs typeface="Arial"/>
                        </a:rPr>
                        <a:t>Particulars</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1-Jan</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1-Feb</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1-Mar</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1-Apr</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1-May</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1-Jun</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1-Jul</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1-Aug</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1-Sep</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1-Oct</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1-Nov</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1-Dec</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108898">
                <a:tc>
                  <a:txBody>
                    <a:bodyPr/>
                    <a:lstStyle/>
                    <a:p>
                      <a:pPr>
                        <a:lnSpc>
                          <a:spcPct val="115000"/>
                        </a:lnSpc>
                        <a:spcAft>
                          <a:spcPts val="0"/>
                        </a:spcAft>
                      </a:pPr>
                      <a:r>
                        <a:rPr lang="en-US" sz="400" b="1">
                          <a:solidFill>
                            <a:srgbClr val="000000"/>
                          </a:solidFill>
                          <a:latin typeface="Arial"/>
                          <a:ea typeface="Times New Roman"/>
                          <a:cs typeface="Arial"/>
                        </a:rPr>
                        <a:t>A. Incomes: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7317">
                <a:tc>
                  <a:txBody>
                    <a:bodyPr/>
                    <a:lstStyle/>
                    <a:p>
                      <a:pPr>
                        <a:lnSpc>
                          <a:spcPct val="115000"/>
                        </a:lnSpc>
                        <a:spcAft>
                          <a:spcPts val="0"/>
                        </a:spcAft>
                      </a:pPr>
                      <a:r>
                        <a:rPr lang="en-US" sz="400">
                          <a:solidFill>
                            <a:srgbClr val="000000"/>
                          </a:solidFill>
                          <a:latin typeface="Arial"/>
                          <a:ea typeface="Times New Roman"/>
                          <a:cs typeface="Arial"/>
                        </a:rPr>
                        <a:t>Sales/Revenue</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7317">
                <a:tc>
                  <a:txBody>
                    <a:bodyPr/>
                    <a:lstStyle/>
                    <a:p>
                      <a:pPr>
                        <a:lnSpc>
                          <a:spcPct val="115000"/>
                        </a:lnSpc>
                        <a:spcAft>
                          <a:spcPts val="0"/>
                        </a:spcAft>
                      </a:pPr>
                      <a:r>
                        <a:rPr lang="en-US" sz="400" b="1">
                          <a:solidFill>
                            <a:srgbClr val="000000"/>
                          </a:solidFill>
                          <a:latin typeface="Arial"/>
                          <a:ea typeface="Times New Roman"/>
                          <a:cs typeface="Arial"/>
                        </a:rPr>
                        <a:t>Total Incomes</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b="1">
                          <a:solidFill>
                            <a:srgbClr val="000000"/>
                          </a:solidFill>
                          <a:latin typeface="Arial"/>
                          <a:ea typeface="Times New Roman"/>
                          <a:cs typeface="Arial"/>
                        </a:rPr>
                        <a:t> 144,000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146,880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149,818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152,814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155,870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158,988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162,167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165,411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168,719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172,093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175,535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179,046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8898">
                <a:tc>
                  <a:txBody>
                    <a:bodyPr/>
                    <a:lstStyle/>
                    <a:p>
                      <a:pPr>
                        <a:lnSpc>
                          <a:spcPct val="115000"/>
                        </a:lnSpc>
                        <a:spcAft>
                          <a:spcPts val="0"/>
                        </a:spcAft>
                      </a:pPr>
                      <a:r>
                        <a:rPr lang="en-US" sz="400" b="1">
                          <a:solidFill>
                            <a:srgbClr val="000000"/>
                          </a:solidFill>
                          <a:latin typeface="Arial"/>
                          <a:ea typeface="Times New Roman"/>
                          <a:cs typeface="Arial"/>
                        </a:rPr>
                        <a:t>B. Cost of Sales</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pPr>
                      <a:endParaRPr lang="en-GB" sz="500">
                        <a:latin typeface="Calibri"/>
                        <a:cs typeface="Arial"/>
                      </a:endParaRPr>
                    </a:p>
                  </a:txBody>
                  <a:tcPr marL="28058" marR="28058"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Opening Stock</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Add: Purchase of Raw Materials</a:t>
                      </a:r>
                      <a:endParaRPr lang="en-GB" sz="500">
                        <a:latin typeface="Calibri"/>
                        <a:ea typeface="Calibri"/>
                        <a:cs typeface="Arial"/>
                      </a:endParaRPr>
                    </a:p>
                  </a:txBody>
                  <a:tcPr marL="28058" marR="28058"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Less: Closing Stock</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400">
                          <a:solidFill>
                            <a:srgbClr val="000000"/>
                          </a:solidFill>
                          <a:latin typeface="Arial"/>
                          <a:ea typeface="Times New Roman"/>
                          <a:cs typeface="Arial"/>
                        </a:rPr>
                        <a:t>     2,800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78211">
                <a:tc>
                  <a:txBody>
                    <a:bodyPr/>
                    <a:lstStyle/>
                    <a:p>
                      <a:pPr>
                        <a:lnSpc>
                          <a:spcPct val="115000"/>
                        </a:lnSpc>
                        <a:spcAft>
                          <a:spcPts val="0"/>
                        </a:spcAft>
                      </a:pPr>
                      <a:r>
                        <a:rPr lang="en-US" sz="400" b="1">
                          <a:solidFill>
                            <a:srgbClr val="000000"/>
                          </a:solidFill>
                          <a:latin typeface="Arial"/>
                          <a:ea typeface="Times New Roman"/>
                          <a:cs typeface="Arial"/>
                        </a:rPr>
                        <a:t>Total Cost of Sales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17,200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67317">
                <a:tc>
                  <a:txBody>
                    <a:bodyPr/>
                    <a:lstStyle/>
                    <a:p>
                      <a:pPr>
                        <a:lnSpc>
                          <a:spcPct val="115000"/>
                        </a:lnSpc>
                        <a:spcAft>
                          <a:spcPts val="0"/>
                        </a:spcAft>
                      </a:pPr>
                      <a:r>
                        <a:rPr lang="en-US" sz="400" b="1">
                          <a:solidFill>
                            <a:srgbClr val="000000"/>
                          </a:solidFill>
                          <a:latin typeface="Arial"/>
                          <a:ea typeface="Times New Roman"/>
                          <a:cs typeface="Arial"/>
                        </a:rPr>
                        <a:t>C. Gross Profit (A-B)</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126,800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129,680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132,618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135,614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138,670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141,788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144,967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148,211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151,519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154,893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158,335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161,846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92979">
                <a:tc>
                  <a:txBody>
                    <a:bodyPr/>
                    <a:lstStyle/>
                    <a:p>
                      <a:pPr>
                        <a:lnSpc>
                          <a:spcPct val="115000"/>
                        </a:lnSpc>
                        <a:spcAft>
                          <a:spcPts val="0"/>
                        </a:spcAft>
                      </a:pPr>
                      <a:r>
                        <a:rPr lang="en-US" sz="400" b="1">
                          <a:solidFill>
                            <a:srgbClr val="000000"/>
                          </a:solidFill>
                          <a:latin typeface="Arial"/>
                          <a:ea typeface="Times New Roman"/>
                          <a:cs typeface="Arial"/>
                        </a:rPr>
                        <a:t>D. Expenditures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12">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92979">
                <a:tc>
                  <a:txBody>
                    <a:bodyPr/>
                    <a:lstStyle/>
                    <a:p>
                      <a:pPr>
                        <a:lnSpc>
                          <a:spcPct val="115000"/>
                        </a:lnSpc>
                        <a:spcAft>
                          <a:spcPts val="0"/>
                        </a:spcAft>
                      </a:pPr>
                      <a:r>
                        <a:rPr lang="en-US" sz="400" b="1">
                          <a:solidFill>
                            <a:srgbClr val="000000"/>
                          </a:solidFill>
                          <a:latin typeface="Arial"/>
                          <a:ea typeface="Times New Roman"/>
                          <a:cs typeface="Arial"/>
                        </a:rPr>
                        <a:t>1. Direct Expenses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12">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78211">
                <a:tc>
                  <a:txBody>
                    <a:bodyPr/>
                    <a:lstStyle/>
                    <a:p>
                      <a:pPr>
                        <a:lnSpc>
                          <a:spcPct val="115000"/>
                        </a:lnSpc>
                        <a:spcAft>
                          <a:spcPts val="0"/>
                        </a:spcAft>
                      </a:pPr>
                      <a:r>
                        <a:rPr lang="en-US" sz="400">
                          <a:solidFill>
                            <a:srgbClr val="000000"/>
                          </a:solidFill>
                          <a:latin typeface="Arial"/>
                          <a:ea typeface="Times New Roman"/>
                          <a:cs typeface="Arial"/>
                        </a:rPr>
                        <a:t>Salaries and Wages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40,000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Carriage Inward</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Rent</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3,334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b="1">
                          <a:solidFill>
                            <a:srgbClr val="000000"/>
                          </a:solidFill>
                          <a:latin typeface="Arial"/>
                          <a:ea typeface="Times New Roman"/>
                          <a:cs typeface="Arial"/>
                        </a:rPr>
                        <a:t>Total Direct Expenses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44,900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92979">
                <a:tc>
                  <a:txBody>
                    <a:bodyPr/>
                    <a:lstStyle/>
                    <a:p>
                      <a:pPr>
                        <a:lnSpc>
                          <a:spcPct val="115000"/>
                        </a:lnSpc>
                        <a:spcAft>
                          <a:spcPts val="0"/>
                        </a:spcAft>
                      </a:pPr>
                      <a:r>
                        <a:rPr lang="en-US" sz="400" b="1">
                          <a:solidFill>
                            <a:srgbClr val="000000"/>
                          </a:solidFill>
                          <a:latin typeface="Arial"/>
                          <a:ea typeface="Times New Roman"/>
                          <a:cs typeface="Arial"/>
                        </a:rPr>
                        <a:t>2. Indirect Expenses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12">
                  <a:txBody>
                    <a:bodyPr/>
                    <a:lstStyle/>
                    <a:p>
                      <a:pPr algn="ctr">
                        <a:lnSpc>
                          <a:spcPct val="115000"/>
                        </a:lnSpc>
                        <a:spcAft>
                          <a:spcPts val="0"/>
                        </a:spcAft>
                      </a:pPr>
                      <a:r>
                        <a:rPr lang="en-US" sz="400" b="1">
                          <a:solidFill>
                            <a:srgbClr val="000000"/>
                          </a:solidFill>
                          <a:latin typeface="Arial"/>
                          <a:ea typeface="Times New Roman"/>
                          <a:cs typeface="Arial"/>
                        </a:rPr>
                        <a:t>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r>
              <a:tr h="178211">
                <a:tc>
                  <a:txBody>
                    <a:bodyPr/>
                    <a:lstStyle/>
                    <a:p>
                      <a:pPr>
                        <a:lnSpc>
                          <a:spcPct val="115000"/>
                        </a:lnSpc>
                        <a:spcAft>
                          <a:spcPts val="0"/>
                        </a:spcAft>
                      </a:pPr>
                      <a:r>
                        <a:rPr lang="en-US" sz="400">
                          <a:solidFill>
                            <a:srgbClr val="000000"/>
                          </a:solidFill>
                          <a:latin typeface="Arial"/>
                          <a:ea typeface="Times New Roman"/>
                          <a:cs typeface="Arial"/>
                        </a:rPr>
                        <a:t>Electricity</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4,200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Machine Maintenance</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Advertising</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3,800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Telephone/Internet Charges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1,000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a:solidFill>
                            <a:srgbClr val="000000"/>
                          </a:solidFill>
                          <a:latin typeface="Arial"/>
                          <a:ea typeface="Times New Roman"/>
                          <a:cs typeface="Arial"/>
                        </a:rPr>
                        <a:t>Miscellaneous Expenses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b="1">
                          <a:solidFill>
                            <a:srgbClr val="000000"/>
                          </a:solidFill>
                          <a:latin typeface="Arial"/>
                          <a:ea typeface="Times New Roman"/>
                          <a:cs typeface="Arial"/>
                        </a:rPr>
                        <a:t>Total Indirect Expenses</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b="1">
                          <a:solidFill>
                            <a:srgbClr val="000000"/>
                          </a:solidFill>
                          <a:latin typeface="Arial"/>
                          <a:ea typeface="Times New Roman"/>
                          <a:cs typeface="Arial"/>
                        </a:rPr>
                        <a:t>   18,500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b="1">
                          <a:solidFill>
                            <a:srgbClr val="000000"/>
                          </a:solidFill>
                          <a:latin typeface="Arial"/>
                          <a:ea typeface="Times New Roman"/>
                          <a:cs typeface="Arial"/>
                        </a:rPr>
                        <a:t>E. EBDIT</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63,400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66,280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69,218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72,214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75,270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78,388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81,567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84,811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88,119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91,493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94,935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98,446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178211">
                <a:tc>
                  <a:txBody>
                    <a:bodyPr/>
                    <a:lstStyle/>
                    <a:p>
                      <a:pPr>
                        <a:lnSpc>
                          <a:spcPct val="115000"/>
                        </a:lnSpc>
                        <a:spcAft>
                          <a:spcPts val="0"/>
                        </a:spcAft>
                      </a:pPr>
                      <a:r>
                        <a:rPr lang="en-US" sz="400">
                          <a:solidFill>
                            <a:srgbClr val="000000"/>
                          </a:solidFill>
                          <a:latin typeface="Arial"/>
                          <a:ea typeface="Times New Roman"/>
                          <a:cs typeface="Arial"/>
                        </a:rPr>
                        <a:t>Less: Depreciation @ 10%</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6,340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6,628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6,922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7,221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7,527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7,839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8,157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8,481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8,812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9,149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9,494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9,845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b="1">
                          <a:solidFill>
                            <a:srgbClr val="000000"/>
                          </a:solidFill>
                          <a:latin typeface="Arial"/>
                          <a:ea typeface="Times New Roman"/>
                          <a:cs typeface="Arial"/>
                        </a:rPr>
                        <a:t>F. EBT</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57,060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59,652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62,296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64,993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67,743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70,549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73,411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76,330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79,307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82,344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85,442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88,601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r h="178211">
                <a:tc>
                  <a:txBody>
                    <a:bodyPr/>
                    <a:lstStyle/>
                    <a:p>
                      <a:pPr>
                        <a:lnSpc>
                          <a:spcPct val="115000"/>
                        </a:lnSpc>
                        <a:spcAft>
                          <a:spcPts val="0"/>
                        </a:spcAft>
                      </a:pPr>
                      <a:r>
                        <a:rPr lang="en-US" sz="400">
                          <a:solidFill>
                            <a:srgbClr val="000000"/>
                          </a:solidFill>
                          <a:latin typeface="Arial"/>
                          <a:ea typeface="Times New Roman"/>
                          <a:cs typeface="Arial"/>
                        </a:rPr>
                        <a:t>Less: Taxes @ 33.33%</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19,018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19,882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20,763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21,662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22,579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23,514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24,468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25,441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26,433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27,445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28,478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US" sz="400">
                          <a:solidFill>
                            <a:srgbClr val="000000"/>
                          </a:solidFill>
                          <a:latin typeface="Arial"/>
                          <a:ea typeface="Times New Roman"/>
                          <a:cs typeface="Arial"/>
                        </a:rPr>
                        <a:t>   29,531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78211">
                <a:tc>
                  <a:txBody>
                    <a:bodyPr/>
                    <a:lstStyle/>
                    <a:p>
                      <a:pPr>
                        <a:lnSpc>
                          <a:spcPct val="115000"/>
                        </a:lnSpc>
                        <a:spcAft>
                          <a:spcPts val="0"/>
                        </a:spcAft>
                      </a:pPr>
                      <a:r>
                        <a:rPr lang="en-US" sz="400" b="1">
                          <a:solidFill>
                            <a:srgbClr val="000000"/>
                          </a:solidFill>
                          <a:latin typeface="Arial"/>
                          <a:ea typeface="Times New Roman"/>
                          <a:cs typeface="Arial"/>
                        </a:rPr>
                        <a:t>G. NPAT</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38,042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39,770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41,533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43,331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45,164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47,035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48,943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50,889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52,874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54,899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a:solidFill>
                            <a:srgbClr val="000000"/>
                          </a:solidFill>
                          <a:latin typeface="Arial"/>
                          <a:ea typeface="Times New Roman"/>
                          <a:cs typeface="Arial"/>
                        </a:rPr>
                        <a:t>   56,964 </a:t>
                      </a:r>
                      <a:endParaRPr lang="en-GB" sz="50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US" sz="400" b="1" dirty="0">
                          <a:solidFill>
                            <a:srgbClr val="000000"/>
                          </a:solidFill>
                          <a:latin typeface="Arial"/>
                          <a:ea typeface="Times New Roman"/>
                          <a:cs typeface="Arial"/>
                        </a:rPr>
                        <a:t>   59,070 </a:t>
                      </a:r>
                      <a:endParaRPr lang="en-GB" sz="500" dirty="0">
                        <a:latin typeface="Calibri"/>
                        <a:ea typeface="Calibri"/>
                        <a:cs typeface="Arial"/>
                      </a:endParaRPr>
                    </a:p>
                  </a:txBody>
                  <a:tcPr marL="28058" marR="2805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r>
            </a:tbl>
          </a:graphicData>
        </a:graphic>
      </p:graphicFrame>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5841" name="Rectangle 1"/>
          <p:cNvSpPr>
            <a:spLocks noChangeArrowheads="1"/>
          </p:cNvSpPr>
          <p:nvPr/>
        </p:nvSpPr>
        <p:spPr bwMode="auto">
          <a:xfrm>
            <a:off x="3143240" y="2786058"/>
            <a:ext cx="3643306" cy="160043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REFERENCES</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R. P. </a:t>
            </a:r>
            <a:r>
              <a:rPr kumimoji="0" lang="en-GB" sz="1400" b="0" i="0" u="none" strike="noStrike" cap="none" normalizeH="0" baseline="0" dirty="0" err="1" smtClean="0">
                <a:ln>
                  <a:noFill/>
                </a:ln>
                <a:solidFill>
                  <a:schemeClr val="tx1"/>
                </a:solidFill>
                <a:effectLst/>
                <a:latin typeface="Arial" pitchFamily="34" charset="0"/>
                <a:ea typeface="Calibri" pitchFamily="34" charset="0"/>
                <a:cs typeface="Arial" pitchFamily="34" charset="0"/>
              </a:rPr>
              <a:t>Rustagi</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Financial Management.</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Khan and Jain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Financial Management.</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Web Resources: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www.google.co.uk</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www.answers.com</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40961" name="Rectangle 1"/>
          <p:cNvSpPr>
            <a:spLocks noChangeArrowheads="1"/>
          </p:cNvSpPr>
          <p:nvPr/>
        </p:nvSpPr>
        <p:spPr bwMode="auto">
          <a:xfrm>
            <a:off x="2643174" y="1357298"/>
            <a:ext cx="5715040" cy="485778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FF0000"/>
                </a:solidFill>
                <a:effectLst/>
                <a:latin typeface="Arial" pitchFamily="34" charset="0"/>
                <a:ea typeface="Calibri" pitchFamily="34" charset="0"/>
                <a:cs typeface="Arial" pitchFamily="34" charset="0"/>
              </a:rPr>
              <a:t>SWOT analysis </a:t>
            </a:r>
            <a:endParaRPr kumimoji="0" lang="en-GB" sz="2000" b="0" i="0" u="none" strike="noStrike" cap="none" normalizeH="0" baseline="0" dirty="0" smtClean="0">
              <a:ln>
                <a:noFill/>
              </a:ln>
              <a:solidFill>
                <a:srgbClr val="FF0000"/>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SWOT analysis​ is an​ acronym​ for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strengths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​​weaknesses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opportunities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and ​threats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and is a structured​ planning​ method that evaluates those four elements of an organization,​ project​ or​ business​ venture. A SWOT analysis can be carried out for a company, product, place, industry, or person. It involves specifying the objectives of the business venture or project and identifying the internal and external factors that are favourable and unfavourable to achieve that objective. Some authors credit SWOT to Albert Humphrey, who led a convention at the Stanford Research Institute (now​ SRI International​) in the 1960s and 1970s using data from Fortune 500​ companies. However, Humphrey himself did not claim the creation of SWOT, and the origins remain obscure. The degree to which the internal environment of the firm matches with the external environment is expressed by the concept of​strategic fit.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9937" name="Rectangle 1"/>
          <p:cNvSpPr>
            <a:spLocks noChangeArrowheads="1"/>
          </p:cNvSpPr>
          <p:nvPr/>
        </p:nvSpPr>
        <p:spPr bwMode="auto">
          <a:xfrm>
            <a:off x="2428860" y="2000240"/>
            <a:ext cx="5572132" cy="332398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Strengths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Characteristics of the business or project that give it an advantage over others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Weaknesses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Characteristics of the business that place the business or project at a disadvantage relative to others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Opportunities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Elements in the environment that the business or project could exploit to its advantage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a:ln>
                  <a:noFill/>
                </a:ln>
                <a:solidFill>
                  <a:schemeClr val="tx1"/>
                </a:solidFill>
                <a:effectLst/>
                <a:latin typeface="Arial" pitchFamily="34" charset="0"/>
                <a:ea typeface="Calibri" pitchFamily="34" charset="0"/>
                <a:cs typeface="Arial" pitchFamily="34" charset="0"/>
              </a:rPr>
              <a:t>Threats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Elements in the environment that could cause trouble for the business or project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8913" name="Rectangle 1"/>
          <p:cNvSpPr>
            <a:spLocks noChangeArrowheads="1"/>
          </p:cNvSpPr>
          <p:nvPr/>
        </p:nvSpPr>
        <p:spPr bwMode="auto">
          <a:xfrm>
            <a:off x="2786050" y="2000240"/>
            <a:ext cx="4929222" cy="375487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SWOT analysis aims to identify the key internal and external factors seen as important to achieving an objective. SWOT analysis groups key pieces of information into two main categories: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1. Internal factors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the strengths and weaknesses internal to the organization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 External factors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the opportunities and threats presented by the environment external to the organization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Analysis may view the internal factors as strengths or as weaknesses depending upon their effect on the organization's objectives. What may represent strengths with respect to one objective may be weaknesses (distractions, competition) for another objective.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3" name="Rectangle 2"/>
          <p:cNvSpPr/>
          <p:nvPr/>
        </p:nvSpPr>
        <p:spPr>
          <a:xfrm>
            <a:off x="2643174" y="2428868"/>
            <a:ext cx="5572148" cy="3108543"/>
          </a:xfrm>
          <a:prstGeom prst="rect">
            <a:avLst/>
          </a:prstGeom>
        </p:spPr>
        <p:txBody>
          <a:bodyPr wrap="square">
            <a:spAutoFit/>
          </a:bodyPr>
          <a:lstStyle/>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SWOT analysis may be used in any decision-making situation when a desired end-state (objective) is defined.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 SWOT analysis can be used to: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Explore new solutions to problems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Identify barriers that will limit goals/objectives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Decide on direction that will be most effective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Reveal possibilities and limitations for change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To revise plans to best navigate systems, communities, and organizations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As a brainstorming and recording device as a means of communication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lvl="0" eaLnBrk="0" fontAlgn="base" hangingPunct="0">
              <a:spcBef>
                <a:spcPct val="0"/>
              </a:spcBef>
              <a:spcAft>
                <a:spcPct val="0"/>
              </a:spcAf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To enhance "credibility of interpretation </a:t>
            </a:r>
            <a:r>
              <a:rPr kumimoji="0" lang="en-GB" sz="1400" b="0" i="0" u="none" strike="noStrike" cap="none" normalizeH="0" baseline="0" dirty="0" smtClean="0">
                <a:ln>
                  <a:noFill/>
                </a:ln>
                <a:solidFill>
                  <a:schemeClr val="tx1"/>
                </a:solidFill>
                <a:effectLst/>
                <a:latin typeface="Calibri"/>
                <a:ea typeface="Calibri" pitchFamily="34" charset="0"/>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to be used in presentation to leaders or key supporters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43009" name="Rectangle 1"/>
          <p:cNvSpPr>
            <a:spLocks noChangeArrowheads="1"/>
          </p:cNvSpPr>
          <p:nvPr/>
        </p:nvSpPr>
        <p:spPr bwMode="auto">
          <a:xfrm>
            <a:off x="2357422" y="1714488"/>
            <a:ext cx="5143536" cy="338554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smtClean="0">
              <a:ln>
                <a:noFill/>
              </a:ln>
              <a:solidFill>
                <a:schemeClr val="tx1"/>
              </a:solidFill>
              <a:effectLst/>
              <a:latin typeface="Arial" pitchFamily="34" charset="0"/>
              <a:ea typeface="游明朝"/>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GB" sz="2000" b="1" dirty="0">
              <a:solidFill>
                <a:srgbClr val="FF0000"/>
              </a:solidFill>
              <a:latin typeface="Arial" pitchFamily="34" charset="0"/>
              <a:ea typeface="游明朝"/>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FF0000"/>
                </a:solidFill>
                <a:effectLst/>
                <a:latin typeface="Arial" pitchFamily="34" charset="0"/>
                <a:ea typeface="游明朝"/>
                <a:cs typeface="Arial" pitchFamily="34" charset="0"/>
              </a:rPr>
              <a:t>PESTLE Analysis</a:t>
            </a:r>
            <a:endParaRPr kumimoji="0" lang="en-GB" sz="2000" b="1" i="0" u="none" strike="noStrike" cap="none" normalizeH="0" baseline="0" dirty="0" smtClean="0">
              <a:ln>
                <a:noFill/>
              </a:ln>
              <a:solidFill>
                <a:srgbClr val="FF0000"/>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1" u="none" strike="noStrike" cap="none" normalizeH="0" baseline="0" dirty="0" smtClean="0">
              <a:ln>
                <a:noFill/>
              </a:ln>
              <a:solidFill>
                <a:schemeClr val="tx1"/>
              </a:solidFill>
              <a:effectLst/>
              <a:latin typeface="Arial" pitchFamily="34" charset="0"/>
              <a:ea typeface="游明朝"/>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1" u="none" strike="noStrike" cap="none" normalizeH="0" baseline="0" dirty="0" smtClean="0">
                <a:ln>
                  <a:noFill/>
                </a:ln>
                <a:solidFill>
                  <a:schemeClr val="tx1"/>
                </a:solidFill>
                <a:effectLst/>
                <a:latin typeface="Arial" pitchFamily="34" charset="0"/>
                <a:ea typeface="游明朝"/>
                <a:cs typeface="Arial" pitchFamily="34" charset="0"/>
              </a:rPr>
              <a:t>My Angel kitchen</a:t>
            </a:r>
            <a:r>
              <a:rPr kumimoji="0" lang="en-GB" sz="1400" b="0" i="0" u="none" strike="noStrike" cap="none" normalizeH="0" baseline="0" dirty="0" smtClean="0">
                <a:ln>
                  <a:noFill/>
                </a:ln>
                <a:solidFill>
                  <a:schemeClr val="tx1"/>
                </a:solidFill>
                <a:effectLst/>
                <a:latin typeface="Arial" pitchFamily="34" charset="0"/>
                <a:ea typeface="游明朝"/>
                <a:cs typeface="Arial" pitchFamily="34" charset="0"/>
              </a:rPr>
              <a:t> PESTLE Analysis.</a:t>
            </a:r>
            <a:r>
              <a:rPr kumimoji="0" lang="en-GB" sz="1400" b="0" i="0" u="none" strike="noStrike" cap="none" normalizeH="0" baseline="0" dirty="0" smtClean="0">
                <a:ln>
                  <a:noFill/>
                </a:ln>
                <a:solidFill>
                  <a:schemeClr val="tx1"/>
                </a:solidFill>
                <a:effectLst/>
                <a:latin typeface="Calibri"/>
                <a:ea typeface="游明朝"/>
                <a:cs typeface="Arial" pitchFamily="34" charset="0"/>
              </a:rPr>
              <a:t> </a:t>
            </a:r>
            <a:r>
              <a:rPr kumimoji="0" lang="en-GB" sz="1400" b="0" i="0" u="none" strike="noStrike" cap="none" normalizeH="0" baseline="0" dirty="0" smtClean="0">
                <a:ln>
                  <a:noFill/>
                </a:ln>
                <a:solidFill>
                  <a:schemeClr val="tx1"/>
                </a:solidFill>
                <a:effectLst/>
                <a:latin typeface="Arial" pitchFamily="34" charset="0"/>
                <a:ea typeface="游明朝"/>
                <a:cs typeface="Arial" pitchFamily="34" charset="0"/>
              </a:rPr>
              <a:t>A macro-environment represents those factors and forces over which the organization has least control. They are the forces and factors which give rise to perhaps the greatest opportunities and threats facing organizations.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游明朝"/>
                <a:cs typeface="Arial" pitchFamily="34" charset="0"/>
              </a:rPr>
              <a:t>For example, Globalization means that there is always the threat of substitute products and new entrants. The wider environment is also ever changing, and the marketer needs to compensate for changes in culture, politics, economics and technology.</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41985" name="Rectangle 1"/>
          <p:cNvSpPr>
            <a:spLocks noChangeArrowheads="1"/>
          </p:cNvSpPr>
          <p:nvPr/>
        </p:nvSpPr>
        <p:spPr bwMode="auto">
          <a:xfrm>
            <a:off x="2928926" y="1571612"/>
            <a:ext cx="5214974" cy="384720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effectLst/>
                <a:latin typeface="Arial" pitchFamily="34" charset="0"/>
                <a:ea typeface="游明朝" charset="-128"/>
                <a:cs typeface="Arial" pitchFamily="34" charset="0"/>
              </a:rPr>
              <a:t>Economic Factors</a:t>
            </a:r>
            <a:endParaRPr kumimoji="0" lang="en-GB" sz="2000" b="0" i="0" u="none" strike="noStrike" cap="none" normalizeH="0" baseline="0" dirty="0" smtClean="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1" u="none" strike="noStrike" cap="none" normalizeH="0" baseline="0" dirty="0" smtClean="0">
              <a:ln>
                <a:noFill/>
              </a:ln>
              <a:solidFill>
                <a:schemeClr val="tx1"/>
              </a:solidFill>
              <a:effectLst/>
              <a:latin typeface="Arial" pitchFamily="34" charset="0"/>
              <a:ea typeface="游明朝"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1" u="none" strike="noStrike" cap="none" normalizeH="0" baseline="0" dirty="0" smtClean="0">
                <a:ln>
                  <a:noFill/>
                </a:ln>
                <a:solidFill>
                  <a:schemeClr val="tx1"/>
                </a:solidFill>
                <a:effectLst/>
                <a:latin typeface="Arial" pitchFamily="34" charset="0"/>
                <a:ea typeface="游明朝" charset="-128"/>
                <a:cs typeface="Arial" pitchFamily="34" charset="0"/>
              </a:rPr>
              <a:t>My Angel kitchen</a:t>
            </a: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 we understand the effects of the many economic variables that are likely to affect the business operations of the company. These factors are almost out of the company</a:t>
            </a:r>
            <a:r>
              <a:rPr kumimoji="0" lang="en-GB" sz="1400" b="0" i="0" u="none" strike="noStrike" cap="none" normalizeH="0" baseline="0" dirty="0" smtClean="0">
                <a:ln>
                  <a:noFill/>
                </a:ln>
                <a:solidFill>
                  <a:schemeClr val="tx1"/>
                </a:solidFill>
                <a:effectLst/>
                <a:latin typeface="Calibri"/>
                <a:ea typeface="游明朝" charset="-128"/>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s control, therefore, the company must prepare to change with those changes in order to survive and grow in the future.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The likely factors that may affect </a:t>
            </a:r>
            <a:r>
              <a:rPr kumimoji="0" lang="en-GB" sz="1400" b="1" i="1" u="none" strike="noStrike" cap="none" normalizeH="0" baseline="0" dirty="0" smtClean="0">
                <a:ln>
                  <a:noFill/>
                </a:ln>
                <a:solidFill>
                  <a:schemeClr val="tx1"/>
                </a:solidFill>
                <a:effectLst/>
                <a:latin typeface="Arial" pitchFamily="34" charset="0"/>
                <a:ea typeface="游明朝" charset="-128"/>
                <a:cs typeface="Arial" pitchFamily="34" charset="0"/>
              </a:rPr>
              <a:t>My Angel kitchen</a:t>
            </a: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 are the inflation rates, income expenditure of the population where the company operates, </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In case of </a:t>
            </a:r>
            <a:r>
              <a:rPr kumimoji="0" lang="en-GB" sz="1400" b="1" i="1" u="none" strike="noStrike" cap="none" normalizeH="0" baseline="0" dirty="0" smtClean="0">
                <a:ln>
                  <a:noFill/>
                </a:ln>
                <a:solidFill>
                  <a:schemeClr val="tx1"/>
                </a:solidFill>
                <a:effectLst/>
                <a:latin typeface="Arial" pitchFamily="34" charset="0"/>
                <a:ea typeface="游明朝" charset="-128"/>
                <a:cs typeface="Arial" pitchFamily="34" charset="0"/>
              </a:rPr>
              <a:t>My Angel kitchen</a:t>
            </a: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 as long as its majority of the operations are in the small town of United Kingdom, it is not hugely vulnerable to inflation rates as the </a:t>
            </a:r>
            <a:r>
              <a:rPr kumimoji="0" lang="en-GB" sz="1400" b="0" i="0" u="none" strike="noStrike" cap="none" normalizeH="0" baseline="0" dirty="0" err="1" smtClean="0">
                <a:ln>
                  <a:noFill/>
                </a:ln>
                <a:solidFill>
                  <a:schemeClr val="tx1"/>
                </a:solidFill>
                <a:effectLst/>
                <a:latin typeface="Arial" pitchFamily="34" charset="0"/>
                <a:ea typeface="游明朝" charset="-128"/>
                <a:cs typeface="Arial" pitchFamily="34" charset="0"/>
              </a:rPr>
              <a:t>UKeconomy</a:t>
            </a: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 tends to be more reliable than most other countries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45057" name="Rectangle 1"/>
          <p:cNvSpPr>
            <a:spLocks noChangeArrowheads="1"/>
          </p:cNvSpPr>
          <p:nvPr/>
        </p:nvSpPr>
        <p:spPr bwMode="auto">
          <a:xfrm>
            <a:off x="2571736" y="1357298"/>
            <a:ext cx="4643438" cy="461664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1" i="0" u="none" strike="noStrike" cap="none" normalizeH="0" baseline="0" dirty="0" smtClean="0" bmk="OLE_LINK74">
                <a:ln>
                  <a:noFill/>
                </a:ln>
                <a:solidFill>
                  <a:srgbClr val="660066"/>
                </a:solidFill>
                <a:effectLst/>
                <a:latin typeface="Arial" pitchFamily="34" charset="0"/>
                <a:ea typeface="游明朝" charset="-128"/>
                <a:cs typeface="Arial" pitchFamily="34" charset="0"/>
              </a:rPr>
              <a:t>Political Factors</a:t>
            </a:r>
            <a:endParaRPr kumimoji="0" lang="en-GB" sz="1400" b="0" i="0" u="none" strike="noStrike" cap="none" normalizeH="0" baseline="0" dirty="0" smtClean="0" bmk="OLE_LINK74">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bmk="OLE_LINK74">
              <a:ln>
                <a:noFill/>
              </a:ln>
              <a:solidFill>
                <a:schemeClr val="tx1"/>
              </a:solidFill>
              <a:effectLst/>
              <a:latin typeface="Arial" pitchFamily="34" charset="0"/>
              <a:ea typeface="游明朝"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bmk="OLE_LINK74">
                <a:ln>
                  <a:noFill/>
                </a:ln>
                <a:solidFill>
                  <a:schemeClr val="tx1"/>
                </a:solidFill>
                <a:effectLst/>
                <a:latin typeface="Arial" pitchFamily="34" charset="0"/>
                <a:ea typeface="游明朝" charset="-128"/>
                <a:cs typeface="Arial" pitchFamily="34" charset="0"/>
              </a:rPr>
              <a:t>Operations of the company are most likely affected by the changes in the laws within which the business operates</a:t>
            </a:r>
            <a:endParaRPr kumimoji="0" lang="en-GB" sz="1400" b="0" i="0" u="none" strike="noStrike" cap="none" normalizeH="0" baseline="0" dirty="0" smtClean="0" bmk="OLE_LINK74">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bmk="OLE_LINK74">
                <a:ln>
                  <a:noFill/>
                </a:ln>
                <a:solidFill>
                  <a:schemeClr val="tx1"/>
                </a:solidFill>
                <a:effectLst/>
                <a:latin typeface="Arial" pitchFamily="34" charset="0"/>
                <a:ea typeface="游明朝" charset="-128"/>
                <a:cs typeface="Arial" pitchFamily="34" charset="0"/>
              </a:rPr>
              <a:t>As long as the company has no active control over political factors, they have to change with the regulations.</a:t>
            </a:r>
            <a:endParaRPr kumimoji="0" lang="en-GB" sz="1400" b="0" i="0" u="none" strike="noStrike" cap="none" normalizeH="0" baseline="0" dirty="0" smtClean="0" bmk="OLE_LINK74">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1" i="0" u="none" strike="noStrike" cap="none" normalizeH="0" baseline="0" dirty="0" smtClean="0" bmk="OLE_LINK74">
              <a:ln>
                <a:noFill/>
              </a:ln>
              <a:solidFill>
                <a:srgbClr val="660066"/>
              </a:solidFill>
              <a:effectLst/>
              <a:latin typeface="Arial" pitchFamily="34" charset="0"/>
              <a:ea typeface="游明朝"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1" i="0" u="none" strike="noStrike" cap="none" normalizeH="0" baseline="0" dirty="0" smtClean="0" bmk="OLE_LINK74">
                <a:ln>
                  <a:noFill/>
                </a:ln>
                <a:solidFill>
                  <a:srgbClr val="660066"/>
                </a:solidFill>
                <a:effectLst/>
                <a:latin typeface="Arial" pitchFamily="34" charset="0"/>
                <a:ea typeface="游明朝" charset="-128"/>
                <a:cs typeface="Arial" pitchFamily="34" charset="0"/>
              </a:rPr>
              <a:t>Socio-cultural factors</a:t>
            </a:r>
            <a:endParaRPr kumimoji="0" lang="en-GB" sz="1400" b="0" i="0" u="none" strike="noStrike" cap="none" normalizeH="0" baseline="0" dirty="0" smtClean="0" bmk="OLE_LINK74">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bmk="OLE_LINK74">
                <a:ln>
                  <a:noFill/>
                </a:ln>
                <a:solidFill>
                  <a:schemeClr val="tx1"/>
                </a:solidFill>
                <a:effectLst/>
                <a:latin typeface="Calibri"/>
                <a:ea typeface="游明朝" charset="-128"/>
                <a:cs typeface="Arial" pitchFamily="34" charset="0"/>
              </a:rPr>
              <a:t> </a:t>
            </a:r>
            <a:r>
              <a:rPr kumimoji="0" lang="en-GB" sz="1400" b="0" i="0" u="none" strike="noStrike" cap="none" normalizeH="0" baseline="0" dirty="0" smtClean="0" bmk="OLE_LINK74">
                <a:ln>
                  <a:noFill/>
                </a:ln>
                <a:solidFill>
                  <a:schemeClr val="tx1"/>
                </a:solidFill>
                <a:effectLst/>
                <a:latin typeface="Arial" pitchFamily="34" charset="0"/>
                <a:ea typeface="游明朝" charset="-128"/>
                <a:cs typeface="Arial" pitchFamily="34" charset="0"/>
              </a:rPr>
              <a:t>Of all the elements in the wider marketing environment, the socio-cultural environment probably the greatest challenge. People</a:t>
            </a:r>
            <a:r>
              <a:rPr kumimoji="0" lang="en-GB" sz="1400" b="0" i="0" u="none" strike="noStrike" cap="none" normalizeH="0" baseline="0" dirty="0" smtClean="0" bmk="OLE_LINK74">
                <a:ln>
                  <a:noFill/>
                </a:ln>
                <a:solidFill>
                  <a:schemeClr val="tx1"/>
                </a:solidFill>
                <a:effectLst/>
                <a:latin typeface="Calibri"/>
                <a:ea typeface="游明朝" charset="-128"/>
                <a:cs typeface="Arial" pitchFamily="34" charset="0"/>
              </a:rPr>
              <a:t>’</a:t>
            </a:r>
            <a:r>
              <a:rPr kumimoji="0" lang="en-GB" sz="1400" b="0" i="0" u="none" strike="noStrike" cap="none" normalizeH="0" baseline="0" dirty="0" smtClean="0" bmk="OLE_LINK74">
                <a:ln>
                  <a:noFill/>
                </a:ln>
                <a:solidFill>
                  <a:schemeClr val="tx1"/>
                </a:solidFill>
                <a:effectLst/>
                <a:latin typeface="Arial" pitchFamily="34" charset="0"/>
                <a:ea typeface="游明朝" charset="-128"/>
                <a:cs typeface="Arial" pitchFamily="34" charset="0"/>
              </a:rPr>
              <a:t>s basic beliefs, attitudes and values are shaped by the society in which they grow</a:t>
            </a:r>
            <a:endParaRPr kumimoji="0" lang="en-GB" sz="1400" b="0" i="0" u="none" strike="noStrike" cap="none" normalizeH="0" baseline="0" dirty="0" smtClean="0" bmk="OLE_LINK74">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bmk="OLE_LINK74">
              <a:ln>
                <a:noFill/>
              </a:ln>
              <a:solidFill>
                <a:schemeClr val="tx1"/>
              </a:solidFill>
              <a:effectLst/>
              <a:latin typeface="Arial" pitchFamily="34" charset="0"/>
              <a:ea typeface="游明朝"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bmk="OLE_LINK74">
                <a:ln>
                  <a:noFill/>
                </a:ln>
                <a:solidFill>
                  <a:schemeClr val="tx1"/>
                </a:solidFill>
                <a:effectLst/>
                <a:latin typeface="Arial" pitchFamily="34" charset="0"/>
                <a:ea typeface="游明朝" charset="-128"/>
                <a:cs typeface="Arial" pitchFamily="34" charset="0"/>
              </a:rPr>
              <a:t>The possible impacts of socio-cultural factors on My angel kitchen could be the changing trend in people</a:t>
            </a:r>
            <a:r>
              <a:rPr kumimoji="0" lang="en-GB" sz="1400" b="0" i="0" u="none" strike="noStrike" cap="none" normalizeH="0" baseline="0" dirty="0" smtClean="0" bmk="OLE_LINK74">
                <a:ln>
                  <a:noFill/>
                </a:ln>
                <a:solidFill>
                  <a:schemeClr val="tx1"/>
                </a:solidFill>
                <a:effectLst/>
                <a:latin typeface="Calibri"/>
                <a:ea typeface="游明朝" charset="-128"/>
                <a:cs typeface="Arial" pitchFamily="34" charset="0"/>
              </a:rPr>
              <a:t>’</a:t>
            </a:r>
            <a:r>
              <a:rPr kumimoji="0" lang="en-GB" sz="1400" b="0" i="0" u="none" strike="noStrike" cap="none" normalizeH="0" baseline="0" dirty="0" smtClean="0" bmk="OLE_LINK74">
                <a:ln>
                  <a:noFill/>
                </a:ln>
                <a:solidFill>
                  <a:schemeClr val="tx1"/>
                </a:solidFill>
                <a:effectLst/>
                <a:latin typeface="Arial" pitchFamily="34" charset="0"/>
                <a:ea typeface="游明朝" charset="-128"/>
                <a:cs typeface="Arial" pitchFamily="34" charset="0"/>
              </a:rPr>
              <a:t>s taste, as time passes, customers may change their preference to a different direction than the business operates. Therefore, all companies must be keeping up-to-date with the changing trend.</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sp>
        <p:nvSpPr>
          <p:cNvPr id="47105" name="Rectangle 1"/>
          <p:cNvSpPr>
            <a:spLocks noChangeArrowheads="1"/>
          </p:cNvSpPr>
          <p:nvPr/>
        </p:nvSpPr>
        <p:spPr bwMode="auto">
          <a:xfrm>
            <a:off x="2857488" y="2214554"/>
            <a:ext cx="4572000" cy="20313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400" b="0" i="0" u="none" strike="noStrike" cap="none" normalizeH="0" baseline="0" dirty="0" smtClean="0">
                <a:ln>
                  <a:noFill/>
                </a:ln>
                <a:solidFill>
                  <a:srgbClr val="660066"/>
                </a:solidFill>
                <a:effectLst/>
                <a:latin typeface="Arial" pitchFamily="34" charset="0"/>
                <a:ea typeface="游明朝" charset="-128"/>
                <a:cs typeface="Arial" pitchFamily="34" charset="0"/>
              </a:rPr>
              <a:t>Technological factors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Technology is a major environmental influence upon the marketing department. It affects not only the firm</a:t>
            </a:r>
            <a:r>
              <a:rPr kumimoji="0" lang="en-GB" sz="1400" b="0" i="0" u="none" strike="noStrike" cap="none" normalizeH="0" baseline="0" dirty="0" smtClean="0">
                <a:ln>
                  <a:noFill/>
                </a:ln>
                <a:solidFill>
                  <a:schemeClr val="tx1"/>
                </a:solidFill>
                <a:effectLst/>
                <a:latin typeface="Calibri"/>
                <a:ea typeface="游明朝" charset="-128"/>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s operations and products, but also consumers</a:t>
            </a:r>
            <a:r>
              <a:rPr kumimoji="0" lang="en-GB" sz="1400" b="0" i="0" u="none" strike="noStrike" cap="none" normalizeH="0" baseline="0" dirty="0" smtClean="0">
                <a:ln>
                  <a:noFill/>
                </a:ln>
                <a:solidFill>
                  <a:schemeClr val="tx1"/>
                </a:solidFill>
                <a:effectLst/>
                <a:latin typeface="Calibri"/>
                <a:ea typeface="游明朝" charset="-128"/>
                <a:cs typeface="Arial" pitchFamily="34" charset="0"/>
              </a:rPr>
              <a:t>’</a:t>
            </a: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 lifestyles and consumption patterns. Management must be aware of the impact of technological changes.</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smtClean="0">
                <a:ln>
                  <a:noFill/>
                </a:ln>
                <a:solidFill>
                  <a:schemeClr val="tx1"/>
                </a:solidFill>
                <a:effectLst/>
                <a:latin typeface="Arial" pitchFamily="34" charset="0"/>
                <a:ea typeface="游明朝" charset="-128"/>
                <a:cs typeface="Arial" pitchFamily="34" charset="0"/>
              </a:rPr>
              <a:t>My Angel Kitchen considers the competitors approach to technology to keep up-to-date.</a:t>
            </a:r>
            <a:endParaRPr kumimoji="0" lang="en-GB" sz="1400"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gels Kitchen logo.jpg"/>
          <p:cNvPicPr/>
          <p:nvPr/>
        </p:nvPicPr>
        <p:blipFill>
          <a:blip r:embed="rId2" cstate="print"/>
          <a:srcRect l="17782" t="7670" r="17318" b="4824"/>
          <a:stretch>
            <a:fillRect/>
          </a:stretch>
        </p:blipFill>
        <p:spPr>
          <a:xfrm>
            <a:off x="6305550" y="0"/>
            <a:ext cx="2838450" cy="1657350"/>
          </a:xfrm>
          <a:prstGeom prst="rect">
            <a:avLst/>
          </a:prstGeom>
        </p:spPr>
      </p:pic>
      <p:pic>
        <p:nvPicPr>
          <p:cNvPr id="8193" name="Picture 1" descr="C:\Users\PC240\Pictures\Prasentation Pictures\kids_smoothy.jpg"/>
          <p:cNvPicPr>
            <a:picLocks noChangeAspect="1" noChangeArrowheads="1"/>
          </p:cNvPicPr>
          <p:nvPr/>
        </p:nvPicPr>
        <p:blipFill>
          <a:blip r:embed="rId3"/>
          <a:srcRect/>
          <a:stretch>
            <a:fillRect/>
          </a:stretch>
        </p:blipFill>
        <p:spPr bwMode="auto">
          <a:xfrm>
            <a:off x="2643174" y="1785926"/>
            <a:ext cx="5521138" cy="4347896"/>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351</TotalTime>
  <Words>3162</Words>
  <Application>Microsoft Office PowerPoint</Application>
  <PresentationFormat>On-screen Show (4:3)</PresentationFormat>
  <Paragraphs>680</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Oriel</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PC240</dc:creator>
  <cp:lastModifiedBy>PC240</cp:lastModifiedBy>
  <cp:revision>38</cp:revision>
  <dcterms:created xsi:type="dcterms:W3CDTF">2017-12-11T21:29:30Z</dcterms:created>
  <dcterms:modified xsi:type="dcterms:W3CDTF">2017-12-15T03:20:35Z</dcterms:modified>
</cp:coreProperties>
</file>