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77" r:id="rId5"/>
    <p:sldId id="392" r:id="rId6"/>
    <p:sldId id="389" r:id="rId7"/>
    <p:sldId id="390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66FFCC"/>
    <a:srgbClr val="9ABDFC"/>
    <a:srgbClr val="ACC8EA"/>
    <a:srgbClr val="EBF5FF"/>
    <a:srgbClr val="9933FF"/>
    <a:srgbClr val="FDE8D7"/>
    <a:srgbClr val="FEF9DE"/>
    <a:srgbClr val="D5FBEF"/>
    <a:srgbClr val="DDDD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E052BA-D6A4-4229-BF51-7AD58D28938B}" v="2" dt="2025-10-14T20:37:34.8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86248" autoAdjust="0"/>
  </p:normalViewPr>
  <p:slideViewPr>
    <p:cSldViewPr showGuides="1">
      <p:cViewPr varScale="1">
        <p:scale>
          <a:sx n="87" d="100"/>
          <a:sy n="87" d="100"/>
        </p:scale>
        <p:origin x="84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8501B0F-2A54-4327-9FBC-4AB4177601A5}"/>
    <pc:docChg chg="undo custSel addSld delSld modSld">
      <pc:chgData name="Piyumika Kithulgoda Gamage" userId="8130ac14-9727-4963-a006-512f362f8357" providerId="ADAL" clId="{98501B0F-2A54-4327-9FBC-4AB4177601A5}" dt="2025-10-14T20:38:10.994" v="61" actId="20577"/>
      <pc:docMkLst>
        <pc:docMk/>
      </pc:docMkLst>
      <pc:sldChg chg="modSp add mod">
        <pc:chgData name="Piyumika Kithulgoda Gamage" userId="8130ac14-9727-4963-a006-512f362f8357" providerId="ADAL" clId="{98501B0F-2A54-4327-9FBC-4AB4177601A5}" dt="2025-10-14T20:38:10.994" v="61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98501B0F-2A54-4327-9FBC-4AB4177601A5}" dt="2025-10-14T20:37:19.331" v="45" actId="20577"/>
          <ac:spMkLst>
            <pc:docMk/>
            <pc:sldMk cId="0" sldId="277"/>
            <ac:spMk id="15361" creationId="{A399C26D-3D5A-0BD2-6339-6F8F7BCC5A20}"/>
          </ac:spMkLst>
        </pc:spChg>
        <pc:spChg chg="mod">
          <ac:chgData name="Piyumika Kithulgoda Gamage" userId="8130ac14-9727-4963-a006-512f362f8357" providerId="ADAL" clId="{98501B0F-2A54-4327-9FBC-4AB4177601A5}" dt="2025-10-14T20:38:10.994" v="61" actId="20577"/>
          <ac:spMkLst>
            <pc:docMk/>
            <pc:sldMk cId="0" sldId="277"/>
            <ac:spMk id="15362" creationId="{AB035180-7891-E007-A27A-DEE8140148A1}"/>
          </ac:spMkLst>
        </pc:spChg>
      </pc:sldChg>
      <pc:sldChg chg="modSp mod">
        <pc:chgData name="Piyumika Kithulgoda Gamage" userId="8130ac14-9727-4963-a006-512f362f8357" providerId="ADAL" clId="{98501B0F-2A54-4327-9FBC-4AB4177601A5}" dt="2025-10-14T20:33:17.306" v="38" actId="122"/>
        <pc:sldMkLst>
          <pc:docMk/>
          <pc:sldMk cId="0" sldId="390"/>
        </pc:sldMkLst>
        <pc:spChg chg="mod">
          <ac:chgData name="Piyumika Kithulgoda Gamage" userId="8130ac14-9727-4963-a006-512f362f8357" providerId="ADAL" clId="{98501B0F-2A54-4327-9FBC-4AB4177601A5}" dt="2025-10-14T20:33:17.306" v="38" actId="122"/>
          <ac:spMkLst>
            <pc:docMk/>
            <pc:sldMk cId="0" sldId="390"/>
            <ac:spMk id="8" creationId="{00000000-0000-0000-0000-000000000000}"/>
          </ac:spMkLst>
        </pc:spChg>
      </pc:sldChg>
      <pc:sldChg chg="modSp del mod">
        <pc:chgData name="Piyumika Kithulgoda Gamage" userId="8130ac14-9727-4963-a006-512f362f8357" providerId="ADAL" clId="{98501B0F-2A54-4327-9FBC-4AB4177601A5}" dt="2025-10-14T20:37:41.272" v="50" actId="47"/>
        <pc:sldMkLst>
          <pc:docMk/>
          <pc:sldMk cId="186959598" sldId="391"/>
        </pc:sldMkLst>
        <pc:spChg chg="mod">
          <ac:chgData name="Piyumika Kithulgoda Gamage" userId="8130ac14-9727-4963-a006-512f362f8357" providerId="ADAL" clId="{98501B0F-2A54-4327-9FBC-4AB4177601A5}" dt="2025-10-14T20:37:30.866" v="48" actId="27636"/>
          <ac:spMkLst>
            <pc:docMk/>
            <pc:sldMk cId="186959598" sldId="391"/>
            <ac:spMk id="2" creationId="{38231675-82EA-A60E-BE85-61B2813EF92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789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834914CC-FDF9-4A8C-8A66-27536960D8B0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3C5E6D-D9B1-466B-90FA-F9663170355D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F0EC7-E9B7-48E3-B6BC-E97F22AFF68D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21885-E54A-44A2-98C7-96F00BB56541}" type="datetime1">
              <a:rPr lang="en-GB" smtClean="0"/>
              <a:t>15/02/2026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A9632C-3BD8-47D5-9514-CBA2D7CE897D}" type="datetime1">
              <a:rPr lang="en-GB" smtClean="0"/>
              <a:t>15/02/2026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4B6C-E5E7-4CEA-A98C-1DC12DD217AD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27ED6-86B8-4C31-B270-B932A567481F}" type="datetime1">
              <a:rPr lang="en-GB" smtClean="0"/>
              <a:t>15/02/2026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A2FE5-3521-442F-B4B4-86328FC08DC9}" type="datetime1">
              <a:rPr lang="en-GB" smtClean="0"/>
              <a:t>15/02/2026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DFA90-6A84-4D11-9B07-5CBAFF3554E8}" type="datetime1">
              <a:rPr lang="en-GB" smtClean="0"/>
              <a:t>15/02/2026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75599-C7C7-4684-97D6-8373762B6FBD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EAE3A-1AF5-489E-8C39-24754A40A4B7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D38B7-E346-4E27-8E7A-CE9EA0997343}" type="datetime1">
              <a:rPr lang="en-GB" smtClean="0"/>
              <a:t>15/02/2026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course/view.php?id=11455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>
            <a:extLst>
              <a:ext uri="{FF2B5EF4-FFF2-40B4-BE49-F238E27FC236}">
                <a16:creationId xmlns:a16="http://schemas.microsoft.com/office/drawing/2014/main" id="{A399C26D-3D5A-0BD2-6339-6F8F7BCC5A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576" y="1268760"/>
            <a:ext cx="7772400" cy="15128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b="1" dirty="0"/>
              <a:t>LCBB6022</a:t>
            </a:r>
            <a:br>
              <a:rPr lang="en-GB" altLang="en-US" sz="3600" b="1" dirty="0"/>
            </a:br>
            <a:r>
              <a:rPr lang="en-GB" altLang="en-US" sz="3600" b="1" dirty="0"/>
              <a:t>Week 2 – Infor Skills Session</a:t>
            </a:r>
            <a:br>
              <a:rPr lang="en-GB" altLang="en-US" sz="3600" b="1" dirty="0"/>
            </a:br>
            <a:r>
              <a:rPr lang="en-GB" altLang="en-US" sz="3600" b="1" dirty="0"/>
              <a:t>Leadership and management, theory and practice</a:t>
            </a:r>
            <a:r>
              <a:rPr lang="en-GB" altLang="en-US" sz="3600" dirty="0"/>
              <a:t> </a:t>
            </a:r>
          </a:p>
        </p:txBody>
      </p:sp>
      <p:sp>
        <p:nvSpPr>
          <p:cNvPr id="15362" name="Subtitle 4">
            <a:extLst>
              <a:ext uri="{FF2B5EF4-FFF2-40B4-BE49-F238E27FC236}">
                <a16:creationId xmlns:a16="http://schemas.microsoft.com/office/drawing/2014/main" id="{AB035180-7891-E007-A27A-DEE8140148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504" y="4092089"/>
            <a:ext cx="6400800" cy="2304157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r>
              <a:rPr lang="en-GB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Week 2-Introduction to the Academic and </a:t>
            </a:r>
            <a:r>
              <a:rPr lang="en-GB" b="1" dirty="0" err="1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InfoSkills</a:t>
            </a:r>
            <a:r>
              <a:rPr lang="en-GB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Programme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15/02/2026</a:t>
            </a:fld>
            <a:endParaRPr lang="en-GB" altLang="en-US"/>
          </a:p>
        </p:txBody>
      </p:sp>
      <p:sp>
        <p:nvSpPr>
          <p:cNvPr id="15364" name="Slide Number Placeholder 5">
            <a:extLst>
              <a:ext uri="{FF2B5EF4-FFF2-40B4-BE49-F238E27FC236}">
                <a16:creationId xmlns:a16="http://schemas.microsoft.com/office/drawing/2014/main" id="{B7BBD24F-2DB5-79A6-A052-DD640297C5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FEFB3C-56E4-FD45-97B0-09B1D7ACE89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F0793-ACC3-1109-0909-276695A5E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latin typeface="Arial" panose="020B0604020202020204" pitchFamily="34" charset="0"/>
              </a:rPr>
              <a:t>Academic and </a:t>
            </a:r>
            <a:r>
              <a:rPr lang="en-US" altLang="en-US" b="1" dirty="0" err="1">
                <a:latin typeface="Arial" panose="020B0604020202020204" pitchFamily="34" charset="0"/>
              </a:rPr>
              <a:t>InfoSkills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lang="en-US" altLang="en-US" dirty="0" err="1">
                <a:latin typeface="Arial" panose="020B0604020202020204" pitchFamily="34" charset="0"/>
              </a:rPr>
              <a:t>programme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274191-59E1-CB9A-DBF3-E24E3CF7D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9757754-4FB9-FEA7-BB10-0FB3D67EA7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061" y="1510625"/>
            <a:ext cx="8245739" cy="3908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>
                <a:latin typeface="Arial" panose="020B0604020202020204" pitchFamily="34" charset="0"/>
              </a:rPr>
              <a:t>The </a:t>
            </a:r>
            <a:r>
              <a:rPr lang="en-US" altLang="en-US" sz="2200" b="1" dirty="0">
                <a:latin typeface="Arial" panose="020B0604020202020204" pitchFamily="34" charset="0"/>
              </a:rPr>
              <a:t>Academic and </a:t>
            </a:r>
            <a:r>
              <a:rPr lang="en-US" altLang="en-US" sz="2200" b="1" dirty="0" err="1">
                <a:latin typeface="Arial" panose="020B0604020202020204" pitchFamily="34" charset="0"/>
              </a:rPr>
              <a:t>InfoSkills</a:t>
            </a:r>
            <a:r>
              <a:rPr lang="en-US" altLang="en-US" sz="2200" dirty="0">
                <a:latin typeface="Arial" panose="020B0604020202020204" pitchFamily="34" charset="0"/>
              </a:rPr>
              <a:t> </a:t>
            </a:r>
            <a:r>
              <a:rPr lang="en-US" altLang="en-US" sz="2200" dirty="0" err="1">
                <a:latin typeface="Arial" panose="020B0604020202020204" pitchFamily="34" charset="0"/>
              </a:rPr>
              <a:t>programme</a:t>
            </a:r>
            <a:r>
              <a:rPr lang="en-US" altLang="en-US" sz="2200" dirty="0">
                <a:latin typeface="Arial" panose="020B0604020202020204" pitchFamily="34" charset="0"/>
              </a:rPr>
              <a:t> is designed to help you develop key </a:t>
            </a:r>
            <a:r>
              <a:rPr lang="en-US" altLang="en-US" sz="2200" b="1" dirty="0">
                <a:latin typeface="Arial" panose="020B0604020202020204" pitchFamily="34" charset="0"/>
              </a:rPr>
              <a:t>academic, research, and information management skills</a:t>
            </a:r>
            <a:r>
              <a:rPr lang="en-US" altLang="en-US" sz="2200" dirty="0">
                <a:latin typeface="Arial" panose="020B0604020202020204" pitchFamily="34" charset="0"/>
              </a:rPr>
              <a:t> essential for success in your studies.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000" dirty="0">
                <a:latin typeface="Arial" panose="020B0604020202020204" pitchFamily="34" charset="0"/>
              </a:rPr>
              <a:t>It provides online learning modules that guide you on: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Finding and using reliable academic sources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Referencing correctly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Understanding academic integrity and avoiding plagiarism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dirty="0">
                <a:latin typeface="Arial" panose="020B0604020202020204" pitchFamily="34" charset="0"/>
              </a:rPr>
              <a:t>Becoming an independent, confident researcher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000" dirty="0">
                <a:latin typeface="Arial" panose="020B0604020202020204" pitchFamily="34" charset="0"/>
              </a:rPr>
              <a:t>Completing these modules will </a:t>
            </a:r>
            <a:r>
              <a:rPr lang="en-US" altLang="en-US" sz="2000" b="1" dirty="0">
                <a:latin typeface="Arial" panose="020B0604020202020204" pitchFamily="34" charset="0"/>
              </a:rPr>
              <a:t>enhance your academic performance</a:t>
            </a:r>
            <a:r>
              <a:rPr lang="en-US" altLang="en-US" sz="2000" dirty="0">
                <a:latin typeface="Arial" panose="020B0604020202020204" pitchFamily="34" charset="0"/>
              </a:rPr>
              <a:t> and support your assignments, reports, and dissertations.</a:t>
            </a:r>
          </a:p>
        </p:txBody>
      </p:sp>
    </p:spTree>
    <p:extLst>
      <p:ext uri="{BB962C8B-B14F-4D97-AF65-F5344CB8AC3E}">
        <p14:creationId xmlns:p14="http://schemas.microsoft.com/office/powerpoint/2010/main" val="235706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6FE0100-C81E-8E48-E88A-DA41D9CA7163}"/>
              </a:ext>
            </a:extLst>
          </p:cNvPr>
          <p:cNvSpPr/>
          <p:nvPr/>
        </p:nvSpPr>
        <p:spPr>
          <a:xfrm>
            <a:off x="1" y="0"/>
            <a:ext cx="9118642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2400" dirty="0"/>
          </a:p>
        </p:txBody>
      </p:sp>
      <p:pic>
        <p:nvPicPr>
          <p:cNvPr id="10" name="Picture 6" descr="LCHS4009 Online Infoskills Programme (1).pptx - WPS Office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86" t="25564" r="8720" b="8883"/>
          <a:stretch>
            <a:fillRect/>
          </a:stretch>
        </p:blipFill>
        <p:spPr bwMode="auto">
          <a:xfrm>
            <a:off x="25357" y="706986"/>
            <a:ext cx="9093285" cy="5444028"/>
          </a:xfrm>
          <a:prstGeom prst="rect">
            <a:avLst/>
          </a:prstGeom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46D2B4-2CAE-7F17-252B-6FA8A4554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7AB17F-E364-6E4B-37FA-16E39517CDD0}"/>
              </a:ext>
            </a:extLst>
          </p:cNvPr>
          <p:cNvSpPr txBox="1"/>
          <p:nvPr/>
        </p:nvSpPr>
        <p:spPr>
          <a:xfrm>
            <a:off x="1547664" y="2143973"/>
            <a:ext cx="4392488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Course: Library </a:t>
            </a:r>
            <a:r>
              <a:rPr lang="en-GB" b="1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Infoskills</a:t>
            </a:r>
            <a:r>
              <a:rPr lang="en-GB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Home</a:t>
            </a: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912" y="304586"/>
            <a:ext cx="7992888" cy="1065530"/>
          </a:xfrm>
        </p:spPr>
        <p:txBody>
          <a:bodyPr>
            <a:noAutofit/>
          </a:bodyPr>
          <a:lstStyle/>
          <a:p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Applying What You’ve Learned</a:t>
            </a:r>
            <a:endParaRPr lang="en-GB" sz="33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700808"/>
            <a:ext cx="8230235" cy="3816707"/>
          </a:xfrm>
        </p:spPr>
        <p:txBody>
          <a:bodyPr>
            <a:noAutofit/>
          </a:bodyPr>
          <a:lstStyle/>
          <a:p>
            <a:r>
              <a:rPr lang="en-GB" sz="2000" b="1" dirty="0"/>
              <a:t>Check the content carefully</a:t>
            </a:r>
            <a:r>
              <a:rPr lang="en-GB" sz="2000" dirty="0"/>
              <a:t> and identify which sections are most relevant to your module.</a:t>
            </a:r>
          </a:p>
          <a:p>
            <a:r>
              <a:rPr lang="en-GB" sz="2000" b="1" dirty="0"/>
              <a:t>Open your current assignment brief</a:t>
            </a:r>
            <a:r>
              <a:rPr lang="en-GB" sz="2000" dirty="0"/>
              <a:t> and review how the </a:t>
            </a:r>
            <a:r>
              <a:rPr lang="en-GB" sz="2000" dirty="0" err="1"/>
              <a:t>InfoSkills</a:t>
            </a:r>
            <a:r>
              <a:rPr lang="en-GB" sz="2000" dirty="0"/>
              <a:t> content - such as referencing, academic integrity, and finding reliable sources - can be </a:t>
            </a:r>
            <a:r>
              <a:rPr lang="en-GB" sz="2000" b="1" dirty="0"/>
              <a:t>applied to complete your assignments effectively.</a:t>
            </a:r>
            <a:endParaRPr lang="en-GB" sz="2000" dirty="0"/>
          </a:p>
          <a:p>
            <a:r>
              <a:rPr lang="en-GB" sz="2000" b="1" dirty="0"/>
              <a:t>Discuss with your classmates and tutor</a:t>
            </a:r>
            <a:r>
              <a:rPr lang="en-GB" sz="2000" dirty="0"/>
              <a:t> how these skills can strengthen your academic writing and improve the quality of your submissions.</a:t>
            </a:r>
          </a:p>
          <a:p>
            <a:pPr marL="0" indent="0" algn="ctr">
              <a:buNone/>
            </a:pPr>
            <a:r>
              <a:rPr lang="en-GB" sz="2000" b="1" dirty="0">
                <a:solidFill>
                  <a:srgbClr val="FF0000"/>
                </a:solidFill>
              </a:rPr>
              <a:t>Complete Units 1 and 2 of </a:t>
            </a:r>
            <a:r>
              <a:rPr lang="en-GB" sz="2000" b="1">
                <a:solidFill>
                  <a:srgbClr val="FF0000"/>
                </a:solidFill>
              </a:rPr>
              <a:t>“Referencing </a:t>
            </a:r>
            <a:r>
              <a:rPr lang="en-GB" sz="2000" b="1" dirty="0">
                <a:solidFill>
                  <a:srgbClr val="FF0000"/>
                </a:solidFill>
              </a:rPr>
              <a:t>”</a:t>
            </a:r>
            <a:r>
              <a:rPr lang="en-GB" sz="2000" dirty="0">
                <a:solidFill>
                  <a:srgbClr val="FF0000"/>
                </a:solidFill>
              </a:rPr>
              <a:t> before attending next week’s session</a:t>
            </a:r>
            <a:endParaRPr lang="en-GB" altLang="en-US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altLang="en-US" sz="20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291C40-097F-1B16-24D7-00045C8F1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82ECA4208F894FB976AB29275AA5E3" ma:contentTypeVersion="17" ma:contentTypeDescription="Create a new document." ma:contentTypeScope="" ma:versionID="bf165331a284a3e7c1609dd2c7f4d4d4">
  <xsd:schema xmlns:xsd="http://www.w3.org/2001/XMLSchema" xmlns:xs="http://www.w3.org/2001/XMLSchema" xmlns:p="http://schemas.microsoft.com/office/2006/metadata/properties" xmlns:ns3="5f427e64-3a4c-4c95-831c-bb00b8a9576f" xmlns:ns4="ad389132-6dea-45dd-92a2-b4046209ed84" targetNamespace="http://schemas.microsoft.com/office/2006/metadata/properties" ma:root="true" ma:fieldsID="8145248f4ececefb22b43307e4f06d79" ns3:_="" ns4:_="">
    <xsd:import namespace="5f427e64-3a4c-4c95-831c-bb00b8a9576f"/>
    <xsd:import namespace="ad389132-6dea-45dd-92a2-b4046209ed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LengthInSeconds" minOccurs="0"/>
                <xsd:element ref="ns3:_activity" minOccurs="0"/>
                <xsd:element ref="ns3:MediaServiceObjectDetectorVersions" minOccurs="0"/>
                <xsd:element ref="ns3:MediaServiceSystemTags" minOccurs="0"/>
                <xsd:element ref="ns3:MediaServiceSearchPropertie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427e64-3a4c-4c95-831c-bb00b8a9576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389132-6dea-45dd-92a2-b4046209ed84" elementFormDefault="qualified">
    <xsd:import namespace="http://schemas.microsoft.com/office/2006/documentManagement/types"/>
    <xsd:import namespace="http://schemas.microsoft.com/office/infopath/2007/PartnerControls"/>
    <xsd:element name="SharedWithUsers" ma:index="2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d389132-6dea-45dd-92a2-b4046209ed84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  <_activity xmlns="5f427e64-3a4c-4c95-831c-bb00b8a9576f" xsi:nil="true"/>
  </documentManagement>
</p:properties>
</file>

<file path=customXml/itemProps1.xml><?xml version="1.0" encoding="utf-8"?>
<ds:datastoreItem xmlns:ds="http://schemas.openxmlformats.org/officeDocument/2006/customXml" ds:itemID="{0733AD19-5565-4DC5-87B6-695D7A6918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f427e64-3a4c-4c95-831c-bb00b8a9576f"/>
    <ds:schemaRef ds:uri="ad389132-6dea-45dd-92a2-b4046209ed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/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5f427e64-3a4c-4c95-831c-bb00b8a9576f"/>
    <ds:schemaRef ds:uri="http://schemas.openxmlformats.org/package/2006/metadata/core-properties"/>
    <ds:schemaRef ds:uri="ad389132-6dea-45dd-92a2-b4046209ed84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203</Words>
  <Application>Microsoft Office PowerPoint</Application>
  <PresentationFormat>On-screen Show (4:3)</PresentationFormat>
  <Paragraphs>25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Myriad Pro</vt:lpstr>
      <vt:lpstr>Arial</vt:lpstr>
      <vt:lpstr>Calibri</vt:lpstr>
      <vt:lpstr>20140311PresentationUWTSDTemplate</vt:lpstr>
      <vt:lpstr>LCBB6022 Week 2 – Infor Skills Session Leadership and management, theory and practice </vt:lpstr>
      <vt:lpstr>Academic and InfoSkills programme</vt:lpstr>
      <vt:lpstr>PowerPoint Presentation</vt:lpstr>
      <vt:lpstr>Applying What You’ve Learned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Piyumika Kithulgoda Gamage</cp:lastModifiedBy>
  <cp:revision>295</cp:revision>
  <dcterms:created xsi:type="dcterms:W3CDTF">2015-04-14T15:21:00Z</dcterms:created>
  <dcterms:modified xsi:type="dcterms:W3CDTF">2026-02-15T16:47:23Z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0x0101006082ECA4208F894FB976AB29275AA5E3</vt:lpwstr>
  </property>
  <property fmtid="{D5CDD505-2E9C-101B-9397-08002B2CF9AE}" pid="3" name="ICV">
    <vt:lpwstr>87E267EA2A004A88933AD0CA96CB6761_13</vt:lpwstr>
  </property>
  <property fmtid="{D5CDD505-2E9C-101B-9397-08002B2CF9AE}" pid="4" name="KSOProductBuildVer">
    <vt:lpwstr>2057-12.2.0.17562</vt:lpwstr>
  </property>
</Properties>
</file>