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1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B43B017-B6F9-4511-AA43-454D78716ABC}" type="datetimeFigureOut">
              <a:rPr lang="en-US" smtClean="0"/>
              <a:pPr/>
              <a:t>2/9/2011</a:t>
            </a:fld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C6C62DB-23E4-44CA-BE29-6E9D36A2826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chemeClr val="tx1"/>
                </a:solidFill>
                <a:effectLst/>
                <a:latin typeface="Times New Roman" pitchFamily="18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Threats from Within and Without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Modern Chinese History</a:t>
            </a:r>
          </a:p>
          <a:p>
            <a:r>
              <a:rPr lang="en-US" dirty="0" smtClean="0"/>
              <a:t>Lecture 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I. The end of the Qianlong reign – turning point in Chinese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Success of the Qing state began to undermine the dynasty</a:t>
            </a:r>
          </a:p>
          <a:p>
            <a:pPr lvl="1"/>
            <a:r>
              <a:rPr lang="en-US" dirty="0" smtClean="0"/>
              <a:t>Population growth pushed against food supply</a:t>
            </a:r>
          </a:p>
          <a:p>
            <a:pPr lvl="1"/>
            <a:r>
              <a:rPr lang="en-US" dirty="0" smtClean="0"/>
              <a:t>Labor </a:t>
            </a:r>
            <a:r>
              <a:rPr lang="en-US" dirty="0" err="1" smtClean="0"/>
              <a:t>organisation</a:t>
            </a:r>
            <a:r>
              <a:rPr lang="en-US" dirty="0" smtClean="0"/>
              <a:t> made technological improvements unprofitable (“High-Level Equilibrium Trap”, Mark Elvin)</a:t>
            </a:r>
          </a:p>
          <a:p>
            <a:pPr lvl="1"/>
            <a:r>
              <a:rPr lang="en-US" dirty="0" smtClean="0"/>
              <a:t>Tax evasion by elite of literati and merchants</a:t>
            </a:r>
          </a:p>
          <a:p>
            <a:pPr lvl="1"/>
            <a:r>
              <a:rPr lang="en-US" dirty="0" smtClean="0"/>
              <a:t>Rebellions against landlords and local officials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End of the Qianlong reign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International context had changed</a:t>
            </a:r>
          </a:p>
          <a:p>
            <a:pPr lvl="1"/>
            <a:r>
              <a:rPr lang="en-US" dirty="0" smtClean="0"/>
              <a:t>From middle of 18</a:t>
            </a:r>
            <a:r>
              <a:rPr lang="en-US" baseline="30000" dirty="0" smtClean="0"/>
              <a:t>th</a:t>
            </a:r>
            <a:r>
              <a:rPr lang="en-US" dirty="0" smtClean="0"/>
              <a:t> century </a:t>
            </a:r>
            <a:r>
              <a:rPr lang="en-US" dirty="0" smtClean="0">
                <a:sym typeface="Wingdings" pitchFamily="2" charset="2"/>
              </a:rPr>
              <a:t> trade regulated through Canton (</a:t>
            </a:r>
            <a:r>
              <a:rPr lang="en-US" dirty="0" err="1" smtClean="0">
                <a:sym typeface="Wingdings" pitchFamily="2" charset="2"/>
              </a:rPr>
              <a:t>cohong</a:t>
            </a:r>
            <a:r>
              <a:rPr lang="en-US" dirty="0" smtClean="0">
                <a:sym typeface="Wingdings" pitchFamily="2" charset="2"/>
              </a:rPr>
              <a:t> </a:t>
            </a:r>
            <a:r>
              <a:rPr lang="zh-CN" altLang="en-US" dirty="0" smtClean="0">
                <a:sym typeface="Wingdings" pitchFamily="2" charset="2"/>
              </a:rPr>
              <a:t>公行</a:t>
            </a:r>
            <a:r>
              <a:rPr lang="en-US" dirty="0" smtClean="0">
                <a:sym typeface="Wingdings" pitchFamily="2" charset="2"/>
              </a:rPr>
              <a:t>)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Silver flowed into China as West bought Chinese goods (tea, silk, ceramics)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Changes in the West put pressure on system</a:t>
            </a:r>
          </a:p>
          <a:p>
            <a:pPr lvl="1"/>
            <a:r>
              <a:rPr lang="en-US" dirty="0" smtClean="0">
                <a:sym typeface="Wingdings" pitchFamily="2" charset="2"/>
              </a:rPr>
              <a:t>British sent missions to open trade relations; 1792-93 (</a:t>
            </a:r>
            <a:r>
              <a:rPr lang="en-US" dirty="0" err="1" smtClean="0">
                <a:sym typeface="Wingdings" pitchFamily="2" charset="2"/>
              </a:rPr>
              <a:t>Macartney</a:t>
            </a:r>
            <a:r>
              <a:rPr lang="en-US" dirty="0" smtClean="0">
                <a:sym typeface="Wingdings" pitchFamily="2" charset="2"/>
              </a:rPr>
              <a:t>) and 1816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Opium and trade with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smtClean="0"/>
              <a:t>Opium known as medicinal drug since a long time</a:t>
            </a:r>
          </a:p>
          <a:p>
            <a:r>
              <a:rPr lang="en-US" sz="3000" dirty="0" err="1" smtClean="0"/>
              <a:t>Yongzheng</a:t>
            </a:r>
            <a:r>
              <a:rPr lang="en-US" sz="3000" dirty="0" smtClean="0"/>
              <a:t>(r. </a:t>
            </a:r>
            <a:r>
              <a:rPr lang="en-US" sz="3000" smtClean="0"/>
              <a:t>1722-35</a:t>
            </a:r>
            <a:r>
              <a:rPr lang="en-US" sz="3000" dirty="0" smtClean="0"/>
              <a:t>): </a:t>
            </a:r>
            <a:r>
              <a:rPr lang="en-US" sz="3000" dirty="0" smtClean="0"/>
              <a:t>bans Opium as non-medicinal drug</a:t>
            </a:r>
          </a:p>
          <a:p>
            <a:r>
              <a:rPr lang="en-US" sz="3000" dirty="0" smtClean="0"/>
              <a:t>British destroyed cotton industry in Bengal and other parts of India (Why?) to grow opium</a:t>
            </a:r>
          </a:p>
          <a:p>
            <a:r>
              <a:rPr lang="en-US" sz="3000" dirty="0" smtClean="0"/>
              <a:t>1816-mid 1830: volume of opium shipped into China grows steadily</a:t>
            </a:r>
            <a:endParaRPr lang="en-GB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Opium: Effects on China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Millions of addicts</a:t>
            </a:r>
          </a:p>
          <a:p>
            <a:r>
              <a:rPr lang="en-US" dirty="0" smtClean="0"/>
              <a:t>China had to pay for opium in silver </a:t>
            </a:r>
            <a:r>
              <a:rPr lang="en-US" dirty="0" smtClean="0">
                <a:sym typeface="Wingdings" pitchFamily="2" charset="2"/>
              </a:rPr>
              <a:t> reversal of silver flow</a:t>
            </a:r>
          </a:p>
          <a:p>
            <a:r>
              <a:rPr lang="en-US" dirty="0" smtClean="0">
                <a:sym typeface="Wingdings" pitchFamily="2" charset="2"/>
              </a:rPr>
              <a:t>Shortage of silver in China</a:t>
            </a:r>
          </a:p>
          <a:p>
            <a:r>
              <a:rPr lang="en-US" dirty="0" smtClean="0">
                <a:sym typeface="Wingdings" pitchFamily="2" charset="2"/>
              </a:rPr>
              <a:t>Heavy tax burden since taxes had to be paid in silver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Qing Responses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Challenges</a:t>
            </a:r>
          </a:p>
          <a:p>
            <a:pPr lvl="1"/>
            <a:r>
              <a:rPr lang="en-US" dirty="0" smtClean="0"/>
              <a:t>Established interests</a:t>
            </a:r>
          </a:p>
          <a:p>
            <a:pPr lvl="1"/>
            <a:r>
              <a:rPr lang="en-US" dirty="0" smtClean="0"/>
              <a:t>Declining revenues </a:t>
            </a:r>
            <a:r>
              <a:rPr lang="en-US" dirty="0" smtClean="0">
                <a:sym typeface="Wingdings" pitchFamily="2" charset="2"/>
              </a:rPr>
              <a:t> difficulties to fund reform</a:t>
            </a:r>
          </a:p>
          <a:p>
            <a:r>
              <a:rPr lang="en-US" dirty="0" smtClean="0"/>
              <a:t>Lin </a:t>
            </a:r>
            <a:r>
              <a:rPr lang="en-US" dirty="0" err="1" smtClean="0"/>
              <a:t>Zexu</a:t>
            </a:r>
            <a:r>
              <a:rPr lang="en-US" dirty="0" smtClean="0"/>
              <a:t> confiscated opium (1939)</a:t>
            </a:r>
          </a:p>
          <a:p>
            <a:pPr lvl="1"/>
            <a:r>
              <a:rPr lang="en-US" dirty="0" smtClean="0"/>
              <a:t>Proposed a mix of rehabilitation for addicts and strict prohibition of imports and sales</a:t>
            </a:r>
          </a:p>
          <a:p>
            <a:pPr lvl="1"/>
            <a:endParaRPr 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Opium war (1840-42)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British argument for going to war: free trade</a:t>
            </a:r>
          </a:p>
          <a:p>
            <a:r>
              <a:rPr lang="en-US" dirty="0" smtClean="0"/>
              <a:t>Outcome of the war:</a:t>
            </a:r>
          </a:p>
          <a:p>
            <a:pPr lvl="1"/>
            <a:r>
              <a:rPr lang="en-US" dirty="0" smtClean="0"/>
              <a:t>Treaty of Nanjing (29 August 1842): de facto </a:t>
            </a:r>
            <a:r>
              <a:rPr lang="en-US" dirty="0" err="1" smtClean="0"/>
              <a:t>legalisation</a:t>
            </a:r>
            <a:r>
              <a:rPr lang="en-US" dirty="0" smtClean="0"/>
              <a:t> of opium trade</a:t>
            </a:r>
          </a:p>
          <a:p>
            <a:pPr lvl="1"/>
            <a:r>
              <a:rPr lang="en-US" dirty="0" smtClean="0"/>
              <a:t>China has to open 5 ports along the coast</a:t>
            </a:r>
          </a:p>
          <a:p>
            <a:pPr lvl="1"/>
            <a:r>
              <a:rPr lang="en-US" dirty="0" smtClean="0"/>
              <a:t>Trade outside the </a:t>
            </a:r>
            <a:r>
              <a:rPr lang="en-US" dirty="0" err="1" smtClean="0"/>
              <a:t>cohong</a:t>
            </a:r>
            <a:r>
              <a:rPr lang="en-US" dirty="0" smtClean="0"/>
              <a:t> system was allowed</a:t>
            </a:r>
          </a:p>
          <a:p>
            <a:pPr lvl="1"/>
            <a:r>
              <a:rPr lang="en-US" dirty="0" smtClean="0"/>
              <a:t>China ceded Hong Kong</a:t>
            </a:r>
          </a:p>
          <a:p>
            <a:pPr lvl="1"/>
            <a:r>
              <a:rPr lang="en-US" dirty="0" smtClean="0"/>
              <a:t>Principle of extraterritoriality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Opium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Further outcomes</a:t>
            </a:r>
          </a:p>
          <a:p>
            <a:pPr lvl="1"/>
            <a:r>
              <a:rPr lang="en-US" dirty="0" smtClean="0"/>
              <a:t>Expanded rights of foreigners in China</a:t>
            </a:r>
          </a:p>
          <a:p>
            <a:pPr lvl="1"/>
            <a:r>
              <a:rPr lang="en-US" dirty="0" smtClean="0"/>
              <a:t>“No most </a:t>
            </a:r>
            <a:r>
              <a:rPr lang="en-US" dirty="0" err="1" smtClean="0"/>
              <a:t>favoured</a:t>
            </a:r>
            <a:r>
              <a:rPr lang="en-US" dirty="0" smtClean="0"/>
              <a:t> nation” clause</a:t>
            </a:r>
          </a:p>
          <a:p>
            <a:pPr lvl="1"/>
            <a:r>
              <a:rPr lang="en-US" dirty="0" smtClean="0"/>
              <a:t>Legal protection for foreign missionaries</a:t>
            </a:r>
          </a:p>
          <a:p>
            <a:pPr lvl="1"/>
            <a:r>
              <a:rPr lang="en-US" dirty="0" smtClean="0"/>
              <a:t>Severe disruptions of domestic economy </a:t>
            </a:r>
            <a:r>
              <a:rPr lang="en-US" smtClean="0"/>
              <a:t>and order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19</a:t>
            </a:r>
            <a:r>
              <a:rPr lang="en-US" baseline="30000" dirty="0" smtClean="0"/>
              <a:t>th</a:t>
            </a:r>
            <a:r>
              <a:rPr lang="en-US" dirty="0" smtClean="0"/>
              <a:t> Century Rebellions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1796-1804: White-Lotus Rebellion</a:t>
            </a:r>
          </a:p>
          <a:p>
            <a:r>
              <a:rPr lang="en-US" sz="2000" dirty="0" smtClean="0"/>
              <a:t>1813-14</a:t>
            </a:r>
            <a:r>
              <a:rPr lang="en-US" sz="2000" smtClean="0"/>
              <a:t>: Rebellion of Lin Qing</a:t>
            </a:r>
            <a:endParaRPr lang="en-US" sz="2000" dirty="0" smtClean="0"/>
          </a:p>
          <a:p>
            <a:r>
              <a:rPr lang="en-US" sz="2000" dirty="0" smtClean="0"/>
              <a:t>1851-68: </a:t>
            </a:r>
            <a:r>
              <a:rPr lang="en-US" sz="2000" dirty="0" err="1" smtClean="0"/>
              <a:t>Nian</a:t>
            </a:r>
            <a:r>
              <a:rPr lang="en-US" sz="2000" dirty="0" smtClean="0"/>
              <a:t> Rebellion (North China)</a:t>
            </a:r>
          </a:p>
          <a:p>
            <a:r>
              <a:rPr lang="en-US" sz="2000" dirty="0" smtClean="0"/>
              <a:t>1850-64: Taiping </a:t>
            </a:r>
            <a:r>
              <a:rPr lang="en-US" sz="2000" dirty="0" err="1" smtClean="0"/>
              <a:t>Tianguo</a:t>
            </a:r>
            <a:r>
              <a:rPr lang="en-US" sz="2000" dirty="0" smtClean="0"/>
              <a:t> (South China; capital: Nanjing)</a:t>
            </a:r>
          </a:p>
          <a:p>
            <a:r>
              <a:rPr lang="en-US" sz="2000" dirty="0" smtClean="0"/>
              <a:t>1862-77: </a:t>
            </a:r>
            <a:r>
              <a:rPr lang="en-US" sz="2000" dirty="0" err="1" smtClean="0"/>
              <a:t>Hui</a:t>
            </a:r>
            <a:r>
              <a:rPr lang="en-US" sz="2000" dirty="0" smtClean="0"/>
              <a:t> (Muslim) Rebellion (Shaanxi, Gansu, Ningxia, Xinjiang)</a:t>
            </a:r>
          </a:p>
          <a:p>
            <a:pPr>
              <a:buNone/>
            </a:pPr>
            <a:endParaRPr lang="en-US" sz="2000" b="1" dirty="0" smtClean="0"/>
          </a:p>
          <a:p>
            <a:pPr>
              <a:buNone/>
            </a:pPr>
            <a:r>
              <a:rPr lang="en-US" sz="2000" b="1" dirty="0" smtClean="0"/>
              <a:t>Various causes, among them:</a:t>
            </a:r>
            <a:r>
              <a:rPr lang="en-US" sz="2000" dirty="0" smtClean="0"/>
              <a:t> </a:t>
            </a:r>
          </a:p>
          <a:p>
            <a:pPr lvl="1"/>
            <a:r>
              <a:rPr lang="en-US" sz="2000" dirty="0" smtClean="0"/>
              <a:t>Re-direction of Yellow River 1820s</a:t>
            </a:r>
            <a:r>
              <a:rPr lang="en-US" sz="2000" dirty="0" smtClean="0">
                <a:sym typeface="Wingdings" pitchFamily="2" charset="2"/>
              </a:rPr>
              <a:t> </a:t>
            </a:r>
            <a:r>
              <a:rPr lang="en-US" sz="2000" dirty="0" smtClean="0"/>
              <a:t>ecological crisis </a:t>
            </a:r>
          </a:p>
          <a:p>
            <a:pPr lvl="1"/>
            <a:r>
              <a:rPr lang="en-US" sz="2000" dirty="0" smtClean="0">
                <a:sym typeface="Wingdings" pitchFamily="2" charset="2"/>
              </a:rPr>
              <a:t>Inadequate water management  transport workers formed secret associations</a:t>
            </a:r>
            <a:endParaRPr lang="en-US" sz="2000" dirty="0" smtClean="0"/>
          </a:p>
          <a:p>
            <a:pPr lvl="1"/>
            <a:r>
              <a:rPr lang="en-US" sz="2000" dirty="0" smtClean="0"/>
              <a:t>Flood, droughts and famines </a:t>
            </a:r>
            <a:r>
              <a:rPr lang="en-US" sz="2000" dirty="0" err="1" smtClean="0"/>
              <a:t>destablise</a:t>
            </a:r>
            <a:r>
              <a:rPr lang="en-US" sz="2000" dirty="0" smtClean="0"/>
              <a:t> country</a:t>
            </a:r>
          </a:p>
          <a:p>
            <a:pPr lvl="1"/>
            <a:r>
              <a:rPr lang="en-US" sz="2000" dirty="0" smtClean="0"/>
              <a:t>Economic pressure on peasants due to high taxes</a:t>
            </a:r>
          </a:p>
          <a:p>
            <a:pPr lvl="1"/>
            <a:r>
              <a:rPr lang="en-US" sz="2000" dirty="0" smtClean="0"/>
              <a:t>Endemic corruption of bureaucracy</a:t>
            </a:r>
          </a:p>
          <a:p>
            <a:pPr lvl="1"/>
            <a:endParaRPr lang="en-GB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ThemeKatharina</Template>
  <TotalTime>0</TotalTime>
  <Words>427</Words>
  <Application>Microsoft Office PowerPoint</Application>
  <PresentationFormat>On-screen Show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ThemeKatharina</vt:lpstr>
      <vt:lpstr>Quadrant</vt:lpstr>
      <vt:lpstr>Threats from Within and Without</vt:lpstr>
      <vt:lpstr>I. The end of the Qianlong reign – turning point in Chinese history</vt:lpstr>
      <vt:lpstr>End of the Qianlong reign</vt:lpstr>
      <vt:lpstr>Opium and trade with China</vt:lpstr>
      <vt:lpstr>Opium: Effects on China</vt:lpstr>
      <vt:lpstr>Qing Responses</vt:lpstr>
      <vt:lpstr>Opium war (1840-42)</vt:lpstr>
      <vt:lpstr>Opium war</vt:lpstr>
      <vt:lpstr>19th Century Rebellions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8</cp:revision>
  <dcterms:created xsi:type="dcterms:W3CDTF">2010-02-10T05:41:56Z</dcterms:created>
  <dcterms:modified xsi:type="dcterms:W3CDTF">2011-02-09T08:22:48Z</dcterms:modified>
</cp:coreProperties>
</file>