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70" r:id="rId12"/>
    <p:sldId id="266" r:id="rId13"/>
    <p:sldId id="267" r:id="rId14"/>
    <p:sldId id="268" r:id="rId15"/>
    <p:sldId id="277" r:id="rId16"/>
    <p:sldId id="269" r:id="rId17"/>
    <p:sldId id="271" r:id="rId18"/>
    <p:sldId id="272" r:id="rId19"/>
    <p:sldId id="273" r:id="rId20"/>
    <p:sldId id="274" r:id="rId21"/>
    <p:sldId id="275" r:id="rId22"/>
    <p:sldId id="276" r:id="rId2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68516" autoAdjust="0"/>
  </p:normalViewPr>
  <p:slideViewPr>
    <p:cSldViewPr snapToGrid="0">
      <p:cViewPr varScale="1">
        <p:scale>
          <a:sx n="73" d="100"/>
          <a:sy n="73" d="100"/>
        </p:scale>
        <p:origin x="166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FE1C53-5E0E-4D8E-BFB5-F9EDD6C89BA5}"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C37E5BE-9A15-4E30-AB82-82DA9065AFA9}">
      <dgm:prSet/>
      <dgm:spPr/>
      <dgm:t>
        <a:bodyPr/>
        <a:lstStyle/>
        <a:p>
          <a:pPr>
            <a:defRPr cap="all"/>
          </a:pPr>
          <a:r>
            <a:rPr lang="en-GB" baseline="0" dirty="0"/>
            <a:t>Roots in ancient philosophy</a:t>
          </a:r>
          <a:endParaRPr lang="en-US" dirty="0" err="1"/>
        </a:p>
      </dgm:t>
    </dgm:pt>
    <dgm:pt modelId="{83E5DEE8-601A-4413-AE40-84B8E1A5DA62}" type="parTrans" cxnId="{6B399348-4389-4AC8-B78F-53DFDC59350E}">
      <dgm:prSet/>
      <dgm:spPr/>
      <dgm:t>
        <a:bodyPr/>
        <a:lstStyle/>
        <a:p>
          <a:endParaRPr lang="en-US"/>
        </a:p>
      </dgm:t>
    </dgm:pt>
    <dgm:pt modelId="{F2AD94C3-7960-4863-8484-24EF5FBB65B8}" type="sibTrans" cxnId="{6B399348-4389-4AC8-B78F-53DFDC59350E}">
      <dgm:prSet/>
      <dgm:spPr/>
      <dgm:t>
        <a:bodyPr/>
        <a:lstStyle/>
        <a:p>
          <a:endParaRPr lang="en-US"/>
        </a:p>
      </dgm:t>
    </dgm:pt>
    <dgm:pt modelId="{B9EE9AC7-BEA5-4CA6-AC8F-AAC66BF58AC8}">
      <dgm:prSet/>
      <dgm:spPr/>
      <dgm:t>
        <a:bodyPr/>
        <a:lstStyle/>
        <a:p>
          <a:pPr>
            <a:defRPr cap="all"/>
          </a:pPr>
          <a:r>
            <a:rPr lang="en-GB" baseline="0" dirty="0"/>
            <a:t>Looking at new ideas and a broader outlook</a:t>
          </a:r>
          <a:endParaRPr lang="en-US" dirty="0"/>
        </a:p>
      </dgm:t>
    </dgm:pt>
    <dgm:pt modelId="{BBDD9E5D-CABD-421D-B79D-AF0B552E197E}" type="parTrans" cxnId="{90A7C3F3-F2CE-4AAE-84A9-99239D1B9CA4}">
      <dgm:prSet/>
      <dgm:spPr/>
      <dgm:t>
        <a:bodyPr/>
        <a:lstStyle/>
        <a:p>
          <a:endParaRPr lang="en-US"/>
        </a:p>
      </dgm:t>
    </dgm:pt>
    <dgm:pt modelId="{1E7A2BCD-B75C-4E96-A037-821D26BE8767}" type="sibTrans" cxnId="{90A7C3F3-F2CE-4AAE-84A9-99239D1B9CA4}">
      <dgm:prSet/>
      <dgm:spPr/>
      <dgm:t>
        <a:bodyPr/>
        <a:lstStyle/>
        <a:p>
          <a:endParaRPr lang="en-US"/>
        </a:p>
      </dgm:t>
    </dgm:pt>
    <dgm:pt modelId="{4645E375-21ED-40FA-8006-B5AD4E76A868}">
      <dgm:prSet/>
      <dgm:spPr/>
      <dgm:t>
        <a:bodyPr/>
        <a:lstStyle/>
        <a:p>
          <a:pPr>
            <a:defRPr cap="all"/>
          </a:pPr>
          <a:r>
            <a:rPr lang="en-GB" baseline="0" dirty="0"/>
            <a:t>Encourages further questioning.</a:t>
          </a:r>
          <a:endParaRPr lang="en-US" dirty="0"/>
        </a:p>
      </dgm:t>
    </dgm:pt>
    <dgm:pt modelId="{81D2642A-FF27-4BF4-85C5-57E1F4107940}" type="parTrans" cxnId="{21339F66-5403-4EC3-A450-C0D8733E4871}">
      <dgm:prSet/>
      <dgm:spPr/>
      <dgm:t>
        <a:bodyPr/>
        <a:lstStyle/>
        <a:p>
          <a:endParaRPr lang="en-US"/>
        </a:p>
      </dgm:t>
    </dgm:pt>
    <dgm:pt modelId="{186BE73C-E234-429E-9F6C-ADE8BCB6EB8B}" type="sibTrans" cxnId="{21339F66-5403-4EC3-A450-C0D8733E4871}">
      <dgm:prSet/>
      <dgm:spPr/>
      <dgm:t>
        <a:bodyPr/>
        <a:lstStyle/>
        <a:p>
          <a:endParaRPr lang="en-US"/>
        </a:p>
      </dgm:t>
    </dgm:pt>
    <dgm:pt modelId="{3AA17274-894C-488F-BAE7-AFB3B8E3E602}" type="pres">
      <dgm:prSet presAssocID="{B2FE1C53-5E0E-4D8E-BFB5-F9EDD6C89BA5}" presName="root" presStyleCnt="0">
        <dgm:presLayoutVars>
          <dgm:dir/>
          <dgm:resizeHandles val="exact"/>
        </dgm:presLayoutVars>
      </dgm:prSet>
      <dgm:spPr/>
    </dgm:pt>
    <dgm:pt modelId="{0A249B5E-E1A7-40A9-B4AB-3576BD3699BF}" type="pres">
      <dgm:prSet presAssocID="{2C37E5BE-9A15-4E30-AB82-82DA9065AFA9}" presName="compNode" presStyleCnt="0"/>
      <dgm:spPr/>
    </dgm:pt>
    <dgm:pt modelId="{8878874C-9D3D-4A78-BD64-F83A47680784}" type="pres">
      <dgm:prSet presAssocID="{2C37E5BE-9A15-4E30-AB82-82DA9065AFA9}" presName="iconBgRect" presStyleLbl="bgShp" presStyleIdx="0" presStyleCnt="3"/>
      <dgm:spPr/>
    </dgm:pt>
    <dgm:pt modelId="{7CBBEE42-3611-4312-94E7-C460F20FC4B4}" type="pres">
      <dgm:prSet presAssocID="{2C37E5BE-9A15-4E30-AB82-82DA9065AFA9}"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lant"/>
        </a:ext>
      </dgm:extLst>
    </dgm:pt>
    <dgm:pt modelId="{36C16687-16D9-4BD0-B9FE-F130C3251483}" type="pres">
      <dgm:prSet presAssocID="{2C37E5BE-9A15-4E30-AB82-82DA9065AFA9}" presName="spaceRect" presStyleCnt="0"/>
      <dgm:spPr/>
    </dgm:pt>
    <dgm:pt modelId="{AFA6484A-36CF-414D-8558-4D8E5C5EEE4F}" type="pres">
      <dgm:prSet presAssocID="{2C37E5BE-9A15-4E30-AB82-82DA9065AFA9}" presName="textRect" presStyleLbl="revTx" presStyleIdx="0" presStyleCnt="3">
        <dgm:presLayoutVars>
          <dgm:chMax val="1"/>
          <dgm:chPref val="1"/>
        </dgm:presLayoutVars>
      </dgm:prSet>
      <dgm:spPr/>
    </dgm:pt>
    <dgm:pt modelId="{1BD7BF6D-EBCE-413A-A06D-73539435C658}" type="pres">
      <dgm:prSet presAssocID="{F2AD94C3-7960-4863-8484-24EF5FBB65B8}" presName="sibTrans" presStyleCnt="0"/>
      <dgm:spPr/>
    </dgm:pt>
    <dgm:pt modelId="{F43FF509-0426-41B1-8AD8-8F1F42BA8F93}" type="pres">
      <dgm:prSet presAssocID="{B9EE9AC7-BEA5-4CA6-AC8F-AAC66BF58AC8}" presName="compNode" presStyleCnt="0"/>
      <dgm:spPr/>
    </dgm:pt>
    <dgm:pt modelId="{FD0FDBAE-A198-482D-A0FA-ED94E7F14329}" type="pres">
      <dgm:prSet presAssocID="{B9EE9AC7-BEA5-4CA6-AC8F-AAC66BF58AC8}" presName="iconBgRect" presStyleLbl="bgShp" presStyleIdx="1" presStyleCnt="3"/>
      <dgm:spPr/>
    </dgm:pt>
    <dgm:pt modelId="{A6B531C5-75FD-47B3-B88A-A153BA223119}" type="pres">
      <dgm:prSet presAssocID="{B9EE9AC7-BEA5-4CA6-AC8F-AAC66BF58AC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7ADDB187-7813-4ED6-87FB-84A13F0A47F4}" type="pres">
      <dgm:prSet presAssocID="{B9EE9AC7-BEA5-4CA6-AC8F-AAC66BF58AC8}" presName="spaceRect" presStyleCnt="0"/>
      <dgm:spPr/>
    </dgm:pt>
    <dgm:pt modelId="{D52E0E36-0F0D-4CDE-8A5E-3E30DFEA587D}" type="pres">
      <dgm:prSet presAssocID="{B9EE9AC7-BEA5-4CA6-AC8F-AAC66BF58AC8}" presName="textRect" presStyleLbl="revTx" presStyleIdx="1" presStyleCnt="3">
        <dgm:presLayoutVars>
          <dgm:chMax val="1"/>
          <dgm:chPref val="1"/>
        </dgm:presLayoutVars>
      </dgm:prSet>
      <dgm:spPr/>
    </dgm:pt>
    <dgm:pt modelId="{FFD44323-2905-4E6F-A338-DF5D7FE688F4}" type="pres">
      <dgm:prSet presAssocID="{1E7A2BCD-B75C-4E96-A037-821D26BE8767}" presName="sibTrans" presStyleCnt="0"/>
      <dgm:spPr/>
    </dgm:pt>
    <dgm:pt modelId="{9D546FD4-0C35-4799-B809-7EFAC8590B86}" type="pres">
      <dgm:prSet presAssocID="{4645E375-21ED-40FA-8006-B5AD4E76A868}" presName="compNode" presStyleCnt="0"/>
      <dgm:spPr/>
    </dgm:pt>
    <dgm:pt modelId="{59056DFA-F902-45D1-9BBC-D3C22539FC93}" type="pres">
      <dgm:prSet presAssocID="{4645E375-21ED-40FA-8006-B5AD4E76A868}" presName="iconBgRect" presStyleLbl="bgShp" presStyleIdx="2" presStyleCnt="3"/>
      <dgm:spPr/>
    </dgm:pt>
    <dgm:pt modelId="{9DB351C3-8FB8-429C-B526-18BE9C84009D}" type="pres">
      <dgm:prSet presAssocID="{4645E375-21ED-40FA-8006-B5AD4E76A868}"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D722C804-3CCA-469D-9BB9-0D1F320114EF}" type="pres">
      <dgm:prSet presAssocID="{4645E375-21ED-40FA-8006-B5AD4E76A868}" presName="spaceRect" presStyleCnt="0"/>
      <dgm:spPr/>
    </dgm:pt>
    <dgm:pt modelId="{AB65E054-469A-4A9A-9C73-D7D13A9C782B}" type="pres">
      <dgm:prSet presAssocID="{4645E375-21ED-40FA-8006-B5AD4E76A868}" presName="textRect" presStyleLbl="revTx" presStyleIdx="2" presStyleCnt="3">
        <dgm:presLayoutVars>
          <dgm:chMax val="1"/>
          <dgm:chPref val="1"/>
        </dgm:presLayoutVars>
      </dgm:prSet>
      <dgm:spPr/>
    </dgm:pt>
  </dgm:ptLst>
  <dgm:cxnLst>
    <dgm:cxn modelId="{98BFAA19-9FD7-4409-87F9-E6FACE3A950D}" type="presOf" srcId="{2C37E5BE-9A15-4E30-AB82-82DA9065AFA9}" destId="{AFA6484A-36CF-414D-8558-4D8E5C5EEE4F}" srcOrd="0" destOrd="0" presId="urn:microsoft.com/office/officeart/2018/5/layout/IconCircleLabelList"/>
    <dgm:cxn modelId="{77589C38-3282-43CF-BC26-83E9CF77CC5E}" type="presOf" srcId="{B9EE9AC7-BEA5-4CA6-AC8F-AAC66BF58AC8}" destId="{D52E0E36-0F0D-4CDE-8A5E-3E30DFEA587D}" srcOrd="0" destOrd="0" presId="urn:microsoft.com/office/officeart/2018/5/layout/IconCircleLabelList"/>
    <dgm:cxn modelId="{21339F66-5403-4EC3-A450-C0D8733E4871}" srcId="{B2FE1C53-5E0E-4D8E-BFB5-F9EDD6C89BA5}" destId="{4645E375-21ED-40FA-8006-B5AD4E76A868}" srcOrd="2" destOrd="0" parTransId="{81D2642A-FF27-4BF4-85C5-57E1F4107940}" sibTransId="{186BE73C-E234-429E-9F6C-ADE8BCB6EB8B}"/>
    <dgm:cxn modelId="{6B399348-4389-4AC8-B78F-53DFDC59350E}" srcId="{B2FE1C53-5E0E-4D8E-BFB5-F9EDD6C89BA5}" destId="{2C37E5BE-9A15-4E30-AB82-82DA9065AFA9}" srcOrd="0" destOrd="0" parTransId="{83E5DEE8-601A-4413-AE40-84B8E1A5DA62}" sibTransId="{F2AD94C3-7960-4863-8484-24EF5FBB65B8}"/>
    <dgm:cxn modelId="{B89C048D-32BC-4A08-AFB0-61F635F25C00}" type="presOf" srcId="{B2FE1C53-5E0E-4D8E-BFB5-F9EDD6C89BA5}" destId="{3AA17274-894C-488F-BAE7-AFB3B8E3E602}" srcOrd="0" destOrd="0" presId="urn:microsoft.com/office/officeart/2018/5/layout/IconCircleLabelList"/>
    <dgm:cxn modelId="{973ECEE5-7548-489A-ABB1-B696E2C6B17B}" type="presOf" srcId="{4645E375-21ED-40FA-8006-B5AD4E76A868}" destId="{AB65E054-469A-4A9A-9C73-D7D13A9C782B}" srcOrd="0" destOrd="0" presId="urn:microsoft.com/office/officeart/2018/5/layout/IconCircleLabelList"/>
    <dgm:cxn modelId="{90A7C3F3-F2CE-4AAE-84A9-99239D1B9CA4}" srcId="{B2FE1C53-5E0E-4D8E-BFB5-F9EDD6C89BA5}" destId="{B9EE9AC7-BEA5-4CA6-AC8F-AAC66BF58AC8}" srcOrd="1" destOrd="0" parTransId="{BBDD9E5D-CABD-421D-B79D-AF0B552E197E}" sibTransId="{1E7A2BCD-B75C-4E96-A037-821D26BE8767}"/>
    <dgm:cxn modelId="{3EDDEC23-F325-4B05-852C-AF49C2AD10CB}" type="presParOf" srcId="{3AA17274-894C-488F-BAE7-AFB3B8E3E602}" destId="{0A249B5E-E1A7-40A9-B4AB-3576BD3699BF}" srcOrd="0" destOrd="0" presId="urn:microsoft.com/office/officeart/2018/5/layout/IconCircleLabelList"/>
    <dgm:cxn modelId="{7CD7CB84-A1A9-42ED-8D05-A9E13FDD7FB8}" type="presParOf" srcId="{0A249B5E-E1A7-40A9-B4AB-3576BD3699BF}" destId="{8878874C-9D3D-4A78-BD64-F83A47680784}" srcOrd="0" destOrd="0" presId="urn:microsoft.com/office/officeart/2018/5/layout/IconCircleLabelList"/>
    <dgm:cxn modelId="{5D1E14D0-1CDB-4B0C-8924-43E7AC5ABA39}" type="presParOf" srcId="{0A249B5E-E1A7-40A9-B4AB-3576BD3699BF}" destId="{7CBBEE42-3611-4312-94E7-C460F20FC4B4}" srcOrd="1" destOrd="0" presId="urn:microsoft.com/office/officeart/2018/5/layout/IconCircleLabelList"/>
    <dgm:cxn modelId="{4BB2CE08-EBE4-4387-B694-CBCCFE5A1BC0}" type="presParOf" srcId="{0A249B5E-E1A7-40A9-B4AB-3576BD3699BF}" destId="{36C16687-16D9-4BD0-B9FE-F130C3251483}" srcOrd="2" destOrd="0" presId="urn:microsoft.com/office/officeart/2018/5/layout/IconCircleLabelList"/>
    <dgm:cxn modelId="{A60E93FE-09BA-405C-BCDA-6FF97C00237E}" type="presParOf" srcId="{0A249B5E-E1A7-40A9-B4AB-3576BD3699BF}" destId="{AFA6484A-36CF-414D-8558-4D8E5C5EEE4F}" srcOrd="3" destOrd="0" presId="urn:microsoft.com/office/officeart/2018/5/layout/IconCircleLabelList"/>
    <dgm:cxn modelId="{0CD5FA6C-CC4C-4F76-A670-109E4E397744}" type="presParOf" srcId="{3AA17274-894C-488F-BAE7-AFB3B8E3E602}" destId="{1BD7BF6D-EBCE-413A-A06D-73539435C658}" srcOrd="1" destOrd="0" presId="urn:microsoft.com/office/officeart/2018/5/layout/IconCircleLabelList"/>
    <dgm:cxn modelId="{C4DB74D9-EA26-439E-A80B-200B30CC3492}" type="presParOf" srcId="{3AA17274-894C-488F-BAE7-AFB3B8E3E602}" destId="{F43FF509-0426-41B1-8AD8-8F1F42BA8F93}" srcOrd="2" destOrd="0" presId="urn:microsoft.com/office/officeart/2018/5/layout/IconCircleLabelList"/>
    <dgm:cxn modelId="{30E36AE8-2E10-4B5A-AA53-475EBAC7DFE6}" type="presParOf" srcId="{F43FF509-0426-41B1-8AD8-8F1F42BA8F93}" destId="{FD0FDBAE-A198-482D-A0FA-ED94E7F14329}" srcOrd="0" destOrd="0" presId="urn:microsoft.com/office/officeart/2018/5/layout/IconCircleLabelList"/>
    <dgm:cxn modelId="{6640C041-5DB4-4527-9E67-7FD932CB7AC7}" type="presParOf" srcId="{F43FF509-0426-41B1-8AD8-8F1F42BA8F93}" destId="{A6B531C5-75FD-47B3-B88A-A153BA223119}" srcOrd="1" destOrd="0" presId="urn:microsoft.com/office/officeart/2018/5/layout/IconCircleLabelList"/>
    <dgm:cxn modelId="{E0363274-A34E-4AE4-B249-B858B54E18E1}" type="presParOf" srcId="{F43FF509-0426-41B1-8AD8-8F1F42BA8F93}" destId="{7ADDB187-7813-4ED6-87FB-84A13F0A47F4}" srcOrd="2" destOrd="0" presId="urn:microsoft.com/office/officeart/2018/5/layout/IconCircleLabelList"/>
    <dgm:cxn modelId="{409BD153-8EEB-46F6-AF59-C19107F35053}" type="presParOf" srcId="{F43FF509-0426-41B1-8AD8-8F1F42BA8F93}" destId="{D52E0E36-0F0D-4CDE-8A5E-3E30DFEA587D}" srcOrd="3" destOrd="0" presId="urn:microsoft.com/office/officeart/2018/5/layout/IconCircleLabelList"/>
    <dgm:cxn modelId="{B22A2002-DBD0-4E23-AA5F-1F0AAF683CB4}" type="presParOf" srcId="{3AA17274-894C-488F-BAE7-AFB3B8E3E602}" destId="{FFD44323-2905-4E6F-A338-DF5D7FE688F4}" srcOrd="3" destOrd="0" presId="urn:microsoft.com/office/officeart/2018/5/layout/IconCircleLabelList"/>
    <dgm:cxn modelId="{C3A44A2C-5513-4722-BE26-CAAF4ECCE3CE}" type="presParOf" srcId="{3AA17274-894C-488F-BAE7-AFB3B8E3E602}" destId="{9D546FD4-0C35-4799-B809-7EFAC8590B86}" srcOrd="4" destOrd="0" presId="urn:microsoft.com/office/officeart/2018/5/layout/IconCircleLabelList"/>
    <dgm:cxn modelId="{E1FD48A2-BF4F-4C39-97D9-D97D8EC725E6}" type="presParOf" srcId="{9D546FD4-0C35-4799-B809-7EFAC8590B86}" destId="{59056DFA-F902-45D1-9BBC-D3C22539FC93}" srcOrd="0" destOrd="0" presId="urn:microsoft.com/office/officeart/2018/5/layout/IconCircleLabelList"/>
    <dgm:cxn modelId="{FD8C5CB7-A073-4AEA-A248-96F30A7C8751}" type="presParOf" srcId="{9D546FD4-0C35-4799-B809-7EFAC8590B86}" destId="{9DB351C3-8FB8-429C-B526-18BE9C84009D}" srcOrd="1" destOrd="0" presId="urn:microsoft.com/office/officeart/2018/5/layout/IconCircleLabelList"/>
    <dgm:cxn modelId="{73BBDF13-CC36-4CAB-91DA-28E8EE0A89A3}" type="presParOf" srcId="{9D546FD4-0C35-4799-B809-7EFAC8590B86}" destId="{D722C804-3CCA-469D-9BB9-0D1F320114EF}" srcOrd="2" destOrd="0" presId="urn:microsoft.com/office/officeart/2018/5/layout/IconCircleLabelList"/>
    <dgm:cxn modelId="{8040CF33-FCB1-4D14-A5E9-82A525649D73}" type="presParOf" srcId="{9D546FD4-0C35-4799-B809-7EFAC8590B86}" destId="{AB65E054-469A-4A9A-9C73-D7D13A9C782B}"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557419-FCC8-4EA4-BF45-44F3785834FB}" type="doc">
      <dgm:prSet loTypeId="urn:microsoft.com/office/officeart/2005/8/layout/chart3" loCatId="cycle" qsTypeId="urn:microsoft.com/office/officeart/2005/8/quickstyle/simple3" qsCatId="simple" csTypeId="urn:microsoft.com/office/officeart/2005/8/colors/colorful1" csCatId="colorful"/>
      <dgm:spPr/>
      <dgm:t>
        <a:bodyPr/>
        <a:lstStyle/>
        <a:p>
          <a:endParaRPr lang="en-US"/>
        </a:p>
      </dgm:t>
    </dgm:pt>
    <dgm:pt modelId="{28BFAEE1-29E5-46C0-8DD6-E342EAEEE196}">
      <dgm:prSet/>
      <dgm:spPr/>
      <dgm:t>
        <a:bodyPr/>
        <a:lstStyle/>
        <a:p>
          <a:r>
            <a:rPr lang="en-GB" baseline="0"/>
            <a:t>ME: This is the basis on which so much of our current thinking is based.</a:t>
          </a:r>
          <a:endParaRPr lang="en-US"/>
        </a:p>
      </dgm:t>
    </dgm:pt>
    <dgm:pt modelId="{0ABAF4D4-0953-4054-9984-DA3E2372EDA0}" type="parTrans" cxnId="{39625547-E68F-491A-B788-E7EAE6D2498D}">
      <dgm:prSet/>
      <dgm:spPr/>
      <dgm:t>
        <a:bodyPr/>
        <a:lstStyle/>
        <a:p>
          <a:endParaRPr lang="en-US"/>
        </a:p>
      </dgm:t>
    </dgm:pt>
    <dgm:pt modelId="{867BE603-2183-4F87-9ADA-34A8737A9009}" type="sibTrans" cxnId="{39625547-E68F-491A-B788-E7EAE6D2498D}">
      <dgm:prSet/>
      <dgm:spPr/>
      <dgm:t>
        <a:bodyPr/>
        <a:lstStyle/>
        <a:p>
          <a:endParaRPr lang="en-US"/>
        </a:p>
      </dgm:t>
    </dgm:pt>
    <dgm:pt modelId="{04F581CB-7E3D-48AF-85EC-3651F99C4F07}">
      <dgm:prSet/>
      <dgm:spPr/>
      <dgm:t>
        <a:bodyPr/>
        <a:lstStyle/>
        <a:p>
          <a:r>
            <a:rPr lang="en-GB" baseline="0"/>
            <a:t>We want to work on our 'selves'</a:t>
          </a:r>
          <a:endParaRPr lang="en-US"/>
        </a:p>
      </dgm:t>
    </dgm:pt>
    <dgm:pt modelId="{95CC9453-EE13-48C9-B674-3984050AC4C9}" type="parTrans" cxnId="{C0BADA9F-34E9-4677-A23D-0142C3135FEB}">
      <dgm:prSet/>
      <dgm:spPr/>
      <dgm:t>
        <a:bodyPr/>
        <a:lstStyle/>
        <a:p>
          <a:endParaRPr lang="en-US"/>
        </a:p>
      </dgm:t>
    </dgm:pt>
    <dgm:pt modelId="{4CA2C3C7-D26B-491D-AE63-F145E4826B33}" type="sibTrans" cxnId="{C0BADA9F-34E9-4677-A23D-0142C3135FEB}">
      <dgm:prSet/>
      <dgm:spPr/>
      <dgm:t>
        <a:bodyPr/>
        <a:lstStyle/>
        <a:p>
          <a:endParaRPr lang="en-US"/>
        </a:p>
      </dgm:t>
    </dgm:pt>
    <dgm:pt modelId="{7A9BA515-5179-409D-912D-0BF1BF047CA0}">
      <dgm:prSet/>
      <dgm:spPr/>
      <dgm:t>
        <a:bodyPr/>
        <a:lstStyle/>
        <a:p>
          <a:r>
            <a:rPr lang="en-GB" baseline="0"/>
            <a:t>As Self is the 'real thing' we must therefore work towards satisfying this self. We need to find someone to help us find ourselves.</a:t>
          </a:r>
          <a:endParaRPr lang="en-US"/>
        </a:p>
      </dgm:t>
    </dgm:pt>
    <dgm:pt modelId="{38AABCF9-56AB-4D02-B7FE-F6A6D25E38F8}" type="parTrans" cxnId="{FA4BD9D0-43CC-46F4-8DE0-FF4EE879F030}">
      <dgm:prSet/>
      <dgm:spPr/>
      <dgm:t>
        <a:bodyPr/>
        <a:lstStyle/>
        <a:p>
          <a:endParaRPr lang="en-US"/>
        </a:p>
      </dgm:t>
    </dgm:pt>
    <dgm:pt modelId="{299ACE1C-408F-4888-8F49-780094D3D2E2}" type="sibTrans" cxnId="{FA4BD9D0-43CC-46F4-8DE0-FF4EE879F030}">
      <dgm:prSet/>
      <dgm:spPr/>
      <dgm:t>
        <a:bodyPr/>
        <a:lstStyle/>
        <a:p>
          <a:endParaRPr lang="en-US"/>
        </a:p>
      </dgm:t>
    </dgm:pt>
    <dgm:pt modelId="{1B686C3B-1E86-480E-8E1B-72E4CF67134B}" type="pres">
      <dgm:prSet presAssocID="{FB557419-FCC8-4EA4-BF45-44F3785834FB}" presName="compositeShape" presStyleCnt="0">
        <dgm:presLayoutVars>
          <dgm:chMax val="7"/>
          <dgm:dir/>
          <dgm:resizeHandles val="exact"/>
        </dgm:presLayoutVars>
      </dgm:prSet>
      <dgm:spPr/>
    </dgm:pt>
    <dgm:pt modelId="{37BD5025-5256-44C4-A57D-926A79B97D0B}" type="pres">
      <dgm:prSet presAssocID="{FB557419-FCC8-4EA4-BF45-44F3785834FB}" presName="wedge1" presStyleLbl="node1" presStyleIdx="0" presStyleCnt="3"/>
      <dgm:spPr/>
    </dgm:pt>
    <dgm:pt modelId="{0052D385-6416-478C-8731-6F3A7BAE4FA1}" type="pres">
      <dgm:prSet presAssocID="{FB557419-FCC8-4EA4-BF45-44F3785834FB}" presName="wedge1Tx" presStyleLbl="node1" presStyleIdx="0" presStyleCnt="3">
        <dgm:presLayoutVars>
          <dgm:chMax val="0"/>
          <dgm:chPref val="0"/>
          <dgm:bulletEnabled val="1"/>
        </dgm:presLayoutVars>
      </dgm:prSet>
      <dgm:spPr/>
    </dgm:pt>
    <dgm:pt modelId="{A03F367F-8E40-4C5B-9216-33902D4D90CF}" type="pres">
      <dgm:prSet presAssocID="{FB557419-FCC8-4EA4-BF45-44F3785834FB}" presName="wedge2" presStyleLbl="node1" presStyleIdx="1" presStyleCnt="3"/>
      <dgm:spPr/>
    </dgm:pt>
    <dgm:pt modelId="{58A74186-B9FC-4704-9577-CDA9FAC68330}" type="pres">
      <dgm:prSet presAssocID="{FB557419-FCC8-4EA4-BF45-44F3785834FB}" presName="wedge2Tx" presStyleLbl="node1" presStyleIdx="1" presStyleCnt="3">
        <dgm:presLayoutVars>
          <dgm:chMax val="0"/>
          <dgm:chPref val="0"/>
          <dgm:bulletEnabled val="1"/>
        </dgm:presLayoutVars>
      </dgm:prSet>
      <dgm:spPr/>
    </dgm:pt>
    <dgm:pt modelId="{9556CF48-1DAE-422E-85EB-ADE21A8E91AB}" type="pres">
      <dgm:prSet presAssocID="{FB557419-FCC8-4EA4-BF45-44F3785834FB}" presName="wedge3" presStyleLbl="node1" presStyleIdx="2" presStyleCnt="3"/>
      <dgm:spPr/>
    </dgm:pt>
    <dgm:pt modelId="{677745DE-55A5-4889-9FE7-FC94186AE9B4}" type="pres">
      <dgm:prSet presAssocID="{FB557419-FCC8-4EA4-BF45-44F3785834FB}" presName="wedge3Tx" presStyleLbl="node1" presStyleIdx="2" presStyleCnt="3">
        <dgm:presLayoutVars>
          <dgm:chMax val="0"/>
          <dgm:chPref val="0"/>
          <dgm:bulletEnabled val="1"/>
        </dgm:presLayoutVars>
      </dgm:prSet>
      <dgm:spPr/>
    </dgm:pt>
  </dgm:ptLst>
  <dgm:cxnLst>
    <dgm:cxn modelId="{BC80161A-9B3D-46F8-86AD-5CF3145AA491}" type="presOf" srcId="{FB557419-FCC8-4EA4-BF45-44F3785834FB}" destId="{1B686C3B-1E86-480E-8E1B-72E4CF67134B}" srcOrd="0" destOrd="0" presId="urn:microsoft.com/office/officeart/2005/8/layout/chart3"/>
    <dgm:cxn modelId="{39625547-E68F-491A-B788-E7EAE6D2498D}" srcId="{FB557419-FCC8-4EA4-BF45-44F3785834FB}" destId="{28BFAEE1-29E5-46C0-8DD6-E342EAEEE196}" srcOrd="0" destOrd="0" parTransId="{0ABAF4D4-0953-4054-9984-DA3E2372EDA0}" sibTransId="{867BE603-2183-4F87-9ADA-34A8737A9009}"/>
    <dgm:cxn modelId="{97CAAF4B-F6EA-4625-A689-793DA8A6A8BE}" type="presOf" srcId="{7A9BA515-5179-409D-912D-0BF1BF047CA0}" destId="{9556CF48-1DAE-422E-85EB-ADE21A8E91AB}" srcOrd="0" destOrd="0" presId="urn:microsoft.com/office/officeart/2005/8/layout/chart3"/>
    <dgm:cxn modelId="{C0BADA9F-34E9-4677-A23D-0142C3135FEB}" srcId="{FB557419-FCC8-4EA4-BF45-44F3785834FB}" destId="{04F581CB-7E3D-48AF-85EC-3651F99C4F07}" srcOrd="1" destOrd="0" parTransId="{95CC9453-EE13-48C9-B674-3984050AC4C9}" sibTransId="{4CA2C3C7-D26B-491D-AE63-F145E4826B33}"/>
    <dgm:cxn modelId="{41D24EA0-A151-48E1-8747-E875B09A8932}" type="presOf" srcId="{28BFAEE1-29E5-46C0-8DD6-E342EAEEE196}" destId="{0052D385-6416-478C-8731-6F3A7BAE4FA1}" srcOrd="1" destOrd="0" presId="urn:microsoft.com/office/officeart/2005/8/layout/chart3"/>
    <dgm:cxn modelId="{C3F52DA3-8B17-4AE6-A671-A09142CC7D97}" type="presOf" srcId="{04F581CB-7E3D-48AF-85EC-3651F99C4F07}" destId="{A03F367F-8E40-4C5B-9216-33902D4D90CF}" srcOrd="0" destOrd="0" presId="urn:microsoft.com/office/officeart/2005/8/layout/chart3"/>
    <dgm:cxn modelId="{233E17AC-5D5A-4198-8548-C80EEA4B25F7}" type="presOf" srcId="{28BFAEE1-29E5-46C0-8DD6-E342EAEEE196}" destId="{37BD5025-5256-44C4-A57D-926A79B97D0B}" srcOrd="0" destOrd="0" presId="urn:microsoft.com/office/officeart/2005/8/layout/chart3"/>
    <dgm:cxn modelId="{FA4BD9D0-43CC-46F4-8DE0-FF4EE879F030}" srcId="{FB557419-FCC8-4EA4-BF45-44F3785834FB}" destId="{7A9BA515-5179-409D-912D-0BF1BF047CA0}" srcOrd="2" destOrd="0" parTransId="{38AABCF9-56AB-4D02-B7FE-F6A6D25E38F8}" sibTransId="{299ACE1C-408F-4888-8F49-780094D3D2E2}"/>
    <dgm:cxn modelId="{60BFBFE1-AD0A-4CBB-8514-14C795E7BA99}" type="presOf" srcId="{7A9BA515-5179-409D-912D-0BF1BF047CA0}" destId="{677745DE-55A5-4889-9FE7-FC94186AE9B4}" srcOrd="1" destOrd="0" presId="urn:microsoft.com/office/officeart/2005/8/layout/chart3"/>
    <dgm:cxn modelId="{EDF1CFF1-469E-4E25-8C92-2C23EF5C6BEA}" type="presOf" srcId="{04F581CB-7E3D-48AF-85EC-3651F99C4F07}" destId="{58A74186-B9FC-4704-9577-CDA9FAC68330}" srcOrd="1" destOrd="0" presId="urn:microsoft.com/office/officeart/2005/8/layout/chart3"/>
    <dgm:cxn modelId="{0F8ABF13-4512-4F08-8068-C7BB2B7DDF1A}" type="presParOf" srcId="{1B686C3B-1E86-480E-8E1B-72E4CF67134B}" destId="{37BD5025-5256-44C4-A57D-926A79B97D0B}" srcOrd="0" destOrd="0" presId="urn:microsoft.com/office/officeart/2005/8/layout/chart3"/>
    <dgm:cxn modelId="{08763493-48C5-433F-8486-7B5C68CC6905}" type="presParOf" srcId="{1B686C3B-1E86-480E-8E1B-72E4CF67134B}" destId="{0052D385-6416-478C-8731-6F3A7BAE4FA1}" srcOrd="1" destOrd="0" presId="urn:microsoft.com/office/officeart/2005/8/layout/chart3"/>
    <dgm:cxn modelId="{46B044D8-C6EF-4978-84E5-A701EBA27AB6}" type="presParOf" srcId="{1B686C3B-1E86-480E-8E1B-72E4CF67134B}" destId="{A03F367F-8E40-4C5B-9216-33902D4D90CF}" srcOrd="2" destOrd="0" presId="urn:microsoft.com/office/officeart/2005/8/layout/chart3"/>
    <dgm:cxn modelId="{4E99BE95-0C7F-455B-BCA6-AB251BDF9779}" type="presParOf" srcId="{1B686C3B-1E86-480E-8E1B-72E4CF67134B}" destId="{58A74186-B9FC-4704-9577-CDA9FAC68330}" srcOrd="3" destOrd="0" presId="urn:microsoft.com/office/officeart/2005/8/layout/chart3"/>
    <dgm:cxn modelId="{42E90F57-EA9F-4896-B16F-C87588097C07}" type="presParOf" srcId="{1B686C3B-1E86-480E-8E1B-72E4CF67134B}" destId="{9556CF48-1DAE-422E-85EB-ADE21A8E91AB}" srcOrd="4" destOrd="0" presId="urn:microsoft.com/office/officeart/2005/8/layout/chart3"/>
    <dgm:cxn modelId="{85FBBB90-0430-46C8-BCD9-3EF734D9C07B}" type="presParOf" srcId="{1B686C3B-1E86-480E-8E1B-72E4CF67134B}" destId="{677745DE-55A5-4889-9FE7-FC94186AE9B4}"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703B50-CAA9-4607-979C-8800FBBA8386}" type="doc">
      <dgm:prSet loTypeId="urn:microsoft.com/office/officeart/2005/8/layout/process1" loCatId="process" qsTypeId="urn:microsoft.com/office/officeart/2005/8/quickstyle/simple3" qsCatId="simple" csTypeId="urn:microsoft.com/office/officeart/2005/8/colors/colorful1" csCatId="colorful"/>
      <dgm:spPr/>
      <dgm:t>
        <a:bodyPr/>
        <a:lstStyle/>
        <a:p>
          <a:endParaRPr lang="en-US"/>
        </a:p>
      </dgm:t>
    </dgm:pt>
    <dgm:pt modelId="{0C521A87-AE27-4B8C-BBFD-83DC35FACF69}">
      <dgm:prSet/>
      <dgm:spPr/>
      <dgm:t>
        <a:bodyPr/>
        <a:lstStyle/>
        <a:p>
          <a:r>
            <a:rPr lang="en-GB" baseline="0" dirty="0"/>
            <a:t>He believed in 'person-centred' learning. The teacher needs to engage and empathise with the learner, in order to gain an understanding of what was important for the learning. Teachers had to be 'real' to allow the child to explore and to make mistakes, otherwise they would lose motivation.</a:t>
          </a:r>
          <a:endParaRPr lang="en-US" dirty="0"/>
        </a:p>
      </dgm:t>
    </dgm:pt>
    <dgm:pt modelId="{BE00FE20-E4E5-46E1-9359-CCDA5DD317AB}" type="parTrans" cxnId="{73A2C80B-875F-427A-AC6A-E13E83E74BE0}">
      <dgm:prSet/>
      <dgm:spPr/>
      <dgm:t>
        <a:bodyPr/>
        <a:lstStyle/>
        <a:p>
          <a:endParaRPr lang="en-US"/>
        </a:p>
      </dgm:t>
    </dgm:pt>
    <dgm:pt modelId="{B1F06334-1AAD-4774-9708-E31C0AAADA59}" type="sibTrans" cxnId="{73A2C80B-875F-427A-AC6A-E13E83E74BE0}">
      <dgm:prSet/>
      <dgm:spPr/>
      <dgm:t>
        <a:bodyPr/>
        <a:lstStyle/>
        <a:p>
          <a:endParaRPr lang="en-US"/>
        </a:p>
      </dgm:t>
    </dgm:pt>
    <dgm:pt modelId="{E28F8A65-FDCE-4D0F-95C1-72E54A6A3A83}">
      <dgm:prSet/>
      <dgm:spPr/>
      <dgm:t>
        <a:bodyPr/>
        <a:lstStyle/>
        <a:p>
          <a:r>
            <a:rPr lang="en-GB" baseline="0"/>
            <a:t>Nurturing the child would encourage the child to want to learn more</a:t>
          </a:r>
          <a:endParaRPr lang="en-US"/>
        </a:p>
      </dgm:t>
    </dgm:pt>
    <dgm:pt modelId="{5941AEC0-5F8C-4646-A0F4-B153F77AAE4D}" type="parTrans" cxnId="{177397C7-B4D4-46BC-9FF0-DD4FE454DF69}">
      <dgm:prSet/>
      <dgm:spPr/>
      <dgm:t>
        <a:bodyPr/>
        <a:lstStyle/>
        <a:p>
          <a:endParaRPr lang="en-US"/>
        </a:p>
      </dgm:t>
    </dgm:pt>
    <dgm:pt modelId="{2B82BEF5-4DD6-4924-9519-91CDC9886C07}" type="sibTrans" cxnId="{177397C7-B4D4-46BC-9FF0-DD4FE454DF69}">
      <dgm:prSet/>
      <dgm:spPr/>
      <dgm:t>
        <a:bodyPr/>
        <a:lstStyle/>
        <a:p>
          <a:endParaRPr lang="en-US"/>
        </a:p>
      </dgm:t>
    </dgm:pt>
    <dgm:pt modelId="{51372305-6AE7-4008-B39D-8942FFAA2ECF}" type="pres">
      <dgm:prSet presAssocID="{56703B50-CAA9-4607-979C-8800FBBA8386}" presName="Name0" presStyleCnt="0">
        <dgm:presLayoutVars>
          <dgm:dir/>
          <dgm:resizeHandles val="exact"/>
        </dgm:presLayoutVars>
      </dgm:prSet>
      <dgm:spPr/>
    </dgm:pt>
    <dgm:pt modelId="{41EF9347-C5E7-4239-B2F9-21D580E41A95}" type="pres">
      <dgm:prSet presAssocID="{0C521A87-AE27-4B8C-BBFD-83DC35FACF69}" presName="node" presStyleLbl="node1" presStyleIdx="0" presStyleCnt="2">
        <dgm:presLayoutVars>
          <dgm:bulletEnabled val="1"/>
        </dgm:presLayoutVars>
      </dgm:prSet>
      <dgm:spPr/>
    </dgm:pt>
    <dgm:pt modelId="{532A11CC-50CA-43B9-8628-5245B132CEB5}" type="pres">
      <dgm:prSet presAssocID="{B1F06334-1AAD-4774-9708-E31C0AAADA59}" presName="sibTrans" presStyleLbl="sibTrans2D1" presStyleIdx="0" presStyleCnt="1"/>
      <dgm:spPr/>
    </dgm:pt>
    <dgm:pt modelId="{341A683E-EBE2-4771-A0BC-2CD1DA9415DB}" type="pres">
      <dgm:prSet presAssocID="{B1F06334-1AAD-4774-9708-E31C0AAADA59}" presName="connectorText" presStyleLbl="sibTrans2D1" presStyleIdx="0" presStyleCnt="1"/>
      <dgm:spPr/>
    </dgm:pt>
    <dgm:pt modelId="{A23BFA6D-2DC4-4900-8518-08802C6AF4D5}" type="pres">
      <dgm:prSet presAssocID="{E28F8A65-FDCE-4D0F-95C1-72E54A6A3A83}" presName="node" presStyleLbl="node1" presStyleIdx="1" presStyleCnt="2">
        <dgm:presLayoutVars>
          <dgm:bulletEnabled val="1"/>
        </dgm:presLayoutVars>
      </dgm:prSet>
      <dgm:spPr/>
    </dgm:pt>
  </dgm:ptLst>
  <dgm:cxnLst>
    <dgm:cxn modelId="{8D750106-2725-4B88-B484-38EE41E2C81D}" type="presOf" srcId="{B1F06334-1AAD-4774-9708-E31C0AAADA59}" destId="{532A11CC-50CA-43B9-8628-5245B132CEB5}" srcOrd="0" destOrd="0" presId="urn:microsoft.com/office/officeart/2005/8/layout/process1"/>
    <dgm:cxn modelId="{73A2C80B-875F-427A-AC6A-E13E83E74BE0}" srcId="{56703B50-CAA9-4607-979C-8800FBBA8386}" destId="{0C521A87-AE27-4B8C-BBFD-83DC35FACF69}" srcOrd="0" destOrd="0" parTransId="{BE00FE20-E4E5-46E1-9359-CCDA5DD317AB}" sibTransId="{B1F06334-1AAD-4774-9708-E31C0AAADA59}"/>
    <dgm:cxn modelId="{2AA05F3E-4124-4442-AEA8-94A3C8148FFE}" type="presOf" srcId="{E28F8A65-FDCE-4D0F-95C1-72E54A6A3A83}" destId="{A23BFA6D-2DC4-4900-8518-08802C6AF4D5}" srcOrd="0" destOrd="0" presId="urn:microsoft.com/office/officeart/2005/8/layout/process1"/>
    <dgm:cxn modelId="{24619263-9FC0-4B3F-A4D0-AC8591A19143}" type="presOf" srcId="{0C521A87-AE27-4B8C-BBFD-83DC35FACF69}" destId="{41EF9347-C5E7-4239-B2F9-21D580E41A95}" srcOrd="0" destOrd="0" presId="urn:microsoft.com/office/officeart/2005/8/layout/process1"/>
    <dgm:cxn modelId="{BC286FA9-8704-4B16-9BCB-DBD21DA16656}" type="presOf" srcId="{B1F06334-1AAD-4774-9708-E31C0AAADA59}" destId="{341A683E-EBE2-4771-A0BC-2CD1DA9415DB}" srcOrd="1" destOrd="0" presId="urn:microsoft.com/office/officeart/2005/8/layout/process1"/>
    <dgm:cxn modelId="{7D1F61C7-F598-4B60-9ACD-A62C10169B20}" type="presOf" srcId="{56703B50-CAA9-4607-979C-8800FBBA8386}" destId="{51372305-6AE7-4008-B39D-8942FFAA2ECF}" srcOrd="0" destOrd="0" presId="urn:microsoft.com/office/officeart/2005/8/layout/process1"/>
    <dgm:cxn modelId="{177397C7-B4D4-46BC-9FF0-DD4FE454DF69}" srcId="{56703B50-CAA9-4607-979C-8800FBBA8386}" destId="{E28F8A65-FDCE-4D0F-95C1-72E54A6A3A83}" srcOrd="1" destOrd="0" parTransId="{5941AEC0-5F8C-4646-A0F4-B153F77AAE4D}" sibTransId="{2B82BEF5-4DD6-4924-9519-91CDC9886C07}"/>
    <dgm:cxn modelId="{B54AEE4B-37BF-472A-8322-399A8A80C5EA}" type="presParOf" srcId="{51372305-6AE7-4008-B39D-8942FFAA2ECF}" destId="{41EF9347-C5E7-4239-B2F9-21D580E41A95}" srcOrd="0" destOrd="0" presId="urn:microsoft.com/office/officeart/2005/8/layout/process1"/>
    <dgm:cxn modelId="{E91964C1-6CF0-4245-82F5-6DA75EE90A62}" type="presParOf" srcId="{51372305-6AE7-4008-B39D-8942FFAA2ECF}" destId="{532A11CC-50CA-43B9-8628-5245B132CEB5}" srcOrd="1" destOrd="0" presId="urn:microsoft.com/office/officeart/2005/8/layout/process1"/>
    <dgm:cxn modelId="{1CE06F07-813C-4F93-8C00-12ABEDD9CC7A}" type="presParOf" srcId="{532A11CC-50CA-43B9-8628-5245B132CEB5}" destId="{341A683E-EBE2-4771-A0BC-2CD1DA9415DB}" srcOrd="0" destOrd="0" presId="urn:microsoft.com/office/officeart/2005/8/layout/process1"/>
    <dgm:cxn modelId="{CC475945-4472-42E6-A34D-4D9CB963FADD}" type="presParOf" srcId="{51372305-6AE7-4008-B39D-8942FFAA2ECF}" destId="{A23BFA6D-2DC4-4900-8518-08802C6AF4D5}"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B372C27-83D1-4138-AAC9-86DDF282012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5B14E29-E458-403F-ABC1-F31E56280E33}">
      <dgm:prSet/>
      <dgm:spPr/>
      <dgm:t>
        <a:bodyPr/>
        <a:lstStyle/>
        <a:p>
          <a:r>
            <a:rPr lang="en-GB" baseline="0"/>
            <a:t>What ideas or thoughts have arisen for you today?</a:t>
          </a:r>
          <a:endParaRPr lang="en-US"/>
        </a:p>
      </dgm:t>
    </dgm:pt>
    <dgm:pt modelId="{85493C1A-16BB-4BF1-9FB0-33B8C0422A6F}" type="parTrans" cxnId="{4154068E-7B31-4CD5-A4BD-9F858F05EB1A}">
      <dgm:prSet/>
      <dgm:spPr/>
      <dgm:t>
        <a:bodyPr/>
        <a:lstStyle/>
        <a:p>
          <a:endParaRPr lang="en-US"/>
        </a:p>
      </dgm:t>
    </dgm:pt>
    <dgm:pt modelId="{171FA5E2-FA4B-4A3F-9F3A-8D8001D9ED10}" type="sibTrans" cxnId="{4154068E-7B31-4CD5-A4BD-9F858F05EB1A}">
      <dgm:prSet/>
      <dgm:spPr/>
      <dgm:t>
        <a:bodyPr/>
        <a:lstStyle/>
        <a:p>
          <a:endParaRPr lang="en-US"/>
        </a:p>
      </dgm:t>
    </dgm:pt>
    <dgm:pt modelId="{83F64158-9D56-436D-82DF-8FC74E255509}">
      <dgm:prSet/>
      <dgm:spPr/>
      <dgm:t>
        <a:bodyPr/>
        <a:lstStyle/>
        <a:p>
          <a:r>
            <a:rPr lang="en-GB" baseline="0"/>
            <a:t>Has anything challenged your ideas , or do you feel you need to know more about a particular strand of philosophy?</a:t>
          </a:r>
          <a:endParaRPr lang="en-US"/>
        </a:p>
      </dgm:t>
    </dgm:pt>
    <dgm:pt modelId="{D3E65074-9FA3-4466-BDE8-7FBDECF6B0BE}" type="parTrans" cxnId="{06B3D78F-C7A9-4660-B8BA-3F6A44829FEF}">
      <dgm:prSet/>
      <dgm:spPr/>
      <dgm:t>
        <a:bodyPr/>
        <a:lstStyle/>
        <a:p>
          <a:endParaRPr lang="en-US"/>
        </a:p>
      </dgm:t>
    </dgm:pt>
    <dgm:pt modelId="{29818069-73F6-450A-A1A1-C3C1652B655B}" type="sibTrans" cxnId="{06B3D78F-C7A9-4660-B8BA-3F6A44829FEF}">
      <dgm:prSet/>
      <dgm:spPr/>
      <dgm:t>
        <a:bodyPr/>
        <a:lstStyle/>
        <a:p>
          <a:endParaRPr lang="en-US"/>
        </a:p>
      </dgm:t>
    </dgm:pt>
    <dgm:pt modelId="{A319BD4D-5448-47CF-B3DF-D0C58189C580}" type="pres">
      <dgm:prSet presAssocID="{FB372C27-83D1-4138-AAC9-86DDF282012B}" presName="root" presStyleCnt="0">
        <dgm:presLayoutVars>
          <dgm:dir/>
          <dgm:resizeHandles val="exact"/>
        </dgm:presLayoutVars>
      </dgm:prSet>
      <dgm:spPr/>
    </dgm:pt>
    <dgm:pt modelId="{88B1DB38-2922-4E70-98A2-37648579FB3F}" type="pres">
      <dgm:prSet presAssocID="{65B14E29-E458-403F-ABC1-F31E56280E33}" presName="compNode" presStyleCnt="0"/>
      <dgm:spPr/>
    </dgm:pt>
    <dgm:pt modelId="{395E93AA-A45E-4ADB-BFC7-031D8FA4CF69}" type="pres">
      <dgm:prSet presAssocID="{65B14E29-E458-403F-ABC1-F31E56280E3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8C81B664-56CC-42C0-97B4-F111FF9BFE72}" type="pres">
      <dgm:prSet presAssocID="{65B14E29-E458-403F-ABC1-F31E56280E33}" presName="spaceRect" presStyleCnt="0"/>
      <dgm:spPr/>
    </dgm:pt>
    <dgm:pt modelId="{5A4ADEAA-9FB0-4414-91E0-86F5ADFD6A4D}" type="pres">
      <dgm:prSet presAssocID="{65B14E29-E458-403F-ABC1-F31E56280E33}" presName="textRect" presStyleLbl="revTx" presStyleIdx="0" presStyleCnt="2">
        <dgm:presLayoutVars>
          <dgm:chMax val="1"/>
          <dgm:chPref val="1"/>
        </dgm:presLayoutVars>
      </dgm:prSet>
      <dgm:spPr/>
    </dgm:pt>
    <dgm:pt modelId="{234E1DD9-B330-46F0-A04E-8AA811E3E877}" type="pres">
      <dgm:prSet presAssocID="{171FA5E2-FA4B-4A3F-9F3A-8D8001D9ED10}" presName="sibTrans" presStyleCnt="0"/>
      <dgm:spPr/>
    </dgm:pt>
    <dgm:pt modelId="{6583C6FD-BD99-47F0-AEC6-EF35F4B25DE8}" type="pres">
      <dgm:prSet presAssocID="{83F64158-9D56-436D-82DF-8FC74E255509}" presName="compNode" presStyleCnt="0"/>
      <dgm:spPr/>
    </dgm:pt>
    <dgm:pt modelId="{043A66CF-C16B-48BE-9E01-B22A72B6CEA8}" type="pres">
      <dgm:prSet presAssocID="{83F64158-9D56-436D-82DF-8FC74E25550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ought bubble"/>
        </a:ext>
      </dgm:extLst>
    </dgm:pt>
    <dgm:pt modelId="{0536106F-10A5-4E19-850F-ECDB6508F933}" type="pres">
      <dgm:prSet presAssocID="{83F64158-9D56-436D-82DF-8FC74E255509}" presName="spaceRect" presStyleCnt="0"/>
      <dgm:spPr/>
    </dgm:pt>
    <dgm:pt modelId="{BC6BE6E0-D3C3-4A94-9FB1-2C3EED05D14B}" type="pres">
      <dgm:prSet presAssocID="{83F64158-9D56-436D-82DF-8FC74E255509}" presName="textRect" presStyleLbl="revTx" presStyleIdx="1" presStyleCnt="2">
        <dgm:presLayoutVars>
          <dgm:chMax val="1"/>
          <dgm:chPref val="1"/>
        </dgm:presLayoutVars>
      </dgm:prSet>
      <dgm:spPr/>
    </dgm:pt>
  </dgm:ptLst>
  <dgm:cxnLst>
    <dgm:cxn modelId="{92102667-B38E-4439-A920-9261837694B7}" type="presOf" srcId="{83F64158-9D56-436D-82DF-8FC74E255509}" destId="{BC6BE6E0-D3C3-4A94-9FB1-2C3EED05D14B}" srcOrd="0" destOrd="0" presId="urn:microsoft.com/office/officeart/2018/2/layout/IconLabelList"/>
    <dgm:cxn modelId="{4154068E-7B31-4CD5-A4BD-9F858F05EB1A}" srcId="{FB372C27-83D1-4138-AAC9-86DDF282012B}" destId="{65B14E29-E458-403F-ABC1-F31E56280E33}" srcOrd="0" destOrd="0" parTransId="{85493C1A-16BB-4BF1-9FB0-33B8C0422A6F}" sibTransId="{171FA5E2-FA4B-4A3F-9F3A-8D8001D9ED10}"/>
    <dgm:cxn modelId="{06B3D78F-C7A9-4660-B8BA-3F6A44829FEF}" srcId="{FB372C27-83D1-4138-AAC9-86DDF282012B}" destId="{83F64158-9D56-436D-82DF-8FC74E255509}" srcOrd="1" destOrd="0" parTransId="{D3E65074-9FA3-4466-BDE8-7FBDECF6B0BE}" sibTransId="{29818069-73F6-450A-A1A1-C3C1652B655B}"/>
    <dgm:cxn modelId="{DA90D8F4-FB73-4609-B8C3-0E6B8C789BC9}" type="presOf" srcId="{FB372C27-83D1-4138-AAC9-86DDF282012B}" destId="{A319BD4D-5448-47CF-B3DF-D0C58189C580}" srcOrd="0" destOrd="0" presId="urn:microsoft.com/office/officeart/2018/2/layout/IconLabelList"/>
    <dgm:cxn modelId="{A945A5FF-8971-4665-80A0-55ED3C47FA07}" type="presOf" srcId="{65B14E29-E458-403F-ABC1-F31E56280E33}" destId="{5A4ADEAA-9FB0-4414-91E0-86F5ADFD6A4D}" srcOrd="0" destOrd="0" presId="urn:microsoft.com/office/officeart/2018/2/layout/IconLabelList"/>
    <dgm:cxn modelId="{ED331C9F-55C5-49FC-9431-AC9F172635F4}" type="presParOf" srcId="{A319BD4D-5448-47CF-B3DF-D0C58189C580}" destId="{88B1DB38-2922-4E70-98A2-37648579FB3F}" srcOrd="0" destOrd="0" presId="urn:microsoft.com/office/officeart/2018/2/layout/IconLabelList"/>
    <dgm:cxn modelId="{21E98A0A-602A-4ECB-A5FF-964660A03ECE}" type="presParOf" srcId="{88B1DB38-2922-4E70-98A2-37648579FB3F}" destId="{395E93AA-A45E-4ADB-BFC7-031D8FA4CF69}" srcOrd="0" destOrd="0" presId="urn:microsoft.com/office/officeart/2018/2/layout/IconLabelList"/>
    <dgm:cxn modelId="{3E1CF854-B9A5-4CEC-A629-9A5126D9BB33}" type="presParOf" srcId="{88B1DB38-2922-4E70-98A2-37648579FB3F}" destId="{8C81B664-56CC-42C0-97B4-F111FF9BFE72}" srcOrd="1" destOrd="0" presId="urn:microsoft.com/office/officeart/2018/2/layout/IconLabelList"/>
    <dgm:cxn modelId="{EDB2B4CE-B962-461A-95F1-06EC2FCBA69E}" type="presParOf" srcId="{88B1DB38-2922-4E70-98A2-37648579FB3F}" destId="{5A4ADEAA-9FB0-4414-91E0-86F5ADFD6A4D}" srcOrd="2" destOrd="0" presId="urn:microsoft.com/office/officeart/2018/2/layout/IconLabelList"/>
    <dgm:cxn modelId="{6C4A8CFF-13C2-496C-B738-19D19BB0B684}" type="presParOf" srcId="{A319BD4D-5448-47CF-B3DF-D0C58189C580}" destId="{234E1DD9-B330-46F0-A04E-8AA811E3E877}" srcOrd="1" destOrd="0" presId="urn:microsoft.com/office/officeart/2018/2/layout/IconLabelList"/>
    <dgm:cxn modelId="{29DD27C5-5DA6-42D1-A968-D69C5BCC4DD8}" type="presParOf" srcId="{A319BD4D-5448-47CF-B3DF-D0C58189C580}" destId="{6583C6FD-BD99-47F0-AEC6-EF35F4B25DE8}" srcOrd="2" destOrd="0" presId="urn:microsoft.com/office/officeart/2018/2/layout/IconLabelList"/>
    <dgm:cxn modelId="{19C98D4B-4C91-4B15-A624-72DA490E1A3E}" type="presParOf" srcId="{6583C6FD-BD99-47F0-AEC6-EF35F4B25DE8}" destId="{043A66CF-C16B-48BE-9E01-B22A72B6CEA8}" srcOrd="0" destOrd="0" presId="urn:microsoft.com/office/officeart/2018/2/layout/IconLabelList"/>
    <dgm:cxn modelId="{3A1226AE-D817-44DD-9328-E6329418CDA0}" type="presParOf" srcId="{6583C6FD-BD99-47F0-AEC6-EF35F4B25DE8}" destId="{0536106F-10A5-4E19-850F-ECDB6508F933}" srcOrd="1" destOrd="0" presId="urn:microsoft.com/office/officeart/2018/2/layout/IconLabelList"/>
    <dgm:cxn modelId="{D1C25DFF-8E9F-4A8F-896A-B5BBE40A1E1F}" type="presParOf" srcId="{6583C6FD-BD99-47F0-AEC6-EF35F4B25DE8}" destId="{BC6BE6E0-D3C3-4A94-9FB1-2C3EED05D14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78874C-9D3D-4A78-BD64-F83A47680784}">
      <dsp:nvSpPr>
        <dsp:cNvPr id="0" name=""/>
        <dsp:cNvSpPr/>
      </dsp:nvSpPr>
      <dsp:spPr>
        <a:xfrm>
          <a:off x="702162" y="173874"/>
          <a:ext cx="1921500" cy="19215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BBEE42-3611-4312-94E7-C460F20FC4B4}">
      <dsp:nvSpPr>
        <dsp:cNvPr id="0" name=""/>
        <dsp:cNvSpPr/>
      </dsp:nvSpPr>
      <dsp:spPr>
        <a:xfrm>
          <a:off x="1111662" y="583374"/>
          <a:ext cx="1102500" cy="110250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A6484A-36CF-414D-8558-4D8E5C5EEE4F}">
      <dsp:nvSpPr>
        <dsp:cNvPr id="0" name=""/>
        <dsp:cNvSpPr/>
      </dsp:nvSpPr>
      <dsp:spPr>
        <a:xfrm>
          <a:off x="87912" y="2693875"/>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baseline="0" dirty="0"/>
            <a:t>Roots in ancient philosophy</a:t>
          </a:r>
          <a:endParaRPr lang="en-US" sz="1800" kern="1200" dirty="0" err="1"/>
        </a:p>
      </dsp:txBody>
      <dsp:txXfrm>
        <a:off x="87912" y="2693875"/>
        <a:ext cx="3150000" cy="720000"/>
      </dsp:txXfrm>
    </dsp:sp>
    <dsp:sp modelId="{FD0FDBAE-A198-482D-A0FA-ED94E7F14329}">
      <dsp:nvSpPr>
        <dsp:cNvPr id="0" name=""/>
        <dsp:cNvSpPr/>
      </dsp:nvSpPr>
      <dsp:spPr>
        <a:xfrm>
          <a:off x="4403412" y="173874"/>
          <a:ext cx="1921500" cy="19215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B531C5-75FD-47B3-B88A-A153BA223119}">
      <dsp:nvSpPr>
        <dsp:cNvPr id="0" name=""/>
        <dsp:cNvSpPr/>
      </dsp:nvSpPr>
      <dsp:spPr>
        <a:xfrm>
          <a:off x="4812912" y="583374"/>
          <a:ext cx="1102500" cy="1102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2E0E36-0F0D-4CDE-8A5E-3E30DFEA587D}">
      <dsp:nvSpPr>
        <dsp:cNvPr id="0" name=""/>
        <dsp:cNvSpPr/>
      </dsp:nvSpPr>
      <dsp:spPr>
        <a:xfrm>
          <a:off x="3789162" y="2693875"/>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baseline="0" dirty="0"/>
            <a:t>Looking at new ideas and a broader outlook</a:t>
          </a:r>
          <a:endParaRPr lang="en-US" sz="1800" kern="1200" dirty="0"/>
        </a:p>
      </dsp:txBody>
      <dsp:txXfrm>
        <a:off x="3789162" y="2693875"/>
        <a:ext cx="3150000" cy="720000"/>
      </dsp:txXfrm>
    </dsp:sp>
    <dsp:sp modelId="{59056DFA-F902-45D1-9BBC-D3C22539FC93}">
      <dsp:nvSpPr>
        <dsp:cNvPr id="0" name=""/>
        <dsp:cNvSpPr/>
      </dsp:nvSpPr>
      <dsp:spPr>
        <a:xfrm>
          <a:off x="8104662" y="173874"/>
          <a:ext cx="1921500" cy="19215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B351C3-8FB8-429C-B526-18BE9C84009D}">
      <dsp:nvSpPr>
        <dsp:cNvPr id="0" name=""/>
        <dsp:cNvSpPr/>
      </dsp:nvSpPr>
      <dsp:spPr>
        <a:xfrm>
          <a:off x="8514162" y="583374"/>
          <a:ext cx="1102500" cy="110250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65E054-469A-4A9A-9C73-D7D13A9C782B}">
      <dsp:nvSpPr>
        <dsp:cNvPr id="0" name=""/>
        <dsp:cNvSpPr/>
      </dsp:nvSpPr>
      <dsp:spPr>
        <a:xfrm>
          <a:off x="7490412" y="2693875"/>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baseline="0" dirty="0"/>
            <a:t>Encourages further questioning.</a:t>
          </a:r>
          <a:endParaRPr lang="en-US" sz="1800" kern="1200" dirty="0"/>
        </a:p>
      </dsp:txBody>
      <dsp:txXfrm>
        <a:off x="7490412" y="2693875"/>
        <a:ext cx="315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BD5025-5256-44C4-A57D-926A79B97D0B}">
      <dsp:nvSpPr>
        <dsp:cNvPr id="0" name=""/>
        <dsp:cNvSpPr/>
      </dsp:nvSpPr>
      <dsp:spPr>
        <a:xfrm>
          <a:off x="939535" y="365130"/>
          <a:ext cx="4543842" cy="4543842"/>
        </a:xfrm>
        <a:prstGeom prst="pie">
          <a:avLst>
            <a:gd name="adj1" fmla="val 16200000"/>
            <a:gd name="adj2" fmla="val 180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baseline="0"/>
            <a:t>ME: This is the basis on which so much of our current thinking is based.</a:t>
          </a:r>
          <a:endParaRPr lang="en-US" sz="1300" kern="1200"/>
        </a:p>
      </dsp:txBody>
      <dsp:txXfrm>
        <a:off x="3409979" y="1203577"/>
        <a:ext cx="1541660" cy="1514614"/>
      </dsp:txXfrm>
    </dsp:sp>
    <dsp:sp modelId="{A03F367F-8E40-4C5B-9216-33902D4D90CF}">
      <dsp:nvSpPr>
        <dsp:cNvPr id="0" name=""/>
        <dsp:cNvSpPr/>
      </dsp:nvSpPr>
      <dsp:spPr>
        <a:xfrm>
          <a:off x="705311" y="500363"/>
          <a:ext cx="4543842" cy="4543842"/>
        </a:xfrm>
        <a:prstGeom prst="pie">
          <a:avLst>
            <a:gd name="adj1" fmla="val 1800000"/>
            <a:gd name="adj2" fmla="val 900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baseline="0"/>
            <a:t>We want to work on our 'selves'</a:t>
          </a:r>
          <a:endParaRPr lang="en-US" sz="1300" kern="1200"/>
        </a:p>
      </dsp:txBody>
      <dsp:txXfrm>
        <a:off x="1949458" y="3367311"/>
        <a:ext cx="2055547" cy="1406427"/>
      </dsp:txXfrm>
    </dsp:sp>
    <dsp:sp modelId="{9556CF48-1DAE-422E-85EB-ADE21A8E91AB}">
      <dsp:nvSpPr>
        <dsp:cNvPr id="0" name=""/>
        <dsp:cNvSpPr/>
      </dsp:nvSpPr>
      <dsp:spPr>
        <a:xfrm>
          <a:off x="705311" y="500363"/>
          <a:ext cx="4543842" cy="4543842"/>
        </a:xfrm>
        <a:prstGeom prst="pie">
          <a:avLst>
            <a:gd name="adj1" fmla="val 9000000"/>
            <a:gd name="adj2" fmla="val 1620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baseline="0"/>
            <a:t>As Self is the 'real thing' we must therefore work towards satisfying this self. We need to find someone to help us find ourselves.</a:t>
          </a:r>
          <a:endParaRPr lang="en-US" sz="1300" kern="1200"/>
        </a:p>
      </dsp:txBody>
      <dsp:txXfrm>
        <a:off x="1192151" y="1392904"/>
        <a:ext cx="1541660" cy="15146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EF9347-C5E7-4239-B2F9-21D580E41A95}">
      <dsp:nvSpPr>
        <dsp:cNvPr id="0" name=""/>
        <dsp:cNvSpPr/>
      </dsp:nvSpPr>
      <dsp:spPr>
        <a:xfrm>
          <a:off x="2095" y="99345"/>
          <a:ext cx="4468389" cy="2681033"/>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baseline="0" dirty="0"/>
            <a:t>He believed in 'person-centred' learning. The teacher needs to engage and empathise with the learner, in order to gain an understanding of what was important for the learning. Teachers had to be 'real' to allow the child to explore and to make mistakes, otherwise they would lose motivation.</a:t>
          </a:r>
          <a:endParaRPr lang="en-US" sz="1900" kern="1200" dirty="0"/>
        </a:p>
      </dsp:txBody>
      <dsp:txXfrm>
        <a:off x="80620" y="177870"/>
        <a:ext cx="4311339" cy="2523983"/>
      </dsp:txXfrm>
    </dsp:sp>
    <dsp:sp modelId="{532A11CC-50CA-43B9-8628-5245B132CEB5}">
      <dsp:nvSpPr>
        <dsp:cNvPr id="0" name=""/>
        <dsp:cNvSpPr/>
      </dsp:nvSpPr>
      <dsp:spPr>
        <a:xfrm>
          <a:off x="4917323" y="885782"/>
          <a:ext cx="947298" cy="1108160"/>
        </a:xfrm>
        <a:prstGeom prst="rightArrow">
          <a:avLst>
            <a:gd name="adj1" fmla="val 600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4917323" y="1107414"/>
        <a:ext cx="663109" cy="664896"/>
      </dsp:txXfrm>
    </dsp:sp>
    <dsp:sp modelId="{A23BFA6D-2DC4-4900-8518-08802C6AF4D5}">
      <dsp:nvSpPr>
        <dsp:cNvPr id="0" name=""/>
        <dsp:cNvSpPr/>
      </dsp:nvSpPr>
      <dsp:spPr>
        <a:xfrm>
          <a:off x="6257840" y="99345"/>
          <a:ext cx="4468389" cy="2681033"/>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baseline="0"/>
            <a:t>Nurturing the child would encourage the child to want to learn more</a:t>
          </a:r>
          <a:endParaRPr lang="en-US" sz="1900" kern="1200"/>
        </a:p>
      </dsp:txBody>
      <dsp:txXfrm>
        <a:off x="6336365" y="177870"/>
        <a:ext cx="4311339" cy="25239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E93AA-A45E-4ADB-BFC7-031D8FA4CF69}">
      <dsp:nvSpPr>
        <dsp:cNvPr id="0" name=""/>
        <dsp:cNvSpPr/>
      </dsp:nvSpPr>
      <dsp:spPr>
        <a:xfrm>
          <a:off x="1854162" y="22663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4ADEAA-9FB0-4414-91E0-86F5ADFD6A4D}">
      <dsp:nvSpPr>
        <dsp:cNvPr id="0" name=""/>
        <dsp:cNvSpPr/>
      </dsp:nvSpPr>
      <dsp:spPr>
        <a:xfrm>
          <a:off x="666162" y="26411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baseline="0"/>
            <a:t>What ideas or thoughts have arisen for you today?</a:t>
          </a:r>
          <a:endParaRPr lang="en-US" sz="1700" kern="1200"/>
        </a:p>
      </dsp:txBody>
      <dsp:txXfrm>
        <a:off x="666162" y="2641110"/>
        <a:ext cx="4320000" cy="720000"/>
      </dsp:txXfrm>
    </dsp:sp>
    <dsp:sp modelId="{043A66CF-C16B-48BE-9E01-B22A72B6CEA8}">
      <dsp:nvSpPr>
        <dsp:cNvPr id="0" name=""/>
        <dsp:cNvSpPr/>
      </dsp:nvSpPr>
      <dsp:spPr>
        <a:xfrm>
          <a:off x="6930162" y="226639"/>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6BE6E0-D3C3-4A94-9FB1-2C3EED05D14B}">
      <dsp:nvSpPr>
        <dsp:cNvPr id="0" name=""/>
        <dsp:cNvSpPr/>
      </dsp:nvSpPr>
      <dsp:spPr>
        <a:xfrm>
          <a:off x="5742162" y="26411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baseline="0"/>
            <a:t>Has anything challenged your ideas , or do you feel you need to know more about a particular strand of philosophy?</a:t>
          </a:r>
          <a:endParaRPr lang="en-US" sz="1700" kern="1200"/>
        </a:p>
      </dsp:txBody>
      <dsp:txXfrm>
        <a:off x="5742162" y="2641110"/>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6BF9EF-4AED-46B6-A754-B8ECE94027FA}" type="datetimeFigureOut">
              <a:rPr lang="en-GB"/>
              <a:t>18/09/2024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CD490C-2F63-41F2-9F54-5EEBA3B35FA7}" type="slidenum">
              <a:rPr lang="en-GB"/>
              <a:t>‹#›</a:t>
            </a:fld>
            <a:endParaRPr lang="en-GB"/>
          </a:p>
        </p:txBody>
      </p:sp>
    </p:spTree>
    <p:extLst>
      <p:ext uri="{BB962C8B-B14F-4D97-AF65-F5344CB8AC3E}">
        <p14:creationId xmlns:p14="http://schemas.microsoft.com/office/powerpoint/2010/main" val="2230808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CD490C-2F63-41F2-9F54-5EEBA3B35FA7}" type="slidenum">
              <a:rPr lang="en-GB" smtClean="0"/>
              <a:t>1</a:t>
            </a:fld>
            <a:endParaRPr lang="en-GB"/>
          </a:p>
        </p:txBody>
      </p:sp>
    </p:spTree>
    <p:extLst>
      <p:ext uri="{BB962C8B-B14F-4D97-AF65-F5344CB8AC3E}">
        <p14:creationId xmlns:p14="http://schemas.microsoft.com/office/powerpoint/2010/main" val="32362481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2</a:t>
            </a:fld>
            <a:endParaRPr lang="en-GB"/>
          </a:p>
        </p:txBody>
      </p:sp>
    </p:spTree>
    <p:extLst>
      <p:ext uri="{BB962C8B-B14F-4D97-AF65-F5344CB8AC3E}">
        <p14:creationId xmlns:p14="http://schemas.microsoft.com/office/powerpoint/2010/main" val="2145456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3</a:t>
            </a:fld>
            <a:endParaRPr lang="en-GB"/>
          </a:p>
        </p:txBody>
      </p:sp>
    </p:spTree>
    <p:extLst>
      <p:ext uri="{BB962C8B-B14F-4D97-AF65-F5344CB8AC3E}">
        <p14:creationId xmlns:p14="http://schemas.microsoft.com/office/powerpoint/2010/main" val="465995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20000"/>
              </a:lnSpc>
              <a:spcBef>
                <a:spcPts val="1000"/>
              </a:spcBef>
              <a:buFont typeface="Arial"/>
              <a:buChar char="•"/>
            </a:pPr>
            <a:endParaRPr lang="en-GB" dirty="0"/>
          </a:p>
        </p:txBody>
      </p:sp>
      <p:sp>
        <p:nvSpPr>
          <p:cNvPr id="4" name="Slide Number Placeholder 3"/>
          <p:cNvSpPr>
            <a:spLocks noGrp="1"/>
          </p:cNvSpPr>
          <p:nvPr>
            <p:ph type="sldNum" sz="quarter" idx="5"/>
          </p:nvPr>
        </p:nvSpPr>
        <p:spPr/>
        <p:txBody>
          <a:bodyPr/>
          <a:lstStyle/>
          <a:p>
            <a:fld id="{17CD490C-2F63-41F2-9F54-5EEBA3B35FA7}" type="slidenum">
              <a:rPr lang="en-GB"/>
              <a:t>4</a:t>
            </a:fld>
            <a:endParaRPr lang="en-GB"/>
          </a:p>
        </p:txBody>
      </p:sp>
    </p:spTree>
    <p:extLst>
      <p:ext uri="{BB962C8B-B14F-4D97-AF65-F5344CB8AC3E}">
        <p14:creationId xmlns:p14="http://schemas.microsoft.com/office/powerpoint/2010/main" val="39028187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5</a:t>
            </a:fld>
            <a:endParaRPr lang="en-GB"/>
          </a:p>
        </p:txBody>
      </p:sp>
    </p:spTree>
    <p:extLst>
      <p:ext uri="{BB962C8B-B14F-4D97-AF65-F5344CB8AC3E}">
        <p14:creationId xmlns:p14="http://schemas.microsoft.com/office/powerpoint/2010/main" val="3034698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6</a:t>
            </a:fld>
            <a:endParaRPr lang="en-GB"/>
          </a:p>
        </p:txBody>
      </p:sp>
    </p:spTree>
    <p:extLst>
      <p:ext uri="{BB962C8B-B14F-4D97-AF65-F5344CB8AC3E}">
        <p14:creationId xmlns:p14="http://schemas.microsoft.com/office/powerpoint/2010/main" val="2338476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7</a:t>
            </a:fld>
            <a:endParaRPr lang="en-GB"/>
          </a:p>
        </p:txBody>
      </p:sp>
    </p:spTree>
    <p:extLst>
      <p:ext uri="{BB962C8B-B14F-4D97-AF65-F5344CB8AC3E}">
        <p14:creationId xmlns:p14="http://schemas.microsoft.com/office/powerpoint/2010/main" val="2854901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8</a:t>
            </a:fld>
            <a:endParaRPr lang="en-GB"/>
          </a:p>
        </p:txBody>
      </p:sp>
    </p:spTree>
    <p:extLst>
      <p:ext uri="{BB962C8B-B14F-4D97-AF65-F5344CB8AC3E}">
        <p14:creationId xmlns:p14="http://schemas.microsoft.com/office/powerpoint/2010/main" val="1990608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9</a:t>
            </a:fld>
            <a:endParaRPr lang="en-GB"/>
          </a:p>
        </p:txBody>
      </p:sp>
    </p:spTree>
    <p:extLst>
      <p:ext uri="{BB962C8B-B14F-4D97-AF65-F5344CB8AC3E}">
        <p14:creationId xmlns:p14="http://schemas.microsoft.com/office/powerpoint/2010/main" val="1908270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10</a:t>
            </a:fld>
            <a:endParaRPr lang="en-GB"/>
          </a:p>
        </p:txBody>
      </p:sp>
    </p:spTree>
    <p:extLst>
      <p:ext uri="{BB962C8B-B14F-4D97-AF65-F5344CB8AC3E}">
        <p14:creationId xmlns:p14="http://schemas.microsoft.com/office/powerpoint/2010/main" val="702290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CD490C-2F63-41F2-9F54-5EEBA3B35FA7}" type="slidenum">
              <a:rPr lang="en-GB" smtClean="0"/>
              <a:t>11</a:t>
            </a:fld>
            <a:endParaRPr lang="en-GB"/>
          </a:p>
        </p:txBody>
      </p:sp>
    </p:spTree>
    <p:extLst>
      <p:ext uri="{BB962C8B-B14F-4D97-AF65-F5344CB8AC3E}">
        <p14:creationId xmlns:p14="http://schemas.microsoft.com/office/powerpoint/2010/main" val="37170001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12</a:t>
            </a:fld>
            <a:endParaRPr lang="en-GB"/>
          </a:p>
        </p:txBody>
      </p:sp>
    </p:spTree>
    <p:extLst>
      <p:ext uri="{BB962C8B-B14F-4D97-AF65-F5344CB8AC3E}">
        <p14:creationId xmlns:p14="http://schemas.microsoft.com/office/powerpoint/2010/main" val="2935231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CD490C-2F63-41F2-9F54-5EEBA3B35FA7}" type="slidenum">
              <a:rPr lang="en-GB"/>
              <a:t>15</a:t>
            </a:fld>
            <a:endParaRPr lang="en-GB"/>
          </a:p>
        </p:txBody>
      </p:sp>
    </p:spTree>
    <p:extLst>
      <p:ext uri="{BB962C8B-B14F-4D97-AF65-F5344CB8AC3E}">
        <p14:creationId xmlns:p14="http://schemas.microsoft.com/office/powerpoint/2010/main" val="361172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16</a:t>
            </a:fld>
            <a:endParaRPr lang="en-GB"/>
          </a:p>
        </p:txBody>
      </p:sp>
    </p:spTree>
    <p:extLst>
      <p:ext uri="{BB962C8B-B14F-4D97-AF65-F5344CB8AC3E}">
        <p14:creationId xmlns:p14="http://schemas.microsoft.com/office/powerpoint/2010/main" val="4227922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CD490C-2F63-41F2-9F54-5EEBA3B35FA7}" type="slidenum">
              <a:rPr lang="en-GB"/>
              <a:t>17</a:t>
            </a:fld>
            <a:endParaRPr lang="en-GB"/>
          </a:p>
        </p:txBody>
      </p:sp>
    </p:spTree>
    <p:extLst>
      <p:ext uri="{BB962C8B-B14F-4D97-AF65-F5344CB8AC3E}">
        <p14:creationId xmlns:p14="http://schemas.microsoft.com/office/powerpoint/2010/main" val="9869351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CD490C-2F63-41F2-9F54-5EEBA3B35FA7}" type="slidenum">
              <a:rPr lang="en-GB" smtClean="0"/>
              <a:t>19</a:t>
            </a:fld>
            <a:endParaRPr lang="en-GB"/>
          </a:p>
        </p:txBody>
      </p:sp>
    </p:spTree>
    <p:extLst>
      <p:ext uri="{BB962C8B-B14F-4D97-AF65-F5344CB8AC3E}">
        <p14:creationId xmlns:p14="http://schemas.microsoft.com/office/powerpoint/2010/main" val="3967678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CD490C-2F63-41F2-9F54-5EEBA3B35FA7}" type="slidenum">
              <a:rPr lang="en-GB" smtClean="0"/>
              <a:t>21</a:t>
            </a:fld>
            <a:endParaRPr lang="en-GB"/>
          </a:p>
        </p:txBody>
      </p:sp>
    </p:spTree>
    <p:extLst>
      <p:ext uri="{BB962C8B-B14F-4D97-AF65-F5344CB8AC3E}">
        <p14:creationId xmlns:p14="http://schemas.microsoft.com/office/powerpoint/2010/main" val="1672642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cap="all" spc="-100" baseline="0"/>
            </a:lvl1pPr>
          </a:lstStyle>
          <a:p>
            <a:r>
              <a:rPr lang="en-US"/>
              <a:t>Click to edit Master title style</a:t>
            </a:r>
            <a:endParaRPr lang="en-US" dirty="0"/>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Wednesday, September 18, 2024</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9140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Wednesday, September 18, 2024</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72469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cap="all"/>
            </a:lvl1pPr>
          </a:lstStyle>
          <a:p>
            <a:r>
              <a:rPr lang="en-US"/>
              <a:t>Click to edit Master title style</a:t>
            </a:r>
            <a:endParaRPr lang="en-US" dirty="0"/>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Wednesday, September 18, 2024</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58829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Wednesday, September 18, 2024</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102980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endParaRPr lang="en-US" dirty="0"/>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Wednesday, September 18, 2024</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346714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Wednesday, September 18, 2024</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671411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Wednesday, September 18, 2024</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894317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endParaRPr lang="en-US" dirty="0"/>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Wednesday, September 18, 2024</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789832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Wednesday, September 18, 2024</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477555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Wednesday, September 18, 2024</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935557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Wednesday, September 18, 2024</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639856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dirty="0"/>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Wednesday, September 18, 2024</a:t>
            </a:fld>
            <a:endParaRPr lang="en-US" dirty="0"/>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endParaRPr lang="en-US" dirty="0"/>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717911014"/>
      </p:ext>
    </p:extLst>
  </p:cSld>
  <p:clrMap bg1="dk1" tx1="lt1" bg2="dk2"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56" r:id="rId6"/>
    <p:sldLayoutId id="2147483752" r:id="rId7"/>
    <p:sldLayoutId id="2147483753" r:id="rId8"/>
    <p:sldLayoutId id="2147483754" r:id="rId9"/>
    <p:sldLayoutId id="2147483755" r:id="rId10"/>
    <p:sldLayoutId id="2147483757" r:id="rId11"/>
  </p:sldLayoutIdLst>
  <p:hf sldNum="0" hdr="0" ftr="0" dt="0"/>
  <p:txStyles>
    <p:titleStyle>
      <a:lvl1pPr algn="l" defTabSz="914400" rtl="0" eaLnBrk="1" latinLnBrk="0" hangingPunct="1">
        <a:lnSpc>
          <a:spcPct val="100000"/>
        </a:lnSpc>
        <a:spcBef>
          <a:spcPct val="0"/>
        </a:spcBef>
        <a:buNone/>
        <a:defRPr sz="3200" kern="1200" cap="none" spc="4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pixabay.com/?utm_source=link-attribution&amp;utm_medium=referral&amp;utm_campaign=image&amp;utm_content=2313430" TargetMode="External"/><Relationship Id="rId4" Type="http://schemas.openxmlformats.org/officeDocument/2006/relationships/hyperlink" Target="https://pixabay.com/users/Tumisu-148124/?utm_source=link-attribution&amp;utm_medium=referral&amp;utm_campaign=image&amp;utm_content=231343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pixabay.com/?utm_source=link-attribution&amp;utm_medium=referral&amp;utm_campaign=image&amp;utm_content=4083469" TargetMode="External"/><Relationship Id="rId4" Type="http://schemas.openxmlformats.org/officeDocument/2006/relationships/hyperlink" Target="https://pixabay.com/users/mohamed_hassan-5229782/?utm_source=link-attribution&amp;utm_medium=referral&amp;utm_campaign=image&amp;utm_content=4083469"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ideo" Target="https://www.youtube.com/embed/CAjWUrwvxs4" TargetMode="External"/><Relationship Id="rId5" Type="http://schemas.openxmlformats.org/officeDocument/2006/relationships/hyperlink" Target="https://www.bing.com/videos/search?q=Descartes&amp;&amp;view=detail&amp;mid=3252679F9EC15CA86AFD3252679F9EC15CA86AFD&amp;&amp;FORM=VRDGAR" TargetMode="Externa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pixabay.com/?utm_source=link-attribution&amp;utm_medium=referral&amp;utm_campaign=image&amp;utm_content=2937691" TargetMode="External"/><Relationship Id="rId4" Type="http://schemas.openxmlformats.org/officeDocument/2006/relationships/hyperlink" Target="https://pixabay.com/users/johnhain-352999/?utm_source=link-attribution&amp;utm_medium=referral&amp;utm_campaign=image&amp;utm_content=2937691"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99D89EBB-72B3-43C9-BAA0-C3D3A97AD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0">
            <a:extLst>
              <a:ext uri="{FF2B5EF4-FFF2-40B4-BE49-F238E27FC236}">
                <a16:creationId xmlns:a16="http://schemas.microsoft.com/office/drawing/2014/main" id="{5A6BA549-E7EA-4091-94B3-7B2B3044E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49567" y="619199"/>
            <a:ext cx="9492866" cy="576000"/>
          </a:xfrm>
        </p:spPr>
        <p:txBody>
          <a:bodyPr wrap="square" anchor="t">
            <a:normAutofit/>
          </a:bodyPr>
          <a:lstStyle/>
          <a:p>
            <a:pPr>
              <a:lnSpc>
                <a:spcPct val="90000"/>
              </a:lnSpc>
            </a:pPr>
            <a:r>
              <a:rPr lang="en-GB" sz="2700">
                <a:cs typeface="Calibri Light"/>
              </a:rPr>
              <a:t>Philosophical Roots of Humanistic Counselling</a:t>
            </a:r>
            <a:endParaRPr lang="en-GB" sz="2700"/>
          </a:p>
        </p:txBody>
      </p:sp>
      <p:sp>
        <p:nvSpPr>
          <p:cNvPr id="3" name="Subtitle 2"/>
          <p:cNvSpPr>
            <a:spLocks noGrp="1"/>
          </p:cNvSpPr>
          <p:nvPr>
            <p:ph type="subTitle" idx="1"/>
          </p:nvPr>
        </p:nvSpPr>
        <p:spPr>
          <a:xfrm>
            <a:off x="1349568" y="1265256"/>
            <a:ext cx="9492866" cy="340414"/>
          </a:xfrm>
        </p:spPr>
        <p:txBody>
          <a:bodyPr wrap="square">
            <a:normAutofit fontScale="92500"/>
          </a:bodyPr>
          <a:lstStyle/>
          <a:p>
            <a:r>
              <a:rPr lang="en-GB" sz="2000" dirty="0"/>
              <a:t>Thoughts for the week! Familiarise yourself with the PowerPoint prior to our lesson</a:t>
            </a:r>
          </a:p>
        </p:txBody>
      </p:sp>
      <p:grpSp>
        <p:nvGrpSpPr>
          <p:cNvPr id="24" name="Group 12">
            <a:extLst>
              <a:ext uri="{FF2B5EF4-FFF2-40B4-BE49-F238E27FC236}">
                <a16:creationId xmlns:a16="http://schemas.microsoft.com/office/drawing/2014/main" id="{C8F3AECA-1E28-4DB0-901D-747B827596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9400" y="406270"/>
            <a:ext cx="684878" cy="1449344"/>
            <a:chOff x="643527" y="1187494"/>
            <a:chExt cx="1434178" cy="3035022"/>
          </a:xfrm>
        </p:grpSpPr>
        <p:sp>
          <p:nvSpPr>
            <p:cNvPr id="14" name="Freeform 78">
              <a:extLst>
                <a:ext uri="{FF2B5EF4-FFF2-40B4-BE49-F238E27FC236}">
                  <a16:creationId xmlns:a16="http://schemas.microsoft.com/office/drawing/2014/main" id="{F137E6B0-A1AA-47FF-AAB8-9E5D6B701C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083914" y="3331230"/>
              <a:ext cx="879143" cy="903430"/>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5" name="Freeform 79">
              <a:extLst>
                <a:ext uri="{FF2B5EF4-FFF2-40B4-BE49-F238E27FC236}">
                  <a16:creationId xmlns:a16="http://schemas.microsoft.com/office/drawing/2014/main" id="{F72FB821-5AF0-4EA1-B84B-D5E12D8333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869193" y="1989904"/>
              <a:ext cx="743890" cy="1195221"/>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6" name="Freeform 85">
              <a:extLst>
                <a:ext uri="{FF2B5EF4-FFF2-40B4-BE49-F238E27FC236}">
                  <a16:creationId xmlns:a16="http://schemas.microsoft.com/office/drawing/2014/main" id="{DFE0F740-8A45-42B9-BEF6-A75329504F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316205" y="967005"/>
              <a:ext cx="541011" cy="981989"/>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grpSp>
        <p:nvGrpSpPr>
          <p:cNvPr id="25" name="Group 17">
            <a:extLst>
              <a:ext uri="{FF2B5EF4-FFF2-40B4-BE49-F238E27FC236}">
                <a16:creationId xmlns:a16="http://schemas.microsoft.com/office/drawing/2014/main" id="{3214C51D-3B74-4CCB-82B8-A184460FCA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25210" y="268794"/>
            <a:ext cx="632305" cy="1606552"/>
            <a:chOff x="10224385" y="954724"/>
            <a:chExt cx="1324087" cy="3364228"/>
          </a:xfrm>
        </p:grpSpPr>
        <p:sp>
          <p:nvSpPr>
            <p:cNvPr id="19" name="Freeform 80">
              <a:extLst>
                <a:ext uri="{FF2B5EF4-FFF2-40B4-BE49-F238E27FC236}">
                  <a16:creationId xmlns:a16="http://schemas.microsoft.com/office/drawing/2014/main" id="{66CD91DA-BDB8-476E-8111-2918188D6D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62739" y="2385730"/>
              <a:ext cx="985733" cy="504616"/>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0" name="Freeform 84">
              <a:extLst>
                <a:ext uri="{FF2B5EF4-FFF2-40B4-BE49-F238E27FC236}">
                  <a16:creationId xmlns:a16="http://schemas.microsoft.com/office/drawing/2014/main" id="{576CF7BA-63E8-47BF-AB8E-E9134BE8EF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874527">
              <a:off x="10288245" y="954724"/>
              <a:ext cx="852074" cy="892781"/>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1" name="Freeform 87">
              <a:extLst>
                <a:ext uri="{FF2B5EF4-FFF2-40B4-BE49-F238E27FC236}">
                  <a16:creationId xmlns:a16="http://schemas.microsoft.com/office/drawing/2014/main" id="{C0C95E2B-D068-4E18-85DE-266A42E6C6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20630858">
              <a:off x="10224385" y="3437261"/>
              <a:ext cx="824227" cy="881691"/>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 useBgFill="1">
        <p:nvSpPr>
          <p:cNvPr id="26" name="Freeform: Shape 22">
            <a:extLst>
              <a:ext uri="{FF2B5EF4-FFF2-40B4-BE49-F238E27FC236}">
                <a16:creationId xmlns:a16="http://schemas.microsoft.com/office/drawing/2014/main" id="{613F3963-915E-4812-8B39-BE6EA7CC82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4524375" y="-809624"/>
            <a:ext cx="3143251" cy="12192001"/>
          </a:xfrm>
          <a:custGeom>
            <a:avLst/>
            <a:gdLst>
              <a:gd name="connsiteX0" fmla="*/ 508 w 2932134"/>
              <a:gd name="connsiteY0" fmla="*/ 4431100 h 12192000"/>
              <a:gd name="connsiteX1" fmla="*/ 137030 w 2932134"/>
              <a:gd name="connsiteY1" fmla="*/ 177371 h 12192000"/>
              <a:gd name="connsiteX2" fmla="*/ 145443 w 2932134"/>
              <a:gd name="connsiteY2" fmla="*/ 0 h 12192000"/>
              <a:gd name="connsiteX3" fmla="*/ 2932134 w 2932134"/>
              <a:gd name="connsiteY3" fmla="*/ 0 h 12192000"/>
              <a:gd name="connsiteX4" fmla="*/ 2932133 w 2932134"/>
              <a:gd name="connsiteY4" fmla="*/ 12192000 h 12192000"/>
              <a:gd name="connsiteX5" fmla="*/ 172151 w 2932134"/>
              <a:gd name="connsiteY5" fmla="*/ 12192000 h 12192000"/>
              <a:gd name="connsiteX6" fmla="*/ 169761 w 2932134"/>
              <a:gd name="connsiteY6" fmla="*/ 12180928 h 12192000"/>
              <a:gd name="connsiteX7" fmla="*/ 169761 w 2932134"/>
              <a:gd name="connsiteY7" fmla="*/ 7234593 h 12192000"/>
              <a:gd name="connsiteX8" fmla="*/ 508 w 2932134"/>
              <a:gd name="connsiteY8" fmla="*/ 44311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32134" h="12192000">
                <a:moveTo>
                  <a:pt x="508" y="4431100"/>
                </a:moveTo>
                <a:cubicBezTo>
                  <a:pt x="-7698" y="2846728"/>
                  <a:pt x="85554" y="1238574"/>
                  <a:pt x="137030" y="177371"/>
                </a:cubicBezTo>
                <a:lnTo>
                  <a:pt x="145443" y="0"/>
                </a:lnTo>
                <a:lnTo>
                  <a:pt x="2932134" y="0"/>
                </a:lnTo>
                <a:lnTo>
                  <a:pt x="2932133" y="12192000"/>
                </a:lnTo>
                <a:lnTo>
                  <a:pt x="172151" y="12192000"/>
                </a:lnTo>
                <a:lnTo>
                  <a:pt x="169761" y="12180928"/>
                </a:lnTo>
                <a:cubicBezTo>
                  <a:pt x="169761" y="11800439"/>
                  <a:pt x="169761" y="10278492"/>
                  <a:pt x="169761" y="7234593"/>
                </a:cubicBezTo>
                <a:cubicBezTo>
                  <a:pt x="50398" y="6402277"/>
                  <a:pt x="5637" y="5421334"/>
                  <a:pt x="508" y="4431100"/>
                </a:cubicBezTo>
                <a:close/>
              </a:path>
            </a:pathLst>
          </a:custGeom>
          <a:ln>
            <a:noFill/>
          </a:ln>
        </p:spPr>
        <p:txBody>
          <a:bodyPr vert="horz" wrap="square" lIns="91440" tIns="45720" rIns="91440" bIns="45720" numCol="1" anchor="t" anchorCtr="0" compatLnSpc="1">
            <a:prstTxWarp prst="textNoShape">
              <a:avLst/>
            </a:prstTxWarp>
            <a:noAutofit/>
          </a:bodyPr>
          <a:lstStyle/>
          <a:p>
            <a:endParaRPr lang="en-US"/>
          </a:p>
        </p:txBody>
      </p:sp>
      <p:pic>
        <p:nvPicPr>
          <p:cNvPr id="27" name="Picture 3">
            <a:extLst>
              <a:ext uri="{FF2B5EF4-FFF2-40B4-BE49-F238E27FC236}">
                <a16:creationId xmlns:a16="http://schemas.microsoft.com/office/drawing/2014/main" id="{067ABFD3-37F9-4B8A-B4CD-399F4516F31A}"/>
              </a:ext>
            </a:extLst>
          </p:cNvPr>
          <p:cNvPicPr>
            <a:picLocks noChangeAspect="1"/>
          </p:cNvPicPr>
          <p:nvPr/>
        </p:nvPicPr>
        <p:blipFill rotWithShape="1">
          <a:blip r:embed="rId3"/>
          <a:srcRect t="28569" r="-2" b="22100"/>
          <a:stretch/>
        </p:blipFill>
        <p:spPr>
          <a:xfrm>
            <a:off x="20" y="2150056"/>
            <a:ext cx="12191980" cy="4008527"/>
          </a:xfrm>
          <a:custGeom>
            <a:avLst/>
            <a:gdLst/>
            <a:ahLst/>
            <a:cxnLst/>
            <a:rect l="l" t="t" r="r" b="b"/>
            <a:pathLst>
              <a:path w="12192000" h="4008527">
                <a:moveTo>
                  <a:pt x="4189346" y="67"/>
                </a:moveTo>
                <a:cubicBezTo>
                  <a:pt x="6609616" y="-2813"/>
                  <a:pt x="11142685" y="89351"/>
                  <a:pt x="11767395" y="89351"/>
                </a:cubicBezTo>
                <a:cubicBezTo>
                  <a:pt x="11866707" y="89351"/>
                  <a:pt x="11953607" y="89351"/>
                  <a:pt x="12029645" y="89351"/>
                </a:cubicBezTo>
                <a:lnTo>
                  <a:pt x="12192000" y="89351"/>
                </a:lnTo>
                <a:lnTo>
                  <a:pt x="12192000" y="3985854"/>
                </a:lnTo>
                <a:lnTo>
                  <a:pt x="12191997" y="3985854"/>
                </a:lnTo>
                <a:lnTo>
                  <a:pt x="12191997" y="3974419"/>
                </a:lnTo>
                <a:lnTo>
                  <a:pt x="12184243" y="3974470"/>
                </a:lnTo>
                <a:cubicBezTo>
                  <a:pt x="11170126" y="3981070"/>
                  <a:pt x="9547540" y="3991630"/>
                  <a:pt x="6951408" y="4008527"/>
                </a:cubicBezTo>
                <a:cubicBezTo>
                  <a:pt x="6951408" y="4008527"/>
                  <a:pt x="6951408" y="4008527"/>
                  <a:pt x="3941397" y="3963467"/>
                </a:cubicBezTo>
                <a:cubicBezTo>
                  <a:pt x="3941397" y="3963467"/>
                  <a:pt x="3941397" y="3963467"/>
                  <a:pt x="1332721" y="3963467"/>
                </a:cubicBezTo>
                <a:cubicBezTo>
                  <a:pt x="1232387" y="3963467"/>
                  <a:pt x="831053" y="3963467"/>
                  <a:pt x="329384" y="3963467"/>
                </a:cubicBezTo>
                <a:lnTo>
                  <a:pt x="0" y="3969926"/>
                </a:lnTo>
                <a:lnTo>
                  <a:pt x="0" y="40691"/>
                </a:lnTo>
                <a:lnTo>
                  <a:pt x="20858" y="40713"/>
                </a:lnTo>
                <a:cubicBezTo>
                  <a:pt x="1271033" y="41633"/>
                  <a:pt x="2406326" y="39179"/>
                  <a:pt x="2925316" y="19546"/>
                </a:cubicBezTo>
                <a:cubicBezTo>
                  <a:pt x="3184813" y="6458"/>
                  <a:pt x="3630821" y="732"/>
                  <a:pt x="4189346" y="67"/>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1D3B63D-97A2-43B6-B140-7FADB9C54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99AB3E9-A7F5-451B-8FC3-9BBE53056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C050A-810A-4A63-BCAA-9E125678C567}"/>
              </a:ext>
            </a:extLst>
          </p:cNvPr>
          <p:cNvSpPr>
            <a:spLocks noGrp="1"/>
          </p:cNvSpPr>
          <p:nvPr>
            <p:ph type="title"/>
          </p:nvPr>
        </p:nvSpPr>
        <p:spPr>
          <a:xfrm>
            <a:off x="720000" y="619200"/>
            <a:ext cx="4991961" cy="1477328"/>
          </a:xfrm>
        </p:spPr>
        <p:txBody>
          <a:bodyPr wrap="square" anchor="ctr">
            <a:normAutofit/>
          </a:bodyPr>
          <a:lstStyle/>
          <a:p>
            <a:r>
              <a:rPr lang="en-GB" dirty="0"/>
              <a:t>When did the story of Counselling begin?</a:t>
            </a:r>
          </a:p>
        </p:txBody>
      </p:sp>
      <p:sp>
        <p:nvSpPr>
          <p:cNvPr id="3" name="Content Placeholder 2">
            <a:extLst>
              <a:ext uri="{FF2B5EF4-FFF2-40B4-BE49-F238E27FC236}">
                <a16:creationId xmlns:a16="http://schemas.microsoft.com/office/drawing/2014/main" id="{B3136F34-7475-4E1D-9F23-D23B67C96F17}"/>
              </a:ext>
            </a:extLst>
          </p:cNvPr>
          <p:cNvSpPr>
            <a:spLocks noGrp="1"/>
          </p:cNvSpPr>
          <p:nvPr>
            <p:ph idx="1"/>
          </p:nvPr>
        </p:nvSpPr>
        <p:spPr>
          <a:xfrm>
            <a:off x="720000" y="2541600"/>
            <a:ext cx="4991962" cy="3216273"/>
          </a:xfrm>
        </p:spPr>
        <p:txBody>
          <a:bodyPr vert="horz" lIns="0" tIns="0" rIns="0" bIns="0" rtlCol="0">
            <a:normAutofit/>
          </a:bodyPr>
          <a:lstStyle/>
          <a:p>
            <a:r>
              <a:rPr lang="en-GB" sz="2800" dirty="0"/>
              <a:t>Spend a few minutes just reflecting on this question. Jot a few points down and consider these in more detail as you move through this PowerPoint</a:t>
            </a:r>
            <a:r>
              <a:rPr lang="en-GB" dirty="0"/>
              <a:t>.</a:t>
            </a:r>
          </a:p>
        </p:txBody>
      </p:sp>
      <p:pic>
        <p:nvPicPr>
          <p:cNvPr id="4" name="Picture 4" descr="A close up of a tree&#10;&#10;Description automatically generated">
            <a:extLst>
              <a:ext uri="{FF2B5EF4-FFF2-40B4-BE49-F238E27FC236}">
                <a16:creationId xmlns:a16="http://schemas.microsoft.com/office/drawing/2014/main" id="{3FCE90A7-DD3E-40F3-B754-D59BEEA3E49F}"/>
              </a:ext>
            </a:extLst>
          </p:cNvPr>
          <p:cNvPicPr>
            <a:picLocks noChangeAspect="1"/>
          </p:cNvPicPr>
          <p:nvPr/>
        </p:nvPicPr>
        <p:blipFill>
          <a:blip r:embed="rId3"/>
          <a:stretch>
            <a:fillRect/>
          </a:stretch>
        </p:blipFill>
        <p:spPr>
          <a:xfrm>
            <a:off x="6444525" y="1236962"/>
            <a:ext cx="5014800" cy="4375414"/>
          </a:xfrm>
          <a:custGeom>
            <a:avLst/>
            <a:gdLst/>
            <a:ahLst/>
            <a:cxnLst/>
            <a:rect l="l" t="t" r="r" b="b"/>
            <a:pathLst>
              <a:path w="5014800" h="5409338">
                <a:moveTo>
                  <a:pt x="0" y="0"/>
                </a:moveTo>
                <a:lnTo>
                  <a:pt x="5014800" y="0"/>
                </a:lnTo>
                <a:lnTo>
                  <a:pt x="5014800" y="5409338"/>
                </a:lnTo>
                <a:lnTo>
                  <a:pt x="0" y="5409338"/>
                </a:lnTo>
                <a:close/>
              </a:path>
            </a:pathLst>
          </a:custGeom>
        </p:spPr>
      </p:pic>
      <p:sp>
        <p:nvSpPr>
          <p:cNvPr id="5" name="TextBox 4">
            <a:extLst>
              <a:ext uri="{FF2B5EF4-FFF2-40B4-BE49-F238E27FC236}">
                <a16:creationId xmlns:a16="http://schemas.microsoft.com/office/drawing/2014/main" id="{B053B419-3DE0-42A5-AA06-CB66D32AED47}"/>
              </a:ext>
            </a:extLst>
          </p:cNvPr>
          <p:cNvSpPr txBox="1"/>
          <p:nvPr/>
        </p:nvSpPr>
        <p:spPr>
          <a:xfrm>
            <a:off x="7406640" y="576072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Image by </a:t>
            </a:r>
            <a:r>
              <a:rPr lang="en-GB" u="sng" dirty="0">
                <a:ea typeface="+mn-lt"/>
                <a:cs typeface="+mn-lt"/>
                <a:hlinkClick r:id="rId4"/>
              </a:rPr>
              <a:t>Tumisu</a:t>
            </a:r>
            <a:r>
              <a:rPr lang="en-GB">
                <a:ea typeface="+mn-lt"/>
                <a:cs typeface="+mn-lt"/>
              </a:rPr>
              <a:t> from </a:t>
            </a:r>
            <a:r>
              <a:rPr lang="en-GB" u="sng" dirty="0">
                <a:ea typeface="+mn-lt"/>
                <a:cs typeface="+mn-lt"/>
                <a:hlinkClick r:id="rId5"/>
              </a:rPr>
              <a:t>Pixabay</a:t>
            </a:r>
            <a:r>
              <a:rPr lang="en-GB" dirty="0">
                <a:ea typeface="+mn-lt"/>
                <a:cs typeface="+mn-lt"/>
              </a:rPr>
              <a:t> </a:t>
            </a:r>
            <a:endParaRPr lang="en-US" dirty="0"/>
          </a:p>
        </p:txBody>
      </p:sp>
    </p:spTree>
    <p:extLst>
      <p:ext uri="{BB962C8B-B14F-4D97-AF65-F5344CB8AC3E}">
        <p14:creationId xmlns:p14="http://schemas.microsoft.com/office/powerpoint/2010/main" val="2928059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6" name="Rectangle 2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3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F7DF92-1449-4A6B-85E7-ABDD25251B48}"/>
              </a:ext>
            </a:extLst>
          </p:cNvPr>
          <p:cNvSpPr>
            <a:spLocks noGrp="1"/>
          </p:cNvSpPr>
          <p:nvPr>
            <p:ph type="title"/>
          </p:nvPr>
        </p:nvSpPr>
        <p:spPr>
          <a:xfrm>
            <a:off x="720000" y="619200"/>
            <a:ext cx="4991961" cy="1477328"/>
          </a:xfrm>
        </p:spPr>
        <p:txBody>
          <a:bodyPr wrap="square" anchor="ctr">
            <a:normAutofit/>
          </a:bodyPr>
          <a:lstStyle/>
          <a:p>
            <a:r>
              <a:rPr lang="en-GB"/>
              <a:t>Roots of Counselling</a:t>
            </a:r>
          </a:p>
        </p:txBody>
      </p:sp>
      <p:sp>
        <p:nvSpPr>
          <p:cNvPr id="3" name="Content Placeholder 2">
            <a:extLst>
              <a:ext uri="{FF2B5EF4-FFF2-40B4-BE49-F238E27FC236}">
                <a16:creationId xmlns:a16="http://schemas.microsoft.com/office/drawing/2014/main" id="{65533BE5-F84F-4C89-99E0-6943B91ECB98}"/>
              </a:ext>
            </a:extLst>
          </p:cNvPr>
          <p:cNvSpPr>
            <a:spLocks noGrp="1"/>
          </p:cNvSpPr>
          <p:nvPr>
            <p:ph idx="1"/>
          </p:nvPr>
        </p:nvSpPr>
        <p:spPr>
          <a:xfrm>
            <a:off x="720000" y="2541600"/>
            <a:ext cx="4991962" cy="3216273"/>
          </a:xfrm>
        </p:spPr>
        <p:txBody>
          <a:bodyPr vert="horz" lIns="0" tIns="0" rIns="0" bIns="0" rtlCol="0">
            <a:normAutofit/>
          </a:bodyPr>
          <a:lstStyle/>
          <a:p>
            <a:pPr>
              <a:lnSpc>
                <a:spcPct val="110000"/>
              </a:lnSpc>
            </a:pPr>
            <a:r>
              <a:rPr lang="en-GB" sz="1600" dirty="0"/>
              <a:t>In the last 300 years we have had great advances in industry and in the last 50-70 years this has largely been technological advances. </a:t>
            </a:r>
          </a:p>
          <a:p>
            <a:pPr>
              <a:lnSpc>
                <a:spcPct val="110000"/>
              </a:lnSpc>
            </a:pPr>
            <a:r>
              <a:rPr lang="en-GB" sz="1600" dirty="0"/>
              <a:t>Do you think we are now more knowledgeable?</a:t>
            </a:r>
          </a:p>
          <a:p>
            <a:pPr>
              <a:lnSpc>
                <a:spcPct val="110000"/>
              </a:lnSpc>
            </a:pPr>
            <a:r>
              <a:rPr lang="en-GB" sz="1600" dirty="0"/>
              <a:t>Are we more compassionate, caring or sensitive?</a:t>
            </a:r>
          </a:p>
          <a:p>
            <a:pPr>
              <a:lnSpc>
                <a:spcPct val="110000"/>
              </a:lnSpc>
            </a:pPr>
            <a:r>
              <a:rPr lang="en-GB" sz="1600" dirty="0"/>
              <a:t>Do we support each other, or is our communication becoming more limited and destructive?</a:t>
            </a:r>
          </a:p>
          <a:p>
            <a:pPr>
              <a:lnSpc>
                <a:spcPct val="110000"/>
              </a:lnSpc>
            </a:pPr>
            <a:r>
              <a:rPr lang="en-GB" sz="1600" dirty="0"/>
              <a:t>These are questions to ask yourself ready for our discussion this week. </a:t>
            </a:r>
          </a:p>
        </p:txBody>
      </p:sp>
      <p:sp useBgFill="1">
        <p:nvSpPr>
          <p:cNvPr id="33" name="Freeform: Shape 3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24" name="Picture 24" descr="Hands holding a cloud with words&#10;&#10;Description automatically generated">
            <a:extLst>
              <a:ext uri="{FF2B5EF4-FFF2-40B4-BE49-F238E27FC236}">
                <a16:creationId xmlns:a16="http://schemas.microsoft.com/office/drawing/2014/main" id="{F1DE0A42-BD75-4326-81E9-E268E057A4D9}"/>
              </a:ext>
            </a:extLst>
          </p:cNvPr>
          <p:cNvPicPr>
            <a:picLocks noChangeAspect="1"/>
          </p:cNvPicPr>
          <p:nvPr/>
        </p:nvPicPr>
        <p:blipFill>
          <a:blip r:embed="rId3"/>
          <a:stretch>
            <a:fillRect/>
          </a:stretch>
        </p:blipFill>
        <p:spPr>
          <a:xfrm>
            <a:off x="7176162" y="1769973"/>
            <a:ext cx="4284000" cy="3309391"/>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977762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FB0E95-9CAE-4968-A118-2B9F7C8BB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BBC371-361C-45F7-9235-C3252E336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826472-99F7-4FB6-B54B-0A1AB9064192}"/>
              </a:ext>
            </a:extLst>
          </p:cNvPr>
          <p:cNvSpPr>
            <a:spLocks noGrp="1"/>
          </p:cNvSpPr>
          <p:nvPr>
            <p:ph type="title"/>
          </p:nvPr>
        </p:nvSpPr>
        <p:spPr>
          <a:xfrm>
            <a:off x="720000" y="619200"/>
            <a:ext cx="10728322" cy="681586"/>
          </a:xfrm>
        </p:spPr>
        <p:txBody>
          <a:bodyPr wrap="square">
            <a:normAutofit/>
          </a:bodyPr>
          <a:lstStyle/>
          <a:p>
            <a:r>
              <a:rPr lang="en-GB"/>
              <a:t>Why study the philosophy of Humanistic Counselling?</a:t>
            </a:r>
          </a:p>
        </p:txBody>
      </p:sp>
      <p:sp useBgFill="1">
        <p:nvSpPr>
          <p:cNvPr id="13" name="Freeform: Shape 12">
            <a:extLst>
              <a:ext uri="{FF2B5EF4-FFF2-40B4-BE49-F238E27FC236}">
                <a16:creationId xmlns:a16="http://schemas.microsoft.com/office/drawing/2014/main" id="{4172FA92-6FD3-495F-95A0-4FD85861D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 y="1734458"/>
            <a:ext cx="12191501" cy="5123544"/>
          </a:xfrm>
          <a:custGeom>
            <a:avLst/>
            <a:gdLst>
              <a:gd name="connsiteX0" fmla="*/ 9255953 w 12191501"/>
              <a:gd name="connsiteY0" fmla="*/ 0 h 4430825"/>
              <a:gd name="connsiteX1" fmla="*/ 10762189 w 12191501"/>
              <a:gd name="connsiteY1" fmla="*/ 67992 h 4430825"/>
              <a:gd name="connsiteX2" fmla="*/ 11364025 w 12191501"/>
              <a:gd name="connsiteY2" fmla="*/ 57486 h 4430825"/>
              <a:gd name="connsiteX3" fmla="*/ 12096632 w 12191501"/>
              <a:gd name="connsiteY3" fmla="*/ 44699 h 4430825"/>
              <a:gd name="connsiteX4" fmla="*/ 12191501 w 12191501"/>
              <a:gd name="connsiteY4" fmla="*/ 43042 h 4430825"/>
              <a:gd name="connsiteX5" fmla="*/ 12191501 w 12191501"/>
              <a:gd name="connsiteY5" fmla="*/ 4430825 h 4430825"/>
              <a:gd name="connsiteX6" fmla="*/ 0 w 12191501"/>
              <a:gd name="connsiteY6" fmla="*/ 4430825 h 4430825"/>
              <a:gd name="connsiteX7" fmla="*/ 10182 w 12191501"/>
              <a:gd name="connsiteY7" fmla="*/ 95053 h 4430825"/>
              <a:gd name="connsiteX8" fmla="*/ 70972 w 12191501"/>
              <a:gd name="connsiteY8" fmla="*/ 97164 h 4430825"/>
              <a:gd name="connsiteX9" fmla="*/ 1281624 w 12191501"/>
              <a:gd name="connsiteY9" fmla="*/ 139193 h 4430825"/>
              <a:gd name="connsiteX10" fmla="*/ 2485297 w 12191501"/>
              <a:gd name="connsiteY10" fmla="*/ 118183 h 4430825"/>
              <a:gd name="connsiteX11" fmla="*/ 3237591 w 12191501"/>
              <a:gd name="connsiteY11" fmla="*/ 105051 h 4430825"/>
              <a:gd name="connsiteX12" fmla="*/ 3989887 w 12191501"/>
              <a:gd name="connsiteY12" fmla="*/ 91920 h 4430825"/>
              <a:gd name="connsiteX13" fmla="*/ 9255953 w 12191501"/>
              <a:gd name="connsiteY13" fmla="*/ 0 h 443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1501" h="4430825">
                <a:moveTo>
                  <a:pt x="9255953" y="0"/>
                </a:moveTo>
                <a:cubicBezTo>
                  <a:pt x="10762189" y="67992"/>
                  <a:pt x="10762189" y="67992"/>
                  <a:pt x="10762189" y="67992"/>
                </a:cubicBezTo>
                <a:cubicBezTo>
                  <a:pt x="11364025" y="57486"/>
                  <a:pt x="11364025" y="57486"/>
                  <a:pt x="11364025" y="57486"/>
                </a:cubicBezTo>
                <a:cubicBezTo>
                  <a:pt x="11589714" y="53547"/>
                  <a:pt x="11836561" y="49238"/>
                  <a:pt x="12096632" y="44699"/>
                </a:cubicBezTo>
                <a:lnTo>
                  <a:pt x="12191501" y="43042"/>
                </a:lnTo>
                <a:lnTo>
                  <a:pt x="12191501" y="4430825"/>
                </a:lnTo>
                <a:lnTo>
                  <a:pt x="0" y="4430825"/>
                </a:lnTo>
                <a:lnTo>
                  <a:pt x="10182" y="95053"/>
                </a:lnTo>
                <a:lnTo>
                  <a:pt x="70972" y="97164"/>
                </a:lnTo>
                <a:cubicBezTo>
                  <a:pt x="1281624" y="139193"/>
                  <a:pt x="1281624" y="139193"/>
                  <a:pt x="1281624" y="139193"/>
                </a:cubicBezTo>
                <a:cubicBezTo>
                  <a:pt x="2485297" y="118183"/>
                  <a:pt x="2485297" y="118183"/>
                  <a:pt x="2485297" y="118183"/>
                </a:cubicBezTo>
                <a:cubicBezTo>
                  <a:pt x="2786215" y="112930"/>
                  <a:pt x="2936672" y="110304"/>
                  <a:pt x="3237591" y="105051"/>
                </a:cubicBezTo>
                <a:cubicBezTo>
                  <a:pt x="3538508" y="99800"/>
                  <a:pt x="3839426" y="94546"/>
                  <a:pt x="3989887" y="91920"/>
                </a:cubicBezTo>
                <a:cubicBezTo>
                  <a:pt x="9255953" y="0"/>
                  <a:pt x="9255953" y="0"/>
                  <a:pt x="9255953" y="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5" name="Content Placeholder 2">
            <a:extLst>
              <a:ext uri="{FF2B5EF4-FFF2-40B4-BE49-F238E27FC236}">
                <a16:creationId xmlns:a16="http://schemas.microsoft.com/office/drawing/2014/main" id="{9DA00724-3E0F-43CC-B437-1D5BAC762AC4}"/>
              </a:ext>
            </a:extLst>
          </p:cNvPr>
          <p:cNvGraphicFramePr>
            <a:graphicFrameLocks noGrp="1"/>
          </p:cNvGraphicFramePr>
          <p:nvPr>
            <p:ph idx="1"/>
            <p:extLst>
              <p:ext uri="{D42A27DB-BD31-4B8C-83A1-F6EECF244321}">
                <p14:modId xmlns:p14="http://schemas.microsoft.com/office/powerpoint/2010/main" val="1925107434"/>
              </p:ext>
            </p:extLst>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0335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B7EFF05-A8DA-4B3E-9C21-7A04283D4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3E9F3C4-0623-4F2B-A4FE-187D7B73C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DD24FF2-0EF7-4840-85F9-E82A0C371B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044878-B868-4AE7-BDE1-3847FBAA4D0C}"/>
              </a:ext>
            </a:extLst>
          </p:cNvPr>
          <p:cNvSpPr>
            <a:spLocks noGrp="1"/>
          </p:cNvSpPr>
          <p:nvPr>
            <p:ph type="title"/>
          </p:nvPr>
        </p:nvSpPr>
        <p:spPr>
          <a:xfrm>
            <a:off x="731838" y="1469364"/>
            <a:ext cx="10728324" cy="1969770"/>
          </a:xfrm>
        </p:spPr>
        <p:txBody>
          <a:bodyPr vert="horz" wrap="square" lIns="0" tIns="0" rIns="0" bIns="0" rtlCol="0" anchor="b" anchorCtr="0">
            <a:normAutofit/>
          </a:bodyPr>
          <a:lstStyle/>
          <a:p>
            <a:pPr algn="ctr"/>
            <a:r>
              <a:rPr lang="en-US" sz="5600" spc="-100"/>
              <a:t>Finding a Humanistic Identity</a:t>
            </a:r>
          </a:p>
        </p:txBody>
      </p:sp>
      <p:sp>
        <p:nvSpPr>
          <p:cNvPr id="3" name="Content Placeholder 2">
            <a:extLst>
              <a:ext uri="{FF2B5EF4-FFF2-40B4-BE49-F238E27FC236}">
                <a16:creationId xmlns:a16="http://schemas.microsoft.com/office/drawing/2014/main" id="{2346215F-2C20-46E9-888D-2FD297EE1DC9}"/>
              </a:ext>
            </a:extLst>
          </p:cNvPr>
          <p:cNvSpPr>
            <a:spLocks noGrp="1"/>
          </p:cNvSpPr>
          <p:nvPr>
            <p:ph idx="1"/>
          </p:nvPr>
        </p:nvSpPr>
        <p:spPr>
          <a:xfrm>
            <a:off x="731838" y="3799133"/>
            <a:ext cx="10728324" cy="993670"/>
          </a:xfrm>
        </p:spPr>
        <p:txBody>
          <a:bodyPr vert="horz" lIns="0" tIns="0" rIns="0" bIns="0" rtlCol="0">
            <a:normAutofit/>
          </a:bodyPr>
          <a:lstStyle/>
          <a:p>
            <a:pPr marL="0" indent="0" algn="ctr">
              <a:buNone/>
            </a:pPr>
            <a:r>
              <a:rPr lang="en-US" sz="2800">
                <a:solidFill>
                  <a:schemeClr val="tx2">
                    <a:lumMod val="90000"/>
                  </a:schemeClr>
                </a:solidFill>
              </a:rPr>
              <a:t>Greek thinkers and healing, direction and meaning</a:t>
            </a:r>
          </a:p>
        </p:txBody>
      </p:sp>
      <p:sp>
        <p:nvSpPr>
          <p:cNvPr id="16" name="Freeform 78">
            <a:extLst>
              <a:ext uri="{FF2B5EF4-FFF2-40B4-BE49-F238E27FC236}">
                <a16:creationId xmlns:a16="http://schemas.microsoft.com/office/drawing/2014/main" id="{703DF8EC-903F-4FF4-B443-3B8B5DEF5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600114">
            <a:off x="4532666" y="457418"/>
            <a:ext cx="694205" cy="713383"/>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8" name="Freeform 79">
            <a:extLst>
              <a:ext uri="{FF2B5EF4-FFF2-40B4-BE49-F238E27FC236}">
                <a16:creationId xmlns:a16="http://schemas.microsoft.com/office/drawing/2014/main" id="{00B4453B-3251-479A-995C-568CE6203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600114">
            <a:off x="5791465" y="208957"/>
            <a:ext cx="587404" cy="943792"/>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0" name="Freeform 85">
            <a:extLst>
              <a:ext uri="{FF2B5EF4-FFF2-40B4-BE49-F238E27FC236}">
                <a16:creationId xmlns:a16="http://schemas.microsoft.com/office/drawing/2014/main" id="{A4A5B20B-437F-4239-9753-30EB5AB90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600114">
            <a:off x="7087193" y="460605"/>
            <a:ext cx="427203" cy="775416"/>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2" name="Freeform 87">
            <a:extLst>
              <a:ext uri="{FF2B5EF4-FFF2-40B4-BE49-F238E27FC236}">
                <a16:creationId xmlns:a16="http://schemas.microsoft.com/office/drawing/2014/main" id="{14874823-A924-45C1-B19B-8468C071F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4430858">
            <a:off x="4571743" y="5281959"/>
            <a:ext cx="626472" cy="670149"/>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4" name="Freeform 80">
            <a:extLst>
              <a:ext uri="{FF2B5EF4-FFF2-40B4-BE49-F238E27FC236}">
                <a16:creationId xmlns:a16="http://schemas.microsoft.com/office/drawing/2014/main" id="{A9402C84-62F4-4868-AF08-B13A6194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5690691" y="5562952"/>
            <a:ext cx="749228" cy="383544"/>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6" name="Freeform 84">
            <a:extLst>
              <a:ext uri="{FF2B5EF4-FFF2-40B4-BE49-F238E27FC236}">
                <a16:creationId xmlns:a16="http://schemas.microsoft.com/office/drawing/2014/main" id="{801ACD2F-9E03-4258-BB7D-5006BA0BD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6274527">
            <a:off x="6910134" y="5273050"/>
            <a:ext cx="647637" cy="678578"/>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Tree>
    <p:extLst>
      <p:ext uri="{BB962C8B-B14F-4D97-AF65-F5344CB8AC3E}">
        <p14:creationId xmlns:p14="http://schemas.microsoft.com/office/powerpoint/2010/main" val="2880585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B3780B-63EB-450D-A804-D6AA12F9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E0847A5-A329-48CD-B3A7-3892FF6DA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B33B2E-C255-4B0C-93EB-2FB48C7D5AB1}"/>
              </a:ext>
            </a:extLst>
          </p:cNvPr>
          <p:cNvSpPr>
            <a:spLocks noGrp="1"/>
          </p:cNvSpPr>
          <p:nvPr>
            <p:ph type="title"/>
          </p:nvPr>
        </p:nvSpPr>
        <p:spPr>
          <a:xfrm>
            <a:off x="720000" y="619200"/>
            <a:ext cx="4991961" cy="1477328"/>
          </a:xfrm>
        </p:spPr>
        <p:txBody>
          <a:bodyPr wrap="square" anchor="ctr">
            <a:normAutofit/>
          </a:bodyPr>
          <a:lstStyle/>
          <a:p>
            <a:r>
              <a:rPr lang="en-GB" dirty="0"/>
              <a:t>Socrates (470-399 BCE)</a:t>
            </a:r>
            <a:br>
              <a:rPr lang="en-GB" dirty="0"/>
            </a:br>
            <a:r>
              <a:rPr lang="en-GB" dirty="0"/>
              <a:t>Research further ….</a:t>
            </a:r>
            <a:br>
              <a:rPr lang="en-GB" dirty="0"/>
            </a:br>
            <a:endParaRPr lang="en-GB" dirty="0"/>
          </a:p>
        </p:txBody>
      </p:sp>
      <p:sp>
        <p:nvSpPr>
          <p:cNvPr id="3" name="Content Placeholder 2">
            <a:extLst>
              <a:ext uri="{FF2B5EF4-FFF2-40B4-BE49-F238E27FC236}">
                <a16:creationId xmlns:a16="http://schemas.microsoft.com/office/drawing/2014/main" id="{CB2A0E19-943D-44B6-AE75-8DCE7EE7CD7B}"/>
              </a:ext>
            </a:extLst>
          </p:cNvPr>
          <p:cNvSpPr>
            <a:spLocks noGrp="1"/>
          </p:cNvSpPr>
          <p:nvPr>
            <p:ph idx="1"/>
          </p:nvPr>
        </p:nvSpPr>
        <p:spPr>
          <a:xfrm>
            <a:off x="720000" y="2541600"/>
            <a:ext cx="4991962" cy="3216273"/>
          </a:xfrm>
        </p:spPr>
        <p:txBody>
          <a:bodyPr vert="horz" lIns="0" tIns="0" rIns="0" bIns="0" rtlCol="0">
            <a:normAutofit/>
          </a:bodyPr>
          <a:lstStyle/>
          <a:p>
            <a:r>
              <a:rPr lang="en-GB" dirty="0"/>
              <a:t>Greatest Philosopher of all time?</a:t>
            </a:r>
          </a:p>
          <a:p>
            <a:r>
              <a:rPr lang="en-GB" dirty="0"/>
              <a:t>Socratic Method</a:t>
            </a:r>
          </a:p>
          <a:p>
            <a:r>
              <a:rPr lang="en-GB" dirty="0"/>
              <a:t>Research further ….</a:t>
            </a:r>
            <a:br>
              <a:rPr lang="en-GB" dirty="0"/>
            </a:br>
            <a:endParaRPr lang="en-GB" dirty="0"/>
          </a:p>
          <a:p>
            <a:endParaRPr lang="en-GB" dirty="0"/>
          </a:p>
        </p:txBody>
      </p:sp>
      <p:pic>
        <p:nvPicPr>
          <p:cNvPr id="4" name="Picture 4" descr="A close up of a person&#10;&#10;Description automatically generated">
            <a:extLst>
              <a:ext uri="{FF2B5EF4-FFF2-40B4-BE49-F238E27FC236}">
                <a16:creationId xmlns:a16="http://schemas.microsoft.com/office/drawing/2014/main" id="{B9861DB2-E891-49DD-BB7D-045F9572824B}"/>
              </a:ext>
            </a:extLst>
          </p:cNvPr>
          <p:cNvPicPr>
            <a:picLocks noChangeAspect="1"/>
          </p:cNvPicPr>
          <p:nvPr/>
        </p:nvPicPr>
        <p:blipFill rotWithShape="1">
          <a:blip r:embed="rId3"/>
          <a:srcRect r="2" b="3169"/>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Tree>
    <p:extLst>
      <p:ext uri="{BB962C8B-B14F-4D97-AF65-F5344CB8AC3E}">
        <p14:creationId xmlns:p14="http://schemas.microsoft.com/office/powerpoint/2010/main" val="2922315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65BEAD-2B4A-4935-A824-1F82C261B5D4}"/>
              </a:ext>
            </a:extLst>
          </p:cNvPr>
          <p:cNvSpPr>
            <a:spLocks noGrp="1"/>
          </p:cNvSpPr>
          <p:nvPr>
            <p:ph type="title"/>
          </p:nvPr>
        </p:nvSpPr>
        <p:spPr>
          <a:xfrm>
            <a:off x="720000" y="619200"/>
            <a:ext cx="4991961" cy="1477328"/>
          </a:xfrm>
        </p:spPr>
        <p:txBody>
          <a:bodyPr wrap="square" anchor="ctr">
            <a:normAutofit/>
          </a:bodyPr>
          <a:lstStyle/>
          <a:p>
            <a:r>
              <a:rPr lang="en-GB"/>
              <a:t>Plato (428-348 BCE)</a:t>
            </a:r>
          </a:p>
        </p:txBody>
      </p:sp>
      <p:sp>
        <p:nvSpPr>
          <p:cNvPr id="3" name="Content Placeholder 2">
            <a:extLst>
              <a:ext uri="{FF2B5EF4-FFF2-40B4-BE49-F238E27FC236}">
                <a16:creationId xmlns:a16="http://schemas.microsoft.com/office/drawing/2014/main" id="{8BA3BFB4-F6AD-4CD2-98D5-01BFC07ECB05}"/>
              </a:ext>
            </a:extLst>
          </p:cNvPr>
          <p:cNvSpPr>
            <a:spLocks noGrp="1"/>
          </p:cNvSpPr>
          <p:nvPr>
            <p:ph idx="1"/>
          </p:nvPr>
        </p:nvSpPr>
        <p:spPr>
          <a:xfrm>
            <a:off x="720000" y="2541600"/>
            <a:ext cx="4991962" cy="3697200"/>
          </a:xfrm>
        </p:spPr>
        <p:txBody>
          <a:bodyPr vert="horz" lIns="0" tIns="0" rIns="0" bIns="0" rtlCol="0">
            <a:normAutofit lnSpcReduction="10000"/>
          </a:bodyPr>
          <a:lstStyle/>
          <a:p>
            <a:pPr>
              <a:lnSpc>
                <a:spcPct val="110000"/>
              </a:lnSpc>
            </a:pPr>
            <a:r>
              <a:rPr lang="en-GB" dirty="0"/>
              <a:t>Pupil of Socrates</a:t>
            </a:r>
          </a:p>
          <a:p>
            <a:pPr>
              <a:lnSpc>
                <a:spcPct val="110000"/>
              </a:lnSpc>
            </a:pPr>
            <a:r>
              <a:rPr lang="en-GB" dirty="0"/>
              <a:t>Temperance</a:t>
            </a:r>
          </a:p>
          <a:p>
            <a:pPr>
              <a:lnSpc>
                <a:spcPct val="110000"/>
              </a:lnSpc>
            </a:pPr>
            <a:r>
              <a:rPr lang="en-GB" dirty="0"/>
              <a:t>Mental health and Happiness come together.</a:t>
            </a:r>
          </a:p>
          <a:p>
            <a:pPr>
              <a:lnSpc>
                <a:spcPct val="110000"/>
              </a:lnSpc>
            </a:pPr>
            <a:r>
              <a:rPr lang="en-GB" dirty="0"/>
              <a:t>Three aspects to the human soul (psyche): </a:t>
            </a:r>
            <a:r>
              <a:rPr lang="en-GB" dirty="0" err="1"/>
              <a:t>Logistikon</a:t>
            </a:r>
            <a:r>
              <a:rPr lang="en-GB" dirty="0"/>
              <a:t>, </a:t>
            </a:r>
            <a:r>
              <a:rPr lang="en-GB" dirty="0" err="1"/>
              <a:t>Epithumetikon</a:t>
            </a:r>
            <a:r>
              <a:rPr lang="en-GB" dirty="0"/>
              <a:t> and </a:t>
            </a:r>
            <a:r>
              <a:rPr lang="en-GB" dirty="0" err="1"/>
              <a:t>Thumoeides</a:t>
            </a:r>
            <a:endParaRPr lang="en-GB" dirty="0"/>
          </a:p>
          <a:p>
            <a:pPr>
              <a:lnSpc>
                <a:spcPct val="110000"/>
              </a:lnSpc>
            </a:pPr>
            <a:r>
              <a:rPr lang="en-GB" dirty="0"/>
              <a:t>Plato and Freud?</a:t>
            </a:r>
          </a:p>
          <a:p>
            <a:pPr>
              <a:lnSpc>
                <a:spcPct val="110000"/>
              </a:lnSpc>
            </a:pPr>
            <a:r>
              <a:rPr lang="en-GB" dirty="0"/>
              <a:t>Research further ….</a:t>
            </a:r>
            <a:br>
              <a:rPr lang="en-GB" dirty="0"/>
            </a:br>
            <a:endParaRPr lang="en-GB" dirty="0"/>
          </a:p>
          <a:p>
            <a:pPr>
              <a:lnSpc>
                <a:spcPct val="110000"/>
              </a:lnSpc>
            </a:pPr>
            <a:endParaRPr lang="en-GB" dirty="0"/>
          </a:p>
        </p:txBody>
      </p:sp>
      <p:sp useBgFill="1">
        <p:nvSpPr>
          <p:cNvPr id="13" name="Freeform: Shape 1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4" name="Picture 4" descr="A close up of a person&#10;&#10;Description automatically generated">
            <a:extLst>
              <a:ext uri="{FF2B5EF4-FFF2-40B4-BE49-F238E27FC236}">
                <a16:creationId xmlns:a16="http://schemas.microsoft.com/office/drawing/2014/main" id="{4EBABED4-B67C-4643-9922-05B1BB87ECF2}"/>
              </a:ext>
            </a:extLst>
          </p:cNvPr>
          <p:cNvPicPr>
            <a:picLocks noChangeAspect="1"/>
          </p:cNvPicPr>
          <p:nvPr/>
        </p:nvPicPr>
        <p:blipFill>
          <a:blip r:embed="rId3"/>
          <a:stretch>
            <a:fillRect/>
          </a:stretch>
        </p:blipFill>
        <p:spPr>
          <a:xfrm>
            <a:off x="7518328" y="720000"/>
            <a:ext cx="3599668" cy="5409338"/>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201970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738107-88E2-4DF5-B706-215C6798D12B}"/>
              </a:ext>
            </a:extLst>
          </p:cNvPr>
          <p:cNvSpPr>
            <a:spLocks noGrp="1"/>
          </p:cNvSpPr>
          <p:nvPr>
            <p:ph type="title"/>
          </p:nvPr>
        </p:nvSpPr>
        <p:spPr>
          <a:xfrm>
            <a:off x="720000" y="619200"/>
            <a:ext cx="4991961" cy="1477328"/>
          </a:xfrm>
        </p:spPr>
        <p:txBody>
          <a:bodyPr wrap="square" anchor="ctr">
            <a:normAutofit/>
          </a:bodyPr>
          <a:lstStyle/>
          <a:p>
            <a:r>
              <a:rPr lang="en-GB"/>
              <a:t>Are these three concepts still useful?</a:t>
            </a:r>
          </a:p>
        </p:txBody>
      </p:sp>
      <p:sp>
        <p:nvSpPr>
          <p:cNvPr id="3" name="Content Placeholder 2">
            <a:extLst>
              <a:ext uri="{FF2B5EF4-FFF2-40B4-BE49-F238E27FC236}">
                <a16:creationId xmlns:a16="http://schemas.microsoft.com/office/drawing/2014/main" id="{17858BCC-D3CC-42D6-A83A-3DBF0A525AF9}"/>
              </a:ext>
            </a:extLst>
          </p:cNvPr>
          <p:cNvSpPr>
            <a:spLocks noGrp="1"/>
          </p:cNvSpPr>
          <p:nvPr>
            <p:ph idx="1"/>
          </p:nvPr>
        </p:nvSpPr>
        <p:spPr>
          <a:xfrm>
            <a:off x="720000" y="2541600"/>
            <a:ext cx="4991962" cy="3216273"/>
          </a:xfrm>
        </p:spPr>
        <p:txBody>
          <a:bodyPr vert="horz" lIns="0" tIns="0" rIns="0" bIns="0" rtlCol="0">
            <a:normAutofit/>
          </a:bodyPr>
          <a:lstStyle/>
          <a:p>
            <a:r>
              <a:rPr lang="en-GB" dirty="0"/>
              <a:t>Reason (</a:t>
            </a:r>
            <a:r>
              <a:rPr lang="en-GB" dirty="0" err="1"/>
              <a:t>Logistikon</a:t>
            </a:r>
            <a:r>
              <a:rPr lang="en-GB" dirty="0"/>
              <a:t>)</a:t>
            </a:r>
          </a:p>
          <a:p>
            <a:r>
              <a:rPr lang="en-GB" dirty="0"/>
              <a:t>Appetite (</a:t>
            </a:r>
            <a:r>
              <a:rPr lang="en-GB" dirty="0" err="1"/>
              <a:t>Epithumetikon</a:t>
            </a:r>
            <a:r>
              <a:rPr lang="en-GB" dirty="0"/>
              <a:t>)</a:t>
            </a:r>
          </a:p>
          <a:p>
            <a:r>
              <a:rPr lang="en-GB" dirty="0"/>
              <a:t>Spirit (</a:t>
            </a:r>
            <a:r>
              <a:rPr lang="en-GB" dirty="0" err="1"/>
              <a:t>Thumoeides</a:t>
            </a:r>
            <a:r>
              <a:rPr lang="en-GB" dirty="0"/>
              <a:t>)</a:t>
            </a:r>
          </a:p>
          <a:p>
            <a:r>
              <a:rPr lang="en-GB" dirty="0"/>
              <a:t>Research further ….</a:t>
            </a:r>
            <a:br>
              <a:rPr lang="en-GB" dirty="0"/>
            </a:br>
            <a:endParaRPr lang="en-GB" dirty="0"/>
          </a:p>
        </p:txBody>
      </p:sp>
      <p:sp useBgFill="1">
        <p:nvSpPr>
          <p:cNvPr id="13" name="Freeform: Shape 1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4" name="Picture 4" descr="Icon&#10;&#10;Description automatically generated">
            <a:extLst>
              <a:ext uri="{FF2B5EF4-FFF2-40B4-BE49-F238E27FC236}">
                <a16:creationId xmlns:a16="http://schemas.microsoft.com/office/drawing/2014/main" id="{A1A790D4-B0BC-4480-B87E-5463048ACC2C}"/>
              </a:ext>
            </a:extLst>
          </p:cNvPr>
          <p:cNvPicPr>
            <a:picLocks noChangeAspect="1"/>
          </p:cNvPicPr>
          <p:nvPr/>
        </p:nvPicPr>
        <p:blipFill>
          <a:blip r:embed="rId3"/>
          <a:stretch>
            <a:fillRect/>
          </a:stretch>
        </p:blipFill>
        <p:spPr>
          <a:xfrm>
            <a:off x="7176162" y="2043079"/>
            <a:ext cx="4284000" cy="2763180"/>
          </a:xfrm>
          <a:custGeom>
            <a:avLst/>
            <a:gdLst/>
            <a:ahLst/>
            <a:cxnLst/>
            <a:rect l="l" t="t" r="r" b="b"/>
            <a:pathLst>
              <a:path w="4284000" h="5409338">
                <a:moveTo>
                  <a:pt x="0" y="0"/>
                </a:moveTo>
                <a:lnTo>
                  <a:pt x="4284000" y="0"/>
                </a:lnTo>
                <a:lnTo>
                  <a:pt x="4284000" y="5409338"/>
                </a:lnTo>
                <a:lnTo>
                  <a:pt x="0" y="5409338"/>
                </a:lnTo>
                <a:close/>
              </a:path>
            </a:pathLst>
          </a:custGeom>
        </p:spPr>
      </p:pic>
      <p:sp>
        <p:nvSpPr>
          <p:cNvPr id="5" name="TextBox 4">
            <a:extLst>
              <a:ext uri="{FF2B5EF4-FFF2-40B4-BE49-F238E27FC236}">
                <a16:creationId xmlns:a16="http://schemas.microsoft.com/office/drawing/2014/main" id="{DE299007-F99D-4683-BAA3-6E146A72AC22}"/>
              </a:ext>
            </a:extLst>
          </p:cNvPr>
          <p:cNvSpPr txBox="1"/>
          <p:nvPr/>
        </p:nvSpPr>
        <p:spPr>
          <a:xfrm>
            <a:off x="7945120" y="5334000"/>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Image by </a:t>
            </a:r>
            <a:r>
              <a:rPr lang="en-GB" u="sng" dirty="0">
                <a:ea typeface="+mn-lt"/>
                <a:cs typeface="+mn-lt"/>
                <a:hlinkClick r:id="rId4"/>
              </a:rPr>
              <a:t>mohamed Hassan</a:t>
            </a:r>
            <a:r>
              <a:rPr lang="en-GB">
                <a:ea typeface="+mn-lt"/>
                <a:cs typeface="+mn-lt"/>
              </a:rPr>
              <a:t> from </a:t>
            </a:r>
            <a:r>
              <a:rPr lang="en-GB" u="sng" dirty="0">
                <a:ea typeface="+mn-lt"/>
                <a:cs typeface="+mn-lt"/>
                <a:hlinkClick r:id="rId5"/>
              </a:rPr>
              <a:t>Pixabay</a:t>
            </a:r>
            <a:r>
              <a:rPr lang="en-GB" dirty="0">
                <a:ea typeface="+mn-lt"/>
                <a:cs typeface="+mn-lt"/>
              </a:rPr>
              <a:t> </a:t>
            </a:r>
          </a:p>
          <a:p>
            <a:endParaRPr lang="en-GB" dirty="0"/>
          </a:p>
        </p:txBody>
      </p:sp>
    </p:spTree>
    <p:extLst>
      <p:ext uri="{BB962C8B-B14F-4D97-AF65-F5344CB8AC3E}">
        <p14:creationId xmlns:p14="http://schemas.microsoft.com/office/powerpoint/2010/main" val="3404901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B3780B-63EB-450D-A804-D6AA12F9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E0847A5-A329-48CD-B3A7-3892FF6DA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5FEA3F-0101-4CDE-B8B2-89CABCB82A81}"/>
              </a:ext>
            </a:extLst>
          </p:cNvPr>
          <p:cNvSpPr>
            <a:spLocks noGrp="1"/>
          </p:cNvSpPr>
          <p:nvPr>
            <p:ph type="title"/>
          </p:nvPr>
        </p:nvSpPr>
        <p:spPr>
          <a:xfrm>
            <a:off x="720000" y="619200"/>
            <a:ext cx="4991961" cy="1477328"/>
          </a:xfrm>
        </p:spPr>
        <p:txBody>
          <a:bodyPr wrap="square" anchor="ctr">
            <a:normAutofit/>
          </a:bodyPr>
          <a:lstStyle/>
          <a:p>
            <a:r>
              <a:rPr lang="en-GB"/>
              <a:t>Martin Luther (1483-1546)</a:t>
            </a:r>
          </a:p>
        </p:txBody>
      </p:sp>
      <p:sp>
        <p:nvSpPr>
          <p:cNvPr id="3" name="Content Placeholder 2">
            <a:extLst>
              <a:ext uri="{FF2B5EF4-FFF2-40B4-BE49-F238E27FC236}">
                <a16:creationId xmlns:a16="http://schemas.microsoft.com/office/drawing/2014/main" id="{4C864C7E-D8DB-4422-8C4A-1B9B02918FA5}"/>
              </a:ext>
            </a:extLst>
          </p:cNvPr>
          <p:cNvSpPr>
            <a:spLocks noGrp="1"/>
          </p:cNvSpPr>
          <p:nvPr>
            <p:ph idx="1"/>
          </p:nvPr>
        </p:nvSpPr>
        <p:spPr>
          <a:xfrm>
            <a:off x="720000" y="2541600"/>
            <a:ext cx="4991962" cy="3216273"/>
          </a:xfrm>
        </p:spPr>
        <p:txBody>
          <a:bodyPr vert="horz" lIns="0" tIns="0" rIns="0" bIns="0" rtlCol="0">
            <a:normAutofit/>
          </a:bodyPr>
          <a:lstStyle/>
          <a:p>
            <a:r>
              <a:rPr lang="en-GB" dirty="0"/>
              <a:t>Catholic Church and Repentance</a:t>
            </a:r>
          </a:p>
          <a:p>
            <a:r>
              <a:rPr lang="en-GB" dirty="0"/>
              <a:t>Authenticity and repentance</a:t>
            </a:r>
          </a:p>
        </p:txBody>
      </p:sp>
      <p:pic>
        <p:nvPicPr>
          <p:cNvPr id="4" name="Picture 4" descr="A person wearing a hat&#10;&#10;Description automatically generated">
            <a:extLst>
              <a:ext uri="{FF2B5EF4-FFF2-40B4-BE49-F238E27FC236}">
                <a16:creationId xmlns:a16="http://schemas.microsoft.com/office/drawing/2014/main" id="{3BEC0DB8-B6AC-4E94-BF44-1B09644D30A2}"/>
              </a:ext>
            </a:extLst>
          </p:cNvPr>
          <p:cNvPicPr>
            <a:picLocks noChangeAspect="1"/>
          </p:cNvPicPr>
          <p:nvPr/>
        </p:nvPicPr>
        <p:blipFill rotWithShape="1">
          <a:blip r:embed="rId3"/>
          <a:srcRect t="4239" r="1" b="25645"/>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
        <p:nvSpPr>
          <p:cNvPr id="6" name="TextBox 5">
            <a:extLst>
              <a:ext uri="{FF2B5EF4-FFF2-40B4-BE49-F238E27FC236}">
                <a16:creationId xmlns:a16="http://schemas.microsoft.com/office/drawing/2014/main" id="{2C7216FF-D1F4-D557-7F0A-98C6BE0D5900}"/>
              </a:ext>
            </a:extLst>
          </p:cNvPr>
          <p:cNvSpPr txBox="1"/>
          <p:nvPr/>
        </p:nvSpPr>
        <p:spPr>
          <a:xfrm>
            <a:off x="720000" y="3628349"/>
            <a:ext cx="6093822" cy="707886"/>
          </a:xfrm>
          <a:prstGeom prst="rect">
            <a:avLst/>
          </a:prstGeom>
          <a:noFill/>
        </p:spPr>
        <p:txBody>
          <a:bodyPr wrap="square">
            <a:spAutoFit/>
          </a:bodyPr>
          <a:lstStyle/>
          <a:p>
            <a:pPr marL="342900" indent="-342900">
              <a:buFont typeface="Arial" panose="020B0604020202020204" pitchFamily="34" charset="0"/>
              <a:buChar char="•"/>
            </a:pPr>
            <a:r>
              <a:rPr lang="en-GB" sz="2000" spc="20" dirty="0">
                <a:solidFill>
                  <a:schemeClr val="tx1">
                    <a:alpha val="58000"/>
                  </a:schemeClr>
                </a:solidFill>
              </a:rPr>
              <a:t>Research further ….</a:t>
            </a:r>
            <a:br>
              <a:rPr lang="en-GB" sz="2000" spc="20" dirty="0">
                <a:solidFill>
                  <a:schemeClr val="tx1">
                    <a:alpha val="58000"/>
                  </a:schemeClr>
                </a:solidFill>
              </a:rPr>
            </a:br>
            <a:endParaRPr lang="en-GB" sz="2000" spc="20" dirty="0">
              <a:solidFill>
                <a:schemeClr val="tx1">
                  <a:alpha val="58000"/>
                </a:schemeClr>
              </a:solidFill>
            </a:endParaRPr>
          </a:p>
        </p:txBody>
      </p:sp>
    </p:spTree>
    <p:extLst>
      <p:ext uri="{BB962C8B-B14F-4D97-AF65-F5344CB8AC3E}">
        <p14:creationId xmlns:p14="http://schemas.microsoft.com/office/powerpoint/2010/main" val="1797792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73B50D-F7A6-4E74-94F6-114DB9BA8100}"/>
              </a:ext>
            </a:extLst>
          </p:cNvPr>
          <p:cNvSpPr>
            <a:spLocks noGrp="1"/>
          </p:cNvSpPr>
          <p:nvPr>
            <p:ph type="title"/>
          </p:nvPr>
        </p:nvSpPr>
        <p:spPr>
          <a:xfrm>
            <a:off x="720000" y="619200"/>
            <a:ext cx="4991961" cy="1477328"/>
          </a:xfrm>
        </p:spPr>
        <p:txBody>
          <a:bodyPr wrap="square" anchor="ctr">
            <a:normAutofit/>
          </a:bodyPr>
          <a:lstStyle/>
          <a:p>
            <a:r>
              <a:rPr lang="en-GB"/>
              <a:t>Luther Continued..</a:t>
            </a:r>
          </a:p>
        </p:txBody>
      </p:sp>
      <p:sp>
        <p:nvSpPr>
          <p:cNvPr id="3" name="Content Placeholder 2">
            <a:extLst>
              <a:ext uri="{FF2B5EF4-FFF2-40B4-BE49-F238E27FC236}">
                <a16:creationId xmlns:a16="http://schemas.microsoft.com/office/drawing/2014/main" id="{810F5C90-202D-4693-BC05-75AFCFF74253}"/>
              </a:ext>
            </a:extLst>
          </p:cNvPr>
          <p:cNvSpPr>
            <a:spLocks noGrp="1"/>
          </p:cNvSpPr>
          <p:nvPr>
            <p:ph idx="1"/>
          </p:nvPr>
        </p:nvSpPr>
        <p:spPr>
          <a:xfrm>
            <a:off x="720000" y="2541600"/>
            <a:ext cx="4991962" cy="3216273"/>
          </a:xfrm>
        </p:spPr>
        <p:txBody>
          <a:bodyPr vert="horz" lIns="0" tIns="0" rIns="0" bIns="0" rtlCol="0">
            <a:normAutofit/>
          </a:bodyPr>
          <a:lstStyle/>
          <a:p>
            <a:r>
              <a:rPr lang="en-GB"/>
              <a:t>Protestant Principles and authenticity</a:t>
            </a:r>
          </a:p>
          <a:p>
            <a:r>
              <a:rPr lang="en-GB"/>
              <a:t>More autonomy</a:t>
            </a:r>
          </a:p>
          <a:p>
            <a:r>
              <a:rPr lang="en-GB"/>
              <a:t>Levels of Protestantism</a:t>
            </a:r>
          </a:p>
          <a:p>
            <a:endParaRPr lang="en-GB"/>
          </a:p>
          <a:p>
            <a:r>
              <a:rPr lang="en-GB"/>
              <a:t>How does this relate to counselling today?</a:t>
            </a:r>
          </a:p>
        </p:txBody>
      </p:sp>
      <p:sp useBgFill="1">
        <p:nvSpPr>
          <p:cNvPr id="13" name="Freeform: Shape 1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4" name="Picture 4" descr="Text&#10;&#10;Description automatically generated">
            <a:extLst>
              <a:ext uri="{FF2B5EF4-FFF2-40B4-BE49-F238E27FC236}">
                <a16:creationId xmlns:a16="http://schemas.microsoft.com/office/drawing/2014/main" id="{C829EE21-5120-45E9-94C6-077E154E0826}"/>
              </a:ext>
            </a:extLst>
          </p:cNvPr>
          <p:cNvPicPr>
            <a:picLocks noChangeAspect="1"/>
          </p:cNvPicPr>
          <p:nvPr/>
        </p:nvPicPr>
        <p:blipFill>
          <a:blip r:embed="rId3"/>
          <a:stretch>
            <a:fillRect/>
          </a:stretch>
        </p:blipFill>
        <p:spPr>
          <a:xfrm>
            <a:off x="7553365" y="720000"/>
            <a:ext cx="3529593" cy="5409338"/>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112516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366C96C0-C503-4689-9188-1B79F55F3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flat screen television&#10;&#10;Description automatically generated">
            <a:extLst>
              <a:ext uri="{FF2B5EF4-FFF2-40B4-BE49-F238E27FC236}">
                <a16:creationId xmlns:a16="http://schemas.microsoft.com/office/drawing/2014/main" id="{0CD950C9-3E5A-486C-A5A9-974AA1B24422}"/>
              </a:ext>
            </a:extLst>
          </p:cNvPr>
          <p:cNvPicPr>
            <a:picLocks noGrp="1" noChangeAspect="1"/>
          </p:cNvPicPr>
          <p:nvPr>
            <p:ph idx="1"/>
          </p:nvPr>
        </p:nvPicPr>
        <p:blipFill rotWithShape="1">
          <a:blip r:embed="rId3"/>
          <a:srcRect t="10592" b="11554"/>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13" name="Rectangle 12">
            <a:extLst>
              <a:ext uri="{FF2B5EF4-FFF2-40B4-BE49-F238E27FC236}">
                <a16:creationId xmlns:a16="http://schemas.microsoft.com/office/drawing/2014/main" id="{6390D9D2-CD1B-45D5-8B3B-6FF07D60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12191997" cy="2636837"/>
          </a:xfrm>
          <a:prstGeom prst="rect">
            <a:avLst/>
          </a:prstGeom>
          <a:gradFill flip="none" rotWithShape="1">
            <a:gsLst>
              <a:gs pos="58000">
                <a:schemeClr val="bg1">
                  <a:alpha val="30000"/>
                </a:schemeClr>
              </a:gs>
              <a:gs pos="33000">
                <a:schemeClr val="bg1">
                  <a:alpha val="20000"/>
                </a:schemeClr>
              </a:gs>
              <a:gs pos="0">
                <a:schemeClr val="bg1">
                  <a:alpha val="0"/>
                </a:schemeClr>
              </a:gs>
              <a:gs pos="100000">
                <a:schemeClr val="bg1">
                  <a:alpha val="3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DCB327-01B6-4145-87C3-7D9F53EC41E2}"/>
              </a:ext>
            </a:extLst>
          </p:cNvPr>
          <p:cNvSpPr>
            <a:spLocks noGrp="1"/>
          </p:cNvSpPr>
          <p:nvPr>
            <p:ph type="title"/>
          </p:nvPr>
        </p:nvSpPr>
        <p:spPr>
          <a:xfrm>
            <a:off x="1349567" y="619198"/>
            <a:ext cx="9492866" cy="576000"/>
          </a:xfrm>
        </p:spPr>
        <p:txBody>
          <a:bodyPr vert="horz" wrap="square" lIns="0" tIns="0" rIns="0" bIns="0" rtlCol="0" anchor="t" anchorCtr="0">
            <a:normAutofit fontScale="90000"/>
          </a:bodyPr>
          <a:lstStyle/>
          <a:p>
            <a:pPr algn="ctr"/>
            <a:r>
              <a:rPr lang="en-US" spc="-100" dirty="0"/>
              <a:t>Pause and Thoughts So far? </a:t>
            </a:r>
            <a:br>
              <a:rPr lang="en-US" spc="-100" dirty="0"/>
            </a:br>
            <a:r>
              <a:rPr lang="en-US" spc="-100" dirty="0"/>
              <a:t>Make a note of your  thoughts for discussion at our lesson</a:t>
            </a:r>
          </a:p>
        </p:txBody>
      </p:sp>
      <p:grpSp>
        <p:nvGrpSpPr>
          <p:cNvPr id="15" name="Group 14">
            <a:extLst>
              <a:ext uri="{FF2B5EF4-FFF2-40B4-BE49-F238E27FC236}">
                <a16:creationId xmlns:a16="http://schemas.microsoft.com/office/drawing/2014/main" id="{C8F3AECA-1E28-4DB0-901D-747B827596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9400" y="406270"/>
            <a:ext cx="684878" cy="1449344"/>
            <a:chOff x="643527" y="1187494"/>
            <a:chExt cx="1434178" cy="3035022"/>
          </a:xfrm>
        </p:grpSpPr>
        <p:sp>
          <p:nvSpPr>
            <p:cNvPr id="16" name="Freeform 78">
              <a:extLst>
                <a:ext uri="{FF2B5EF4-FFF2-40B4-BE49-F238E27FC236}">
                  <a16:creationId xmlns:a16="http://schemas.microsoft.com/office/drawing/2014/main" id="{F137E6B0-A1AA-47FF-AAB8-9E5D6B701C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083914" y="3331230"/>
              <a:ext cx="879143" cy="903430"/>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7" name="Freeform 79">
              <a:extLst>
                <a:ext uri="{FF2B5EF4-FFF2-40B4-BE49-F238E27FC236}">
                  <a16:creationId xmlns:a16="http://schemas.microsoft.com/office/drawing/2014/main" id="{F72FB821-5AF0-4EA1-B84B-D5E12D8333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869193" y="1989904"/>
              <a:ext cx="743890" cy="1195221"/>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8" name="Freeform 85">
              <a:extLst>
                <a:ext uri="{FF2B5EF4-FFF2-40B4-BE49-F238E27FC236}">
                  <a16:creationId xmlns:a16="http://schemas.microsoft.com/office/drawing/2014/main" id="{DFE0F740-8A45-42B9-BEF6-A75329504F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316205" y="967005"/>
              <a:ext cx="541011" cy="981989"/>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grpSp>
        <p:nvGrpSpPr>
          <p:cNvPr id="20" name="Group 19">
            <a:extLst>
              <a:ext uri="{FF2B5EF4-FFF2-40B4-BE49-F238E27FC236}">
                <a16:creationId xmlns:a16="http://schemas.microsoft.com/office/drawing/2014/main" id="{3214C51D-3B74-4CCB-82B8-A184460FCA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25210" y="268794"/>
            <a:ext cx="632305" cy="1606552"/>
            <a:chOff x="10224385" y="954724"/>
            <a:chExt cx="1324087" cy="3364228"/>
          </a:xfrm>
        </p:grpSpPr>
        <p:sp>
          <p:nvSpPr>
            <p:cNvPr id="21" name="Freeform 80">
              <a:extLst>
                <a:ext uri="{FF2B5EF4-FFF2-40B4-BE49-F238E27FC236}">
                  <a16:creationId xmlns:a16="http://schemas.microsoft.com/office/drawing/2014/main" id="{66CD91DA-BDB8-476E-8111-2918188D6D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62739" y="2385730"/>
              <a:ext cx="985733" cy="504616"/>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2" name="Freeform 84">
              <a:extLst>
                <a:ext uri="{FF2B5EF4-FFF2-40B4-BE49-F238E27FC236}">
                  <a16:creationId xmlns:a16="http://schemas.microsoft.com/office/drawing/2014/main" id="{576CF7BA-63E8-47BF-AB8E-E9134BE8EF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874527">
              <a:off x="10288245" y="954724"/>
              <a:ext cx="852074" cy="892781"/>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3" name="Freeform 87">
              <a:extLst>
                <a:ext uri="{FF2B5EF4-FFF2-40B4-BE49-F238E27FC236}">
                  <a16:creationId xmlns:a16="http://schemas.microsoft.com/office/drawing/2014/main" id="{C0C95E2B-D068-4E18-85DE-266A42E6C6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20630858">
              <a:off x="10224385" y="3437261"/>
              <a:ext cx="824227" cy="881691"/>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Tree>
    <p:extLst>
      <p:ext uri="{BB962C8B-B14F-4D97-AF65-F5344CB8AC3E}">
        <p14:creationId xmlns:p14="http://schemas.microsoft.com/office/powerpoint/2010/main" val="222626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16">
            <a:extLst>
              <a:ext uri="{FF2B5EF4-FFF2-40B4-BE49-F238E27FC236}">
                <a16:creationId xmlns:a16="http://schemas.microsoft.com/office/drawing/2014/main" id="{05D1035C-3BF0-4FE0-B3A3-1062F8600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913F83-6101-4009-8B0C-7EAF432CBB1B}"/>
              </a:ext>
            </a:extLst>
          </p:cNvPr>
          <p:cNvSpPr>
            <a:spLocks noGrp="1"/>
          </p:cNvSpPr>
          <p:nvPr>
            <p:ph type="title"/>
          </p:nvPr>
        </p:nvSpPr>
        <p:spPr>
          <a:xfrm>
            <a:off x="720000" y="619200"/>
            <a:ext cx="4991961" cy="1477328"/>
          </a:xfrm>
        </p:spPr>
        <p:txBody>
          <a:bodyPr wrap="square" anchor="ctr">
            <a:normAutofit/>
          </a:bodyPr>
          <a:lstStyle/>
          <a:p>
            <a:r>
              <a:rPr lang="en-GB"/>
              <a:t>Rene Descartes (1596-1650)</a:t>
            </a:r>
          </a:p>
        </p:txBody>
      </p:sp>
      <p:sp>
        <p:nvSpPr>
          <p:cNvPr id="3" name="Content Placeholder 2">
            <a:extLst>
              <a:ext uri="{FF2B5EF4-FFF2-40B4-BE49-F238E27FC236}">
                <a16:creationId xmlns:a16="http://schemas.microsoft.com/office/drawing/2014/main" id="{8947336B-414A-4521-9C81-03702AF2DDF5}"/>
              </a:ext>
            </a:extLst>
          </p:cNvPr>
          <p:cNvSpPr>
            <a:spLocks noGrp="1"/>
          </p:cNvSpPr>
          <p:nvPr>
            <p:ph idx="1"/>
          </p:nvPr>
        </p:nvSpPr>
        <p:spPr>
          <a:xfrm>
            <a:off x="720000" y="2541600"/>
            <a:ext cx="4991962" cy="3216273"/>
          </a:xfrm>
        </p:spPr>
        <p:txBody>
          <a:bodyPr vert="horz" lIns="0" tIns="0" rIns="0" bIns="0" rtlCol="0">
            <a:normAutofit lnSpcReduction="10000"/>
          </a:bodyPr>
          <a:lstStyle/>
          <a:p>
            <a:pPr>
              <a:lnSpc>
                <a:spcPct val="110000"/>
              </a:lnSpc>
            </a:pPr>
            <a:r>
              <a:rPr lang="en-GB" sz="1400" dirty="0" err="1"/>
              <a:t>Decartes</a:t>
            </a:r>
            <a:r>
              <a:rPr lang="en-GB" sz="1400" dirty="0"/>
              <a:t>: 'I think, therefore I exist'</a:t>
            </a:r>
          </a:p>
          <a:p>
            <a:pPr>
              <a:lnSpc>
                <a:spcPct val="110000"/>
              </a:lnSpc>
            </a:pPr>
            <a:r>
              <a:rPr lang="en-GB" sz="1400" dirty="0"/>
              <a:t>"Doubting everything there was to doubt"</a:t>
            </a:r>
          </a:p>
          <a:p>
            <a:pPr>
              <a:lnSpc>
                <a:spcPct val="110000"/>
              </a:lnSpc>
            </a:pPr>
            <a:r>
              <a:rPr lang="en-GB" sz="1400" dirty="0"/>
              <a:t>"Whatever else gets torn away, </a:t>
            </a:r>
            <a:r>
              <a:rPr lang="en-GB" sz="1400" i="1" dirty="0"/>
              <a:t>I remain</a:t>
            </a:r>
            <a:r>
              <a:rPr lang="en-GB" sz="1400" dirty="0"/>
              <a:t>, tearing, thinking, thinking. Even my body is less substantial than 'me'".</a:t>
            </a:r>
          </a:p>
          <a:p>
            <a:pPr>
              <a:lnSpc>
                <a:spcPct val="110000"/>
              </a:lnSpc>
            </a:pPr>
            <a:r>
              <a:rPr lang="en-GB" sz="1400" dirty="0"/>
              <a:t>COGITO ERGO SUM</a:t>
            </a:r>
          </a:p>
          <a:p>
            <a:pPr>
              <a:lnSpc>
                <a:spcPct val="110000"/>
              </a:lnSpc>
            </a:pPr>
            <a:r>
              <a:rPr lang="en-GB" sz="1400" dirty="0"/>
              <a:t>When clients come to us, seeking to find their identity, they want to figure out what "me" is, it's almost a Cartesian way of thinking.</a:t>
            </a:r>
          </a:p>
          <a:p>
            <a:pPr>
              <a:lnSpc>
                <a:spcPct val="110000"/>
              </a:lnSpc>
            </a:pPr>
            <a:r>
              <a:rPr lang="en-GB" sz="2000" dirty="0"/>
              <a:t>Research further ….</a:t>
            </a:r>
            <a:br>
              <a:rPr lang="en-GB" sz="2000" dirty="0"/>
            </a:br>
            <a:endParaRPr lang="en-GB" sz="1400" dirty="0"/>
          </a:p>
          <a:p>
            <a:pPr>
              <a:lnSpc>
                <a:spcPct val="110000"/>
              </a:lnSpc>
            </a:pPr>
            <a:endParaRPr lang="en-GB" sz="1400" dirty="0"/>
          </a:p>
          <a:p>
            <a:pPr>
              <a:lnSpc>
                <a:spcPct val="110000"/>
              </a:lnSpc>
            </a:pPr>
            <a:endParaRPr lang="en-GB" sz="1400" dirty="0"/>
          </a:p>
        </p:txBody>
      </p:sp>
      <p:pic>
        <p:nvPicPr>
          <p:cNvPr id="12" name="Picture 12" descr="A person wearing a suit and tie&#10;&#10;Description automatically generated">
            <a:extLst>
              <a:ext uri="{FF2B5EF4-FFF2-40B4-BE49-F238E27FC236}">
                <a16:creationId xmlns:a16="http://schemas.microsoft.com/office/drawing/2014/main" id="{0DAD5489-B540-4A57-AA1E-967990F27425}"/>
              </a:ext>
            </a:extLst>
          </p:cNvPr>
          <p:cNvPicPr>
            <a:picLocks noChangeAspect="1"/>
          </p:cNvPicPr>
          <p:nvPr/>
        </p:nvPicPr>
        <p:blipFill rotWithShape="1">
          <a:blip r:embed="rId3"/>
          <a:srcRect r="-1" b="3419"/>
          <a:stretch/>
        </p:blipFill>
        <p:spPr>
          <a:xfrm>
            <a:off x="6529065" y="10"/>
            <a:ext cx="5662937" cy="6857990"/>
          </a:xfrm>
          <a:custGeom>
            <a:avLst/>
            <a:gdLst/>
            <a:ahLst/>
            <a:cxnLst/>
            <a:rect l="l" t="t" r="r" b="b"/>
            <a:pathLst>
              <a:path w="5662937" h="6858000">
                <a:moveTo>
                  <a:pt x="598332" y="0"/>
                </a:moveTo>
                <a:lnTo>
                  <a:pt x="5662937" y="0"/>
                </a:lnTo>
                <a:lnTo>
                  <a:pt x="5662937" y="6858000"/>
                </a:lnTo>
                <a:lnTo>
                  <a:pt x="0" y="6858000"/>
                </a:lnTo>
                <a:lnTo>
                  <a:pt x="78957" y="6777438"/>
                </a:lnTo>
                <a:cubicBezTo>
                  <a:pt x="291624" y="6544265"/>
                  <a:pt x="490445" y="6275955"/>
                  <a:pt x="672224" y="5969316"/>
                </a:cubicBezTo>
                <a:cubicBezTo>
                  <a:pt x="914596" y="5515036"/>
                  <a:pt x="1066079" y="5030470"/>
                  <a:pt x="1217562" y="4515619"/>
                </a:cubicBezTo>
                <a:cubicBezTo>
                  <a:pt x="1338748" y="3970483"/>
                  <a:pt x="1399341" y="3516203"/>
                  <a:pt x="1399341" y="3061922"/>
                </a:cubicBezTo>
                <a:cubicBezTo>
                  <a:pt x="1399341" y="1948936"/>
                  <a:pt x="1190579" y="1021447"/>
                  <a:pt x="773055" y="279455"/>
                </a:cubicBezTo>
                <a:close/>
              </a:path>
            </a:pathLst>
          </a:custGeom>
        </p:spPr>
      </p:pic>
    </p:spTree>
    <p:extLst>
      <p:ext uri="{BB962C8B-B14F-4D97-AF65-F5344CB8AC3E}">
        <p14:creationId xmlns:p14="http://schemas.microsoft.com/office/powerpoint/2010/main" val="343677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FAE2A12-140C-4527-B721-72C1DD3F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B43FC7-6A19-4DF3-8506-485B55500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7E689040-6301-4CD3-A20F-EA809EAD5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0 w 12192000"/>
              <a:gd name="connsiteY0" fmla="*/ 0 h 6858000"/>
              <a:gd name="connsiteX1" fmla="*/ 10344100 w 12192000"/>
              <a:gd name="connsiteY1" fmla="*/ 0 h 6858000"/>
              <a:gd name="connsiteX2" fmla="*/ 10628041 w 12192000"/>
              <a:gd name="connsiteY2" fmla="*/ 181981 h 6858000"/>
              <a:gd name="connsiteX3" fmla="*/ 10890786 w 12192000"/>
              <a:gd name="connsiteY3" fmla="*/ 404196 h 6858000"/>
              <a:gd name="connsiteX4" fmla="*/ 12140703 w 12192000"/>
              <a:gd name="connsiteY4" fmla="*/ 2501275 h 6858000"/>
              <a:gd name="connsiteX5" fmla="*/ 12192000 w 12192000"/>
              <a:gd name="connsiteY5" fmla="*/ 2695497 h 6858000"/>
              <a:gd name="connsiteX6" fmla="*/ 12192000 w 12192000"/>
              <a:gd name="connsiteY6" fmla="*/ 5699618 h 6858000"/>
              <a:gd name="connsiteX7" fmla="*/ 12152883 w 12192000"/>
              <a:gd name="connsiteY7" fmla="*/ 5839731 h 6858000"/>
              <a:gd name="connsiteX8" fmla="*/ 11693517 w 12192000"/>
              <a:gd name="connsiteY8" fmla="*/ 6719283 h 6858000"/>
              <a:gd name="connsiteX9" fmla="*/ 11571478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0" y="0"/>
                </a:moveTo>
                <a:lnTo>
                  <a:pt x="10344100" y="0"/>
                </a:lnTo>
                <a:lnTo>
                  <a:pt x="10628041" y="181981"/>
                </a:lnTo>
                <a:cubicBezTo>
                  <a:pt x="10728383" y="255277"/>
                  <a:pt x="10816544" y="329736"/>
                  <a:pt x="10890786" y="404196"/>
                </a:cubicBezTo>
                <a:cubicBezTo>
                  <a:pt x="11447593" y="962641"/>
                  <a:pt x="11888399" y="1637430"/>
                  <a:pt x="12140703" y="2501275"/>
                </a:cubicBezTo>
                <a:lnTo>
                  <a:pt x="12192000" y="2695497"/>
                </a:lnTo>
                <a:lnTo>
                  <a:pt x="12192000" y="5699618"/>
                </a:lnTo>
                <a:lnTo>
                  <a:pt x="12152883" y="5839731"/>
                </a:lnTo>
                <a:cubicBezTo>
                  <a:pt x="12041522" y="6174798"/>
                  <a:pt x="11888399" y="6467982"/>
                  <a:pt x="11693517" y="6719283"/>
                </a:cubicBezTo>
                <a:lnTo>
                  <a:pt x="11571478" y="6858000"/>
                </a:lnTo>
                <a:lnTo>
                  <a:pt x="0" y="6858000"/>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 name="Title 1">
            <a:extLst>
              <a:ext uri="{FF2B5EF4-FFF2-40B4-BE49-F238E27FC236}">
                <a16:creationId xmlns:a16="http://schemas.microsoft.com/office/drawing/2014/main" id="{084144EE-9E93-47B9-8690-160728D88DC7}"/>
              </a:ext>
            </a:extLst>
          </p:cNvPr>
          <p:cNvSpPr>
            <a:spLocks noGrp="1"/>
          </p:cNvSpPr>
          <p:nvPr>
            <p:ph type="title"/>
          </p:nvPr>
        </p:nvSpPr>
        <p:spPr>
          <a:xfrm>
            <a:off x="720000" y="619200"/>
            <a:ext cx="8071303" cy="1477328"/>
          </a:xfrm>
        </p:spPr>
        <p:txBody>
          <a:bodyPr>
            <a:normAutofit/>
          </a:bodyPr>
          <a:lstStyle/>
          <a:p>
            <a:r>
              <a:rPr lang="en-GB" dirty="0"/>
              <a:t>What meaning do you make of this ? Once you’ve read it, check out the next slide …</a:t>
            </a:r>
          </a:p>
        </p:txBody>
      </p:sp>
      <p:sp>
        <p:nvSpPr>
          <p:cNvPr id="3" name="Content Placeholder 2">
            <a:extLst>
              <a:ext uri="{FF2B5EF4-FFF2-40B4-BE49-F238E27FC236}">
                <a16:creationId xmlns:a16="http://schemas.microsoft.com/office/drawing/2014/main" id="{9E057673-A815-4D5B-BFBA-51B7A45D1AB7}"/>
              </a:ext>
            </a:extLst>
          </p:cNvPr>
          <p:cNvSpPr>
            <a:spLocks noGrp="1"/>
          </p:cNvSpPr>
          <p:nvPr>
            <p:ph idx="1"/>
          </p:nvPr>
        </p:nvSpPr>
        <p:spPr>
          <a:xfrm>
            <a:off x="720000" y="2448000"/>
            <a:ext cx="10716487" cy="3320975"/>
          </a:xfrm>
        </p:spPr>
        <p:txBody>
          <a:bodyPr vert="horz" lIns="0" tIns="0" rIns="0" bIns="0" rtlCol="0" anchor="t">
            <a:normAutofit/>
          </a:bodyPr>
          <a:lstStyle/>
          <a:p>
            <a:pPr>
              <a:lnSpc>
                <a:spcPct val="110000"/>
              </a:lnSpc>
            </a:pPr>
            <a:r>
              <a:rPr lang="en-GB" sz="2600" dirty="0">
                <a:solidFill>
                  <a:srgbClr val="FFFFFF"/>
                </a:solidFill>
                <a:ea typeface="+mn-lt"/>
                <a:cs typeface="+mn-lt"/>
              </a:rPr>
              <a:t>I attentively examined what I was and as I observed that I could suppose that I had no body, and that there was no world nor any place in which I might be; but that I could not therefore suppose that I was not; and that, on the contrary, from the very circumstances that I thought to doubt of the truth of other things, it most clearly and certainly followed, that I was. (Descartes, </a:t>
            </a:r>
            <a:r>
              <a:rPr lang="en-GB" sz="2600" i="1" dirty="0">
                <a:solidFill>
                  <a:srgbClr val="FFFFFF"/>
                </a:solidFill>
                <a:ea typeface="+mn-lt"/>
                <a:cs typeface="+mn-lt"/>
              </a:rPr>
              <a:t>Discourse on Method</a:t>
            </a:r>
            <a:r>
              <a:rPr lang="en-GB" sz="2600" dirty="0">
                <a:solidFill>
                  <a:srgbClr val="FFFFFF"/>
                </a:solidFill>
                <a:ea typeface="+mn-lt"/>
                <a:cs typeface="+mn-lt"/>
              </a:rPr>
              <a:t>. p.27)</a:t>
            </a:r>
            <a:endParaRPr lang="en-GB" sz="2600" dirty="0">
              <a:solidFill>
                <a:srgbClr val="FFFFFF"/>
              </a:solidFill>
            </a:endParaRPr>
          </a:p>
          <a:p>
            <a:pPr>
              <a:lnSpc>
                <a:spcPct val="110000"/>
              </a:lnSpc>
            </a:pPr>
            <a:endParaRPr lang="en-GB" sz="2600" dirty="0"/>
          </a:p>
        </p:txBody>
      </p:sp>
    </p:spTree>
    <p:extLst>
      <p:ext uri="{BB962C8B-B14F-4D97-AF65-F5344CB8AC3E}">
        <p14:creationId xmlns:p14="http://schemas.microsoft.com/office/powerpoint/2010/main" val="159341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8119F7-B84E-4EBF-919F-A9B0F6D92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AA17479-17CB-402A-8689-750C6F385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B3F126-F0D0-40E6-AE13-C7D10B78DF9B}"/>
              </a:ext>
            </a:extLst>
          </p:cNvPr>
          <p:cNvSpPr>
            <a:spLocks noGrp="1"/>
          </p:cNvSpPr>
          <p:nvPr>
            <p:ph type="title"/>
          </p:nvPr>
        </p:nvSpPr>
        <p:spPr>
          <a:xfrm>
            <a:off x="720000" y="619200"/>
            <a:ext cx="3107463" cy="5510138"/>
          </a:xfrm>
        </p:spPr>
        <p:txBody>
          <a:bodyPr>
            <a:normAutofit/>
          </a:bodyPr>
          <a:lstStyle/>
          <a:p>
            <a:r>
              <a:rPr lang="en-GB" dirty="0"/>
              <a:t>Descartes continued..</a:t>
            </a:r>
          </a:p>
        </p:txBody>
      </p:sp>
      <p:sp useBgFill="1">
        <p:nvSpPr>
          <p:cNvPr id="13" name="Freeform: Shape 12">
            <a:extLst>
              <a:ext uri="{FF2B5EF4-FFF2-40B4-BE49-F238E27FC236}">
                <a16:creationId xmlns:a16="http://schemas.microsoft.com/office/drawing/2014/main" id="{F534AA72-89BF-4BB0-B339-DEB9FC7F1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2978" y="0"/>
            <a:ext cx="7809022" cy="6858000"/>
          </a:xfrm>
          <a:custGeom>
            <a:avLst/>
            <a:gdLst>
              <a:gd name="connsiteX0" fmla="*/ 27229 w 7809022"/>
              <a:gd name="connsiteY0" fmla="*/ 0 h 6858000"/>
              <a:gd name="connsiteX1" fmla="*/ 7809022 w 7809022"/>
              <a:gd name="connsiteY1" fmla="*/ 0 h 6858000"/>
              <a:gd name="connsiteX2" fmla="*/ 7809022 w 7809022"/>
              <a:gd name="connsiteY2" fmla="*/ 6858000 h 6858000"/>
              <a:gd name="connsiteX3" fmla="*/ 41303 w 7809022"/>
              <a:gd name="connsiteY3" fmla="*/ 6858000 h 6858000"/>
              <a:gd name="connsiteX4" fmla="*/ 41303 w 7809022"/>
              <a:gd name="connsiteY4" fmla="*/ 6822879 h 6858000"/>
              <a:gd name="connsiteX5" fmla="*/ 41303 w 7809022"/>
              <a:gd name="connsiteY5" fmla="*/ 6667752 h 6858000"/>
              <a:gd name="connsiteX6" fmla="*/ 0 w 7809022"/>
              <a:gd name="connsiteY6" fmla="*/ 3813425 h 6858000"/>
              <a:gd name="connsiteX7" fmla="*/ 41303 w 7809022"/>
              <a:gd name="connsiteY7" fmla="*/ 2572413 h 6858000"/>
              <a:gd name="connsiteX8" fmla="*/ 41303 w 7809022"/>
              <a:gd name="connsiteY8" fmla="*/ 1496869 h 6858000"/>
              <a:gd name="connsiteX9" fmla="*/ 41303 w 7809022"/>
              <a:gd name="connsiteY9" fmla="*/ 1083199 h 6858000"/>
              <a:gd name="connsiteX10" fmla="*/ 0 w 7809022"/>
              <a:gd name="connsiteY10" fmla="*/ 545427 h 6858000"/>
              <a:gd name="connsiteX11" fmla="*/ 22153 w 7809022"/>
              <a:gd name="connsiteY11" fmla="*/ 1016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09022" h="6858000">
                <a:moveTo>
                  <a:pt x="27229" y="0"/>
                </a:moveTo>
                <a:lnTo>
                  <a:pt x="7809022" y="0"/>
                </a:lnTo>
                <a:lnTo>
                  <a:pt x="7809022" y="6858000"/>
                </a:lnTo>
                <a:lnTo>
                  <a:pt x="41303" y="6858000"/>
                </a:lnTo>
                <a:lnTo>
                  <a:pt x="41303" y="6822879"/>
                </a:lnTo>
                <a:cubicBezTo>
                  <a:pt x="41303" y="6760828"/>
                  <a:pt x="41303" y="6709119"/>
                  <a:pt x="41303" y="6667752"/>
                </a:cubicBezTo>
                <a:cubicBezTo>
                  <a:pt x="41303" y="6667752"/>
                  <a:pt x="41303" y="6667752"/>
                  <a:pt x="0" y="3813425"/>
                </a:cubicBezTo>
                <a:cubicBezTo>
                  <a:pt x="0" y="3813425"/>
                  <a:pt x="0" y="3813425"/>
                  <a:pt x="41303" y="2572413"/>
                </a:cubicBezTo>
                <a:cubicBezTo>
                  <a:pt x="41303" y="2572413"/>
                  <a:pt x="41303" y="2572413"/>
                  <a:pt x="41303" y="1496869"/>
                </a:cubicBezTo>
                <a:cubicBezTo>
                  <a:pt x="41303" y="1455502"/>
                  <a:pt x="41303" y="1290034"/>
                  <a:pt x="41303" y="1083199"/>
                </a:cubicBezTo>
                <a:cubicBezTo>
                  <a:pt x="41303" y="876364"/>
                  <a:pt x="0" y="710895"/>
                  <a:pt x="0" y="545427"/>
                </a:cubicBezTo>
                <a:cubicBezTo>
                  <a:pt x="0" y="545427"/>
                  <a:pt x="0" y="545427"/>
                  <a:pt x="22153" y="101661"/>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5" name="Content Placeholder 2">
            <a:extLst>
              <a:ext uri="{FF2B5EF4-FFF2-40B4-BE49-F238E27FC236}">
                <a16:creationId xmlns:a16="http://schemas.microsoft.com/office/drawing/2014/main" id="{C8398524-F5FB-4948-A1FC-91379FC68E88}"/>
              </a:ext>
            </a:extLst>
          </p:cNvPr>
          <p:cNvGraphicFramePr>
            <a:graphicFrameLocks noGrp="1"/>
          </p:cNvGraphicFramePr>
          <p:nvPr>
            <p:ph idx="1"/>
            <p:extLst>
              <p:ext uri="{D42A27DB-BD31-4B8C-83A1-F6EECF244321}">
                <p14:modId xmlns:p14="http://schemas.microsoft.com/office/powerpoint/2010/main" val="817293308"/>
              </p:ext>
            </p:extLst>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364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AF148-43F4-445B-BDBB-076AD7F69594}"/>
              </a:ext>
            </a:extLst>
          </p:cNvPr>
          <p:cNvSpPr>
            <a:spLocks noGrp="1"/>
          </p:cNvSpPr>
          <p:nvPr>
            <p:ph type="title"/>
          </p:nvPr>
        </p:nvSpPr>
        <p:spPr/>
        <p:txBody>
          <a:bodyPr/>
          <a:lstStyle/>
          <a:p>
            <a:r>
              <a:rPr lang="en-GB" dirty="0"/>
              <a:t>Descartes</a:t>
            </a:r>
          </a:p>
        </p:txBody>
      </p:sp>
      <p:pic>
        <p:nvPicPr>
          <p:cNvPr id="4" name="CAjWUrwvxs4"/>
          <p:cNvPicPr>
            <a:picLocks noGrp="1" noRot="1" noChangeAspect="1"/>
          </p:cNvPicPr>
          <p:nvPr>
            <p:ph idx="1"/>
            <a:videoFile r:link="rId1"/>
          </p:nvPr>
        </p:nvPicPr>
        <p:blipFill>
          <a:blip r:embed="rId4"/>
          <a:stretch>
            <a:fillRect/>
          </a:stretch>
        </p:blipFill>
        <p:spPr>
          <a:xfrm>
            <a:off x="3200989" y="619200"/>
            <a:ext cx="7075453" cy="3979942"/>
          </a:xfrm>
          <a:prstGeom prst="rect">
            <a:avLst/>
          </a:prstGeom>
        </p:spPr>
      </p:pic>
      <p:sp>
        <p:nvSpPr>
          <p:cNvPr id="5" name="TextBox 4">
            <a:extLst>
              <a:ext uri="{FF2B5EF4-FFF2-40B4-BE49-F238E27FC236}">
                <a16:creationId xmlns:a16="http://schemas.microsoft.com/office/drawing/2014/main" id="{7264EE2C-334E-357A-A7FC-1E4BCBF40BD5}"/>
              </a:ext>
            </a:extLst>
          </p:cNvPr>
          <p:cNvSpPr txBox="1"/>
          <p:nvPr/>
        </p:nvSpPr>
        <p:spPr>
          <a:xfrm rot="10800000" flipV="1">
            <a:off x="2952206" y="4761473"/>
            <a:ext cx="8147957" cy="923330"/>
          </a:xfrm>
          <a:prstGeom prst="rect">
            <a:avLst/>
          </a:prstGeom>
          <a:noFill/>
        </p:spPr>
        <p:txBody>
          <a:bodyPr wrap="square">
            <a:spAutoFit/>
          </a:bodyPr>
          <a:lstStyle/>
          <a:p>
            <a:r>
              <a:rPr lang="en-US" dirty="0">
                <a:solidFill>
                  <a:srgbClr val="FFFF00"/>
                </a:solidFill>
                <a:hlinkClick r:id="rId5">
                  <a:extLst>
                    <a:ext uri="{A12FA001-AC4F-418D-AE19-62706E023703}">
                      <ahyp:hlinkClr xmlns:ahyp="http://schemas.microsoft.com/office/drawing/2018/hyperlinkcolor" val="tx"/>
                    </a:ext>
                  </a:extLst>
                </a:hlinkClick>
              </a:rPr>
              <a:t>Check out this link </a:t>
            </a:r>
            <a:r>
              <a:rPr lang="en-US" dirty="0">
                <a:hlinkClick r:id="rId5">
                  <a:extLst>
                    <a:ext uri="{A12FA001-AC4F-418D-AE19-62706E023703}">
                      <ahyp:hlinkClr xmlns:ahyp="http://schemas.microsoft.com/office/drawing/2018/hyperlinkcolor" val="tx"/>
                    </a:ext>
                  </a:extLst>
                </a:hlinkClick>
              </a:rPr>
              <a:t>Lhttps://www.bing.com/videos/search?q=Descartes&amp;&amp;view=detail&amp;mid=3252679F9EC15CA86AFD3252679F9EC15CA86AFD&amp;&amp;FORM=VRDGAR</a:t>
            </a:r>
            <a:endParaRPr lang="en-US" dirty="0"/>
          </a:p>
        </p:txBody>
      </p:sp>
    </p:spTree>
    <p:extLst>
      <p:ext uri="{BB962C8B-B14F-4D97-AF65-F5344CB8AC3E}">
        <p14:creationId xmlns:p14="http://schemas.microsoft.com/office/powerpoint/2010/main" val="35971293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B3780B-63EB-450D-A804-D6AA12F9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E0847A5-A329-48CD-B3A7-3892FF6DA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643231-1F8C-41F4-8BE4-12FC13A71344}"/>
              </a:ext>
            </a:extLst>
          </p:cNvPr>
          <p:cNvSpPr>
            <a:spLocks noGrp="1"/>
          </p:cNvSpPr>
          <p:nvPr>
            <p:ph type="title"/>
          </p:nvPr>
        </p:nvSpPr>
        <p:spPr>
          <a:xfrm>
            <a:off x="720000" y="619200"/>
            <a:ext cx="4991961" cy="1477328"/>
          </a:xfrm>
        </p:spPr>
        <p:txBody>
          <a:bodyPr wrap="square" anchor="ctr">
            <a:normAutofit/>
          </a:bodyPr>
          <a:lstStyle/>
          <a:p>
            <a:r>
              <a:rPr lang="en-GB" dirty="0"/>
              <a:t>Therapeutic Aspects of Self</a:t>
            </a:r>
          </a:p>
        </p:txBody>
      </p:sp>
      <p:sp>
        <p:nvSpPr>
          <p:cNvPr id="3" name="Content Placeholder 2">
            <a:extLst>
              <a:ext uri="{FF2B5EF4-FFF2-40B4-BE49-F238E27FC236}">
                <a16:creationId xmlns:a16="http://schemas.microsoft.com/office/drawing/2014/main" id="{9ADB30D1-2C5F-49E0-82B8-3AC0579B1400}"/>
              </a:ext>
            </a:extLst>
          </p:cNvPr>
          <p:cNvSpPr>
            <a:spLocks noGrp="1"/>
          </p:cNvSpPr>
          <p:nvPr>
            <p:ph idx="1"/>
          </p:nvPr>
        </p:nvSpPr>
        <p:spPr>
          <a:xfrm>
            <a:off x="720000" y="2541600"/>
            <a:ext cx="4991962" cy="3216273"/>
          </a:xfrm>
        </p:spPr>
        <p:txBody>
          <a:bodyPr vert="horz" lIns="0" tIns="0" rIns="0" bIns="0" rtlCol="0">
            <a:normAutofit/>
          </a:bodyPr>
          <a:lstStyle/>
          <a:p>
            <a:r>
              <a:rPr lang="en-GB" sz="3200" dirty="0"/>
              <a:t>What terms can you think of that are used within psychotherapy that can be considered as aspects of self</a:t>
            </a:r>
            <a:r>
              <a:rPr lang="en-GB" dirty="0"/>
              <a:t>?</a:t>
            </a:r>
            <a:endParaRPr lang="en-US" dirty="0"/>
          </a:p>
        </p:txBody>
      </p:sp>
      <p:pic>
        <p:nvPicPr>
          <p:cNvPr id="4" name="Picture 4" descr="A gold and blue&#10;&#10;Description automatically generated">
            <a:extLst>
              <a:ext uri="{FF2B5EF4-FFF2-40B4-BE49-F238E27FC236}">
                <a16:creationId xmlns:a16="http://schemas.microsoft.com/office/drawing/2014/main" id="{8194B171-2C83-48EB-A8A1-DE495237170E}"/>
              </a:ext>
            </a:extLst>
          </p:cNvPr>
          <p:cNvPicPr>
            <a:picLocks noChangeAspect="1"/>
          </p:cNvPicPr>
          <p:nvPr/>
        </p:nvPicPr>
        <p:blipFill rotWithShape="1">
          <a:blip r:embed="rId3"/>
          <a:srcRect l="4784" r="7661" b="-1"/>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
        <p:nvSpPr>
          <p:cNvPr id="5" name="TextBox 4">
            <a:extLst>
              <a:ext uri="{FF2B5EF4-FFF2-40B4-BE49-F238E27FC236}">
                <a16:creationId xmlns:a16="http://schemas.microsoft.com/office/drawing/2014/main" id="{CE8D3154-69E2-4656-9CAC-F927F6C610B1}"/>
              </a:ext>
            </a:extLst>
          </p:cNvPr>
          <p:cNvSpPr txBox="1"/>
          <p:nvPr/>
        </p:nvSpPr>
        <p:spPr>
          <a:xfrm>
            <a:off x="8932985" y="615461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Image by </a:t>
            </a:r>
            <a:r>
              <a:rPr lang="en-GB" u="sng" dirty="0">
                <a:ea typeface="+mn-lt"/>
                <a:cs typeface="+mn-lt"/>
                <a:hlinkClick r:id="rId4"/>
              </a:rPr>
              <a:t>John Hain</a:t>
            </a:r>
            <a:r>
              <a:rPr lang="en-GB">
                <a:ea typeface="+mn-lt"/>
                <a:cs typeface="+mn-lt"/>
              </a:rPr>
              <a:t> from </a:t>
            </a:r>
            <a:r>
              <a:rPr lang="en-GB" u="sng" dirty="0">
                <a:ea typeface="+mn-lt"/>
                <a:cs typeface="+mn-lt"/>
                <a:hlinkClick r:id="rId5"/>
              </a:rPr>
              <a:t>Pixabay</a:t>
            </a:r>
            <a:r>
              <a:rPr lang="en-GB" dirty="0">
                <a:ea typeface="+mn-lt"/>
                <a:cs typeface="+mn-lt"/>
              </a:rPr>
              <a:t> </a:t>
            </a:r>
            <a:endParaRPr lang="en-US" dirty="0"/>
          </a:p>
        </p:txBody>
      </p:sp>
    </p:spTree>
    <p:extLst>
      <p:ext uri="{BB962C8B-B14F-4D97-AF65-F5344CB8AC3E}">
        <p14:creationId xmlns:p14="http://schemas.microsoft.com/office/powerpoint/2010/main" val="1363765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699A91-782B-4A80-B6AE-B1D5F684500D}"/>
              </a:ext>
            </a:extLst>
          </p:cNvPr>
          <p:cNvSpPr>
            <a:spLocks noGrp="1"/>
          </p:cNvSpPr>
          <p:nvPr>
            <p:ph type="title"/>
          </p:nvPr>
        </p:nvSpPr>
        <p:spPr>
          <a:xfrm>
            <a:off x="720000" y="619200"/>
            <a:ext cx="4991961" cy="1477328"/>
          </a:xfrm>
        </p:spPr>
        <p:txBody>
          <a:bodyPr wrap="square" anchor="ctr">
            <a:normAutofit/>
          </a:bodyPr>
          <a:lstStyle/>
          <a:p>
            <a:r>
              <a:rPr lang="en-GB" dirty="0"/>
              <a:t>Jean Jacques Rousseau</a:t>
            </a:r>
          </a:p>
        </p:txBody>
      </p:sp>
      <p:sp>
        <p:nvSpPr>
          <p:cNvPr id="3" name="Content Placeholder 2">
            <a:extLst>
              <a:ext uri="{FF2B5EF4-FFF2-40B4-BE49-F238E27FC236}">
                <a16:creationId xmlns:a16="http://schemas.microsoft.com/office/drawing/2014/main" id="{6C37903E-32E7-4601-A454-152CDD1F71D8}"/>
              </a:ext>
            </a:extLst>
          </p:cNvPr>
          <p:cNvSpPr>
            <a:spLocks noGrp="1"/>
          </p:cNvSpPr>
          <p:nvPr>
            <p:ph idx="1"/>
          </p:nvPr>
        </p:nvSpPr>
        <p:spPr>
          <a:xfrm>
            <a:off x="720000" y="2541600"/>
            <a:ext cx="4991962" cy="3216273"/>
          </a:xfrm>
        </p:spPr>
        <p:txBody>
          <a:bodyPr vert="horz" lIns="0" tIns="0" rIns="0" bIns="0" rtlCol="0" anchor="t">
            <a:normAutofit/>
          </a:bodyPr>
          <a:lstStyle/>
          <a:p>
            <a:pPr>
              <a:lnSpc>
                <a:spcPct val="110000"/>
              </a:lnSpc>
            </a:pPr>
            <a:r>
              <a:rPr lang="en-GB" sz="1700" dirty="0">
                <a:solidFill>
                  <a:srgbClr val="FFFFFF"/>
                </a:solidFill>
              </a:rPr>
              <a:t>Full and authentic lives</a:t>
            </a:r>
          </a:p>
          <a:p>
            <a:pPr>
              <a:lnSpc>
                <a:spcPct val="110000"/>
              </a:lnSpc>
            </a:pPr>
            <a:r>
              <a:rPr lang="en-GB" sz="1700" dirty="0">
                <a:solidFill>
                  <a:srgbClr val="FFFFFF"/>
                </a:solidFill>
              </a:rPr>
              <a:t>Move away from people and back to nature</a:t>
            </a:r>
          </a:p>
          <a:p>
            <a:pPr>
              <a:lnSpc>
                <a:spcPct val="110000"/>
              </a:lnSpc>
            </a:pPr>
            <a:r>
              <a:rPr lang="en-GB" sz="1700" dirty="0">
                <a:solidFill>
                  <a:srgbClr val="FFFFFF"/>
                </a:solidFill>
              </a:rPr>
              <a:t>'Cities are the abyss of the human nature...Men are not made to be crowded into anthills but to be dispersed over the earth which they should cultivate. The more they come together, the more they are corrupted (Rousseau 'Emile: Ou, de </a:t>
            </a:r>
            <a:r>
              <a:rPr lang="en-GB" sz="1700" dirty="0" err="1">
                <a:solidFill>
                  <a:srgbClr val="FFFFFF"/>
                </a:solidFill>
              </a:rPr>
              <a:t>l'education</a:t>
            </a:r>
            <a:r>
              <a:rPr lang="en-GB" sz="1700" dirty="0">
                <a:solidFill>
                  <a:srgbClr val="FFFFFF"/>
                </a:solidFill>
              </a:rPr>
              <a:t>, p.59)</a:t>
            </a:r>
          </a:p>
          <a:p>
            <a:pPr>
              <a:lnSpc>
                <a:spcPct val="110000"/>
              </a:lnSpc>
            </a:pPr>
            <a:r>
              <a:rPr lang="en-GB" sz="1700" dirty="0">
                <a:solidFill>
                  <a:srgbClr val="FFFFFF"/>
                </a:solidFill>
              </a:rPr>
              <a:t>What else can you find out about Jean Jacques Rousseau</a:t>
            </a:r>
          </a:p>
        </p:txBody>
      </p:sp>
      <p:sp useBgFill="1">
        <p:nvSpPr>
          <p:cNvPr id="13" name="Freeform: Shape 1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4" name="Picture 4" descr="A person looking at the camera&#10;&#10;Description automatically generated">
            <a:extLst>
              <a:ext uri="{FF2B5EF4-FFF2-40B4-BE49-F238E27FC236}">
                <a16:creationId xmlns:a16="http://schemas.microsoft.com/office/drawing/2014/main" id="{A9191F42-AE2B-4BE7-91A7-A268DDBB402F}"/>
              </a:ext>
            </a:extLst>
          </p:cNvPr>
          <p:cNvPicPr>
            <a:picLocks noChangeAspect="1"/>
          </p:cNvPicPr>
          <p:nvPr/>
        </p:nvPicPr>
        <p:blipFill>
          <a:blip r:embed="rId3"/>
          <a:stretch>
            <a:fillRect/>
          </a:stretch>
        </p:blipFill>
        <p:spPr>
          <a:xfrm>
            <a:off x="7377562" y="720000"/>
            <a:ext cx="3881200" cy="5409338"/>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2174840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D1035C-3BF0-4FE0-B3A3-1062F8600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BE60E5-B234-4E2E-BD2B-EFAFD6CB7131}"/>
              </a:ext>
            </a:extLst>
          </p:cNvPr>
          <p:cNvSpPr>
            <a:spLocks noGrp="1"/>
          </p:cNvSpPr>
          <p:nvPr>
            <p:ph type="title"/>
          </p:nvPr>
        </p:nvSpPr>
        <p:spPr>
          <a:xfrm>
            <a:off x="720000" y="619200"/>
            <a:ext cx="4991961" cy="1477328"/>
          </a:xfrm>
        </p:spPr>
        <p:txBody>
          <a:bodyPr wrap="square" anchor="ctr">
            <a:normAutofit/>
          </a:bodyPr>
          <a:lstStyle/>
          <a:p>
            <a:r>
              <a:rPr lang="en-GB" dirty="0"/>
              <a:t>Rousseau cont..</a:t>
            </a:r>
          </a:p>
        </p:txBody>
      </p:sp>
      <p:sp>
        <p:nvSpPr>
          <p:cNvPr id="3" name="Content Placeholder 2">
            <a:extLst>
              <a:ext uri="{FF2B5EF4-FFF2-40B4-BE49-F238E27FC236}">
                <a16:creationId xmlns:a16="http://schemas.microsoft.com/office/drawing/2014/main" id="{BE789F79-6416-43E7-B73F-037027F7C022}"/>
              </a:ext>
            </a:extLst>
          </p:cNvPr>
          <p:cNvSpPr>
            <a:spLocks noGrp="1"/>
          </p:cNvSpPr>
          <p:nvPr>
            <p:ph idx="1"/>
          </p:nvPr>
        </p:nvSpPr>
        <p:spPr>
          <a:xfrm>
            <a:off x="720000" y="2541600"/>
            <a:ext cx="4991962" cy="3216273"/>
          </a:xfrm>
        </p:spPr>
        <p:txBody>
          <a:bodyPr vert="horz" lIns="0" tIns="0" rIns="0" bIns="0" rtlCol="0">
            <a:noAutofit/>
          </a:bodyPr>
          <a:lstStyle/>
          <a:p>
            <a:pPr>
              <a:lnSpc>
                <a:spcPct val="110000"/>
              </a:lnSpc>
            </a:pPr>
            <a:r>
              <a:rPr lang="en-GB" sz="1800" dirty="0"/>
              <a:t>For Rousseau returning to nature is the best approach to gain an authentic and lived life. It will lead to health, happiness and holism.</a:t>
            </a:r>
          </a:p>
          <a:p>
            <a:pPr>
              <a:lnSpc>
                <a:spcPct val="110000"/>
              </a:lnSpc>
            </a:pPr>
            <a:r>
              <a:rPr lang="en-GB" sz="1800" dirty="0"/>
              <a:t>Turn away from politics, priests, physicians and move back to nature and fresh air and exercise.</a:t>
            </a:r>
          </a:p>
          <a:p>
            <a:pPr>
              <a:lnSpc>
                <a:spcPct val="110000"/>
              </a:lnSpc>
            </a:pPr>
            <a:r>
              <a:rPr lang="en-GB" sz="1800" dirty="0"/>
              <a:t>This begins at birth. According to Rousseau mothers create a connection with their child, but children should also be allowed to explore to be free to develop their natural curiosity.</a:t>
            </a:r>
          </a:p>
        </p:txBody>
      </p:sp>
      <p:pic>
        <p:nvPicPr>
          <p:cNvPr id="5" name="Picture 5" descr="A blurry photo of a tree&#10;&#10;Description automatically generated">
            <a:extLst>
              <a:ext uri="{FF2B5EF4-FFF2-40B4-BE49-F238E27FC236}">
                <a16:creationId xmlns:a16="http://schemas.microsoft.com/office/drawing/2014/main" id="{1B99783A-D96A-4986-A0CA-EF0E9979AD97}"/>
              </a:ext>
            </a:extLst>
          </p:cNvPr>
          <p:cNvPicPr>
            <a:picLocks noChangeAspect="1"/>
          </p:cNvPicPr>
          <p:nvPr/>
        </p:nvPicPr>
        <p:blipFill rotWithShape="1">
          <a:blip r:embed="rId2"/>
          <a:srcRect l="35420" r="16275" b="1"/>
          <a:stretch/>
        </p:blipFill>
        <p:spPr>
          <a:xfrm>
            <a:off x="6529065" y="10"/>
            <a:ext cx="5662937" cy="6857990"/>
          </a:xfrm>
          <a:custGeom>
            <a:avLst/>
            <a:gdLst/>
            <a:ahLst/>
            <a:cxnLst/>
            <a:rect l="l" t="t" r="r" b="b"/>
            <a:pathLst>
              <a:path w="5662937" h="6858000">
                <a:moveTo>
                  <a:pt x="598332" y="0"/>
                </a:moveTo>
                <a:lnTo>
                  <a:pt x="5662937" y="0"/>
                </a:lnTo>
                <a:lnTo>
                  <a:pt x="5662937" y="6858000"/>
                </a:lnTo>
                <a:lnTo>
                  <a:pt x="0" y="6858000"/>
                </a:lnTo>
                <a:lnTo>
                  <a:pt x="78957" y="6777438"/>
                </a:lnTo>
                <a:cubicBezTo>
                  <a:pt x="291624" y="6544265"/>
                  <a:pt x="490445" y="6275955"/>
                  <a:pt x="672224" y="5969316"/>
                </a:cubicBezTo>
                <a:cubicBezTo>
                  <a:pt x="914596" y="5515036"/>
                  <a:pt x="1066079" y="5030470"/>
                  <a:pt x="1217562" y="4515619"/>
                </a:cubicBezTo>
                <a:cubicBezTo>
                  <a:pt x="1338748" y="3970483"/>
                  <a:pt x="1399341" y="3516203"/>
                  <a:pt x="1399341" y="3061922"/>
                </a:cubicBezTo>
                <a:cubicBezTo>
                  <a:pt x="1399341" y="1948936"/>
                  <a:pt x="1190579" y="1021447"/>
                  <a:pt x="773055" y="279455"/>
                </a:cubicBezTo>
                <a:close/>
              </a:path>
            </a:pathLst>
          </a:custGeom>
        </p:spPr>
      </p:pic>
    </p:spTree>
    <p:extLst>
      <p:ext uri="{BB962C8B-B14F-4D97-AF65-F5344CB8AC3E}">
        <p14:creationId xmlns:p14="http://schemas.microsoft.com/office/powerpoint/2010/main" val="1957643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2BFB0E95-9CAE-4968-A118-2B9F7C8BB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72133437-BFEB-412D-978C-59379BF57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BB0C63-7619-47F8-AC3E-E1C0A478264C}"/>
              </a:ext>
            </a:extLst>
          </p:cNvPr>
          <p:cNvSpPr>
            <a:spLocks noGrp="1"/>
          </p:cNvSpPr>
          <p:nvPr>
            <p:ph type="title"/>
          </p:nvPr>
        </p:nvSpPr>
        <p:spPr>
          <a:xfrm>
            <a:off x="1680006" y="619200"/>
            <a:ext cx="8831988" cy="681586"/>
          </a:xfrm>
        </p:spPr>
        <p:txBody>
          <a:bodyPr wrap="square">
            <a:normAutofit/>
          </a:bodyPr>
          <a:lstStyle/>
          <a:p>
            <a:pPr algn="ctr"/>
            <a:r>
              <a:rPr lang="en-GB" dirty="0"/>
              <a:t>Rousseau cont..</a:t>
            </a:r>
            <a:endParaRPr lang="en-GB"/>
          </a:p>
        </p:txBody>
      </p:sp>
      <p:grpSp>
        <p:nvGrpSpPr>
          <p:cNvPr id="8" name="Group 12">
            <a:extLst>
              <a:ext uri="{FF2B5EF4-FFF2-40B4-BE49-F238E27FC236}">
                <a16:creationId xmlns:a16="http://schemas.microsoft.com/office/drawing/2014/main" id="{898907C4-FC8B-4436-8D59-610E373613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9400" y="406270"/>
            <a:ext cx="684878" cy="1449344"/>
            <a:chOff x="643527" y="1187494"/>
            <a:chExt cx="1434178" cy="3035022"/>
          </a:xfrm>
        </p:grpSpPr>
        <p:sp>
          <p:nvSpPr>
            <p:cNvPr id="14" name="Freeform 78">
              <a:extLst>
                <a:ext uri="{FF2B5EF4-FFF2-40B4-BE49-F238E27FC236}">
                  <a16:creationId xmlns:a16="http://schemas.microsoft.com/office/drawing/2014/main" id="{F2DAC1FA-67FB-485E-99AD-1D35808FAD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083914" y="3331230"/>
              <a:ext cx="879143" cy="903430"/>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5" name="Freeform 79">
              <a:extLst>
                <a:ext uri="{FF2B5EF4-FFF2-40B4-BE49-F238E27FC236}">
                  <a16:creationId xmlns:a16="http://schemas.microsoft.com/office/drawing/2014/main" id="{80135264-D47B-4DA1-B607-272AC7552A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869193" y="1989904"/>
              <a:ext cx="743890" cy="1195221"/>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6" name="Freeform 85">
              <a:extLst>
                <a:ext uri="{FF2B5EF4-FFF2-40B4-BE49-F238E27FC236}">
                  <a16:creationId xmlns:a16="http://schemas.microsoft.com/office/drawing/2014/main" id="{7E6A5C45-96C1-4BE7-BEF8-CD041B512D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316205" y="967005"/>
              <a:ext cx="541011" cy="981989"/>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grpSp>
        <p:nvGrpSpPr>
          <p:cNvPr id="18" name="Group 17">
            <a:extLst>
              <a:ext uri="{FF2B5EF4-FFF2-40B4-BE49-F238E27FC236}">
                <a16:creationId xmlns:a16="http://schemas.microsoft.com/office/drawing/2014/main" id="{9F9D18AC-8DBF-44B9-B251-652985A640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25208" y="268792"/>
            <a:ext cx="632305" cy="1606552"/>
            <a:chOff x="10224385" y="954724"/>
            <a:chExt cx="1324087" cy="3364228"/>
          </a:xfrm>
        </p:grpSpPr>
        <p:sp>
          <p:nvSpPr>
            <p:cNvPr id="19" name="Freeform 80">
              <a:extLst>
                <a:ext uri="{FF2B5EF4-FFF2-40B4-BE49-F238E27FC236}">
                  <a16:creationId xmlns:a16="http://schemas.microsoft.com/office/drawing/2014/main" id="{4B04572D-211A-45E4-9FCC-BDF9788427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62739" y="2385730"/>
              <a:ext cx="985733" cy="504616"/>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0" name="Freeform 84">
              <a:extLst>
                <a:ext uri="{FF2B5EF4-FFF2-40B4-BE49-F238E27FC236}">
                  <a16:creationId xmlns:a16="http://schemas.microsoft.com/office/drawing/2014/main" id="{03D89CFC-3412-4CF0-BCB9-14BA1B201D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874527">
              <a:off x="10288245" y="954724"/>
              <a:ext cx="852074" cy="892781"/>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1" name="Freeform 87">
              <a:extLst>
                <a:ext uri="{FF2B5EF4-FFF2-40B4-BE49-F238E27FC236}">
                  <a16:creationId xmlns:a16="http://schemas.microsoft.com/office/drawing/2014/main" id="{27B2BC09-FADA-48B1-ABBF-D28310E5A0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20630858">
              <a:off x="10224385" y="3437261"/>
              <a:ext cx="824227" cy="881691"/>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 useBgFill="1">
        <p:nvSpPr>
          <p:cNvPr id="23" name="Freeform: Shape 22">
            <a:extLst>
              <a:ext uri="{FF2B5EF4-FFF2-40B4-BE49-F238E27FC236}">
                <a16:creationId xmlns:a16="http://schemas.microsoft.com/office/drawing/2014/main" id="{D277D65C-DA10-481D-B5A1-7DB78CF63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589984"/>
            <a:ext cx="12180637" cy="4268018"/>
          </a:xfrm>
          <a:custGeom>
            <a:avLst/>
            <a:gdLst>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270760 w 12180637"/>
              <a:gd name="connsiteY9" fmla="*/ 160955 h 4483555"/>
              <a:gd name="connsiteX10" fmla="*/ 2474433 w 12180637"/>
              <a:gd name="connsiteY10" fmla="*/ 136660 h 4483555"/>
              <a:gd name="connsiteX11" fmla="*/ 3226727 w 12180637"/>
              <a:gd name="connsiteY11" fmla="*/ 121475 h 4483555"/>
              <a:gd name="connsiteX12" fmla="*/ 3979023 w 12180637"/>
              <a:gd name="connsiteY12" fmla="*/ 106291 h 4483555"/>
              <a:gd name="connsiteX13" fmla="*/ 9245089 w 12180637"/>
              <a:gd name="connsiteY13"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270760 w 12180637"/>
              <a:gd name="connsiteY9" fmla="*/ 160955 h 4483555"/>
              <a:gd name="connsiteX10" fmla="*/ 2474433 w 12180637"/>
              <a:gd name="connsiteY10" fmla="*/ 136660 h 4483555"/>
              <a:gd name="connsiteX11" fmla="*/ 3226727 w 12180637"/>
              <a:gd name="connsiteY11" fmla="*/ 121475 h 4483555"/>
              <a:gd name="connsiteX12" fmla="*/ 3979023 w 12180637"/>
              <a:gd name="connsiteY12" fmla="*/ 106291 h 4483555"/>
              <a:gd name="connsiteX13" fmla="*/ 9245089 w 12180637"/>
              <a:gd name="connsiteY13"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2474433 w 12180637"/>
              <a:gd name="connsiteY9" fmla="*/ 136660 h 4483555"/>
              <a:gd name="connsiteX10" fmla="*/ 3226727 w 12180637"/>
              <a:gd name="connsiteY10" fmla="*/ 121475 h 4483555"/>
              <a:gd name="connsiteX11" fmla="*/ 3979023 w 12180637"/>
              <a:gd name="connsiteY11" fmla="*/ 106291 h 4483555"/>
              <a:gd name="connsiteX12" fmla="*/ 9245089 w 12180637"/>
              <a:gd name="connsiteY12"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944662 w 12180637"/>
              <a:gd name="connsiteY9" fmla="*/ 98823 h 4483555"/>
              <a:gd name="connsiteX10" fmla="*/ 3226727 w 12180637"/>
              <a:gd name="connsiteY10" fmla="*/ 121475 h 4483555"/>
              <a:gd name="connsiteX11" fmla="*/ 3979023 w 12180637"/>
              <a:gd name="connsiteY11" fmla="*/ 106291 h 4483555"/>
              <a:gd name="connsiteX12" fmla="*/ 9245089 w 12180637"/>
              <a:gd name="connsiteY12"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944662 w 12180637"/>
              <a:gd name="connsiteY9" fmla="*/ 98823 h 4483555"/>
              <a:gd name="connsiteX10" fmla="*/ 3226727 w 12180637"/>
              <a:gd name="connsiteY10" fmla="*/ 121475 h 4483555"/>
              <a:gd name="connsiteX11" fmla="*/ 5089365 w 12180637"/>
              <a:gd name="connsiteY11" fmla="*/ 38184 h 4483555"/>
              <a:gd name="connsiteX12" fmla="*/ 9245089 w 12180637"/>
              <a:gd name="connsiteY12" fmla="*/ 0 h 4483555"/>
              <a:gd name="connsiteX0" fmla="*/ 9245089 w 12180637"/>
              <a:gd name="connsiteY0" fmla="*/ 8084 h 4491639"/>
              <a:gd name="connsiteX1" fmla="*/ 10751325 w 12180637"/>
              <a:gd name="connsiteY1" fmla="*/ 86706 h 4491639"/>
              <a:gd name="connsiteX2" fmla="*/ 11353161 w 12180637"/>
              <a:gd name="connsiteY2" fmla="*/ 74558 h 4491639"/>
              <a:gd name="connsiteX3" fmla="*/ 12085768 w 12180637"/>
              <a:gd name="connsiteY3" fmla="*/ 59771 h 4491639"/>
              <a:gd name="connsiteX4" fmla="*/ 12180637 w 12180637"/>
              <a:gd name="connsiteY4" fmla="*/ 57856 h 4491639"/>
              <a:gd name="connsiteX5" fmla="*/ 12180637 w 12180637"/>
              <a:gd name="connsiteY5" fmla="*/ 4491639 h 4491639"/>
              <a:gd name="connsiteX6" fmla="*/ 0 w 12180637"/>
              <a:gd name="connsiteY6" fmla="*/ 4491639 h 4491639"/>
              <a:gd name="connsiteX7" fmla="*/ 0 w 12180637"/>
              <a:gd name="connsiteY7" fmla="*/ 118025 h 4491639"/>
              <a:gd name="connsiteX8" fmla="*/ 60108 w 12180637"/>
              <a:gd name="connsiteY8" fmla="*/ 120439 h 4491639"/>
              <a:gd name="connsiteX9" fmla="*/ 1944662 w 12180637"/>
              <a:gd name="connsiteY9" fmla="*/ 106907 h 4491639"/>
              <a:gd name="connsiteX10" fmla="*/ 3226727 w 12180637"/>
              <a:gd name="connsiteY10" fmla="*/ 129559 h 4491639"/>
              <a:gd name="connsiteX11" fmla="*/ 5089365 w 12180637"/>
              <a:gd name="connsiteY11" fmla="*/ 46268 h 4491639"/>
              <a:gd name="connsiteX12" fmla="*/ 9245089 w 12180637"/>
              <a:gd name="connsiteY12" fmla="*/ 8084 h 4491639"/>
              <a:gd name="connsiteX0" fmla="*/ 9027375 w 12180637"/>
              <a:gd name="connsiteY0" fmla="*/ 37489 h 4452936"/>
              <a:gd name="connsiteX1" fmla="*/ 10751325 w 12180637"/>
              <a:gd name="connsiteY1" fmla="*/ 48003 h 4452936"/>
              <a:gd name="connsiteX2" fmla="*/ 11353161 w 12180637"/>
              <a:gd name="connsiteY2" fmla="*/ 35855 h 4452936"/>
              <a:gd name="connsiteX3" fmla="*/ 12085768 w 12180637"/>
              <a:gd name="connsiteY3" fmla="*/ 21068 h 4452936"/>
              <a:gd name="connsiteX4" fmla="*/ 12180637 w 12180637"/>
              <a:gd name="connsiteY4" fmla="*/ 19153 h 4452936"/>
              <a:gd name="connsiteX5" fmla="*/ 12180637 w 12180637"/>
              <a:gd name="connsiteY5" fmla="*/ 4452936 h 4452936"/>
              <a:gd name="connsiteX6" fmla="*/ 0 w 12180637"/>
              <a:gd name="connsiteY6" fmla="*/ 4452936 h 4452936"/>
              <a:gd name="connsiteX7" fmla="*/ 0 w 12180637"/>
              <a:gd name="connsiteY7" fmla="*/ 79322 h 4452936"/>
              <a:gd name="connsiteX8" fmla="*/ 60108 w 12180637"/>
              <a:gd name="connsiteY8" fmla="*/ 81736 h 4452936"/>
              <a:gd name="connsiteX9" fmla="*/ 1944662 w 12180637"/>
              <a:gd name="connsiteY9" fmla="*/ 68204 h 4452936"/>
              <a:gd name="connsiteX10" fmla="*/ 3226727 w 12180637"/>
              <a:gd name="connsiteY10" fmla="*/ 90856 h 4452936"/>
              <a:gd name="connsiteX11" fmla="*/ 5089365 w 12180637"/>
              <a:gd name="connsiteY11" fmla="*/ 7565 h 4452936"/>
              <a:gd name="connsiteX12" fmla="*/ 9027375 w 12180637"/>
              <a:gd name="connsiteY12" fmla="*/ 37489 h 4452936"/>
              <a:gd name="connsiteX0" fmla="*/ 9027375 w 12180637"/>
              <a:gd name="connsiteY0" fmla="*/ 67310 h 4482757"/>
              <a:gd name="connsiteX1" fmla="*/ 10751325 w 12180637"/>
              <a:gd name="connsiteY1" fmla="*/ 77824 h 4482757"/>
              <a:gd name="connsiteX2" fmla="*/ 11353161 w 12180637"/>
              <a:gd name="connsiteY2" fmla="*/ 65676 h 4482757"/>
              <a:gd name="connsiteX3" fmla="*/ 11360054 w 12180637"/>
              <a:gd name="connsiteY3" fmla="*/ 1004384 h 4482757"/>
              <a:gd name="connsiteX4" fmla="*/ 12180637 w 12180637"/>
              <a:gd name="connsiteY4" fmla="*/ 48974 h 4482757"/>
              <a:gd name="connsiteX5" fmla="*/ 12180637 w 12180637"/>
              <a:gd name="connsiteY5" fmla="*/ 4482757 h 4482757"/>
              <a:gd name="connsiteX6" fmla="*/ 0 w 12180637"/>
              <a:gd name="connsiteY6" fmla="*/ 4482757 h 4482757"/>
              <a:gd name="connsiteX7" fmla="*/ 0 w 12180637"/>
              <a:gd name="connsiteY7" fmla="*/ 109143 h 4482757"/>
              <a:gd name="connsiteX8" fmla="*/ 60108 w 12180637"/>
              <a:gd name="connsiteY8" fmla="*/ 111557 h 4482757"/>
              <a:gd name="connsiteX9" fmla="*/ 1944662 w 12180637"/>
              <a:gd name="connsiteY9" fmla="*/ 98025 h 4482757"/>
              <a:gd name="connsiteX10" fmla="*/ 3226727 w 12180637"/>
              <a:gd name="connsiteY10" fmla="*/ 120677 h 4482757"/>
              <a:gd name="connsiteX11" fmla="*/ 5089365 w 12180637"/>
              <a:gd name="connsiteY11" fmla="*/ 37386 h 4482757"/>
              <a:gd name="connsiteX12" fmla="*/ 9027375 w 12180637"/>
              <a:gd name="connsiteY12" fmla="*/ 67310 h 4482757"/>
              <a:gd name="connsiteX0" fmla="*/ 9027375 w 12180637"/>
              <a:gd name="connsiteY0" fmla="*/ 342299 h 4757746"/>
              <a:gd name="connsiteX1" fmla="*/ 10751325 w 12180637"/>
              <a:gd name="connsiteY1" fmla="*/ 352813 h 4757746"/>
              <a:gd name="connsiteX2" fmla="*/ 11353161 w 12180637"/>
              <a:gd name="connsiteY2" fmla="*/ 340665 h 4757746"/>
              <a:gd name="connsiteX3" fmla="*/ 12180637 w 12180637"/>
              <a:gd name="connsiteY3" fmla="*/ 323963 h 4757746"/>
              <a:gd name="connsiteX4" fmla="*/ 12180637 w 12180637"/>
              <a:gd name="connsiteY4" fmla="*/ 4757746 h 4757746"/>
              <a:gd name="connsiteX5" fmla="*/ 0 w 12180637"/>
              <a:gd name="connsiteY5" fmla="*/ 4757746 h 4757746"/>
              <a:gd name="connsiteX6" fmla="*/ 0 w 12180637"/>
              <a:gd name="connsiteY6" fmla="*/ 384132 h 4757746"/>
              <a:gd name="connsiteX7" fmla="*/ 60108 w 12180637"/>
              <a:gd name="connsiteY7" fmla="*/ 386546 h 4757746"/>
              <a:gd name="connsiteX8" fmla="*/ 1944662 w 12180637"/>
              <a:gd name="connsiteY8" fmla="*/ 373014 h 4757746"/>
              <a:gd name="connsiteX9" fmla="*/ 3226727 w 12180637"/>
              <a:gd name="connsiteY9" fmla="*/ 395666 h 4757746"/>
              <a:gd name="connsiteX10" fmla="*/ 5089365 w 12180637"/>
              <a:gd name="connsiteY10" fmla="*/ 312375 h 4757746"/>
              <a:gd name="connsiteX11" fmla="*/ 9027375 w 12180637"/>
              <a:gd name="connsiteY11" fmla="*/ 342299 h 4757746"/>
              <a:gd name="connsiteX0" fmla="*/ 9027375 w 12180637"/>
              <a:gd name="connsiteY0" fmla="*/ 337966 h 4753413"/>
              <a:gd name="connsiteX1" fmla="*/ 10751325 w 12180637"/>
              <a:gd name="connsiteY1" fmla="*/ 348480 h 4753413"/>
              <a:gd name="connsiteX2" fmla="*/ 12180637 w 12180637"/>
              <a:gd name="connsiteY2" fmla="*/ 319630 h 4753413"/>
              <a:gd name="connsiteX3" fmla="*/ 12180637 w 12180637"/>
              <a:gd name="connsiteY3" fmla="*/ 4753413 h 4753413"/>
              <a:gd name="connsiteX4" fmla="*/ 0 w 12180637"/>
              <a:gd name="connsiteY4" fmla="*/ 4753413 h 4753413"/>
              <a:gd name="connsiteX5" fmla="*/ 0 w 12180637"/>
              <a:gd name="connsiteY5" fmla="*/ 379799 h 4753413"/>
              <a:gd name="connsiteX6" fmla="*/ 60108 w 12180637"/>
              <a:gd name="connsiteY6" fmla="*/ 382213 h 4753413"/>
              <a:gd name="connsiteX7" fmla="*/ 1944662 w 12180637"/>
              <a:gd name="connsiteY7" fmla="*/ 368681 h 4753413"/>
              <a:gd name="connsiteX8" fmla="*/ 3226727 w 12180637"/>
              <a:gd name="connsiteY8" fmla="*/ 391333 h 4753413"/>
              <a:gd name="connsiteX9" fmla="*/ 5089365 w 12180637"/>
              <a:gd name="connsiteY9" fmla="*/ 308042 h 4753413"/>
              <a:gd name="connsiteX10" fmla="*/ 9027375 w 12180637"/>
              <a:gd name="connsiteY10" fmla="*/ 337966 h 4753413"/>
              <a:gd name="connsiteX0" fmla="*/ 9027375 w 12180637"/>
              <a:gd name="connsiteY0" fmla="*/ 37489 h 4452936"/>
              <a:gd name="connsiteX1" fmla="*/ 10751325 w 12180637"/>
              <a:gd name="connsiteY1" fmla="*/ 48003 h 4452936"/>
              <a:gd name="connsiteX2" fmla="*/ 12180637 w 12180637"/>
              <a:gd name="connsiteY2" fmla="*/ 19153 h 4452936"/>
              <a:gd name="connsiteX3" fmla="*/ 12180637 w 12180637"/>
              <a:gd name="connsiteY3" fmla="*/ 4452936 h 4452936"/>
              <a:gd name="connsiteX4" fmla="*/ 0 w 12180637"/>
              <a:gd name="connsiteY4" fmla="*/ 4452936 h 4452936"/>
              <a:gd name="connsiteX5" fmla="*/ 0 w 12180637"/>
              <a:gd name="connsiteY5" fmla="*/ 79322 h 4452936"/>
              <a:gd name="connsiteX6" fmla="*/ 60108 w 12180637"/>
              <a:gd name="connsiteY6" fmla="*/ 81736 h 4452936"/>
              <a:gd name="connsiteX7" fmla="*/ 1944662 w 12180637"/>
              <a:gd name="connsiteY7" fmla="*/ 68204 h 4452936"/>
              <a:gd name="connsiteX8" fmla="*/ 3226727 w 12180637"/>
              <a:gd name="connsiteY8" fmla="*/ 90856 h 4452936"/>
              <a:gd name="connsiteX9" fmla="*/ 5089365 w 12180637"/>
              <a:gd name="connsiteY9" fmla="*/ 7565 h 4452936"/>
              <a:gd name="connsiteX10" fmla="*/ 9027375 w 12180637"/>
              <a:gd name="connsiteY10" fmla="*/ 37489 h 4452936"/>
              <a:gd name="connsiteX0" fmla="*/ 9027375 w 12180637"/>
              <a:gd name="connsiteY0" fmla="*/ 35052 h 4450499"/>
              <a:gd name="connsiteX1" fmla="*/ 10540868 w 12180637"/>
              <a:gd name="connsiteY1" fmla="*/ 30432 h 4450499"/>
              <a:gd name="connsiteX2" fmla="*/ 12180637 w 12180637"/>
              <a:gd name="connsiteY2" fmla="*/ 16716 h 4450499"/>
              <a:gd name="connsiteX3" fmla="*/ 12180637 w 12180637"/>
              <a:gd name="connsiteY3" fmla="*/ 4450499 h 4450499"/>
              <a:gd name="connsiteX4" fmla="*/ 0 w 12180637"/>
              <a:gd name="connsiteY4" fmla="*/ 4450499 h 4450499"/>
              <a:gd name="connsiteX5" fmla="*/ 0 w 12180637"/>
              <a:gd name="connsiteY5" fmla="*/ 76885 h 4450499"/>
              <a:gd name="connsiteX6" fmla="*/ 60108 w 12180637"/>
              <a:gd name="connsiteY6" fmla="*/ 79299 h 4450499"/>
              <a:gd name="connsiteX7" fmla="*/ 1944662 w 12180637"/>
              <a:gd name="connsiteY7" fmla="*/ 65767 h 4450499"/>
              <a:gd name="connsiteX8" fmla="*/ 3226727 w 12180637"/>
              <a:gd name="connsiteY8" fmla="*/ 88419 h 4450499"/>
              <a:gd name="connsiteX9" fmla="*/ 5089365 w 12180637"/>
              <a:gd name="connsiteY9" fmla="*/ 5128 h 4450499"/>
              <a:gd name="connsiteX10" fmla="*/ 9027375 w 12180637"/>
              <a:gd name="connsiteY10" fmla="*/ 35052 h 445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0637" h="4450499">
                <a:moveTo>
                  <a:pt x="9027375" y="35052"/>
                </a:moveTo>
                <a:lnTo>
                  <a:pt x="10540868" y="30432"/>
                </a:lnTo>
                <a:cubicBezTo>
                  <a:pt x="11066412" y="27376"/>
                  <a:pt x="11405389" y="-13668"/>
                  <a:pt x="12180637" y="16716"/>
                </a:cubicBezTo>
                <a:lnTo>
                  <a:pt x="12180637" y="4450499"/>
                </a:lnTo>
                <a:lnTo>
                  <a:pt x="0" y="4450499"/>
                </a:lnTo>
                <a:lnTo>
                  <a:pt x="0" y="76885"/>
                </a:lnTo>
                <a:lnTo>
                  <a:pt x="60108" y="79299"/>
                </a:lnTo>
                <a:lnTo>
                  <a:pt x="1944662" y="65767"/>
                </a:lnTo>
                <a:cubicBezTo>
                  <a:pt x="2472432" y="67287"/>
                  <a:pt x="2975962" y="93481"/>
                  <a:pt x="3226727" y="88419"/>
                </a:cubicBezTo>
                <a:lnTo>
                  <a:pt x="5089365" y="5128"/>
                </a:lnTo>
                <a:cubicBezTo>
                  <a:pt x="6092425" y="-15118"/>
                  <a:pt x="8118791" y="30835"/>
                  <a:pt x="9027375" y="35052"/>
                </a:cubicBez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10" name="Content Placeholder 2">
            <a:extLst>
              <a:ext uri="{FF2B5EF4-FFF2-40B4-BE49-F238E27FC236}">
                <a16:creationId xmlns:a16="http://schemas.microsoft.com/office/drawing/2014/main" id="{F5E00D48-7D58-4565-B53B-3068A8800DE8}"/>
              </a:ext>
            </a:extLst>
          </p:cNvPr>
          <p:cNvGraphicFramePr>
            <a:graphicFrameLocks noGrp="1"/>
          </p:cNvGraphicFramePr>
          <p:nvPr>
            <p:ph idx="1"/>
            <p:extLst>
              <p:ext uri="{D42A27DB-BD31-4B8C-83A1-F6EECF244321}">
                <p14:modId xmlns:p14="http://schemas.microsoft.com/office/powerpoint/2010/main" val="1544698804"/>
              </p:ext>
            </p:extLst>
          </p:nvPr>
        </p:nvGraphicFramePr>
        <p:xfrm>
          <a:off x="720725" y="3249612"/>
          <a:ext cx="10728325" cy="2879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82984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BB3780B-63EB-450D-A804-D6AA12F9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E0847A5-A329-48CD-B3A7-3892FF6DA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A25821-2FBE-4DB2-B46C-5D83DF77E90B}"/>
              </a:ext>
            </a:extLst>
          </p:cNvPr>
          <p:cNvSpPr>
            <a:spLocks noGrp="1"/>
          </p:cNvSpPr>
          <p:nvPr>
            <p:ph type="title"/>
          </p:nvPr>
        </p:nvSpPr>
        <p:spPr>
          <a:xfrm>
            <a:off x="720000" y="619200"/>
            <a:ext cx="4991961" cy="1477328"/>
          </a:xfrm>
        </p:spPr>
        <p:txBody>
          <a:bodyPr wrap="square" anchor="ctr">
            <a:normAutofit/>
          </a:bodyPr>
          <a:lstStyle/>
          <a:p>
            <a:r>
              <a:rPr lang="en-GB" dirty="0"/>
              <a:t>Pandemic, Nature and Finding ourselves...</a:t>
            </a:r>
          </a:p>
        </p:txBody>
      </p:sp>
      <p:sp>
        <p:nvSpPr>
          <p:cNvPr id="3" name="Content Placeholder 2">
            <a:extLst>
              <a:ext uri="{FF2B5EF4-FFF2-40B4-BE49-F238E27FC236}">
                <a16:creationId xmlns:a16="http://schemas.microsoft.com/office/drawing/2014/main" id="{679C820D-4773-4521-B6A7-CA7659727F8C}"/>
              </a:ext>
            </a:extLst>
          </p:cNvPr>
          <p:cNvSpPr>
            <a:spLocks noGrp="1"/>
          </p:cNvSpPr>
          <p:nvPr>
            <p:ph idx="1"/>
          </p:nvPr>
        </p:nvSpPr>
        <p:spPr>
          <a:xfrm>
            <a:off x="720000" y="2541600"/>
            <a:ext cx="4991962" cy="3216273"/>
          </a:xfrm>
        </p:spPr>
        <p:txBody>
          <a:bodyPr vert="horz" lIns="0" tIns="0" rIns="0" bIns="0" rtlCol="0">
            <a:normAutofit/>
          </a:bodyPr>
          <a:lstStyle/>
          <a:p>
            <a:pPr>
              <a:lnSpc>
                <a:spcPct val="110000"/>
              </a:lnSpc>
            </a:pPr>
            <a:r>
              <a:rPr lang="en-GB"/>
              <a:t>During the Pandemic many people have found that being 'in nature' or outside has allowed them the time to find peace, to be at rest and to get away from the stresses and the news of the Pandemic. </a:t>
            </a:r>
          </a:p>
          <a:p>
            <a:pPr>
              <a:lnSpc>
                <a:spcPct val="110000"/>
              </a:lnSpc>
            </a:pPr>
            <a:r>
              <a:rPr lang="en-GB"/>
              <a:t>Do you think we can actually 'find ourselves' in a more pastoral, rural setting, away from urban life?</a:t>
            </a:r>
          </a:p>
        </p:txBody>
      </p:sp>
      <p:pic>
        <p:nvPicPr>
          <p:cNvPr id="15" name="Picture 15" descr="A person in a wooded area&#10;&#10;Description automatically generated">
            <a:extLst>
              <a:ext uri="{FF2B5EF4-FFF2-40B4-BE49-F238E27FC236}">
                <a16:creationId xmlns:a16="http://schemas.microsoft.com/office/drawing/2014/main" id="{C3F0F099-616F-42BA-80EF-DE6E4B6750D3}"/>
              </a:ext>
            </a:extLst>
          </p:cNvPr>
          <p:cNvPicPr>
            <a:picLocks noChangeAspect="1"/>
          </p:cNvPicPr>
          <p:nvPr/>
        </p:nvPicPr>
        <p:blipFill rotWithShape="1">
          <a:blip r:embed="rId2"/>
          <a:srcRect l="25084" r="8692" b="-1"/>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Tree>
    <p:extLst>
      <p:ext uri="{BB962C8B-B14F-4D97-AF65-F5344CB8AC3E}">
        <p14:creationId xmlns:p14="http://schemas.microsoft.com/office/powerpoint/2010/main" val="4252389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A3E2477-CB24-4FE6-B9C0-F9800FF83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965638C-2268-4A1B-96C3-95E79EF44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FC2F3-ECCA-4323-A46B-8A4CB6F5815F}"/>
              </a:ext>
            </a:extLst>
          </p:cNvPr>
          <p:cNvSpPr>
            <a:spLocks noGrp="1"/>
          </p:cNvSpPr>
          <p:nvPr>
            <p:ph type="title"/>
          </p:nvPr>
        </p:nvSpPr>
        <p:spPr>
          <a:xfrm>
            <a:off x="720000" y="619200"/>
            <a:ext cx="4991961" cy="1477328"/>
          </a:xfrm>
        </p:spPr>
        <p:txBody>
          <a:bodyPr wrap="square" anchor="ctr">
            <a:normAutofit/>
          </a:bodyPr>
          <a:lstStyle/>
          <a:p>
            <a:r>
              <a:rPr lang="en-GB" dirty="0"/>
              <a:t>Soren Kierkegaard (1813-1855)</a:t>
            </a:r>
          </a:p>
        </p:txBody>
      </p:sp>
      <p:sp>
        <p:nvSpPr>
          <p:cNvPr id="3" name="Content Placeholder 2">
            <a:extLst>
              <a:ext uri="{FF2B5EF4-FFF2-40B4-BE49-F238E27FC236}">
                <a16:creationId xmlns:a16="http://schemas.microsoft.com/office/drawing/2014/main" id="{1D12FDFB-6FBD-46EC-B8A1-05A37FDD551F}"/>
              </a:ext>
            </a:extLst>
          </p:cNvPr>
          <p:cNvSpPr>
            <a:spLocks noGrp="1"/>
          </p:cNvSpPr>
          <p:nvPr>
            <p:ph idx="1"/>
          </p:nvPr>
        </p:nvSpPr>
        <p:spPr>
          <a:xfrm>
            <a:off x="720000" y="2541600"/>
            <a:ext cx="4991962" cy="3216273"/>
          </a:xfrm>
        </p:spPr>
        <p:txBody>
          <a:bodyPr vert="horz" lIns="0" tIns="0" rIns="0" bIns="0" rtlCol="0">
            <a:normAutofit lnSpcReduction="10000"/>
          </a:bodyPr>
          <a:lstStyle/>
          <a:p>
            <a:r>
              <a:rPr lang="en-GB" dirty="0"/>
              <a:t>Explore the ideas of Soren Kierkegaard. Look at his ideas of 'self’.</a:t>
            </a:r>
          </a:p>
          <a:p>
            <a:endParaRPr lang="en-GB" dirty="0"/>
          </a:p>
          <a:p>
            <a:r>
              <a:rPr lang="en-GB" dirty="0"/>
              <a:t>Consider how far existential perspectives inform your own work and thoughts.</a:t>
            </a:r>
          </a:p>
          <a:p>
            <a:endParaRPr lang="en-GB" dirty="0"/>
          </a:p>
          <a:p>
            <a:r>
              <a:rPr lang="en-GB" dirty="0"/>
              <a:t>What are the consequences of this?</a:t>
            </a:r>
          </a:p>
        </p:txBody>
      </p:sp>
      <p:sp useBgFill="1">
        <p:nvSpPr>
          <p:cNvPr id="13" name="Freeform: Shape 12">
            <a:extLst>
              <a:ext uri="{FF2B5EF4-FFF2-40B4-BE49-F238E27FC236}">
                <a16:creationId xmlns:a16="http://schemas.microsoft.com/office/drawing/2014/main" id="{97D0825D-5142-4F4A-A141-3CCD5E99C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pic>
        <p:nvPicPr>
          <p:cNvPr id="4" name="Picture 4" descr="An old photo of a person&#10;&#10;Description automatically generated">
            <a:extLst>
              <a:ext uri="{FF2B5EF4-FFF2-40B4-BE49-F238E27FC236}">
                <a16:creationId xmlns:a16="http://schemas.microsoft.com/office/drawing/2014/main" id="{13F07BE5-72D1-4C4F-92D3-B2C3C14D9415}"/>
              </a:ext>
            </a:extLst>
          </p:cNvPr>
          <p:cNvPicPr>
            <a:picLocks noChangeAspect="1"/>
          </p:cNvPicPr>
          <p:nvPr/>
        </p:nvPicPr>
        <p:blipFill>
          <a:blip r:embed="rId3"/>
          <a:stretch>
            <a:fillRect/>
          </a:stretch>
        </p:blipFill>
        <p:spPr>
          <a:xfrm>
            <a:off x="7181473" y="720000"/>
            <a:ext cx="4273377" cy="5409338"/>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22067636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FB0E95-9CAE-4968-A118-2B9F7C8BB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BBC371-361C-45F7-9235-C3252E336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D7974B-A01F-4DC0-B769-8C6BE37FC403}"/>
              </a:ext>
            </a:extLst>
          </p:cNvPr>
          <p:cNvSpPr>
            <a:spLocks noGrp="1"/>
          </p:cNvSpPr>
          <p:nvPr>
            <p:ph type="title"/>
          </p:nvPr>
        </p:nvSpPr>
        <p:spPr>
          <a:xfrm>
            <a:off x="720000" y="619200"/>
            <a:ext cx="10728322" cy="681586"/>
          </a:xfrm>
        </p:spPr>
        <p:txBody>
          <a:bodyPr wrap="square">
            <a:normAutofit/>
          </a:bodyPr>
          <a:lstStyle/>
          <a:p>
            <a:r>
              <a:rPr lang="en-GB" dirty="0"/>
              <a:t>Thoughts? We’ll discuss these at our lesson!</a:t>
            </a:r>
          </a:p>
        </p:txBody>
      </p:sp>
      <p:sp useBgFill="1">
        <p:nvSpPr>
          <p:cNvPr id="13" name="Freeform: Shape 12">
            <a:extLst>
              <a:ext uri="{FF2B5EF4-FFF2-40B4-BE49-F238E27FC236}">
                <a16:creationId xmlns:a16="http://schemas.microsoft.com/office/drawing/2014/main" id="{4172FA92-6FD3-495F-95A0-4FD85861D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 y="1734458"/>
            <a:ext cx="12191501" cy="5123544"/>
          </a:xfrm>
          <a:custGeom>
            <a:avLst/>
            <a:gdLst>
              <a:gd name="connsiteX0" fmla="*/ 9255953 w 12191501"/>
              <a:gd name="connsiteY0" fmla="*/ 0 h 4430825"/>
              <a:gd name="connsiteX1" fmla="*/ 10762189 w 12191501"/>
              <a:gd name="connsiteY1" fmla="*/ 67992 h 4430825"/>
              <a:gd name="connsiteX2" fmla="*/ 11364025 w 12191501"/>
              <a:gd name="connsiteY2" fmla="*/ 57486 h 4430825"/>
              <a:gd name="connsiteX3" fmla="*/ 12096632 w 12191501"/>
              <a:gd name="connsiteY3" fmla="*/ 44699 h 4430825"/>
              <a:gd name="connsiteX4" fmla="*/ 12191501 w 12191501"/>
              <a:gd name="connsiteY4" fmla="*/ 43042 h 4430825"/>
              <a:gd name="connsiteX5" fmla="*/ 12191501 w 12191501"/>
              <a:gd name="connsiteY5" fmla="*/ 4430825 h 4430825"/>
              <a:gd name="connsiteX6" fmla="*/ 0 w 12191501"/>
              <a:gd name="connsiteY6" fmla="*/ 4430825 h 4430825"/>
              <a:gd name="connsiteX7" fmla="*/ 10182 w 12191501"/>
              <a:gd name="connsiteY7" fmla="*/ 95053 h 4430825"/>
              <a:gd name="connsiteX8" fmla="*/ 70972 w 12191501"/>
              <a:gd name="connsiteY8" fmla="*/ 97164 h 4430825"/>
              <a:gd name="connsiteX9" fmla="*/ 1281624 w 12191501"/>
              <a:gd name="connsiteY9" fmla="*/ 139193 h 4430825"/>
              <a:gd name="connsiteX10" fmla="*/ 2485297 w 12191501"/>
              <a:gd name="connsiteY10" fmla="*/ 118183 h 4430825"/>
              <a:gd name="connsiteX11" fmla="*/ 3237591 w 12191501"/>
              <a:gd name="connsiteY11" fmla="*/ 105051 h 4430825"/>
              <a:gd name="connsiteX12" fmla="*/ 3989887 w 12191501"/>
              <a:gd name="connsiteY12" fmla="*/ 91920 h 4430825"/>
              <a:gd name="connsiteX13" fmla="*/ 9255953 w 12191501"/>
              <a:gd name="connsiteY13" fmla="*/ 0 h 443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1501" h="4430825">
                <a:moveTo>
                  <a:pt x="9255953" y="0"/>
                </a:moveTo>
                <a:cubicBezTo>
                  <a:pt x="10762189" y="67992"/>
                  <a:pt x="10762189" y="67992"/>
                  <a:pt x="10762189" y="67992"/>
                </a:cubicBezTo>
                <a:cubicBezTo>
                  <a:pt x="11364025" y="57486"/>
                  <a:pt x="11364025" y="57486"/>
                  <a:pt x="11364025" y="57486"/>
                </a:cubicBezTo>
                <a:cubicBezTo>
                  <a:pt x="11589714" y="53547"/>
                  <a:pt x="11836561" y="49238"/>
                  <a:pt x="12096632" y="44699"/>
                </a:cubicBezTo>
                <a:lnTo>
                  <a:pt x="12191501" y="43042"/>
                </a:lnTo>
                <a:lnTo>
                  <a:pt x="12191501" y="4430825"/>
                </a:lnTo>
                <a:lnTo>
                  <a:pt x="0" y="4430825"/>
                </a:lnTo>
                <a:lnTo>
                  <a:pt x="10182" y="95053"/>
                </a:lnTo>
                <a:lnTo>
                  <a:pt x="70972" y="97164"/>
                </a:lnTo>
                <a:cubicBezTo>
                  <a:pt x="1281624" y="139193"/>
                  <a:pt x="1281624" y="139193"/>
                  <a:pt x="1281624" y="139193"/>
                </a:cubicBezTo>
                <a:cubicBezTo>
                  <a:pt x="2485297" y="118183"/>
                  <a:pt x="2485297" y="118183"/>
                  <a:pt x="2485297" y="118183"/>
                </a:cubicBezTo>
                <a:cubicBezTo>
                  <a:pt x="2786215" y="112930"/>
                  <a:pt x="2936672" y="110304"/>
                  <a:pt x="3237591" y="105051"/>
                </a:cubicBezTo>
                <a:cubicBezTo>
                  <a:pt x="3538508" y="99800"/>
                  <a:pt x="3839426" y="94546"/>
                  <a:pt x="3989887" y="91920"/>
                </a:cubicBezTo>
                <a:cubicBezTo>
                  <a:pt x="9255953" y="0"/>
                  <a:pt x="9255953" y="0"/>
                  <a:pt x="9255953" y="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5" name="Content Placeholder 2">
            <a:extLst>
              <a:ext uri="{FF2B5EF4-FFF2-40B4-BE49-F238E27FC236}">
                <a16:creationId xmlns:a16="http://schemas.microsoft.com/office/drawing/2014/main" id="{4B8EFB45-AD82-4A31-ACE8-051C8EE659D0}"/>
              </a:ext>
            </a:extLst>
          </p:cNvPr>
          <p:cNvGraphicFramePr>
            <a:graphicFrameLocks noGrp="1"/>
          </p:cNvGraphicFramePr>
          <p:nvPr>
            <p:ph idx="1"/>
            <p:extLst>
              <p:ext uri="{D42A27DB-BD31-4B8C-83A1-F6EECF244321}">
                <p14:modId xmlns:p14="http://schemas.microsoft.com/office/powerpoint/2010/main" val="2530380365"/>
              </p:ext>
            </p:extLst>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1167911"/>
      </p:ext>
    </p:extLst>
  </p:cSld>
  <p:clrMapOvr>
    <a:masterClrMapping/>
  </p:clrMapOvr>
</p:sld>
</file>

<file path=ppt/theme/theme1.xml><?xml version="1.0" encoding="utf-8"?>
<a:theme xmlns:a="http://schemas.openxmlformats.org/drawingml/2006/main" name="BlobVTI">
  <a:themeElements>
    <a:clrScheme name="AnalogousFromDarkSeedLeftStep">
      <a:dk1>
        <a:srgbClr val="000000"/>
      </a:dk1>
      <a:lt1>
        <a:srgbClr val="FFFFFF"/>
      </a:lt1>
      <a:dk2>
        <a:srgbClr val="412E24"/>
      </a:dk2>
      <a:lt2>
        <a:srgbClr val="E8E2E3"/>
      </a:lt2>
      <a:accent1>
        <a:srgbClr val="45B19A"/>
      </a:accent1>
      <a:accent2>
        <a:srgbClr val="3BB167"/>
      </a:accent2>
      <a:accent3>
        <a:srgbClr val="4DB748"/>
      </a:accent3>
      <a:accent4>
        <a:srgbClr val="72B13B"/>
      </a:accent4>
      <a:accent5>
        <a:srgbClr val="9BA842"/>
      </a:accent5>
      <a:accent6>
        <a:srgbClr val="B18E3B"/>
      </a:accent6>
      <a:hlink>
        <a:srgbClr val="718B2E"/>
      </a:hlink>
      <a:folHlink>
        <a:srgbClr val="7F7F7F"/>
      </a:folHlink>
    </a:clrScheme>
    <a:fontScheme name="Blob">
      <a:majorFont>
        <a:latin typeface="Sagona Book"/>
        <a:ea typeface=""/>
        <a:cs typeface=""/>
      </a:majorFont>
      <a:minorFont>
        <a:latin typeface="Avenir Next LT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1024</Words>
  <Application>Microsoft Office PowerPoint</Application>
  <PresentationFormat>Widescreen</PresentationFormat>
  <Paragraphs>104</Paragraphs>
  <Slides>22</Slides>
  <Notes>17</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Avenir Next LT Pro</vt:lpstr>
      <vt:lpstr>Calibri</vt:lpstr>
      <vt:lpstr>Calibri Light</vt:lpstr>
      <vt:lpstr>Sagona Book</vt:lpstr>
      <vt:lpstr>The Hand Extrablack</vt:lpstr>
      <vt:lpstr>BlobVTI</vt:lpstr>
      <vt:lpstr>Philosophical Roots of Humanistic Counselling</vt:lpstr>
      <vt:lpstr>When did the story of Counselling begin?</vt:lpstr>
      <vt:lpstr>Roots of Counselling</vt:lpstr>
      <vt:lpstr>Why study the philosophy of Humanistic Counselling?</vt:lpstr>
      <vt:lpstr>Finding a Humanistic Identity</vt:lpstr>
      <vt:lpstr>Socrates (470-399 BCE) Research further …. </vt:lpstr>
      <vt:lpstr>Plato (428-348 BCE)</vt:lpstr>
      <vt:lpstr>Are these three concepts still useful?</vt:lpstr>
      <vt:lpstr>Martin Luther (1483-1546)</vt:lpstr>
      <vt:lpstr>Luther Continued..</vt:lpstr>
      <vt:lpstr>Pause and Thoughts So far?  Make a note of your  thoughts for discussion at our lesson</vt:lpstr>
      <vt:lpstr>Rene Descartes (1596-1650)</vt:lpstr>
      <vt:lpstr>What meaning do you make of this ? Once you’ve read it, check out the next slide …</vt:lpstr>
      <vt:lpstr>Descartes continued..</vt:lpstr>
      <vt:lpstr>Descartes</vt:lpstr>
      <vt:lpstr>Therapeutic Aspects of Self</vt:lpstr>
      <vt:lpstr>Jean Jacques Rousseau</vt:lpstr>
      <vt:lpstr>Rousseau cont..</vt:lpstr>
      <vt:lpstr>Rousseau cont..</vt:lpstr>
      <vt:lpstr>Pandemic, Nature and Finding ourselves...</vt:lpstr>
      <vt:lpstr>Soren Kierkegaard (1813-1855)</vt:lpstr>
      <vt:lpstr>Thoughts? We’ll discuss these at our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Beverly Cole</cp:lastModifiedBy>
  <cp:revision>840</cp:revision>
  <dcterms:created xsi:type="dcterms:W3CDTF">2020-09-28T10:12:37Z</dcterms:created>
  <dcterms:modified xsi:type="dcterms:W3CDTF">2024-09-18T15:28:55Z</dcterms:modified>
</cp:coreProperties>
</file>