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sldIdLst>
    <p:sldId id="265" r:id="rId6"/>
    <p:sldId id="266" r:id="rId7"/>
    <p:sldId id="269" r:id="rId8"/>
    <p:sldId id="270" r:id="rId9"/>
    <p:sldId id="274" r:id="rId10"/>
    <p:sldId id="338" r:id="rId11"/>
    <p:sldId id="273" r:id="rId12"/>
    <p:sldId id="275" r:id="rId13"/>
    <p:sldId id="319" r:id="rId14"/>
    <p:sldId id="276" r:id="rId15"/>
    <p:sldId id="277" r:id="rId16"/>
    <p:sldId id="281" r:id="rId17"/>
    <p:sldId id="278" r:id="rId18"/>
    <p:sldId id="282" r:id="rId19"/>
    <p:sldId id="288" r:id="rId20"/>
    <p:sldId id="287" r:id="rId21"/>
    <p:sldId id="286" r:id="rId22"/>
    <p:sldId id="285" r:id="rId23"/>
    <p:sldId id="336" r:id="rId24"/>
    <p:sldId id="332" r:id="rId25"/>
    <p:sldId id="333" r:id="rId26"/>
    <p:sldId id="322" r:id="rId27"/>
    <p:sldId id="323" r:id="rId28"/>
    <p:sldId id="283" r:id="rId29"/>
    <p:sldId id="292" r:id="rId30"/>
    <p:sldId id="335" r:id="rId31"/>
    <p:sldId id="337" r:id="rId32"/>
    <p:sldId id="325" r:id="rId33"/>
    <p:sldId id="334" r:id="rId34"/>
    <p:sldId id="314" r:id="rId35"/>
    <p:sldId id="316" r:id="rId36"/>
    <p:sldId id="331" r:id="rId37"/>
    <p:sldId id="326" r:id="rId38"/>
    <p:sldId id="327" r:id="rId39"/>
    <p:sldId id="329" r:id="rId40"/>
    <p:sldId id="328" r:id="rId41"/>
    <p:sldId id="330" r:id="rId42"/>
    <p:sldId id="290" r:id="rId43"/>
    <p:sldId id="284" r:id="rId44"/>
    <p:sldId id="298" r:id="rId45"/>
    <p:sldId id="289" r:id="rId46"/>
    <p:sldId id="296" r:id="rId47"/>
    <p:sldId id="302" r:id="rId48"/>
    <p:sldId id="306" r:id="rId49"/>
    <p:sldId id="301" r:id="rId50"/>
    <p:sldId id="300" r:id="rId51"/>
    <p:sldId id="280" r:id="rId52"/>
    <p:sldId id="310" r:id="rId53"/>
    <p:sldId id="309" r:id="rId54"/>
    <p:sldId id="308" r:id="rId55"/>
    <p:sldId id="307" r:id="rId56"/>
    <p:sldId id="312" r:id="rId57"/>
  </p:sldIdLst>
  <p:sldSz cx="12192000" cy="6858000"/>
  <p:notesSz cx="6886575" cy="100171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C3C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42" autoAdjust="0"/>
    <p:restoredTop sz="96327"/>
  </p:normalViewPr>
  <p:slideViewPr>
    <p:cSldViewPr snapToGrid="0" snapToObjects="1">
      <p:cViewPr varScale="1">
        <p:scale>
          <a:sx n="108" d="100"/>
          <a:sy n="108" d="100"/>
        </p:scale>
        <p:origin x="234" y="78"/>
      </p:cViewPr>
      <p:guideLst>
        <p:guide orient="horz" pos="2183"/>
        <p:guide pos="3863"/>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1.png"/><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24.png"/><Relationship Id="rId1" Type="http://schemas.openxmlformats.org/officeDocument/2006/relationships/slideLayout" Target="../slideLayouts/slideLayout6.xml"/><Relationship Id="rId5" Type="http://schemas.microsoft.com/office/2007/relationships/hdphoto" Target="../media/hdphoto6.wdp"/><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6.xml"/><Relationship Id="rId4" Type="http://schemas.openxmlformats.org/officeDocument/2006/relationships/image" Target="../media/image37.jpeg"/></Relationships>
</file>

<file path=ppt/slides/_rels/slide4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6.xml"/><Relationship Id="rId4" Type="http://schemas.openxmlformats.org/officeDocument/2006/relationships/image" Target="../media/image42.png"/></Relationships>
</file>

<file path=ppt/slides/_rels/slide4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6.xml"/><Relationship Id="rId4" Type="http://schemas.openxmlformats.org/officeDocument/2006/relationships/hyperlink" Target="mailto:studyskillsdistance@uwtsd.ac.uk" TargetMode="External"/></Relationships>
</file>

<file path=ppt/slides/_rels/slide4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54.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6458168-357A-B7A2-6DE4-795CFE6294AA}"/>
              </a:ext>
            </a:extLst>
          </p:cNvPr>
          <p:cNvPicPr>
            <a:picLocks noGrp="1" noChangeAspect="1" noChangeArrowheads="1"/>
          </p:cNvPicPr>
          <p:nvPr>
            <p:ph type="pic" sz="quarter" idx="11"/>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p:blipFill>
        <p:spPr bwMode="auto">
          <a:xfrm>
            <a:off x="3256862" y="595223"/>
            <a:ext cx="5678276" cy="3011332"/>
          </a:xfrm>
          <a:prstGeom prst="rect">
            <a:avLst/>
          </a:prstGeom>
          <a:solidFill>
            <a:schemeClr val="tx1"/>
          </a:solidFill>
          <a:ln w="38100">
            <a:solidFill>
              <a:schemeClr val="tx1"/>
            </a:solidFill>
          </a:ln>
        </p:spPr>
      </p:pic>
      <p:sp>
        <p:nvSpPr>
          <p:cNvPr id="3" name="TextBox 2">
            <a:extLst>
              <a:ext uri="{FF2B5EF4-FFF2-40B4-BE49-F238E27FC236}">
                <a16:creationId xmlns:a16="http://schemas.microsoft.com/office/drawing/2014/main" id="{6272E9DC-6F8A-D43E-306A-EE5D4B8BA1E7}"/>
              </a:ext>
            </a:extLst>
          </p:cNvPr>
          <p:cNvSpPr txBox="1"/>
          <p:nvPr/>
        </p:nvSpPr>
        <p:spPr>
          <a:xfrm>
            <a:off x="1854309" y="4234576"/>
            <a:ext cx="8483382"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LCLM 4004</a:t>
            </a:r>
          </a:p>
          <a:p>
            <a:r>
              <a:rPr lang="en-GB" sz="3600" b="1" dirty="0">
                <a:latin typeface="Arial" panose="020B0604020202020204" pitchFamily="34" charset="0"/>
                <a:cs typeface="Arial" panose="020B0604020202020204" pitchFamily="34" charset="0"/>
              </a:rPr>
              <a:t>Problem Solving and Decision Making</a:t>
            </a:r>
          </a:p>
        </p:txBody>
      </p:sp>
    </p:spTree>
    <p:extLst>
      <p:ext uri="{BB962C8B-B14F-4D97-AF65-F5344CB8AC3E}">
        <p14:creationId xmlns:p14="http://schemas.microsoft.com/office/powerpoint/2010/main" val="3746813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B1402-A414-32B1-579A-4280205B8003}"/>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5B3A713-6518-624E-7C02-41C3B948F74A}"/>
              </a:ext>
            </a:extLst>
          </p:cNvPr>
          <p:cNvSpPr>
            <a:spLocks noGrp="1"/>
          </p:cNvSpPr>
          <p:nvPr>
            <p:ph type="pic" sz="quarter" idx="11"/>
          </p:nvPr>
        </p:nvSpPr>
        <p:spPr>
          <a:xfrm>
            <a:off x="664234" y="1956039"/>
            <a:ext cx="10654795"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F1479B1D-6534-43ED-16FE-120DF0D909CF}"/>
              </a:ext>
            </a:extLst>
          </p:cNvPr>
          <p:cNvSpPr txBox="1"/>
          <p:nvPr/>
        </p:nvSpPr>
        <p:spPr>
          <a:xfrm>
            <a:off x="932155" y="1311215"/>
            <a:ext cx="10386874" cy="3631763"/>
          </a:xfrm>
          <a:prstGeom prst="rect">
            <a:avLst/>
          </a:prstGeom>
          <a:noFill/>
        </p:spPr>
        <p:txBody>
          <a:bodyPr wrap="square" rtlCol="0">
            <a:spAutoFit/>
          </a:bodyPr>
          <a:lstStyle/>
          <a:p>
            <a:pPr algn="ctr"/>
            <a:r>
              <a:rPr lang="en-GB" sz="5400" b="1" dirty="0">
                <a:latin typeface="Arial" panose="020B0604020202020204" pitchFamily="34" charset="0"/>
                <a:cs typeface="Arial" panose="020B0604020202020204" pitchFamily="34" charset="0"/>
              </a:rPr>
              <a:t>First things first</a:t>
            </a:r>
          </a:p>
          <a:p>
            <a:pPr algn="ctr"/>
            <a:endParaRPr lang="en-GB" sz="40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Let’s take the register……to double check we are all in the right place </a:t>
            </a:r>
          </a:p>
          <a:p>
            <a:endParaRPr lang="en-GB" sz="4000" dirty="0">
              <a:latin typeface="Arial" panose="020B0604020202020204" pitchFamily="34" charset="0"/>
              <a:cs typeface="Arial" panose="020B0604020202020204" pitchFamily="34" charset="0"/>
            </a:endParaRPr>
          </a:p>
        </p:txBody>
      </p:sp>
      <p:pic>
        <p:nvPicPr>
          <p:cNvPr id="2052" name="Picture 4">
            <a:extLst>
              <a:ext uri="{FF2B5EF4-FFF2-40B4-BE49-F238E27FC236}">
                <a16:creationId xmlns:a16="http://schemas.microsoft.com/office/drawing/2014/main" id="{85DE728C-D1A9-BD64-FB8C-9907A6EE55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05606" y="3429000"/>
            <a:ext cx="954239" cy="1004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2645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760D0-C56C-830E-1F0A-60E63776EB7A}"/>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16E3499-811B-1DAB-0E37-868EB762155E}"/>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E32C3CB7-3174-0823-810B-52A65753E8C4}"/>
              </a:ext>
            </a:extLst>
          </p:cNvPr>
          <p:cNvSpPr txBox="1"/>
          <p:nvPr/>
        </p:nvSpPr>
        <p:spPr>
          <a:xfrm>
            <a:off x="807867" y="497150"/>
            <a:ext cx="10520039" cy="5693866"/>
          </a:xfrm>
          <a:prstGeom prst="rect">
            <a:avLst/>
          </a:prstGeom>
          <a:noFill/>
        </p:spPr>
        <p:txBody>
          <a:bodyPr wrap="square" rtlCol="0">
            <a:spAutoFit/>
          </a:bodyPr>
          <a:lstStyle/>
          <a:p>
            <a:pPr algn="ctr"/>
            <a:endParaRPr lang="en-GB" sz="3600" dirty="0">
              <a:latin typeface="Arial" panose="020B0604020202020204" pitchFamily="34" charset="0"/>
              <a:cs typeface="Arial" panose="020B0604020202020204" pitchFamily="34" charset="0"/>
            </a:endParaRPr>
          </a:p>
          <a:p>
            <a:pPr algn="ctr"/>
            <a:endParaRPr lang="en-GB" sz="4800" b="1" dirty="0">
              <a:latin typeface="Arial" panose="020B0604020202020204" pitchFamily="34" charset="0"/>
              <a:cs typeface="Arial" panose="020B0604020202020204" pitchFamily="34" charset="0"/>
            </a:endParaRPr>
          </a:p>
          <a:p>
            <a:pPr algn="ctr"/>
            <a:r>
              <a:rPr lang="en-GB" sz="4400" b="1" dirty="0">
                <a:latin typeface="Arial" panose="020B0604020202020204" pitchFamily="34" charset="0"/>
                <a:cs typeface="Arial" panose="020B0604020202020204" pitchFamily="34" charset="0"/>
              </a:rPr>
              <a:t>Week 1</a:t>
            </a:r>
          </a:p>
          <a:p>
            <a:pPr algn="ctr"/>
            <a:endParaRPr lang="en-GB" sz="4000" b="1" dirty="0">
              <a:latin typeface="Arial" panose="020B0604020202020204" pitchFamily="34" charset="0"/>
              <a:cs typeface="Arial" panose="020B0604020202020204" pitchFamily="34" charset="0"/>
            </a:endParaRPr>
          </a:p>
          <a:p>
            <a:pPr algn="ctr"/>
            <a:r>
              <a:rPr lang="en-GB" sz="4400" dirty="0">
                <a:latin typeface="Arial" panose="020B0604020202020204" pitchFamily="34" charset="0"/>
                <a:cs typeface="Arial" panose="020B0604020202020204" pitchFamily="34" charset="0"/>
              </a:rPr>
              <a:t>Introduction to the </a:t>
            </a:r>
          </a:p>
          <a:p>
            <a:pPr algn="ctr"/>
            <a:r>
              <a:rPr lang="en-GB" sz="4400" dirty="0">
                <a:latin typeface="Arial" panose="020B0604020202020204" pitchFamily="34" charset="0"/>
                <a:cs typeface="Arial" panose="020B0604020202020204" pitchFamily="34" charset="0"/>
              </a:rPr>
              <a:t>Problem Solving and Decision-Making module</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7961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2AF85-B354-52B4-1D02-66C3F742E660}"/>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F053DA1-4C82-61FC-1939-D9C464F5D2E3}"/>
              </a:ext>
            </a:extLst>
          </p:cNvPr>
          <p:cNvSpPr>
            <a:spLocks noGrp="1"/>
          </p:cNvSpPr>
          <p:nvPr>
            <p:ph type="pic" sz="quarter" idx="11"/>
          </p:nvPr>
        </p:nvSpPr>
        <p:spPr>
          <a:xfrm>
            <a:off x="5544103" y="580001"/>
            <a:ext cx="5255581"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7A20D2F7-601D-4CAD-5C8E-8D57522E4F11}"/>
              </a:ext>
            </a:extLst>
          </p:cNvPr>
          <p:cNvSpPr txBox="1"/>
          <p:nvPr/>
        </p:nvSpPr>
        <p:spPr>
          <a:xfrm>
            <a:off x="1038687" y="1177956"/>
            <a:ext cx="2490187" cy="2185214"/>
          </a:xfrm>
          <a:prstGeom prst="rect">
            <a:avLst/>
          </a:prstGeom>
          <a:noFill/>
        </p:spPr>
        <p:txBody>
          <a:bodyPr wrap="square" rtlCol="0">
            <a:spAutoFit/>
          </a:bodyPr>
          <a:lstStyle/>
          <a:p>
            <a:pPr algn="ctr"/>
            <a:endParaRPr lang="en-GB" sz="4800" b="1" dirty="0">
              <a:latin typeface="Arial" panose="020B0604020202020204" pitchFamily="34" charset="0"/>
              <a:cs typeface="Arial" panose="020B0604020202020204" pitchFamily="34" charset="0"/>
            </a:endParaRPr>
          </a:p>
          <a:p>
            <a:pPr algn="ctr"/>
            <a:endParaRPr lang="en-GB" sz="40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p:txBody>
      </p:sp>
      <p:pic>
        <p:nvPicPr>
          <p:cNvPr id="4098" name="Picture 2">
            <a:extLst>
              <a:ext uri="{FF2B5EF4-FFF2-40B4-BE49-F238E27FC236}">
                <a16:creationId xmlns:a16="http://schemas.microsoft.com/office/drawing/2014/main" id="{9567EAB7-F62A-2E62-F2E5-F869C71276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687" y="1541938"/>
            <a:ext cx="4134776" cy="345618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97C864A-BE6E-4CC8-6A36-1A7CEB44E010}"/>
              </a:ext>
            </a:extLst>
          </p:cNvPr>
          <p:cNvSpPr txBox="1"/>
          <p:nvPr/>
        </p:nvSpPr>
        <p:spPr>
          <a:xfrm>
            <a:off x="6088601" y="1614254"/>
            <a:ext cx="5064712" cy="3170099"/>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My name is ………</a:t>
            </a:r>
          </a:p>
          <a:p>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And I will be your lecturer for this module.</a:t>
            </a:r>
          </a:p>
        </p:txBody>
      </p:sp>
    </p:spTree>
    <p:extLst>
      <p:ext uri="{BB962C8B-B14F-4D97-AF65-F5344CB8AC3E}">
        <p14:creationId xmlns:p14="http://schemas.microsoft.com/office/powerpoint/2010/main" val="2994196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8FF8E-1534-48CE-E43B-61B3F5BCBC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D872D72-8EA6-54D1-695F-FEA4ED78D359}"/>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DFF831FD-D9BC-45B7-EBDE-8E5CBCE85F6E}"/>
              </a:ext>
            </a:extLst>
          </p:cNvPr>
          <p:cNvSpPr txBox="1"/>
          <p:nvPr/>
        </p:nvSpPr>
        <p:spPr>
          <a:xfrm>
            <a:off x="835980" y="497150"/>
            <a:ext cx="10520039" cy="6247864"/>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Module Structure</a:t>
            </a:r>
          </a:p>
          <a:p>
            <a:endParaRPr lang="en-GB" sz="12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This module will run the same as your modules in the previous term.</a:t>
            </a:r>
          </a:p>
          <a:p>
            <a:endParaRPr lang="en-GB" sz="1400" dirty="0">
              <a:latin typeface="Arial" panose="020B0604020202020204" pitchFamily="34" charset="0"/>
              <a:cs typeface="Arial" panose="020B0604020202020204" pitchFamily="34" charset="0"/>
            </a:endParaRPr>
          </a:p>
          <a:p>
            <a:pPr marL="1257300" lvl="2"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10 weeks of teaching</a:t>
            </a:r>
          </a:p>
          <a:p>
            <a:endParaRPr lang="en-GB" sz="2400" dirty="0">
              <a:latin typeface="Arial" panose="020B0604020202020204" pitchFamily="34" charset="0"/>
              <a:cs typeface="Arial" panose="020B0604020202020204" pitchFamily="34" charset="0"/>
            </a:endParaRPr>
          </a:p>
          <a:p>
            <a:pPr marL="1257300" lvl="2"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4-hour class each week</a:t>
            </a:r>
          </a:p>
          <a:p>
            <a:pPr marL="1257300" lvl="2"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1257300" lvl="2"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Extensive Academic Programme (EAP) workshops are available online. You MUST check your emails for the dates/times of these sessions.</a:t>
            </a:r>
          </a:p>
          <a:p>
            <a:pPr lvl="2"/>
            <a:endParaRPr lang="en-GB" sz="2400" dirty="0">
              <a:latin typeface="Arial" panose="020B0604020202020204" pitchFamily="34" charset="0"/>
              <a:cs typeface="Arial" panose="020B0604020202020204" pitchFamily="34" charset="0"/>
            </a:endParaRPr>
          </a:p>
          <a:p>
            <a:pPr marL="1257300" lvl="2"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There are also Study Skills sessions that you can book for additional and bespoke support.</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2360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CC0B4-1A9E-92AB-8D94-F66C4CB33484}"/>
            </a:ext>
          </a:extLst>
        </p:cNvPr>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7CE4086-2594-7185-EA99-836FCBF29672}"/>
              </a:ext>
            </a:extLst>
          </p:cNvPr>
          <p:cNvSpPr>
            <a:spLocks noGrp="1"/>
          </p:cNvSpPr>
          <p:nvPr>
            <p:ph type="pic" sz="quarter" idx="11"/>
          </p:nvPr>
        </p:nvSpPr>
        <p:spPr/>
        <p:txBody>
          <a:bodyPr/>
          <a:lstStyle/>
          <a:p>
            <a:pPr marL="0" indent="0" algn="ctr">
              <a:buNone/>
            </a:pPr>
            <a:endParaRPr lang="en-GB" b="1" dirty="0">
              <a:latin typeface="Arial" panose="020B0604020202020204" pitchFamily="34" charset="0"/>
              <a:cs typeface="Arial" panose="020B0604020202020204" pitchFamily="34" charset="0"/>
            </a:endParaRPr>
          </a:p>
          <a:p>
            <a:pPr marL="0" indent="0" algn="ctr">
              <a:buNone/>
            </a:pPr>
            <a:r>
              <a:rPr lang="en-GB" sz="4000" b="1" dirty="0">
                <a:latin typeface="Arial" panose="020B0604020202020204" pitchFamily="34" charset="0"/>
                <a:cs typeface="Arial" panose="020B0604020202020204" pitchFamily="34" charset="0"/>
              </a:rPr>
              <a:t>September 2026 – Term Dates</a:t>
            </a:r>
          </a:p>
        </p:txBody>
      </p:sp>
      <p:sp>
        <p:nvSpPr>
          <p:cNvPr id="6" name="TextBox 5">
            <a:extLst>
              <a:ext uri="{FF2B5EF4-FFF2-40B4-BE49-F238E27FC236}">
                <a16:creationId xmlns:a16="http://schemas.microsoft.com/office/drawing/2014/main" id="{3E0B3CEC-BEDB-B614-F6FA-E93FC005EEF5}"/>
              </a:ext>
            </a:extLst>
          </p:cNvPr>
          <p:cNvSpPr txBox="1"/>
          <p:nvPr/>
        </p:nvSpPr>
        <p:spPr>
          <a:xfrm>
            <a:off x="2363457" y="5788522"/>
            <a:ext cx="9254457" cy="523220"/>
          </a:xfrm>
          <a:prstGeom prst="rect">
            <a:avLst/>
          </a:prstGeom>
          <a:noFill/>
        </p:spPr>
        <p:txBody>
          <a:bodyPr wrap="none" rtlCol="0">
            <a:spAutoFit/>
          </a:bodyPr>
          <a:lstStyle/>
          <a:p>
            <a:r>
              <a:rPr lang="en-GB" sz="2800" b="1" dirty="0">
                <a:latin typeface="Arial" panose="020B0604020202020204" pitchFamily="34" charset="0"/>
                <a:cs typeface="Arial" panose="020B0604020202020204" pitchFamily="34" charset="0"/>
              </a:rPr>
              <a:t>Please feel free to take a photo for your own records.</a:t>
            </a:r>
          </a:p>
        </p:txBody>
      </p:sp>
      <p:graphicFrame>
        <p:nvGraphicFramePr>
          <p:cNvPr id="7" name="Table 6">
            <a:extLst>
              <a:ext uri="{FF2B5EF4-FFF2-40B4-BE49-F238E27FC236}">
                <a16:creationId xmlns:a16="http://schemas.microsoft.com/office/drawing/2014/main" id="{2B541507-2BBE-941D-0BF4-417EA116B697}"/>
              </a:ext>
            </a:extLst>
          </p:cNvPr>
          <p:cNvGraphicFramePr>
            <a:graphicFrameLocks noGrp="1"/>
          </p:cNvGraphicFramePr>
          <p:nvPr>
            <p:extLst>
              <p:ext uri="{D42A27DB-BD31-4B8C-83A1-F6EECF244321}">
                <p14:modId xmlns:p14="http://schemas.microsoft.com/office/powerpoint/2010/main" val="3358754928"/>
              </p:ext>
            </p:extLst>
          </p:nvPr>
        </p:nvGraphicFramePr>
        <p:xfrm>
          <a:off x="727969" y="1198485"/>
          <a:ext cx="10679839" cy="4305672"/>
        </p:xfrm>
        <a:graphic>
          <a:graphicData uri="http://schemas.openxmlformats.org/drawingml/2006/table">
            <a:tbl>
              <a:tblPr/>
              <a:tblGrid>
                <a:gridCol w="522791">
                  <a:extLst>
                    <a:ext uri="{9D8B030D-6E8A-4147-A177-3AD203B41FA5}">
                      <a16:colId xmlns:a16="http://schemas.microsoft.com/office/drawing/2014/main" val="328420948"/>
                    </a:ext>
                  </a:extLst>
                </a:gridCol>
                <a:gridCol w="567600">
                  <a:extLst>
                    <a:ext uri="{9D8B030D-6E8A-4147-A177-3AD203B41FA5}">
                      <a16:colId xmlns:a16="http://schemas.microsoft.com/office/drawing/2014/main" val="4110088642"/>
                    </a:ext>
                  </a:extLst>
                </a:gridCol>
                <a:gridCol w="567600">
                  <a:extLst>
                    <a:ext uri="{9D8B030D-6E8A-4147-A177-3AD203B41FA5}">
                      <a16:colId xmlns:a16="http://schemas.microsoft.com/office/drawing/2014/main" val="1848884418"/>
                    </a:ext>
                  </a:extLst>
                </a:gridCol>
                <a:gridCol w="567600">
                  <a:extLst>
                    <a:ext uri="{9D8B030D-6E8A-4147-A177-3AD203B41FA5}">
                      <a16:colId xmlns:a16="http://schemas.microsoft.com/office/drawing/2014/main" val="502724425"/>
                    </a:ext>
                  </a:extLst>
                </a:gridCol>
                <a:gridCol w="567600">
                  <a:extLst>
                    <a:ext uri="{9D8B030D-6E8A-4147-A177-3AD203B41FA5}">
                      <a16:colId xmlns:a16="http://schemas.microsoft.com/office/drawing/2014/main" val="3790770966"/>
                    </a:ext>
                  </a:extLst>
                </a:gridCol>
                <a:gridCol w="567600">
                  <a:extLst>
                    <a:ext uri="{9D8B030D-6E8A-4147-A177-3AD203B41FA5}">
                      <a16:colId xmlns:a16="http://schemas.microsoft.com/office/drawing/2014/main" val="2819544202"/>
                    </a:ext>
                  </a:extLst>
                </a:gridCol>
                <a:gridCol w="567600">
                  <a:extLst>
                    <a:ext uri="{9D8B030D-6E8A-4147-A177-3AD203B41FA5}">
                      <a16:colId xmlns:a16="http://schemas.microsoft.com/office/drawing/2014/main" val="757448675"/>
                    </a:ext>
                  </a:extLst>
                </a:gridCol>
                <a:gridCol w="567600">
                  <a:extLst>
                    <a:ext uri="{9D8B030D-6E8A-4147-A177-3AD203B41FA5}">
                      <a16:colId xmlns:a16="http://schemas.microsoft.com/office/drawing/2014/main" val="1210372067"/>
                    </a:ext>
                  </a:extLst>
                </a:gridCol>
                <a:gridCol w="567600">
                  <a:extLst>
                    <a:ext uri="{9D8B030D-6E8A-4147-A177-3AD203B41FA5}">
                      <a16:colId xmlns:a16="http://schemas.microsoft.com/office/drawing/2014/main" val="4237794301"/>
                    </a:ext>
                  </a:extLst>
                </a:gridCol>
                <a:gridCol w="567600">
                  <a:extLst>
                    <a:ext uri="{9D8B030D-6E8A-4147-A177-3AD203B41FA5}">
                      <a16:colId xmlns:a16="http://schemas.microsoft.com/office/drawing/2014/main" val="77483313"/>
                    </a:ext>
                  </a:extLst>
                </a:gridCol>
                <a:gridCol w="567600">
                  <a:extLst>
                    <a:ext uri="{9D8B030D-6E8A-4147-A177-3AD203B41FA5}">
                      <a16:colId xmlns:a16="http://schemas.microsoft.com/office/drawing/2014/main" val="2910879869"/>
                    </a:ext>
                  </a:extLst>
                </a:gridCol>
                <a:gridCol w="560131">
                  <a:extLst>
                    <a:ext uri="{9D8B030D-6E8A-4147-A177-3AD203B41FA5}">
                      <a16:colId xmlns:a16="http://schemas.microsoft.com/office/drawing/2014/main" val="2666137471"/>
                    </a:ext>
                  </a:extLst>
                </a:gridCol>
                <a:gridCol w="560131">
                  <a:extLst>
                    <a:ext uri="{9D8B030D-6E8A-4147-A177-3AD203B41FA5}">
                      <a16:colId xmlns:a16="http://schemas.microsoft.com/office/drawing/2014/main" val="1352484777"/>
                    </a:ext>
                  </a:extLst>
                </a:gridCol>
                <a:gridCol w="560131">
                  <a:extLst>
                    <a:ext uri="{9D8B030D-6E8A-4147-A177-3AD203B41FA5}">
                      <a16:colId xmlns:a16="http://schemas.microsoft.com/office/drawing/2014/main" val="1605941383"/>
                    </a:ext>
                  </a:extLst>
                </a:gridCol>
                <a:gridCol w="560131">
                  <a:extLst>
                    <a:ext uri="{9D8B030D-6E8A-4147-A177-3AD203B41FA5}">
                      <a16:colId xmlns:a16="http://schemas.microsoft.com/office/drawing/2014/main" val="3025557161"/>
                    </a:ext>
                  </a:extLst>
                </a:gridCol>
                <a:gridCol w="560131">
                  <a:extLst>
                    <a:ext uri="{9D8B030D-6E8A-4147-A177-3AD203B41FA5}">
                      <a16:colId xmlns:a16="http://schemas.microsoft.com/office/drawing/2014/main" val="215509067"/>
                    </a:ext>
                  </a:extLst>
                </a:gridCol>
                <a:gridCol w="560131">
                  <a:extLst>
                    <a:ext uri="{9D8B030D-6E8A-4147-A177-3AD203B41FA5}">
                      <a16:colId xmlns:a16="http://schemas.microsoft.com/office/drawing/2014/main" val="3400520223"/>
                    </a:ext>
                  </a:extLst>
                </a:gridCol>
                <a:gridCol w="560131">
                  <a:extLst>
                    <a:ext uri="{9D8B030D-6E8A-4147-A177-3AD203B41FA5}">
                      <a16:colId xmlns:a16="http://schemas.microsoft.com/office/drawing/2014/main" val="2146091743"/>
                    </a:ext>
                  </a:extLst>
                </a:gridCol>
                <a:gridCol w="560131">
                  <a:extLst>
                    <a:ext uri="{9D8B030D-6E8A-4147-A177-3AD203B41FA5}">
                      <a16:colId xmlns:a16="http://schemas.microsoft.com/office/drawing/2014/main" val="2039694633"/>
                    </a:ext>
                  </a:extLst>
                </a:gridCol>
              </a:tblGrid>
              <a:tr h="630098">
                <a:tc>
                  <a:txBody>
                    <a:bodyPr/>
                    <a:lstStyle/>
                    <a:p>
                      <a:pPr algn="ctr" fontAlgn="ctr">
                        <a:buNone/>
                      </a:pPr>
                      <a:r>
                        <a:rPr lang="en-GB" sz="900" b="0" i="0" u="none" strike="noStrike" dirty="0">
                          <a:solidFill>
                            <a:srgbClr val="000000"/>
                          </a:solidFill>
                          <a:effectLst/>
                          <a:latin typeface="Arial" panose="020B0604020202020204" pitchFamily="34" charset="0"/>
                        </a:rPr>
                        <a:t>Teaching Weeks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buNone/>
                      </a:pPr>
                      <a:r>
                        <a:rPr lang="en-GB" sz="1600" b="1" i="0" u="none" strike="noStrike" dirty="0">
                          <a:solidFill>
                            <a:srgbClr val="000000"/>
                          </a:solidFill>
                          <a:effectLst/>
                          <a:latin typeface="Arial" panose="020B0604020202020204" pitchFamily="34" charset="0"/>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buNone/>
                      </a:pPr>
                      <a:r>
                        <a:rPr lang="en-GB" sz="1600" b="1" i="0" u="none" strike="noStrike" dirty="0">
                          <a:solidFill>
                            <a:srgbClr val="000000"/>
                          </a:solidFill>
                          <a:effectLst/>
                          <a:latin typeface="Arial" panose="020B0604020202020204" pitchFamily="34" charset="0"/>
                        </a:rPr>
                        <a:t>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buNone/>
                      </a:pPr>
                      <a:r>
                        <a:rPr lang="en-GB" sz="1600" b="1" i="0" u="none" strike="noStrike" dirty="0">
                          <a:solidFill>
                            <a:srgbClr val="000000"/>
                          </a:solidFill>
                          <a:effectLst/>
                          <a:latin typeface="Arial" panose="020B0604020202020204" pitchFamily="34" charset="0"/>
                        </a:rPr>
                        <a:t>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buNone/>
                      </a:pPr>
                      <a:r>
                        <a:rPr lang="en-GB" sz="1600" b="1" i="0" u="none" strike="noStrike" dirty="0">
                          <a:solidFill>
                            <a:srgbClr val="000000"/>
                          </a:solidFill>
                          <a:effectLst/>
                          <a:latin typeface="Arial" panose="020B0604020202020204" pitchFamily="34" charset="0"/>
                        </a:rPr>
                        <a:t>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buNone/>
                      </a:pPr>
                      <a:r>
                        <a:rPr lang="en-GB" sz="1600" b="1" i="0" u="none" strike="noStrike" dirty="0">
                          <a:solidFill>
                            <a:srgbClr val="000000"/>
                          </a:solidFill>
                          <a:effectLst/>
                          <a:latin typeface="Arial" panose="020B0604020202020204" pitchFamily="34" charset="0"/>
                        </a:rPr>
                        <a:t>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buNone/>
                      </a:pPr>
                      <a:r>
                        <a:rPr lang="en-GB" sz="1600" b="1" i="0" u="none" strike="noStrike" dirty="0">
                          <a:solidFill>
                            <a:srgbClr val="000000"/>
                          </a:solidFill>
                          <a:effectLst/>
                          <a:latin typeface="Arial" panose="020B0604020202020204" pitchFamily="34" charset="0"/>
                        </a:rPr>
                        <a:t>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buNone/>
                      </a:pPr>
                      <a:r>
                        <a:rPr lang="en-GB" sz="1600" b="1" i="0" u="none" strike="noStrike" dirty="0">
                          <a:solidFill>
                            <a:srgbClr val="000000"/>
                          </a:solidFill>
                          <a:effectLst/>
                          <a:latin typeface="Arial" panose="020B0604020202020204" pitchFamily="34" charset="0"/>
                        </a:rPr>
                        <a:t>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buNone/>
                      </a:pPr>
                      <a:r>
                        <a:rPr lang="en-GB" sz="1600" b="1" i="0" u="none" strike="noStrike" dirty="0">
                          <a:solidFill>
                            <a:srgbClr val="000000"/>
                          </a:solidFill>
                          <a:effectLst/>
                          <a:latin typeface="Arial" panose="020B0604020202020204" pitchFamily="34" charset="0"/>
                        </a:rPr>
                        <a:t>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buNone/>
                      </a:pPr>
                      <a:r>
                        <a:rPr lang="en-GB" sz="1600" b="1" i="0" u="none" strike="noStrike" dirty="0">
                          <a:solidFill>
                            <a:srgbClr val="000000"/>
                          </a:solidFill>
                          <a:effectLst/>
                          <a:latin typeface="Arial" panose="020B0604020202020204" pitchFamily="34" charset="0"/>
                        </a:rPr>
                        <a:t>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a:txBody>
                    <a:bodyPr/>
                    <a:lstStyle/>
                    <a:p>
                      <a:pPr algn="ctr" fontAlgn="ctr">
                        <a:buNone/>
                      </a:pPr>
                      <a:r>
                        <a:rPr lang="en-GB" sz="1600" b="1" i="0" u="none" strike="noStrike" dirty="0">
                          <a:solidFill>
                            <a:srgbClr val="000000"/>
                          </a:solidFill>
                          <a:effectLst/>
                          <a:latin typeface="Arial" panose="020B0604020202020204" pitchFamily="34" charset="0"/>
                        </a:rPr>
                        <a:t>10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gridSpan="2">
                  <a:txBody>
                    <a:bodyPr/>
                    <a:lstStyle/>
                    <a:p>
                      <a:pPr algn="ctr" fontAlgn="ctr">
                        <a:buNone/>
                      </a:pPr>
                      <a:r>
                        <a:rPr lang="en-GB" sz="1200" b="1" i="0" u="none" strike="noStrike" dirty="0">
                          <a:solidFill>
                            <a:srgbClr val="000000"/>
                          </a:solidFill>
                          <a:effectLst/>
                          <a:latin typeface="Arial" panose="020B0604020202020204" pitchFamily="34" charset="0"/>
                        </a:rPr>
                        <a:t>Assessments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hMerge="1">
                  <a:txBody>
                    <a:bodyPr/>
                    <a:lstStyle/>
                    <a:p>
                      <a:endParaRPr lang="en-GB"/>
                    </a:p>
                  </a:txBody>
                  <a:tcPr/>
                </a:tc>
                <a:tc gridSpan="6">
                  <a:txBody>
                    <a:bodyPr/>
                    <a:lstStyle/>
                    <a:p>
                      <a:pPr algn="ctr" fontAlgn="ctr">
                        <a:buNone/>
                      </a:pPr>
                      <a:r>
                        <a:rPr lang="en-GB" sz="1600" b="1" i="0" u="none" strike="noStrike" dirty="0">
                          <a:solidFill>
                            <a:srgbClr val="000000"/>
                          </a:solidFill>
                          <a:effectLst/>
                          <a:latin typeface="Arial" panose="020B0604020202020204" pitchFamily="34" charset="0"/>
                        </a:rPr>
                        <a:t>Term Break</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2D05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818389882"/>
                  </a:ext>
                </a:extLst>
              </a:tr>
              <a:tr h="525082">
                <a:tc>
                  <a:txBody>
                    <a:bodyPr/>
                    <a:lstStyle/>
                    <a:p>
                      <a:pPr algn="ctr" fontAlgn="ctr">
                        <a:buNone/>
                      </a:pPr>
                      <a:r>
                        <a:rPr lang="en-GB" sz="1050" b="0" i="0" u="none" strike="noStrike">
                          <a:solidFill>
                            <a:srgbClr val="000000"/>
                          </a:solidFill>
                          <a:effectLst/>
                          <a:latin typeface="Arial" panose="020B0604020202020204" pitchFamily="34" charset="0"/>
                        </a:rPr>
                        <a:t>Mon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07-Sep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14-Sep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21-Sep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28-Sep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05-Oct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12-Oct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19-Oct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26-Oct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02-Nov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09-Nov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16-Nov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23-Nov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30-Nov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07-Dec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14-Dec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21-Dec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28-Dec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04-Jan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98365494"/>
                  </a:ext>
                </a:extLst>
              </a:tr>
              <a:tr h="525082">
                <a:tc>
                  <a:txBody>
                    <a:bodyPr/>
                    <a:lstStyle/>
                    <a:p>
                      <a:pPr algn="ctr" fontAlgn="ctr">
                        <a:buNone/>
                      </a:pPr>
                      <a:r>
                        <a:rPr lang="en-GB" sz="1050" b="0" i="0" u="none" strike="noStrike">
                          <a:solidFill>
                            <a:srgbClr val="000000"/>
                          </a:solidFill>
                          <a:effectLst/>
                          <a:latin typeface="Arial" panose="020B0604020202020204" pitchFamily="34" charset="0"/>
                        </a:rPr>
                        <a:t>Tue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08-Sep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15-Sep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22-Sep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29-Sep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06-Oct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13-Oct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20-Oct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27-Oct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03-Nov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10-Nov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17-Nov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dirty="0">
                          <a:solidFill>
                            <a:srgbClr val="000000"/>
                          </a:solidFill>
                          <a:effectLst/>
                          <a:latin typeface="Arial" panose="020B0604020202020204" pitchFamily="34" charset="0"/>
                        </a:rPr>
                        <a:t>24-Nov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01-Dec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08-Dec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15-Dec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22-Dec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29-Dec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05-Jan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7754360"/>
                  </a:ext>
                </a:extLst>
              </a:tr>
              <a:tr h="525082">
                <a:tc>
                  <a:txBody>
                    <a:bodyPr/>
                    <a:lstStyle/>
                    <a:p>
                      <a:pPr algn="ctr" fontAlgn="ctr">
                        <a:buNone/>
                      </a:pPr>
                      <a:r>
                        <a:rPr lang="en-GB" sz="1050" b="0" i="0" u="none" strike="noStrike">
                          <a:solidFill>
                            <a:srgbClr val="000000"/>
                          </a:solidFill>
                          <a:effectLst/>
                          <a:latin typeface="Arial" panose="020B0604020202020204" pitchFamily="34" charset="0"/>
                        </a:rPr>
                        <a:t>Wed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09-Sep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16-Sep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23-Sep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30-Sep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07-Oct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14-Oct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21-Oct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28-Oct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04-Nov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11-Nov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18-Nov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25-Nov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02-Dec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09-Dec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16-Dec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23-Dec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30-Dec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06-Jan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58954701"/>
                  </a:ext>
                </a:extLst>
              </a:tr>
              <a:tr h="525082">
                <a:tc>
                  <a:txBody>
                    <a:bodyPr/>
                    <a:lstStyle/>
                    <a:p>
                      <a:pPr algn="ctr" fontAlgn="ctr">
                        <a:buNone/>
                      </a:pPr>
                      <a:r>
                        <a:rPr lang="en-GB" sz="1050" b="0" i="0" u="none" strike="noStrike">
                          <a:solidFill>
                            <a:srgbClr val="000000"/>
                          </a:solidFill>
                          <a:effectLst/>
                          <a:latin typeface="Arial" panose="020B0604020202020204" pitchFamily="34" charset="0"/>
                        </a:rPr>
                        <a:t>Thu</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10-Sep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17-Sep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24-Sep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01-Oct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08-Oct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15-Oct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22-Oct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29-Oct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05-Nov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12-Nov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19-Nov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26-Nov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03-Dec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10-Dec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17-Dec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24-Dec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31-Dec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07-Jan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391524"/>
                  </a:ext>
                </a:extLst>
              </a:tr>
              <a:tr h="525082">
                <a:tc>
                  <a:txBody>
                    <a:bodyPr/>
                    <a:lstStyle/>
                    <a:p>
                      <a:pPr algn="ctr" fontAlgn="ctr">
                        <a:buNone/>
                      </a:pPr>
                      <a:r>
                        <a:rPr lang="en-GB" sz="1050" b="0" i="0" u="none" strike="noStrike">
                          <a:solidFill>
                            <a:srgbClr val="000000"/>
                          </a:solidFill>
                          <a:effectLst/>
                          <a:latin typeface="Arial" panose="020B0604020202020204" pitchFamily="34" charset="0"/>
                        </a:rPr>
                        <a:t>Fri</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11-Sep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18-Sep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25-Sep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02-Oct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09-Oct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16-Oct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23-Oct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30-Oct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06-Nov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13-Nov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20-Nov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27-Nov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04-Dec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11-Dec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18-Dec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25-Dec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ctr" fontAlgn="ctr">
                        <a:buNone/>
                      </a:pPr>
                      <a:r>
                        <a:rPr lang="en-GB" sz="1050" b="0" i="0" u="none" strike="noStrike" dirty="0">
                          <a:solidFill>
                            <a:srgbClr val="000000"/>
                          </a:solidFill>
                          <a:effectLst/>
                          <a:latin typeface="Arial" panose="020B0604020202020204" pitchFamily="34" charset="0"/>
                        </a:rPr>
                        <a:t>01-Jan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ctr" fontAlgn="ctr">
                        <a:buNone/>
                      </a:pPr>
                      <a:r>
                        <a:rPr lang="en-GB" sz="1050" b="0" i="0" u="none" strike="noStrike">
                          <a:solidFill>
                            <a:srgbClr val="000000"/>
                          </a:solidFill>
                          <a:effectLst/>
                          <a:latin typeface="Arial" panose="020B0604020202020204" pitchFamily="34" charset="0"/>
                        </a:rPr>
                        <a:t>08-Jan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94878723"/>
                  </a:ext>
                </a:extLst>
              </a:tr>
              <a:tr h="525082">
                <a:tc>
                  <a:txBody>
                    <a:bodyPr/>
                    <a:lstStyle/>
                    <a:p>
                      <a:pPr algn="ctr" fontAlgn="ctr">
                        <a:buNone/>
                      </a:pPr>
                      <a:r>
                        <a:rPr lang="en-GB" sz="1050" b="0" i="0" u="none" strike="noStrike">
                          <a:solidFill>
                            <a:srgbClr val="000000"/>
                          </a:solidFill>
                          <a:effectLst/>
                          <a:latin typeface="Arial" panose="020B0604020202020204" pitchFamily="34" charset="0"/>
                        </a:rPr>
                        <a:t>Sat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12-Sep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19-Sep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26-Sep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03-Oct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10-Oct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17-Oct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24-Oct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31-Oct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07-Nov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14-Nov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21-Nov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28-Nov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05-Dec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12-Dec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19-Dec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26-Dec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ctr" fontAlgn="ctr">
                        <a:buNone/>
                      </a:pPr>
                      <a:r>
                        <a:rPr lang="en-GB" sz="1050" b="0" i="0" u="none" strike="noStrike" dirty="0">
                          <a:solidFill>
                            <a:srgbClr val="000000"/>
                          </a:solidFill>
                          <a:effectLst/>
                          <a:latin typeface="Arial" panose="020B0604020202020204" pitchFamily="34" charset="0"/>
                        </a:rPr>
                        <a:t>02-Jan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GB" sz="1050" b="0" i="0" u="none" strike="noStrike">
                          <a:solidFill>
                            <a:srgbClr val="000000"/>
                          </a:solidFill>
                          <a:effectLst/>
                          <a:latin typeface="Arial" panose="020B0604020202020204" pitchFamily="34" charset="0"/>
                        </a:rPr>
                        <a:t>09-Jan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26917949"/>
                  </a:ext>
                </a:extLst>
              </a:tr>
              <a:tr h="525082">
                <a:tc>
                  <a:txBody>
                    <a:bodyPr/>
                    <a:lstStyle/>
                    <a:p>
                      <a:pPr algn="ctr" fontAlgn="ctr">
                        <a:buNone/>
                      </a:pPr>
                      <a:r>
                        <a:rPr lang="en-GB" sz="1050" b="0" i="0" u="none" strike="noStrike">
                          <a:solidFill>
                            <a:srgbClr val="000000"/>
                          </a:solidFill>
                          <a:effectLst/>
                          <a:latin typeface="Arial" panose="020B0604020202020204" pitchFamily="34" charset="0"/>
                        </a:rPr>
                        <a:t>Sun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13-Sep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20-Sep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27-Sep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04-Oct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11-Oct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18-Oct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25-Oct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01-Nov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08-Nov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15-Nov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22-Nov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29-Nov</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050" b="0" i="0" u="none" strike="noStrike">
                          <a:solidFill>
                            <a:srgbClr val="000000"/>
                          </a:solidFill>
                          <a:effectLst/>
                          <a:latin typeface="Arial" panose="020B0604020202020204" pitchFamily="34" charset="0"/>
                        </a:rPr>
                        <a:t>06-Dec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13-Dec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20-Dec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Arial" panose="020B0604020202020204" pitchFamily="34" charset="0"/>
                        </a:rPr>
                        <a:t>27-Dec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buNone/>
                      </a:pPr>
                      <a:r>
                        <a:rPr lang="en-GB" sz="1050" b="0" i="0" u="none" strike="noStrike" dirty="0">
                          <a:solidFill>
                            <a:srgbClr val="000000"/>
                          </a:solidFill>
                          <a:effectLst/>
                          <a:latin typeface="Arial" panose="020B0604020202020204" pitchFamily="34" charset="0"/>
                        </a:rPr>
                        <a:t>03-Jan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Arial" panose="020B0604020202020204" pitchFamily="34" charset="0"/>
                        </a:rPr>
                        <a:t>10-Jan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49128450"/>
                  </a:ext>
                </a:extLst>
              </a:tr>
            </a:tbl>
          </a:graphicData>
        </a:graphic>
      </p:graphicFrame>
    </p:spTree>
    <p:extLst>
      <p:ext uri="{BB962C8B-B14F-4D97-AF65-F5344CB8AC3E}">
        <p14:creationId xmlns:p14="http://schemas.microsoft.com/office/powerpoint/2010/main" val="2778389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E8D5F7-BF37-75F6-1258-3D6EBEF7815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EA7FD85-3A79-47D0-4A3C-56153D5F3B31}"/>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0531EB55-1AD8-4131-45F5-E78B9BCAF153}"/>
              </a:ext>
            </a:extLst>
          </p:cNvPr>
          <p:cNvSpPr txBox="1"/>
          <p:nvPr/>
        </p:nvSpPr>
        <p:spPr>
          <a:xfrm>
            <a:off x="910072" y="497150"/>
            <a:ext cx="10520039" cy="6494085"/>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Module Delivery Scheme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Week 1: </a:t>
            </a:r>
            <a:r>
              <a:rPr lang="en-GB" sz="2400" dirty="0">
                <a:latin typeface="Arial" panose="020B0604020202020204" pitchFamily="34" charset="0"/>
                <a:cs typeface="Arial" panose="020B0604020202020204" pitchFamily="34" charset="0"/>
              </a:rPr>
              <a:t>	Introduction to the Module</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Week 2: </a:t>
            </a:r>
            <a:r>
              <a:rPr lang="en-GB" sz="2400" dirty="0">
                <a:latin typeface="Arial" panose="020B0604020202020204" pitchFamily="34" charset="0"/>
                <a:cs typeface="Arial" panose="020B0604020202020204" pitchFamily="34" charset="0"/>
              </a:rPr>
              <a:t>	Component 1 Launch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Week 3: </a:t>
            </a:r>
            <a:r>
              <a:rPr lang="en-GB" sz="2400" dirty="0">
                <a:latin typeface="Arial" panose="020B0604020202020204" pitchFamily="34" charset="0"/>
                <a:cs typeface="Arial" panose="020B0604020202020204" pitchFamily="34" charset="0"/>
              </a:rPr>
              <a:t>	PESTEL Analysis</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Week 4: </a:t>
            </a:r>
            <a:r>
              <a:rPr lang="en-GB" sz="2400" dirty="0">
                <a:latin typeface="Arial" panose="020B0604020202020204" pitchFamily="34" charset="0"/>
                <a:cs typeface="Arial" panose="020B0604020202020204" pitchFamily="34" charset="0"/>
              </a:rPr>
              <a:t>	Cause and Effect (Fishbone) Diagram</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Week 5: </a:t>
            </a:r>
            <a:r>
              <a:rPr lang="en-GB" sz="2400" dirty="0">
                <a:latin typeface="Arial" panose="020B0604020202020204" pitchFamily="34" charset="0"/>
                <a:cs typeface="Arial" panose="020B0604020202020204" pitchFamily="34" charset="0"/>
              </a:rPr>
              <a:t>	Component 1 Workshop</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Week 6: </a:t>
            </a:r>
            <a:r>
              <a:rPr lang="en-GB" sz="2400" dirty="0">
                <a:latin typeface="Arial" panose="020B0604020202020204" pitchFamily="34" charset="0"/>
                <a:cs typeface="Arial" panose="020B0604020202020204" pitchFamily="34" charset="0"/>
              </a:rPr>
              <a:t>	Component 1 - Individual Presentation Assessment</a:t>
            </a: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65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F5BDA-51B6-1526-8E3A-E77BB93CE578}"/>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0958337-874C-6628-B454-CAAEA6A5A328}"/>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4AF21FF5-6C2E-2FE8-6754-224CE14CA585}"/>
              </a:ext>
            </a:extLst>
          </p:cNvPr>
          <p:cNvSpPr txBox="1"/>
          <p:nvPr/>
        </p:nvSpPr>
        <p:spPr>
          <a:xfrm>
            <a:off x="807867" y="497150"/>
            <a:ext cx="10520039" cy="5878532"/>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Module Delivery Scheme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Week 7: </a:t>
            </a:r>
            <a:r>
              <a:rPr lang="en-GB" sz="2400" dirty="0">
                <a:latin typeface="Arial" panose="020B0604020202020204" pitchFamily="34" charset="0"/>
                <a:cs typeface="Arial" panose="020B0604020202020204" pitchFamily="34" charset="0"/>
              </a:rPr>
              <a:t>	Component 2 Launch and PMI Evaluation Technique</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Week 8: </a:t>
            </a:r>
            <a:r>
              <a:rPr lang="en-GB" sz="2400" dirty="0">
                <a:latin typeface="Arial" panose="020B0604020202020204" pitchFamily="34" charset="0"/>
                <a:cs typeface="Arial" panose="020B0604020202020204" pitchFamily="34" charset="0"/>
              </a:rPr>
              <a:t>	Implementation Plans</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Week 9: </a:t>
            </a:r>
            <a:r>
              <a:rPr lang="en-GB" sz="2400" dirty="0">
                <a:latin typeface="Arial" panose="020B0604020202020204" pitchFamily="34" charset="0"/>
                <a:cs typeface="Arial" panose="020B0604020202020204" pitchFamily="34" charset="0"/>
              </a:rPr>
              <a:t>	Key Performance Indicators and SMART Objectives</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Week 10: </a:t>
            </a:r>
            <a:r>
              <a:rPr lang="en-GB" sz="2400" dirty="0">
                <a:latin typeface="Arial" panose="020B0604020202020204" pitchFamily="34" charset="0"/>
                <a:cs typeface="Arial" panose="020B0604020202020204" pitchFamily="34" charset="0"/>
              </a:rPr>
              <a:t>	Component 2 Workshop</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Week 11: </a:t>
            </a:r>
            <a:r>
              <a:rPr lang="en-GB" sz="2400" dirty="0">
                <a:latin typeface="Arial" panose="020B0604020202020204" pitchFamily="34" charset="0"/>
                <a:cs typeface="Arial" panose="020B0604020202020204" pitchFamily="34" charset="0"/>
              </a:rPr>
              <a:t>	Component 2 Submission Deadline</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Week 12: </a:t>
            </a:r>
            <a:r>
              <a:rPr lang="en-GB" sz="2400" dirty="0">
                <a:latin typeface="Arial" panose="020B0604020202020204" pitchFamily="34" charset="0"/>
                <a:cs typeface="Arial" panose="020B0604020202020204" pitchFamily="34" charset="0"/>
              </a:rPr>
              <a:t>	Component 2 Submission Deadline for students with </a:t>
            </a:r>
          </a:p>
          <a:p>
            <a:r>
              <a:rPr lang="en-GB" sz="2400" dirty="0">
                <a:latin typeface="Arial" panose="020B0604020202020204" pitchFamily="34" charset="0"/>
                <a:cs typeface="Arial" panose="020B0604020202020204" pitchFamily="34" charset="0"/>
              </a:rPr>
              <a:t>                	pre-approved Compensatory Measures</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0992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E70FB5-8288-EB66-674F-7829C332384E}"/>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1B40B7B-5AE3-53B1-7880-B8FFB65456B9}"/>
              </a:ext>
            </a:extLst>
          </p:cNvPr>
          <p:cNvSpPr>
            <a:spLocks noGrp="1"/>
          </p:cNvSpPr>
          <p:nvPr>
            <p:ph type="pic" sz="quarter" idx="11"/>
          </p:nvPr>
        </p:nvSpPr>
        <p:spPr>
          <a:xfrm>
            <a:off x="500332" y="1368663"/>
            <a:ext cx="6699458" cy="4208016"/>
          </a:xfrm>
        </p:spPr>
        <p:txBody>
          <a:bodyPr/>
          <a:lstStyle/>
          <a:p>
            <a:r>
              <a:rPr lang="en-GB" dirty="0">
                <a:latin typeface="Arial" panose="020B0604020202020204" pitchFamily="34" charset="0"/>
                <a:cs typeface="Arial" panose="020B0604020202020204" pitchFamily="34" charset="0"/>
              </a:rPr>
              <a:t>The lecture delivery will be directly linked to the assignment tasks.</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 are expected to work on your assignment and bring your drafts to the class.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Additional academic sessions are available to you to support your progress with your assignment.</a:t>
            </a:r>
          </a:p>
          <a:p>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3" name="TextBox 2">
            <a:extLst>
              <a:ext uri="{FF2B5EF4-FFF2-40B4-BE49-F238E27FC236}">
                <a16:creationId xmlns:a16="http://schemas.microsoft.com/office/drawing/2014/main" id="{C138DF5D-7593-D751-20A8-1E9E060A2286}"/>
              </a:ext>
            </a:extLst>
          </p:cNvPr>
          <p:cNvSpPr txBox="1"/>
          <p:nvPr/>
        </p:nvSpPr>
        <p:spPr>
          <a:xfrm>
            <a:off x="807867" y="406850"/>
            <a:ext cx="10520039"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Each Week…</a:t>
            </a:r>
          </a:p>
        </p:txBody>
      </p:sp>
      <p:pic>
        <p:nvPicPr>
          <p:cNvPr id="2050" name="Picture 2" descr="Image result for to do">
            <a:extLst>
              <a:ext uri="{FF2B5EF4-FFF2-40B4-BE49-F238E27FC236}">
                <a16:creationId xmlns:a16="http://schemas.microsoft.com/office/drawing/2014/main" id="{F4C40E18-7953-9C10-3493-9900123CCEC8}"/>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7936302" y="2233143"/>
            <a:ext cx="3521135" cy="239171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7098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601690-073F-1AAC-15FC-4C37C90CBA82}"/>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F565888-4E54-5854-CA2A-99F9F75A5CA3}"/>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F8003DA2-AA53-BA4E-FDDE-B8A00399F4C1}"/>
              </a:ext>
            </a:extLst>
          </p:cNvPr>
          <p:cNvSpPr txBox="1"/>
          <p:nvPr/>
        </p:nvSpPr>
        <p:spPr>
          <a:xfrm>
            <a:off x="835980" y="452764"/>
            <a:ext cx="10520039" cy="5355312"/>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Assessment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Your programme of study is Cert HE in Business Skills for the Workplace.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Therefore, to be successful in this module, you need to demonstrate a wide range of competencies that will benefit you and/or your future employers.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includes, for example, demonstrating that you can: </a:t>
            </a:r>
          </a:p>
          <a:p>
            <a:endParaRPr lang="en-GB" sz="1000" dirty="0">
              <a:latin typeface="Arial" panose="020B0604020202020204" pitchFamily="34" charset="0"/>
              <a:cs typeface="Arial" panose="020B0604020202020204" pitchFamily="34" charset="0"/>
            </a:endParaRPr>
          </a:p>
          <a:p>
            <a:pPr marL="1257300" lvl="2"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Undertake research </a:t>
            </a:r>
          </a:p>
          <a:p>
            <a:pPr marL="1257300" lvl="2"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Analysis data </a:t>
            </a:r>
          </a:p>
          <a:p>
            <a:pPr marL="1257300" lvl="2"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Deliver a verbal presentation to an audience</a:t>
            </a:r>
          </a:p>
          <a:p>
            <a:pPr marL="1257300" lvl="2"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Prepare a business report </a:t>
            </a:r>
          </a:p>
          <a:p>
            <a:pPr marL="1257300" lvl="2"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Meet deadlines </a:t>
            </a:r>
          </a:p>
        </p:txBody>
      </p:sp>
    </p:spTree>
    <p:extLst>
      <p:ext uri="{BB962C8B-B14F-4D97-AF65-F5344CB8AC3E}">
        <p14:creationId xmlns:p14="http://schemas.microsoft.com/office/powerpoint/2010/main" val="3653296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7694A9-0057-A532-CCF0-67CADF593F53}"/>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679C856-1D7A-88A1-32BE-690A4553E18A}"/>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D5BD20FE-1831-E968-998F-096ECFA0E670}"/>
              </a:ext>
            </a:extLst>
          </p:cNvPr>
          <p:cNvSpPr txBox="1"/>
          <p:nvPr/>
        </p:nvSpPr>
        <p:spPr>
          <a:xfrm>
            <a:off x="378780" y="292963"/>
            <a:ext cx="11434439" cy="5816977"/>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Assessment</a:t>
            </a:r>
          </a:p>
          <a:p>
            <a:pPr algn="ctr"/>
            <a:endParaRPr lang="en-GB" sz="24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Component 1: 5 – 10minute Individual Presentation </a:t>
            </a:r>
            <a:r>
              <a:rPr lang="en-GB" dirty="0">
                <a:latin typeface="Arial" panose="020B0604020202020204" pitchFamily="34" charset="0"/>
                <a:cs typeface="Arial" panose="020B0604020202020204" pitchFamily="34" charset="0"/>
              </a:rPr>
              <a:t>(weighting 50%)</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Launch: Week 2 – week commencing Monday 14</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September 2026</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Submit: Week 6 – week commencing  Monday 12</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October 2026</a:t>
            </a:r>
          </a:p>
          <a:p>
            <a:pPr marL="3086100" lvl="6"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Note: Presentations will take place during the lecture session in week 6</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Component 2: 1,500-word Individual Report </a:t>
            </a:r>
            <a:r>
              <a:rPr lang="en-GB" dirty="0">
                <a:latin typeface="Arial" panose="020B0604020202020204" pitchFamily="34" charset="0"/>
                <a:cs typeface="Arial" panose="020B0604020202020204" pitchFamily="34" charset="0"/>
              </a:rPr>
              <a:t>(weighting 50%)</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Launch: Week 7 – week commencing Monday 19</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October 2026</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Submit: Week 11 – by 10:00am Tuesday 17</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November 2026</a:t>
            </a:r>
          </a:p>
        </p:txBody>
      </p:sp>
    </p:spTree>
    <p:extLst>
      <p:ext uri="{BB962C8B-B14F-4D97-AF65-F5344CB8AC3E}">
        <p14:creationId xmlns:p14="http://schemas.microsoft.com/office/powerpoint/2010/main" val="885515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8D727-6C95-33DA-B4B1-A609271E4F5D}"/>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3883D55-8743-3F4E-C601-2C231BCAB379}"/>
              </a:ext>
            </a:extLst>
          </p:cNvPr>
          <p:cNvSpPr>
            <a:spLocks noGrp="1"/>
          </p:cNvSpPr>
          <p:nvPr>
            <p:ph type="pic" sz="quarter" idx="11"/>
          </p:nvPr>
        </p:nvSpPr>
        <p:spPr>
          <a:xfrm>
            <a:off x="664234" y="1956039"/>
            <a:ext cx="10691785"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DAEB33E1-5D6E-E323-F161-CAE94F0C2CFC}"/>
              </a:ext>
            </a:extLst>
          </p:cNvPr>
          <p:cNvSpPr txBox="1"/>
          <p:nvPr/>
        </p:nvSpPr>
        <p:spPr>
          <a:xfrm>
            <a:off x="616202" y="88809"/>
            <a:ext cx="10959594" cy="5878532"/>
          </a:xfrm>
          <a:prstGeom prst="rect">
            <a:avLst/>
          </a:prstGeom>
          <a:noFill/>
        </p:spPr>
        <p:txBody>
          <a:bodyPr wrap="square" rtlCol="0">
            <a:spAutoFit/>
          </a:bodyPr>
          <a:lstStyle/>
          <a:p>
            <a:pPr algn="ctr"/>
            <a:endParaRPr lang="en-GB" sz="2400" b="1" dirty="0">
              <a:latin typeface="Arial" panose="020B0604020202020204" pitchFamily="34" charset="0"/>
              <a:cs typeface="Arial" panose="020B0604020202020204" pitchFamily="34" charset="0"/>
            </a:endParaRPr>
          </a:p>
          <a:p>
            <a:pPr algn="ctr"/>
            <a:r>
              <a:rPr lang="en-GB" sz="4400" b="1" dirty="0">
                <a:latin typeface="Arial" panose="020B0604020202020204" pitchFamily="34" charset="0"/>
                <a:cs typeface="Arial" panose="020B0604020202020204" pitchFamily="34" charset="0"/>
              </a:rPr>
              <a:t>Component 1</a:t>
            </a:r>
          </a:p>
          <a:p>
            <a:endParaRPr lang="en-GB" sz="24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The individual presentation requires you to present in front </a:t>
            </a:r>
          </a:p>
          <a:p>
            <a:pPr algn="ctr"/>
            <a:r>
              <a:rPr lang="en-GB" sz="2800" dirty="0">
                <a:latin typeface="Arial" panose="020B0604020202020204" pitchFamily="34" charset="0"/>
                <a:cs typeface="Arial" panose="020B0604020202020204" pitchFamily="34" charset="0"/>
              </a:rPr>
              <a:t>of </a:t>
            </a:r>
            <a:r>
              <a:rPr lang="en-GB" sz="2800" b="1" u="sng" dirty="0">
                <a:latin typeface="Arial" panose="020B0604020202020204" pitchFamily="34" charset="0"/>
                <a:cs typeface="Arial" panose="020B0604020202020204" pitchFamily="34" charset="0"/>
              </a:rPr>
              <a:t>some</a:t>
            </a:r>
            <a:r>
              <a:rPr lang="en-GB" sz="2800" dirty="0">
                <a:latin typeface="Arial" panose="020B0604020202020204" pitchFamily="34" charset="0"/>
                <a:cs typeface="Arial" panose="020B0604020202020204" pitchFamily="34" charset="0"/>
              </a:rPr>
              <a:t> of your group members.</a:t>
            </a:r>
          </a:p>
          <a:p>
            <a:endParaRPr lang="en-GB" sz="2400" dirty="0">
              <a:latin typeface="Arial" panose="020B0604020202020204" pitchFamily="34" charset="0"/>
              <a:cs typeface="Arial" panose="020B0604020202020204" pitchFamily="34" charset="0"/>
            </a:endParaRPr>
          </a:p>
          <a:p>
            <a:pPr algn="ctr"/>
            <a:r>
              <a:rPr lang="en-GB" sz="4400" dirty="0">
                <a:latin typeface="Arial" panose="020B0604020202020204" pitchFamily="34" charset="0"/>
                <a:cs typeface="Arial" panose="020B0604020202020204" pitchFamily="34" charset="0"/>
              </a:rPr>
              <a:t>How do you feel about this??</a:t>
            </a: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122" name="Picture 2">
            <a:extLst>
              <a:ext uri="{FF2B5EF4-FFF2-40B4-BE49-F238E27FC236}">
                <a16:creationId xmlns:a16="http://schemas.microsoft.com/office/drawing/2014/main" id="{71515645-E5B0-7C13-6760-F0BB2181295C}"/>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b="7573"/>
          <a:stretch/>
        </p:blipFill>
        <p:spPr bwMode="auto">
          <a:xfrm>
            <a:off x="3275861" y="3697031"/>
            <a:ext cx="2334828" cy="206906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755ABD5E-4903-B008-F532-A5EF843F3E6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1992"/>
          <a:stretch/>
        </p:blipFill>
        <p:spPr bwMode="auto">
          <a:xfrm>
            <a:off x="6095999" y="3697031"/>
            <a:ext cx="2980811" cy="2069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21209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1A80F-161A-6C8D-2785-D8499B66868C}"/>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A0DD0CA-439F-B141-CDC9-1A2FEABBBA64}"/>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D52768B5-2FCC-D4E5-E48A-C008353B7FA4}"/>
              </a:ext>
            </a:extLst>
          </p:cNvPr>
          <p:cNvSpPr txBox="1"/>
          <p:nvPr/>
        </p:nvSpPr>
        <p:spPr>
          <a:xfrm>
            <a:off x="4998128" y="612844"/>
            <a:ext cx="6529638" cy="5632311"/>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There will be plenty of support available to help you with your presentation.</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Each week you will work on your presentation, and we will discuss your progress.</a:t>
            </a:r>
          </a:p>
          <a:p>
            <a:pPr marL="342900" indent="-342900">
              <a:buFont typeface="Arial" panose="020B0604020202020204" pitchFamily="34" charset="0"/>
              <a:buChar char="•"/>
            </a:pPr>
            <a:endParaRPr lang="en-GB" sz="2400" cap="none"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cap="none" dirty="0">
                <a:latin typeface="Arial" panose="020B0604020202020204" pitchFamily="34" charset="0"/>
                <a:cs typeface="Arial" panose="020B0604020202020204" pitchFamily="34" charset="0"/>
              </a:rPr>
              <a:t>There is a very close correlation between non-attendance/non-engagement in the classes and students failing this module.</a:t>
            </a:r>
          </a:p>
          <a:p>
            <a:endParaRPr lang="en-GB" sz="2400" cap="none"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It is extremely important you attend </a:t>
            </a:r>
            <a:r>
              <a:rPr lang="en-GB" sz="2400" b="1" u="sng" dirty="0">
                <a:latin typeface="Arial" panose="020B0604020202020204" pitchFamily="34" charset="0"/>
                <a:cs typeface="Arial" panose="020B0604020202020204" pitchFamily="34" charset="0"/>
              </a:rPr>
              <a:t>AND</a:t>
            </a:r>
            <a:r>
              <a:rPr lang="en-GB" sz="2400" dirty="0">
                <a:latin typeface="Arial" panose="020B0604020202020204" pitchFamily="34" charset="0"/>
                <a:cs typeface="Arial" panose="020B0604020202020204" pitchFamily="34" charset="0"/>
              </a:rPr>
              <a:t> engage with your classes each week….I can’t teach you if you are not open to learning!</a:t>
            </a:r>
          </a:p>
        </p:txBody>
      </p:sp>
      <p:pic>
        <p:nvPicPr>
          <p:cNvPr id="6152" name="Picture 8">
            <a:extLst>
              <a:ext uri="{FF2B5EF4-FFF2-40B4-BE49-F238E27FC236}">
                <a16:creationId xmlns:a16="http://schemas.microsoft.com/office/drawing/2014/main" id="{549223C4-3957-8EC8-2BB6-87FC1DA73B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784" y="1320554"/>
            <a:ext cx="3971398" cy="42168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C1E07F-5321-9E5A-CF59-2D4BE27FAE5C}"/>
              </a:ext>
            </a:extLst>
          </p:cNvPr>
          <p:cNvSpPr txBox="1"/>
          <p:nvPr/>
        </p:nvSpPr>
        <p:spPr>
          <a:xfrm>
            <a:off x="1130740" y="267367"/>
            <a:ext cx="2757486" cy="769441"/>
          </a:xfrm>
          <a:prstGeom prst="rect">
            <a:avLst/>
          </a:prstGeom>
          <a:noFill/>
        </p:spPr>
        <p:txBody>
          <a:bodyPr wrap="none" rtlCol="0">
            <a:spAutoFit/>
          </a:bodyPr>
          <a:lstStyle/>
          <a:p>
            <a:r>
              <a:rPr lang="en-GB" sz="4400" b="1" dirty="0">
                <a:latin typeface="Arial" panose="020B0604020202020204" pitchFamily="34" charset="0"/>
                <a:cs typeface="Arial" panose="020B0604020202020204" pitchFamily="34" charset="0"/>
              </a:rPr>
              <a:t>Advice….</a:t>
            </a:r>
          </a:p>
        </p:txBody>
      </p:sp>
    </p:spTree>
    <p:extLst>
      <p:ext uri="{BB962C8B-B14F-4D97-AF65-F5344CB8AC3E}">
        <p14:creationId xmlns:p14="http://schemas.microsoft.com/office/powerpoint/2010/main" val="3079598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F3E5C9-979F-A266-CE2F-462971863B5F}"/>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DB39EFE-5CBC-E7F1-742D-77B1237B5577}"/>
              </a:ext>
            </a:extLst>
          </p:cNvPr>
          <p:cNvSpPr>
            <a:spLocks noGrp="1"/>
          </p:cNvSpPr>
          <p:nvPr>
            <p:ph type="pic" sz="quarter" idx="11"/>
          </p:nvPr>
        </p:nvSpPr>
        <p:spPr>
          <a:xfrm>
            <a:off x="664234" y="1956039"/>
            <a:ext cx="4715634"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323EC2C8-79B1-DD0F-767D-421F39862883}"/>
              </a:ext>
            </a:extLst>
          </p:cNvPr>
          <p:cNvSpPr txBox="1"/>
          <p:nvPr/>
        </p:nvSpPr>
        <p:spPr>
          <a:xfrm>
            <a:off x="807867" y="1856838"/>
            <a:ext cx="4793943" cy="261610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Now that we have got some of the administration out of the way….</a:t>
            </a:r>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7170" name="Picture 2">
            <a:extLst>
              <a:ext uri="{FF2B5EF4-FFF2-40B4-BE49-F238E27FC236}">
                <a16:creationId xmlns:a16="http://schemas.microsoft.com/office/drawing/2014/main" id="{CE176D27-7BC3-C365-8B59-3C425833390E}"/>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6702640" y="1420427"/>
            <a:ext cx="4048218" cy="348892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7530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94C3F8-18AD-E4D9-EDA5-87B49933AA7F}"/>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EF49CEC-29E6-E92F-3625-09E0AB137ECD}"/>
              </a:ext>
            </a:extLst>
          </p:cNvPr>
          <p:cNvSpPr>
            <a:spLocks noGrp="1"/>
          </p:cNvSpPr>
          <p:nvPr>
            <p:ph type="pic" sz="quarter" idx="11"/>
          </p:nvPr>
        </p:nvSpPr>
        <p:spPr>
          <a:xfrm>
            <a:off x="5544103" y="580001"/>
            <a:ext cx="5255581"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9D96268F-24A3-BA88-D0A6-D84C92BB6111}"/>
              </a:ext>
            </a:extLst>
          </p:cNvPr>
          <p:cNvSpPr txBox="1"/>
          <p:nvPr/>
        </p:nvSpPr>
        <p:spPr>
          <a:xfrm>
            <a:off x="1038687" y="1177956"/>
            <a:ext cx="2490187" cy="2185214"/>
          </a:xfrm>
          <a:prstGeom prst="rect">
            <a:avLst/>
          </a:prstGeom>
          <a:noFill/>
        </p:spPr>
        <p:txBody>
          <a:bodyPr wrap="square" rtlCol="0">
            <a:spAutoFit/>
          </a:bodyPr>
          <a:lstStyle/>
          <a:p>
            <a:pPr algn="ctr"/>
            <a:endParaRPr lang="en-GB" sz="4800" b="1" dirty="0">
              <a:latin typeface="Arial" panose="020B0604020202020204" pitchFamily="34" charset="0"/>
              <a:cs typeface="Arial" panose="020B0604020202020204" pitchFamily="34" charset="0"/>
            </a:endParaRPr>
          </a:p>
          <a:p>
            <a:pPr algn="ctr"/>
            <a:endParaRPr lang="en-GB" sz="40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p:txBody>
      </p:sp>
      <p:pic>
        <p:nvPicPr>
          <p:cNvPr id="4098" name="Picture 2">
            <a:extLst>
              <a:ext uri="{FF2B5EF4-FFF2-40B4-BE49-F238E27FC236}">
                <a16:creationId xmlns:a16="http://schemas.microsoft.com/office/drawing/2014/main" id="{6BA21646-FBFC-862F-BB24-1AAC5A66F2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720" y="1562882"/>
            <a:ext cx="4134776" cy="345618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36ED25-6BAC-7849-CF42-01EE7BDF49EE}"/>
              </a:ext>
            </a:extLst>
          </p:cNvPr>
          <p:cNvSpPr txBox="1"/>
          <p:nvPr/>
        </p:nvSpPr>
        <p:spPr>
          <a:xfrm>
            <a:off x="5650301" y="845083"/>
            <a:ext cx="5883215" cy="483209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So, a few things about myself…</a:t>
            </a:r>
          </a:p>
          <a:p>
            <a:endParaRPr lang="en-GB" sz="2800" dirty="0">
              <a:latin typeface="Arial" panose="020B0604020202020204" pitchFamily="34" charset="0"/>
              <a:cs typeface="Arial" panose="020B0604020202020204" pitchFamily="34" charset="0"/>
            </a:endParaRPr>
          </a:p>
          <a:p>
            <a:pPr marL="514350" indent="-514350">
              <a:buAutoNum type="arabicParenR"/>
            </a:pPr>
            <a:r>
              <a:rPr lang="en-GB" sz="2800" dirty="0">
                <a:latin typeface="Arial" panose="020B0604020202020204" pitchFamily="34" charset="0"/>
                <a:cs typeface="Arial" panose="020B0604020202020204" pitchFamily="34" charset="0"/>
              </a:rPr>
              <a:t>What I was like as a student.</a:t>
            </a:r>
          </a:p>
          <a:p>
            <a:pPr marL="514350" indent="-514350">
              <a:buAutoNum type="arabicParenR"/>
            </a:pPr>
            <a:endParaRPr lang="en-GB" sz="2800" dirty="0">
              <a:latin typeface="Arial" panose="020B0604020202020204" pitchFamily="34" charset="0"/>
              <a:cs typeface="Arial" panose="020B0604020202020204" pitchFamily="34" charset="0"/>
            </a:endParaRPr>
          </a:p>
          <a:p>
            <a:pPr marL="514350" indent="-514350">
              <a:buAutoNum type="arabicParenR"/>
            </a:pPr>
            <a:r>
              <a:rPr lang="en-GB" sz="2800" dirty="0">
                <a:latin typeface="Arial" panose="020B0604020202020204" pitchFamily="34" charset="0"/>
                <a:cs typeface="Arial" panose="020B0604020202020204" pitchFamily="34" charset="0"/>
              </a:rPr>
              <a:t>Other than teaching, what other jobs I have had.</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3)  What I enjoy about teaching.</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4)   My favourite film is….</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8216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1C2D73-BF0C-FA0C-26DF-8CC826B7DC84}"/>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8EDD7B5-F022-AADA-04B5-656F2AEA9CD7}"/>
              </a:ext>
            </a:extLst>
          </p:cNvPr>
          <p:cNvSpPr>
            <a:spLocks noGrp="1"/>
          </p:cNvSpPr>
          <p:nvPr>
            <p:ph type="pic" sz="quarter" idx="11"/>
          </p:nvPr>
        </p:nvSpPr>
        <p:spPr>
          <a:xfrm>
            <a:off x="664234" y="1956039"/>
            <a:ext cx="4689001" cy="6858000"/>
          </a:xfrm>
        </p:spPr>
        <p:txBody>
          <a:bodyPr/>
          <a:lstStyle/>
          <a:p>
            <a:pPr marL="0" indent="0">
              <a:buNone/>
            </a:pPr>
            <a:endParaRPr lang="en-GB" dirty="0"/>
          </a:p>
          <a:p>
            <a:pPr marL="0" indent="0">
              <a:buNone/>
            </a:pPr>
            <a:endParaRPr lang="en-GB" dirty="0"/>
          </a:p>
        </p:txBody>
      </p:sp>
      <p:pic>
        <p:nvPicPr>
          <p:cNvPr id="8196" name="Picture 4">
            <a:extLst>
              <a:ext uri="{FF2B5EF4-FFF2-40B4-BE49-F238E27FC236}">
                <a16:creationId xmlns:a16="http://schemas.microsoft.com/office/drawing/2014/main" id="{D079DB12-F2C6-F5A6-CEC3-EDA63220E1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833" t="5339" r="4584" b="9223"/>
          <a:stretch/>
        </p:blipFill>
        <p:spPr bwMode="auto">
          <a:xfrm>
            <a:off x="7818197" y="1956039"/>
            <a:ext cx="3502535" cy="276095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BD15399-0658-6CFE-66E6-86B9921943FF}"/>
              </a:ext>
            </a:extLst>
          </p:cNvPr>
          <p:cNvSpPr txBox="1"/>
          <p:nvPr/>
        </p:nvSpPr>
        <p:spPr>
          <a:xfrm>
            <a:off x="513901" y="505776"/>
            <a:ext cx="6663276" cy="5262979"/>
          </a:xfrm>
          <a:prstGeom prst="rect">
            <a:avLst/>
          </a:prstGeom>
          <a:noFill/>
        </p:spPr>
        <p:txBody>
          <a:bodyPr wrap="square" rtlCol="0">
            <a:spAutoFit/>
          </a:bodyPr>
          <a:lstStyle/>
          <a:p>
            <a:pPr marL="514350" indent="-514350">
              <a:buAutoNum type="arabicParenR"/>
            </a:pPr>
            <a:r>
              <a:rPr lang="en-GB" sz="2800" dirty="0">
                <a:latin typeface="Arial" panose="020B0604020202020204" pitchFamily="34" charset="0"/>
                <a:cs typeface="Arial" panose="020B0604020202020204" pitchFamily="34" charset="0"/>
              </a:rPr>
              <a:t>What is your name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2) Why did you decide to study at UWTSD…and are you </a:t>
            </a:r>
            <a:r>
              <a:rPr lang="en-GB" sz="2800" b="1" u="sng" dirty="0">
                <a:latin typeface="Arial" panose="020B0604020202020204" pitchFamily="34" charset="0"/>
                <a:cs typeface="Arial" panose="020B0604020202020204" pitchFamily="34" charset="0"/>
              </a:rPr>
              <a:t>still</a:t>
            </a:r>
            <a:r>
              <a:rPr lang="en-GB" sz="2800" dirty="0">
                <a:latin typeface="Arial" panose="020B0604020202020204" pitchFamily="34" charset="0"/>
                <a:cs typeface="Arial" panose="020B0604020202020204" pitchFamily="34" charset="0"/>
              </a:rPr>
              <a:t> motivated to achieve this?</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3) Identify a characteristic/attribute that you think contributes to a positive classroom experience. Explain why you think this is important.</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4) What is your favourite film…and why?</a:t>
            </a:r>
          </a:p>
        </p:txBody>
      </p:sp>
    </p:spTree>
    <p:extLst>
      <p:ext uri="{BB962C8B-B14F-4D97-AF65-F5344CB8AC3E}">
        <p14:creationId xmlns:p14="http://schemas.microsoft.com/office/powerpoint/2010/main" val="40617797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010CA-FADB-907A-5D82-7093C8D6DFFE}"/>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28B5DE9-07A5-2626-14CB-CEF0004C580D}"/>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9220" name="Picture 4">
            <a:extLst>
              <a:ext uri="{FF2B5EF4-FFF2-40B4-BE49-F238E27FC236}">
                <a16:creationId xmlns:a16="http://schemas.microsoft.com/office/drawing/2014/main" id="{6888A751-62D0-D41E-FF1D-D69957CEE9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03"/>
          <a:stretch/>
        </p:blipFill>
        <p:spPr bwMode="auto">
          <a:xfrm>
            <a:off x="2943694" y="1129333"/>
            <a:ext cx="6304612" cy="459933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3273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0B2977-171C-D440-F6A0-B78C23AA377B}"/>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C2E4DD4-240B-6210-4977-1F42E0DC4235}"/>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AA3C5550-A9EB-873F-5F88-48C943BE8210}"/>
              </a:ext>
            </a:extLst>
          </p:cNvPr>
          <p:cNvSpPr txBox="1"/>
          <p:nvPr/>
        </p:nvSpPr>
        <p:spPr>
          <a:xfrm>
            <a:off x="-3062797" y="-435006"/>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242" name="Picture 2">
            <a:extLst>
              <a:ext uri="{FF2B5EF4-FFF2-40B4-BE49-F238E27FC236}">
                <a16:creationId xmlns:a16="http://schemas.microsoft.com/office/drawing/2014/main" id="{D796A6CD-F096-6497-4C9B-57A4ED96BE7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67" b="10972"/>
          <a:stretch/>
        </p:blipFill>
        <p:spPr bwMode="auto">
          <a:xfrm>
            <a:off x="1204102" y="1967448"/>
            <a:ext cx="4069233" cy="285624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04E6330-E745-8017-A67A-0F14E052BC31}"/>
              </a:ext>
            </a:extLst>
          </p:cNvPr>
          <p:cNvSpPr txBox="1"/>
          <p:nvPr/>
        </p:nvSpPr>
        <p:spPr>
          <a:xfrm>
            <a:off x="6215397" y="2392251"/>
            <a:ext cx="3563427" cy="1754326"/>
          </a:xfrm>
          <a:prstGeom prst="rect">
            <a:avLst/>
          </a:prstGeom>
          <a:noFill/>
        </p:spPr>
        <p:txBody>
          <a:bodyPr wrap="square" rtlCol="0">
            <a:spAutoFit/>
          </a:bodyPr>
          <a:lstStyle/>
          <a:p>
            <a:pPr algn="ctr"/>
            <a:r>
              <a:rPr lang="en-GB" sz="5400" b="1" dirty="0">
                <a:latin typeface="Arial" panose="020B0604020202020204" pitchFamily="34" charset="0"/>
                <a:cs typeface="Arial" panose="020B0604020202020204" pitchFamily="34" charset="0"/>
              </a:rPr>
              <a:t>Week 1  Session 2</a:t>
            </a:r>
          </a:p>
        </p:txBody>
      </p:sp>
    </p:spTree>
    <p:extLst>
      <p:ext uri="{BB962C8B-B14F-4D97-AF65-F5344CB8AC3E}">
        <p14:creationId xmlns:p14="http://schemas.microsoft.com/office/powerpoint/2010/main" val="28211595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619CCE-3E58-1EA6-1315-EC23BE8AB17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442C1E1-5D8F-2552-2450-CE9DEA124193}"/>
              </a:ext>
            </a:extLst>
          </p:cNvPr>
          <p:cNvSpPr txBox="1"/>
          <p:nvPr/>
        </p:nvSpPr>
        <p:spPr>
          <a:xfrm>
            <a:off x="785004" y="2539700"/>
            <a:ext cx="6150634" cy="1323439"/>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The Teaching and Learning Environment</a:t>
            </a:r>
          </a:p>
        </p:txBody>
      </p:sp>
      <p:pic>
        <p:nvPicPr>
          <p:cNvPr id="5122" name="Picture 2" descr="41,800+ Classroom Banner Stock Photos, Pictures &amp; Royalty-Free Images -  iStock">
            <a:extLst>
              <a:ext uri="{FF2B5EF4-FFF2-40B4-BE49-F238E27FC236}">
                <a16:creationId xmlns:a16="http://schemas.microsoft.com/office/drawing/2014/main" id="{06D4FB43-6BA9-C795-2728-CD6AF8ED20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740"/>
          <a:stretch>
            <a:fillRect/>
          </a:stretch>
        </p:blipFill>
        <p:spPr bwMode="auto">
          <a:xfrm>
            <a:off x="7177179" y="2112782"/>
            <a:ext cx="4153978" cy="2505075"/>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74520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CD0EBF-6F78-9A62-EA55-7F7E02C5E0D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4D9AF84-B8E8-E493-6A97-2A5435BD658D}"/>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1026" name="Picture 2" descr="Creating Classroom Community - Empowered">
            <a:extLst>
              <a:ext uri="{FF2B5EF4-FFF2-40B4-BE49-F238E27FC236}">
                <a16:creationId xmlns:a16="http://schemas.microsoft.com/office/drawing/2014/main" id="{D8DB8111-69A1-272D-411B-F7CAC76D1B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6202" y="2425945"/>
            <a:ext cx="3950542" cy="295909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796E480-45B0-82D1-7D18-323897CA8D60}"/>
              </a:ext>
            </a:extLst>
          </p:cNvPr>
          <p:cNvSpPr txBox="1"/>
          <p:nvPr/>
        </p:nvSpPr>
        <p:spPr>
          <a:xfrm>
            <a:off x="448210" y="2062721"/>
            <a:ext cx="6312024" cy="341632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What do you understand by the term ‘Community’?</a:t>
            </a: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What do you understand by the term ‘Class Community’?</a:t>
            </a: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How can the Class Community impact your ability to learn?</a:t>
            </a:r>
          </a:p>
        </p:txBody>
      </p:sp>
      <p:sp>
        <p:nvSpPr>
          <p:cNvPr id="9" name="TextBox 8">
            <a:extLst>
              <a:ext uri="{FF2B5EF4-FFF2-40B4-BE49-F238E27FC236}">
                <a16:creationId xmlns:a16="http://schemas.microsoft.com/office/drawing/2014/main" id="{378E363D-1545-99F9-981D-15E040744BFD}"/>
              </a:ext>
            </a:extLst>
          </p:cNvPr>
          <p:cNvSpPr txBox="1"/>
          <p:nvPr/>
        </p:nvSpPr>
        <p:spPr>
          <a:xfrm>
            <a:off x="727173" y="399554"/>
            <a:ext cx="10800593" cy="1107996"/>
          </a:xfrm>
          <a:prstGeom prst="rect">
            <a:avLst/>
          </a:prstGeom>
          <a:noFill/>
        </p:spPr>
        <p:txBody>
          <a:bodyPr wrap="square">
            <a:spAutoFit/>
          </a:bodyPr>
          <a:lstStyle/>
          <a:p>
            <a:r>
              <a:rPr lang="en-GB" sz="2200" dirty="0">
                <a:latin typeface="Arial" panose="020B0604020202020204" pitchFamily="34" charset="0"/>
                <a:cs typeface="Arial" panose="020B0604020202020204" pitchFamily="34" charset="0"/>
              </a:rPr>
              <a:t>In Teacher Training courses, we are always told that the nature of the ‘Classroom Community’ is an extremely important element in the ‘Teaching and Learning Environment’.</a:t>
            </a:r>
          </a:p>
        </p:txBody>
      </p:sp>
    </p:spTree>
    <p:extLst>
      <p:ext uri="{BB962C8B-B14F-4D97-AF65-F5344CB8AC3E}">
        <p14:creationId xmlns:p14="http://schemas.microsoft.com/office/powerpoint/2010/main" val="26420778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10784-1F0F-376B-A012-97A33FD2E28C}"/>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B632415-C59D-0C58-168B-9FF262CCAE83}"/>
              </a:ext>
            </a:extLst>
          </p:cNvPr>
          <p:cNvSpPr>
            <a:spLocks noGrp="1"/>
          </p:cNvSpPr>
          <p:nvPr>
            <p:ph type="pic" sz="quarter" idx="11"/>
          </p:nvPr>
        </p:nvSpPr>
        <p:spPr>
          <a:xfrm>
            <a:off x="456932" y="1944210"/>
            <a:ext cx="4946453" cy="1296140"/>
          </a:xfrm>
        </p:spPr>
        <p:txBody>
          <a:bodyPr/>
          <a:lstStyle/>
          <a:p>
            <a:pPr marL="0" indent="0">
              <a:buNone/>
            </a:pPr>
            <a:endParaRPr lang="en-GB" dirty="0"/>
          </a:p>
          <a:p>
            <a:pPr marL="0" indent="0">
              <a:buNone/>
            </a:pPr>
            <a:endParaRPr lang="en-GB" dirty="0"/>
          </a:p>
        </p:txBody>
      </p:sp>
      <p:pic>
        <p:nvPicPr>
          <p:cNvPr id="2050" name="Picture 2" descr="Building Community Together – revPACman">
            <a:extLst>
              <a:ext uri="{FF2B5EF4-FFF2-40B4-BE49-F238E27FC236}">
                <a16:creationId xmlns:a16="http://schemas.microsoft.com/office/drawing/2014/main" id="{EAB6882D-8237-3A65-0D24-3E988536EFE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40" t="18788" r="9143" b="19651"/>
          <a:stretch>
            <a:fillRect/>
          </a:stretch>
        </p:blipFill>
        <p:spPr bwMode="auto">
          <a:xfrm>
            <a:off x="3913982" y="308699"/>
            <a:ext cx="4462617" cy="14123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90C79F4-F035-1D24-96AB-2DEC2C6123E9}"/>
              </a:ext>
            </a:extLst>
          </p:cNvPr>
          <p:cNvSpPr txBox="1"/>
          <p:nvPr/>
        </p:nvSpPr>
        <p:spPr>
          <a:xfrm>
            <a:off x="765565" y="2728699"/>
            <a:ext cx="5021802" cy="3170099"/>
          </a:xfrm>
          <a:prstGeom prst="rect">
            <a:avLst/>
          </a:prstGeom>
          <a:noFill/>
          <a:ln w="38100">
            <a:solidFill>
              <a:srgbClr val="FF0000"/>
            </a:solidFill>
          </a:ln>
        </p:spPr>
        <p:txBody>
          <a:bodyPr wrap="square" rtlCol="0">
            <a:spAutoFit/>
          </a:bodyPr>
          <a:lstStyle/>
          <a:p>
            <a:r>
              <a:rPr lang="en-GB" sz="2800" b="1" dirty="0">
                <a:solidFill>
                  <a:srgbClr val="FF0000"/>
                </a:solidFill>
                <a:latin typeface="Arial" panose="020B0604020202020204" pitchFamily="34" charset="0"/>
                <a:cs typeface="Arial" panose="020B0604020202020204" pitchFamily="34" charset="0"/>
              </a:rPr>
              <a:t>How can </a:t>
            </a:r>
            <a:r>
              <a:rPr lang="en-GB" sz="2800" b="1" u="sng" dirty="0">
                <a:solidFill>
                  <a:srgbClr val="FF0000"/>
                </a:solidFill>
                <a:latin typeface="Arial" panose="020B0604020202020204" pitchFamily="34" charset="0"/>
                <a:cs typeface="Arial" panose="020B0604020202020204" pitchFamily="34" charset="0"/>
              </a:rPr>
              <a:t>you</a:t>
            </a:r>
            <a:r>
              <a:rPr lang="en-GB" sz="2800" b="1" dirty="0">
                <a:solidFill>
                  <a:srgbClr val="FF0000"/>
                </a:solidFill>
                <a:latin typeface="Arial" panose="020B0604020202020204" pitchFamily="34" charset="0"/>
                <a:cs typeface="Arial" panose="020B0604020202020204" pitchFamily="34" charset="0"/>
              </a:rPr>
              <a:t> help build and contribute to the Class Community?</a:t>
            </a:r>
          </a:p>
          <a:p>
            <a:endParaRPr lang="en-GB" sz="2000" dirty="0">
              <a:solidFill>
                <a:srgbClr val="FF000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Give one example of what </a:t>
            </a:r>
            <a:r>
              <a:rPr lang="en-GB" sz="2400" b="1" u="sng" dirty="0">
                <a:latin typeface="Arial" panose="020B0604020202020204" pitchFamily="34" charset="0"/>
                <a:cs typeface="Arial" panose="020B0604020202020204" pitchFamily="34" charset="0"/>
              </a:rPr>
              <a:t>you</a:t>
            </a:r>
            <a:r>
              <a:rPr lang="en-GB" sz="2400" dirty="0">
                <a:latin typeface="Arial" panose="020B0604020202020204" pitchFamily="34" charset="0"/>
                <a:cs typeface="Arial" panose="020B0604020202020204" pitchFamily="34" charset="0"/>
              </a:rPr>
              <a:t> could do to help another student with their learning. </a:t>
            </a:r>
          </a:p>
          <a:p>
            <a:endParaRPr lang="en-GB"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363B6BD8-7DB6-D530-9D48-C25383339115}"/>
              </a:ext>
            </a:extLst>
          </p:cNvPr>
          <p:cNvSpPr txBox="1"/>
          <p:nvPr/>
        </p:nvSpPr>
        <p:spPr>
          <a:xfrm>
            <a:off x="6404635" y="2728699"/>
            <a:ext cx="4946453" cy="3170099"/>
          </a:xfrm>
          <a:prstGeom prst="rect">
            <a:avLst/>
          </a:prstGeom>
          <a:noFill/>
          <a:ln w="38100">
            <a:solidFill>
              <a:srgbClr val="0070C0"/>
            </a:solidFill>
          </a:ln>
        </p:spPr>
        <p:txBody>
          <a:bodyPr wrap="square">
            <a:spAutoFit/>
          </a:bodyPr>
          <a:lstStyle/>
          <a:p>
            <a:r>
              <a:rPr lang="en-GB" sz="2800" b="1" dirty="0">
                <a:solidFill>
                  <a:srgbClr val="0070C0"/>
                </a:solidFill>
                <a:latin typeface="Arial" panose="020B0604020202020204" pitchFamily="34" charset="0"/>
                <a:cs typeface="Arial" panose="020B0604020202020204" pitchFamily="34" charset="0"/>
              </a:rPr>
              <a:t>What help and support would </a:t>
            </a:r>
            <a:r>
              <a:rPr lang="en-GB" sz="2800" b="1" u="sng" dirty="0">
                <a:solidFill>
                  <a:srgbClr val="0070C0"/>
                </a:solidFill>
                <a:latin typeface="Arial" panose="020B0604020202020204" pitchFamily="34" charset="0"/>
                <a:cs typeface="Arial" panose="020B0604020202020204" pitchFamily="34" charset="0"/>
              </a:rPr>
              <a:t>you</a:t>
            </a:r>
            <a:r>
              <a:rPr lang="en-GB" sz="2800" b="1" dirty="0">
                <a:solidFill>
                  <a:srgbClr val="0070C0"/>
                </a:solidFill>
                <a:latin typeface="Arial" panose="020B0604020202020204" pitchFamily="34" charset="0"/>
                <a:cs typeface="Arial" panose="020B0604020202020204" pitchFamily="34" charset="0"/>
              </a:rPr>
              <a:t> like to receive from the Class Community?</a:t>
            </a:r>
          </a:p>
          <a:p>
            <a:endParaRPr lang="en-GB" sz="2000" dirty="0">
              <a:solidFill>
                <a:srgbClr val="0070C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Give one example of an action that another student could do to help </a:t>
            </a:r>
            <a:r>
              <a:rPr lang="en-GB" sz="2400" b="1" u="sng" dirty="0">
                <a:latin typeface="Arial" panose="020B0604020202020204" pitchFamily="34" charset="0"/>
                <a:cs typeface="Arial" panose="020B0604020202020204" pitchFamily="34" charset="0"/>
              </a:rPr>
              <a:t>you</a:t>
            </a:r>
            <a:r>
              <a:rPr lang="en-GB" sz="2400" dirty="0">
                <a:latin typeface="Arial" panose="020B0604020202020204" pitchFamily="34" charset="0"/>
                <a:cs typeface="Arial" panose="020B0604020202020204" pitchFamily="34" charset="0"/>
              </a:rPr>
              <a:t> with your learning.</a:t>
            </a:r>
          </a:p>
          <a:p>
            <a:r>
              <a:rPr lang="en-GB" sz="2400" dirty="0">
                <a:latin typeface="Arial" panose="020B0604020202020204" pitchFamily="34" charset="0"/>
                <a:cs typeface="Arial" panose="020B0604020202020204" pitchFamily="34" charset="0"/>
              </a:rPr>
              <a:t> </a:t>
            </a:r>
          </a:p>
        </p:txBody>
      </p:sp>
      <p:sp>
        <p:nvSpPr>
          <p:cNvPr id="9" name="TextBox 8">
            <a:extLst>
              <a:ext uri="{FF2B5EF4-FFF2-40B4-BE49-F238E27FC236}">
                <a16:creationId xmlns:a16="http://schemas.microsoft.com/office/drawing/2014/main" id="{861BE353-66ED-9379-619A-2AD7D8185D26}"/>
              </a:ext>
            </a:extLst>
          </p:cNvPr>
          <p:cNvSpPr txBox="1"/>
          <p:nvPr/>
        </p:nvSpPr>
        <p:spPr>
          <a:xfrm>
            <a:off x="2018417" y="2007505"/>
            <a:ext cx="2300630" cy="584775"/>
          </a:xfrm>
          <a:prstGeom prst="rect">
            <a:avLst/>
          </a:prstGeom>
          <a:noFill/>
        </p:spPr>
        <p:txBody>
          <a:bodyPr wrap="none" rtlCol="0">
            <a:spAutoFit/>
          </a:bodyPr>
          <a:lstStyle/>
          <a:p>
            <a:r>
              <a:rPr lang="en-GB" sz="3200" b="1" dirty="0">
                <a:solidFill>
                  <a:srgbClr val="FF0000"/>
                </a:solidFill>
                <a:latin typeface="Arial" panose="020B0604020202020204" pitchFamily="34" charset="0"/>
                <a:cs typeface="Arial" panose="020B0604020202020204" pitchFamily="34" charset="0"/>
              </a:rPr>
              <a:t>Question 1</a:t>
            </a:r>
          </a:p>
        </p:txBody>
      </p:sp>
      <p:sp>
        <p:nvSpPr>
          <p:cNvPr id="10" name="TextBox 9">
            <a:extLst>
              <a:ext uri="{FF2B5EF4-FFF2-40B4-BE49-F238E27FC236}">
                <a16:creationId xmlns:a16="http://schemas.microsoft.com/office/drawing/2014/main" id="{9BDBAF8A-1E2D-7503-412B-5C811CFCE1B6}"/>
              </a:ext>
            </a:extLst>
          </p:cNvPr>
          <p:cNvSpPr txBox="1"/>
          <p:nvPr/>
        </p:nvSpPr>
        <p:spPr>
          <a:xfrm>
            <a:off x="8096897" y="2009034"/>
            <a:ext cx="2271776" cy="584775"/>
          </a:xfrm>
          <a:prstGeom prst="rect">
            <a:avLst/>
          </a:prstGeom>
          <a:noFill/>
        </p:spPr>
        <p:txBody>
          <a:bodyPr wrap="none" rtlCol="0">
            <a:spAutoFit/>
          </a:bodyPr>
          <a:lstStyle/>
          <a:p>
            <a:r>
              <a:rPr lang="en-GB" sz="3200" b="1" dirty="0">
                <a:solidFill>
                  <a:srgbClr val="0070C0"/>
                </a:solidFill>
                <a:latin typeface="Arial" panose="020B0604020202020204" pitchFamily="34" charset="0"/>
                <a:cs typeface="Arial" panose="020B0604020202020204" pitchFamily="34" charset="0"/>
              </a:rPr>
              <a:t>Question</a:t>
            </a:r>
            <a:r>
              <a:rPr lang="en-GB" sz="2400" b="1" dirty="0">
                <a:solidFill>
                  <a:srgbClr val="0070C0"/>
                </a:solidFill>
                <a:latin typeface="Arial" panose="020B0604020202020204" pitchFamily="34" charset="0"/>
                <a:cs typeface="Arial" panose="020B0604020202020204" pitchFamily="34" charset="0"/>
              </a:rPr>
              <a:t> </a:t>
            </a:r>
            <a:r>
              <a:rPr lang="en-GB" sz="3200" b="1" dirty="0">
                <a:solidFill>
                  <a:srgbClr val="0070C0"/>
                </a:solidFill>
                <a:latin typeface="Arial" panose="020B0604020202020204" pitchFamily="34" charset="0"/>
                <a:cs typeface="Arial" panose="020B0604020202020204" pitchFamily="34" charset="0"/>
              </a:rPr>
              <a:t>2</a:t>
            </a:r>
          </a:p>
        </p:txBody>
      </p:sp>
    </p:spTree>
    <p:extLst>
      <p:ext uri="{BB962C8B-B14F-4D97-AF65-F5344CB8AC3E}">
        <p14:creationId xmlns:p14="http://schemas.microsoft.com/office/powerpoint/2010/main" val="10174263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FE171-0199-EE28-8784-4151C8199208}"/>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2BC034B-20C7-F283-8032-6E5E05B1CC11}"/>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9CD572C4-6F8D-7239-ECDD-80F5A8D319B7}"/>
              </a:ext>
            </a:extLst>
          </p:cNvPr>
          <p:cNvPicPr>
            <a:picLocks noChangeAspect="1"/>
          </p:cNvPicPr>
          <p:nvPr/>
        </p:nvPicPr>
        <p:blipFill>
          <a:blip r:embed="rId2"/>
          <a:srcRect l="2631" t="2197" r="2478"/>
          <a:stretch/>
        </p:blipFill>
        <p:spPr>
          <a:xfrm>
            <a:off x="5903650" y="303198"/>
            <a:ext cx="5224334" cy="6072327"/>
          </a:xfrm>
          <a:prstGeom prst="rect">
            <a:avLst/>
          </a:prstGeom>
          <a:ln w="88900" cap="sq" cmpd="thickThin">
            <a:solidFill>
              <a:srgbClr val="000000"/>
            </a:solidFill>
            <a:prstDash val="solid"/>
            <a:miter lim="800000"/>
          </a:ln>
          <a:effectLst>
            <a:innerShdw blurRad="76200">
              <a:srgbClr val="000000"/>
            </a:innerShdw>
          </a:effectLst>
        </p:spPr>
      </p:pic>
      <p:sp>
        <p:nvSpPr>
          <p:cNvPr id="6" name="TextBox 5">
            <a:extLst>
              <a:ext uri="{FF2B5EF4-FFF2-40B4-BE49-F238E27FC236}">
                <a16:creationId xmlns:a16="http://schemas.microsoft.com/office/drawing/2014/main" id="{B61AAFB7-C63A-BB14-3EA9-7B83077787F3}"/>
              </a:ext>
            </a:extLst>
          </p:cNvPr>
          <p:cNvSpPr txBox="1"/>
          <p:nvPr/>
        </p:nvSpPr>
        <p:spPr>
          <a:xfrm>
            <a:off x="664234" y="853202"/>
            <a:ext cx="4545367" cy="440120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Can you see The Students Code of Conduct poster in the classroom?</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Take a photo of it if you need to.</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Let’s take our time and review each of the six pillars.</a:t>
            </a:r>
          </a:p>
        </p:txBody>
      </p:sp>
    </p:spTree>
    <p:extLst>
      <p:ext uri="{BB962C8B-B14F-4D97-AF65-F5344CB8AC3E}">
        <p14:creationId xmlns:p14="http://schemas.microsoft.com/office/powerpoint/2010/main" val="4132273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2BFA5-B891-5149-0346-BBE5035E4C0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CA0831E-0C46-5E7B-D452-64308A72CC5A}"/>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A86D58EE-15B9-27F0-88E1-66E15B8DB93F}"/>
              </a:ext>
            </a:extLst>
          </p:cNvPr>
          <p:cNvPicPr>
            <a:picLocks noChangeAspect="1"/>
          </p:cNvPicPr>
          <p:nvPr/>
        </p:nvPicPr>
        <p:blipFill>
          <a:blip r:embed="rId2"/>
          <a:srcRect l="2631" t="2197" r="2478"/>
          <a:stretch/>
        </p:blipFill>
        <p:spPr>
          <a:xfrm>
            <a:off x="796032" y="464855"/>
            <a:ext cx="4404310" cy="5119200"/>
          </a:xfrm>
          <a:prstGeom prst="rect">
            <a:avLst/>
          </a:prstGeom>
          <a:ln w="88900" cap="sq" cmpd="thickThin">
            <a:solidFill>
              <a:srgbClr val="000000"/>
            </a:solidFill>
            <a:prstDash val="solid"/>
            <a:miter lim="800000"/>
          </a:ln>
          <a:effectLst>
            <a:innerShdw blurRad="76200">
              <a:srgbClr val="000000"/>
            </a:innerShdw>
          </a:effectLst>
        </p:spPr>
      </p:pic>
      <p:sp>
        <p:nvSpPr>
          <p:cNvPr id="4" name="TextBox 3">
            <a:extLst>
              <a:ext uri="{FF2B5EF4-FFF2-40B4-BE49-F238E27FC236}">
                <a16:creationId xmlns:a16="http://schemas.microsoft.com/office/drawing/2014/main" id="{85E1AB52-F973-F769-3760-5035151EF45B}"/>
              </a:ext>
            </a:extLst>
          </p:cNvPr>
          <p:cNvSpPr txBox="1"/>
          <p:nvPr/>
        </p:nvSpPr>
        <p:spPr>
          <a:xfrm>
            <a:off x="5841507" y="384955"/>
            <a:ext cx="5823751" cy="5940088"/>
          </a:xfrm>
          <a:prstGeom prst="rect">
            <a:avLst/>
          </a:prstGeom>
          <a:noFill/>
        </p:spPr>
        <p:txBody>
          <a:bodyPr wrap="square">
            <a:spAutoFit/>
          </a:bodyPr>
          <a:lstStyle/>
          <a:p>
            <a:r>
              <a:rPr lang="en-GB" sz="2800" b="1" u="sng" dirty="0">
                <a:latin typeface="Arial" panose="020B0604020202020204" pitchFamily="34" charset="0"/>
                <a:cs typeface="Arial" panose="020B0604020202020204" pitchFamily="34" charset="0"/>
              </a:rPr>
              <a:t>Small group exercise</a:t>
            </a:r>
          </a:p>
          <a:p>
            <a:endParaRPr lang="en-GB" sz="2200" b="1" u="sng"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Provide a practical example of how each of the six pillars can be demonstrated:</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01  …act in an honest way…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02  …upholds the good reputation…</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03  …with dignity and respect…</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04 …relating to health and safety…</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05 …not be judgemental…</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06 …conduct that may damage the university environment…</a:t>
            </a:r>
          </a:p>
        </p:txBody>
      </p:sp>
    </p:spTree>
    <p:extLst>
      <p:ext uri="{BB962C8B-B14F-4D97-AF65-F5344CB8AC3E}">
        <p14:creationId xmlns:p14="http://schemas.microsoft.com/office/powerpoint/2010/main" val="16091320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6A2BA9-3AE1-0BBD-4B73-311005781FEF}"/>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D1BE19A-39CB-8DF6-4D46-3454C8AE0977}"/>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7174A59D-8653-AA37-7845-36E5C2DB2814}"/>
              </a:ext>
            </a:extLst>
          </p:cNvPr>
          <p:cNvPicPr>
            <a:picLocks noChangeAspect="1"/>
          </p:cNvPicPr>
          <p:nvPr/>
        </p:nvPicPr>
        <p:blipFill>
          <a:blip r:embed="rId2"/>
          <a:srcRect l="2631" t="2197" r="2478"/>
          <a:stretch/>
        </p:blipFill>
        <p:spPr>
          <a:xfrm>
            <a:off x="6489577" y="582205"/>
            <a:ext cx="4927107" cy="5726856"/>
          </a:xfrm>
          <a:prstGeom prst="rect">
            <a:avLst/>
          </a:prstGeom>
          <a:ln w="88900" cap="sq" cmpd="thickThin">
            <a:solidFill>
              <a:srgbClr val="000000"/>
            </a:solidFill>
            <a:prstDash val="solid"/>
            <a:miter lim="800000"/>
          </a:ln>
          <a:effectLst>
            <a:innerShdw blurRad="76200">
              <a:srgbClr val="000000"/>
            </a:innerShdw>
          </a:effectLst>
        </p:spPr>
      </p:pic>
      <p:sp>
        <p:nvSpPr>
          <p:cNvPr id="6" name="TextBox 5">
            <a:extLst>
              <a:ext uri="{FF2B5EF4-FFF2-40B4-BE49-F238E27FC236}">
                <a16:creationId xmlns:a16="http://schemas.microsoft.com/office/drawing/2014/main" id="{2C0B16A9-5E41-C591-24D8-C3576F0C0633}"/>
              </a:ext>
            </a:extLst>
          </p:cNvPr>
          <p:cNvSpPr txBox="1"/>
          <p:nvPr/>
        </p:nvSpPr>
        <p:spPr>
          <a:xfrm>
            <a:off x="664234" y="880577"/>
            <a:ext cx="4777778" cy="4924425"/>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It is </a:t>
            </a:r>
            <a:r>
              <a:rPr lang="en-GB" sz="2600" b="1" u="sng" dirty="0">
                <a:latin typeface="Arial" panose="020B0604020202020204" pitchFamily="34" charset="0"/>
                <a:cs typeface="Arial" panose="020B0604020202020204" pitchFamily="34" charset="0"/>
              </a:rPr>
              <a:t>essential</a:t>
            </a:r>
            <a:r>
              <a:rPr lang="en-GB" sz="2600" dirty="0">
                <a:latin typeface="Arial" panose="020B0604020202020204" pitchFamily="34" charset="0"/>
                <a:cs typeface="Arial" panose="020B0604020202020204" pitchFamily="34" charset="0"/>
              </a:rPr>
              <a:t> that we create an environment that allows us to teach and learn effectively.</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In the earlier session you identified a characteristic/attribute that you thought contributed to a positive classroom experience…which pillar would your example come under? </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7051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61F81-05E2-3C3F-C316-3854C545F190}"/>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C2D8042-06BC-A1B4-657C-9846AF615A3C}"/>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44448A6F-36A2-BA67-09A5-229121C420A9}"/>
              </a:ext>
            </a:extLst>
          </p:cNvPr>
          <p:cNvPicPr>
            <a:picLocks noChangeAspect="1"/>
          </p:cNvPicPr>
          <p:nvPr/>
        </p:nvPicPr>
        <p:blipFill>
          <a:blip r:embed="rId2"/>
          <a:srcRect l="3234" t="1925" r="2694"/>
          <a:stretch/>
        </p:blipFill>
        <p:spPr>
          <a:xfrm>
            <a:off x="273762" y="506025"/>
            <a:ext cx="3312817" cy="5166803"/>
          </a:xfrm>
          <a:prstGeom prst="rect">
            <a:avLst/>
          </a:prstGeom>
          <a:ln w="38100">
            <a:solidFill>
              <a:schemeClr val="tx1"/>
            </a:solidFill>
          </a:ln>
        </p:spPr>
      </p:pic>
      <p:pic>
        <p:nvPicPr>
          <p:cNvPr id="7" name="Picture 6">
            <a:extLst>
              <a:ext uri="{FF2B5EF4-FFF2-40B4-BE49-F238E27FC236}">
                <a16:creationId xmlns:a16="http://schemas.microsoft.com/office/drawing/2014/main" id="{62FC03B4-4B96-0282-A404-2DE7A04F03B5}"/>
              </a:ext>
            </a:extLst>
          </p:cNvPr>
          <p:cNvPicPr>
            <a:picLocks noChangeAspect="1"/>
          </p:cNvPicPr>
          <p:nvPr/>
        </p:nvPicPr>
        <p:blipFill>
          <a:blip r:embed="rId3"/>
          <a:srcRect l="11540" t="6420" r="9535" b="18466"/>
          <a:stretch/>
        </p:blipFill>
        <p:spPr>
          <a:xfrm>
            <a:off x="3888202" y="506026"/>
            <a:ext cx="3569041" cy="5169748"/>
          </a:xfrm>
          <a:prstGeom prst="rect">
            <a:avLst/>
          </a:prstGeom>
          <a:ln w="38100">
            <a:solidFill>
              <a:schemeClr val="tx1"/>
            </a:solidFill>
          </a:ln>
        </p:spPr>
      </p:pic>
      <p:sp>
        <p:nvSpPr>
          <p:cNvPr id="8" name="TextBox 7">
            <a:extLst>
              <a:ext uri="{FF2B5EF4-FFF2-40B4-BE49-F238E27FC236}">
                <a16:creationId xmlns:a16="http://schemas.microsoft.com/office/drawing/2014/main" id="{25BCFB88-2CB6-55C3-844F-6075A2108322}"/>
              </a:ext>
            </a:extLst>
          </p:cNvPr>
          <p:cNvSpPr txBox="1"/>
          <p:nvPr/>
        </p:nvSpPr>
        <p:spPr>
          <a:xfrm>
            <a:off x="7758866" y="827268"/>
            <a:ext cx="3768900" cy="452431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Please be mindful that adhering to </a:t>
            </a:r>
            <a:r>
              <a:rPr lang="en-GB" sz="2400" b="1" u="sng" dirty="0">
                <a:latin typeface="Arial" panose="020B0604020202020204" pitchFamily="34" charset="0"/>
                <a:cs typeface="Arial" panose="020B0604020202020204" pitchFamily="34" charset="0"/>
              </a:rPr>
              <a:t>all</a:t>
            </a:r>
            <a:r>
              <a:rPr lang="en-GB" sz="2400" dirty="0">
                <a:latin typeface="Arial" panose="020B0604020202020204" pitchFamily="34" charset="0"/>
                <a:cs typeface="Arial" panose="020B0604020202020204" pitchFamily="34" charset="0"/>
              </a:rPr>
              <a:t> elements of The Student Code of Conduct is </a:t>
            </a:r>
            <a:r>
              <a:rPr lang="en-GB" sz="2400" b="1" u="sng" dirty="0">
                <a:latin typeface="Arial" panose="020B0604020202020204" pitchFamily="34" charset="0"/>
                <a:cs typeface="Arial" panose="020B0604020202020204" pitchFamily="34" charset="0"/>
              </a:rPr>
              <a:t>compulsory</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University has a very clear Misconduct Policy.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Appropriate action </a:t>
            </a:r>
            <a:r>
              <a:rPr lang="en-GB" sz="2400" b="1" u="sng" dirty="0">
                <a:latin typeface="Arial" panose="020B0604020202020204" pitchFamily="34" charset="0"/>
                <a:cs typeface="Arial" panose="020B0604020202020204" pitchFamily="34" charset="0"/>
              </a:rPr>
              <a:t>will be </a:t>
            </a:r>
            <a:r>
              <a:rPr lang="en-GB" sz="2400" dirty="0">
                <a:latin typeface="Arial" panose="020B0604020202020204" pitchFamily="34" charset="0"/>
                <a:cs typeface="Arial" panose="020B0604020202020204" pitchFamily="34" charset="0"/>
              </a:rPr>
              <a:t>taken if a student breaches The Student Code Of Conduct.</a:t>
            </a:r>
          </a:p>
        </p:txBody>
      </p:sp>
    </p:spTree>
    <p:extLst>
      <p:ext uri="{BB962C8B-B14F-4D97-AF65-F5344CB8AC3E}">
        <p14:creationId xmlns:p14="http://schemas.microsoft.com/office/powerpoint/2010/main" val="9731881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E8FA3C-1DAD-15FB-4853-FA00CF9BC673}"/>
            </a:ext>
          </a:extLst>
        </p:cNvPr>
        <p:cNvGrpSpPr/>
        <p:nvPr/>
      </p:nvGrpSpPr>
      <p:grpSpPr>
        <a:xfrm>
          <a:off x="0" y="0"/>
          <a:ext cx="0" cy="0"/>
          <a:chOff x="0" y="0"/>
          <a:chExt cx="0" cy="0"/>
        </a:xfrm>
      </p:grpSpPr>
      <p:pic>
        <p:nvPicPr>
          <p:cNvPr id="4104" name="Picture 8">
            <a:extLst>
              <a:ext uri="{FF2B5EF4-FFF2-40B4-BE49-F238E27FC236}">
                <a16:creationId xmlns:a16="http://schemas.microsoft.com/office/drawing/2014/main" id="{FBABA31B-E26E-18D3-ECDF-8FE7FB7A14C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6546710" y="1995936"/>
            <a:ext cx="4615941" cy="23388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4106" name="Picture 10" descr="Photos &amp; Pictures ...">
            <a:extLst>
              <a:ext uri="{FF2B5EF4-FFF2-40B4-BE49-F238E27FC236}">
                <a16:creationId xmlns:a16="http://schemas.microsoft.com/office/drawing/2014/main" id="{41856D60-600B-D495-7DB9-7C6D545EF2AB}"/>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colorTemperature colorTemp="4700"/>
                    </a14:imgEffect>
                  </a14:imgLayer>
                </a14:imgProps>
              </a:ext>
              <a:ext uri="{28A0092B-C50C-407E-A947-70E740481C1C}">
                <a14:useLocalDpi xmlns:a14="http://schemas.microsoft.com/office/drawing/2010/main" val="0"/>
              </a:ext>
            </a:extLst>
          </a:blip>
          <a:srcRect l="7735" r="5878" b="8223"/>
          <a:stretch>
            <a:fillRect/>
          </a:stretch>
        </p:blipFill>
        <p:spPr bwMode="auto">
          <a:xfrm>
            <a:off x="956797" y="1995935"/>
            <a:ext cx="4615944" cy="23388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52DDCCC-61F7-0D58-D1B2-E2A49FE2F620}"/>
              </a:ext>
            </a:extLst>
          </p:cNvPr>
          <p:cNvSpPr txBox="1"/>
          <p:nvPr/>
        </p:nvSpPr>
        <p:spPr>
          <a:xfrm>
            <a:off x="5828939" y="3165354"/>
            <a:ext cx="534121" cy="523220"/>
          </a:xfrm>
          <a:prstGeom prst="rect">
            <a:avLst/>
          </a:prstGeom>
          <a:noFill/>
        </p:spPr>
        <p:txBody>
          <a:bodyPr wrap="none" rtlCol="0">
            <a:spAutoFit/>
          </a:bodyPr>
          <a:lstStyle/>
          <a:p>
            <a:r>
              <a:rPr lang="en-GB" sz="2800" b="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462828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54C2F-F9EE-1880-CA9E-19DCF7058478}"/>
            </a:ext>
          </a:extLst>
        </p:cNvPr>
        <p:cNvGrpSpPr/>
        <p:nvPr/>
      </p:nvGrpSpPr>
      <p:grpSpPr>
        <a:xfrm>
          <a:off x="0" y="0"/>
          <a:ext cx="0" cy="0"/>
          <a:chOff x="0" y="0"/>
          <a:chExt cx="0" cy="0"/>
        </a:xfrm>
      </p:grpSpPr>
      <p:pic>
        <p:nvPicPr>
          <p:cNvPr id="4098" name="Picture 2" descr="Education and Social Mobility – Educational Research Group">
            <a:extLst>
              <a:ext uri="{FF2B5EF4-FFF2-40B4-BE49-F238E27FC236}">
                <a16:creationId xmlns:a16="http://schemas.microsoft.com/office/drawing/2014/main" id="{278A2563-C3FA-0B42-D9A3-F14D3BC14B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2197" y="1637447"/>
            <a:ext cx="5015119" cy="358310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83AFCC8-A094-0A23-CB77-C4121A8B00A9}"/>
              </a:ext>
            </a:extLst>
          </p:cNvPr>
          <p:cNvSpPr txBox="1"/>
          <p:nvPr/>
        </p:nvSpPr>
        <p:spPr>
          <a:xfrm>
            <a:off x="467982" y="523067"/>
            <a:ext cx="5406607" cy="5201424"/>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In the first session you told the class why you decided to study at UWTSD.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Most, if not all, of the reasons given were about wanting something ‘better’ for your future.</a:t>
            </a:r>
          </a:p>
          <a:p>
            <a:endParaRPr lang="en-GB" sz="12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Question:</a:t>
            </a:r>
          </a:p>
          <a:p>
            <a:r>
              <a:rPr lang="en-GB" sz="2800" dirty="0">
                <a:latin typeface="Arial" panose="020B0604020202020204" pitchFamily="34" charset="0"/>
                <a:cs typeface="Arial" panose="020B0604020202020204" pitchFamily="34" charset="0"/>
              </a:rPr>
              <a:t>Why do you think Education and Academic Qualifications are an effective tool to improve your economic and social mobility? </a:t>
            </a:r>
          </a:p>
        </p:txBody>
      </p:sp>
    </p:spTree>
    <p:extLst>
      <p:ext uri="{BB962C8B-B14F-4D97-AF65-F5344CB8AC3E}">
        <p14:creationId xmlns:p14="http://schemas.microsoft.com/office/powerpoint/2010/main" val="30148712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BD59D0-F6A3-021B-E046-9B29E6D779D7}"/>
            </a:ext>
          </a:extLst>
        </p:cNvPr>
        <p:cNvGrpSpPr/>
        <p:nvPr/>
      </p:nvGrpSpPr>
      <p:grpSpPr>
        <a:xfrm>
          <a:off x="0" y="0"/>
          <a:ext cx="0" cy="0"/>
          <a:chOff x="0" y="0"/>
          <a:chExt cx="0" cy="0"/>
        </a:xfrm>
      </p:grpSpPr>
      <p:pic>
        <p:nvPicPr>
          <p:cNvPr id="3076" name="Picture 4" descr="Overcoming Obstacles In Achieving Goals">
            <a:extLst>
              <a:ext uri="{FF2B5EF4-FFF2-40B4-BE49-F238E27FC236}">
                <a16:creationId xmlns:a16="http://schemas.microsoft.com/office/drawing/2014/main" id="{FF87B919-F625-8C1C-5B09-E2546F0988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927"/>
          <a:stretch>
            <a:fillRect/>
          </a:stretch>
        </p:blipFill>
        <p:spPr bwMode="auto">
          <a:xfrm>
            <a:off x="7588368" y="646982"/>
            <a:ext cx="3722683" cy="5141342"/>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9C041CC-5739-DF83-0CA2-68EC7CBD46A6}"/>
              </a:ext>
            </a:extLst>
          </p:cNvPr>
          <p:cNvSpPr txBox="1"/>
          <p:nvPr/>
        </p:nvSpPr>
        <p:spPr>
          <a:xfrm>
            <a:off x="687237" y="441640"/>
            <a:ext cx="5773948" cy="5755422"/>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In small groups, take some time to reflect and share your experience from your first term.</a:t>
            </a:r>
          </a:p>
          <a:p>
            <a:endParaRPr lang="en-GB"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For example:</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Was studying at UWTSD what you expected?</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What did you enjoy about your first term? </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What did you dislike/struggle with in your first term? </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What did you learn about yourself in your first term?</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What will you do different this term?</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87000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DB57ED-EAB4-163A-C0A3-0BE71D8A247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DEEAEC7-B0D3-6A95-3155-598112E780CA}"/>
              </a:ext>
            </a:extLst>
          </p:cNvPr>
          <p:cNvSpPr txBox="1"/>
          <p:nvPr/>
        </p:nvSpPr>
        <p:spPr>
          <a:xfrm>
            <a:off x="5909095" y="431322"/>
            <a:ext cx="5642763" cy="581697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There are no two ways about it,  </a:t>
            </a:r>
            <a:r>
              <a:rPr lang="en-GB" sz="2400" b="1" u="sng" dirty="0">
                <a:latin typeface="Arial" panose="020B0604020202020204" pitchFamily="34" charset="0"/>
                <a:cs typeface="Arial" panose="020B0604020202020204" pitchFamily="34" charset="0"/>
              </a:rPr>
              <a:t>studying is very hard </a:t>
            </a:r>
            <a:r>
              <a:rPr lang="en-GB" sz="2400" dirty="0">
                <a:latin typeface="Arial" panose="020B0604020202020204" pitchFamily="34" charset="0"/>
                <a:cs typeface="Arial" panose="020B0604020202020204" pitchFamily="34" charset="0"/>
              </a:rPr>
              <a:t>…….and frustrating, and boring, and time-consuming, etc. etc. etc.</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BUT</a:t>
            </a:r>
            <a:r>
              <a:rPr lang="en-GB" sz="2800" b="1" dirty="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 if you can persevere, there will be endless positive opportunities available to you.</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AND</a:t>
            </a:r>
            <a:r>
              <a:rPr lang="en-GB" sz="2800" dirty="0">
                <a:latin typeface="Arial" panose="020B0604020202020204" pitchFamily="34" charset="0"/>
                <a:cs typeface="Arial" panose="020B0604020202020204" pitchFamily="34" charset="0"/>
              </a:rPr>
              <a:t>, these opportunities will continue to have a positive impact on generations that follow you!</a:t>
            </a:r>
          </a:p>
          <a:p>
            <a:endParaRPr lang="en-GB" sz="2800" dirty="0">
              <a:latin typeface="Arial" panose="020B0604020202020204" pitchFamily="34" charset="0"/>
              <a:cs typeface="Arial" panose="020B0604020202020204" pitchFamily="34" charset="0"/>
            </a:endParaRPr>
          </a:p>
        </p:txBody>
      </p:sp>
      <p:pic>
        <p:nvPicPr>
          <p:cNvPr id="1026" name="Picture 2" descr="The Ripple Effect Principle">
            <a:extLst>
              <a:ext uri="{FF2B5EF4-FFF2-40B4-BE49-F238E27FC236}">
                <a16:creationId xmlns:a16="http://schemas.microsoft.com/office/drawing/2014/main" id="{6B877054-3237-C14B-4653-8C4FD03DE0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269"/>
          <a:stretch>
            <a:fillRect/>
          </a:stretch>
        </p:blipFill>
        <p:spPr bwMode="auto">
          <a:xfrm>
            <a:off x="640142" y="1518249"/>
            <a:ext cx="4396746" cy="32435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90194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2963B-02FB-36DB-F5BD-0AD11F2BDDD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60C897C-0958-E91E-A5BB-4CF1B88816A1}"/>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9220" name="Picture 4">
            <a:extLst>
              <a:ext uri="{FF2B5EF4-FFF2-40B4-BE49-F238E27FC236}">
                <a16:creationId xmlns:a16="http://schemas.microsoft.com/office/drawing/2014/main" id="{3DFC4D7C-067E-3B33-25D0-733A9929A1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03"/>
          <a:stretch/>
        </p:blipFill>
        <p:spPr bwMode="auto">
          <a:xfrm>
            <a:off x="2943694" y="1058662"/>
            <a:ext cx="6304612" cy="459933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0401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762E3-3CAB-FD37-D641-B095D496FDF1}"/>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596D26E-AD5C-5A0D-81C7-9EB44B27F393}"/>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084449CF-AEB2-388D-0860-4C0C3533A98A}"/>
              </a:ext>
            </a:extLst>
          </p:cNvPr>
          <p:cNvSpPr txBox="1"/>
          <p:nvPr/>
        </p:nvSpPr>
        <p:spPr>
          <a:xfrm>
            <a:off x="-3062797" y="-435006"/>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242" name="Picture 2">
            <a:extLst>
              <a:ext uri="{FF2B5EF4-FFF2-40B4-BE49-F238E27FC236}">
                <a16:creationId xmlns:a16="http://schemas.microsoft.com/office/drawing/2014/main" id="{FCE77C96-5F40-926A-293D-2121688DB1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67" b="10972"/>
          <a:stretch/>
        </p:blipFill>
        <p:spPr bwMode="auto">
          <a:xfrm>
            <a:off x="1204102" y="1967448"/>
            <a:ext cx="4069233" cy="285624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7734092-C1E7-B869-67B8-933E4F25D3D9}"/>
              </a:ext>
            </a:extLst>
          </p:cNvPr>
          <p:cNvSpPr txBox="1"/>
          <p:nvPr/>
        </p:nvSpPr>
        <p:spPr>
          <a:xfrm>
            <a:off x="6215397" y="2392251"/>
            <a:ext cx="3563427" cy="1754326"/>
          </a:xfrm>
          <a:prstGeom prst="rect">
            <a:avLst/>
          </a:prstGeom>
          <a:noFill/>
        </p:spPr>
        <p:txBody>
          <a:bodyPr wrap="square" rtlCol="0">
            <a:spAutoFit/>
          </a:bodyPr>
          <a:lstStyle/>
          <a:p>
            <a:pPr algn="ctr"/>
            <a:r>
              <a:rPr lang="en-GB" sz="5400" b="1" dirty="0">
                <a:latin typeface="Arial" panose="020B0604020202020204" pitchFamily="34" charset="0"/>
                <a:cs typeface="Arial" panose="020B0604020202020204" pitchFamily="34" charset="0"/>
              </a:rPr>
              <a:t>Week 1  Session 3</a:t>
            </a:r>
          </a:p>
        </p:txBody>
      </p:sp>
    </p:spTree>
    <p:extLst>
      <p:ext uri="{BB962C8B-B14F-4D97-AF65-F5344CB8AC3E}">
        <p14:creationId xmlns:p14="http://schemas.microsoft.com/office/powerpoint/2010/main" val="23073824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Unlocking Academic Success: Tips and Strategies for Students">
            <a:extLst>
              <a:ext uri="{FF2B5EF4-FFF2-40B4-BE49-F238E27FC236}">
                <a16:creationId xmlns:a16="http://schemas.microsoft.com/office/drawing/2014/main" id="{CB0C3CCA-6DFF-8F06-3327-97D2975CB044}"/>
              </a:ext>
            </a:extLst>
          </p:cNvPr>
          <p:cNvPicPr>
            <a:picLocks noGrp="1" noChangeAspect="1" noChangeArrowheads="1"/>
          </p:cNvPicPr>
          <p:nvPr>
            <p:ph type="pic" sz="quarter" idx="11"/>
          </p:nvPr>
        </p:nvPicPr>
        <p:blipFill rotWithShape="1">
          <a:blip r:embed="rId2">
            <a:extLst>
              <a:ext uri="{28A0092B-C50C-407E-A947-70E740481C1C}">
                <a14:useLocalDpi xmlns:a14="http://schemas.microsoft.com/office/drawing/2010/main" val="0"/>
              </a:ext>
            </a:extLst>
          </a:blip>
          <a:srcRect l="6646" t="15277" r="4363" b="12486"/>
          <a:stretch>
            <a:fillRect/>
          </a:stretch>
        </p:blipFill>
        <p:spPr bwMode="auto">
          <a:xfrm>
            <a:off x="5218980" y="1190444"/>
            <a:ext cx="5986734" cy="36433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3A7F0A7-7F29-0CEA-BA98-786D38F514C0}"/>
              </a:ext>
            </a:extLst>
          </p:cNvPr>
          <p:cNvSpPr txBox="1"/>
          <p:nvPr/>
        </p:nvSpPr>
        <p:spPr>
          <a:xfrm>
            <a:off x="733246" y="1190444"/>
            <a:ext cx="3485071" cy="3539430"/>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So….how are you going to ensure you perform to the best of your ability this term and achieve your goals? </a:t>
            </a:r>
          </a:p>
        </p:txBody>
      </p:sp>
    </p:spTree>
    <p:extLst>
      <p:ext uri="{BB962C8B-B14F-4D97-AF65-F5344CB8AC3E}">
        <p14:creationId xmlns:p14="http://schemas.microsoft.com/office/powerpoint/2010/main" val="41611760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F0BBA-28E5-124B-5986-5B1BC5233977}"/>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1A2CC1D-DCC5-FE85-7898-CC4746248B8F}"/>
              </a:ext>
            </a:extLst>
          </p:cNvPr>
          <p:cNvPicPr>
            <a:picLocks noChangeAspect="1"/>
          </p:cNvPicPr>
          <p:nvPr/>
        </p:nvPicPr>
        <p:blipFill>
          <a:blip r:embed="rId2"/>
          <a:stretch>
            <a:fillRect/>
          </a:stretch>
        </p:blipFill>
        <p:spPr>
          <a:xfrm>
            <a:off x="982627" y="588681"/>
            <a:ext cx="2649094" cy="5255642"/>
          </a:xfrm>
          <a:prstGeom prst="rect">
            <a:avLst/>
          </a:prstGeom>
          <a:ln w="38100">
            <a:solidFill>
              <a:schemeClr val="tx1"/>
            </a:solidFill>
          </a:ln>
        </p:spPr>
      </p:pic>
      <p:sp>
        <p:nvSpPr>
          <p:cNvPr id="4" name="TextBox 3">
            <a:extLst>
              <a:ext uri="{FF2B5EF4-FFF2-40B4-BE49-F238E27FC236}">
                <a16:creationId xmlns:a16="http://schemas.microsoft.com/office/drawing/2014/main" id="{BCDAD2C7-05E5-EEEB-BD01-D56E2AA3D8A9}"/>
              </a:ext>
            </a:extLst>
          </p:cNvPr>
          <p:cNvSpPr txBox="1"/>
          <p:nvPr/>
        </p:nvSpPr>
        <p:spPr>
          <a:xfrm>
            <a:off x="4701396" y="608487"/>
            <a:ext cx="6507977" cy="452431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Have you accessed your grades and feedback from your first term?</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Your feedback will be available to you on Moodle via Feedback Studio.</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easiest way to find it is to navigate to your submission link and click on the Similarity Report.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This will open a Feedback Studio where you can access your feedback.</a:t>
            </a:r>
          </a:p>
        </p:txBody>
      </p:sp>
    </p:spTree>
    <p:extLst>
      <p:ext uri="{BB962C8B-B14F-4D97-AF65-F5344CB8AC3E}">
        <p14:creationId xmlns:p14="http://schemas.microsoft.com/office/powerpoint/2010/main" val="22544448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5AFF1-CEC9-4363-BEA1-25DBB5431FC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A9FC5B5-138E-3D75-8A95-F3239AFE773E}"/>
              </a:ext>
            </a:extLst>
          </p:cNvPr>
          <p:cNvPicPr>
            <a:picLocks noChangeAspect="1"/>
          </p:cNvPicPr>
          <p:nvPr/>
        </p:nvPicPr>
        <p:blipFill>
          <a:blip r:embed="rId2"/>
          <a:stretch>
            <a:fillRect/>
          </a:stretch>
        </p:blipFill>
        <p:spPr>
          <a:xfrm>
            <a:off x="8332333" y="588681"/>
            <a:ext cx="2649094" cy="5255642"/>
          </a:xfrm>
          <a:prstGeom prst="rect">
            <a:avLst/>
          </a:prstGeom>
          <a:ln w="38100">
            <a:solidFill>
              <a:schemeClr val="tx1"/>
            </a:solidFill>
          </a:ln>
        </p:spPr>
      </p:pic>
      <p:sp>
        <p:nvSpPr>
          <p:cNvPr id="2" name="TextBox 1">
            <a:extLst>
              <a:ext uri="{FF2B5EF4-FFF2-40B4-BE49-F238E27FC236}">
                <a16:creationId xmlns:a16="http://schemas.microsoft.com/office/drawing/2014/main" id="{0785C107-A824-1208-08CB-E8E0347A17E3}"/>
              </a:ext>
            </a:extLst>
          </p:cNvPr>
          <p:cNvSpPr txBox="1"/>
          <p:nvPr/>
        </p:nvSpPr>
        <p:spPr>
          <a:xfrm>
            <a:off x="948906" y="588681"/>
            <a:ext cx="6245524" cy="4955203"/>
          </a:xfrm>
          <a:prstGeom prst="rect">
            <a:avLst/>
          </a:prstGeom>
          <a:noFill/>
        </p:spPr>
        <p:txBody>
          <a:bodyPr wrap="square" rtlCol="0">
            <a:spAutoFit/>
          </a:bodyPr>
          <a:lstStyle/>
          <a:p>
            <a:endParaRPr lang="en-GB" sz="1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For example:</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2400" u="sng" dirty="0">
                <a:latin typeface="Arial" panose="020B0604020202020204" pitchFamily="34" charset="0"/>
                <a:cs typeface="Arial" panose="020B0604020202020204" pitchFamily="34" charset="0"/>
              </a:rPr>
              <a:t>LCLM4001 – Academic Skills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positive strengths were identified.</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areas of improvement were identified.</a:t>
            </a:r>
          </a:p>
          <a:p>
            <a:endParaRPr lang="en-GB" sz="3200" dirty="0">
              <a:latin typeface="Arial" panose="020B0604020202020204" pitchFamily="34" charset="0"/>
              <a:cs typeface="Arial" panose="020B0604020202020204" pitchFamily="34" charset="0"/>
            </a:endParaRPr>
          </a:p>
          <a:p>
            <a:r>
              <a:rPr lang="en-GB" sz="2400" u="sng" dirty="0">
                <a:latin typeface="Arial" panose="020B0604020202020204" pitchFamily="34" charset="0"/>
                <a:cs typeface="Arial" panose="020B0604020202020204" pitchFamily="34" charset="0"/>
              </a:rPr>
              <a:t>LCLM4002 – Digital Skills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positive strengths were identified.</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areas of improvement were identified.</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23301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CC029-550E-D8AC-4C18-D44D5D612193}"/>
            </a:ext>
          </a:extLst>
        </p:cNvPr>
        <p:cNvGrpSpPr/>
        <p:nvPr/>
      </p:nvGrpSpPr>
      <p:grpSpPr>
        <a:xfrm>
          <a:off x="0" y="0"/>
          <a:ext cx="0" cy="0"/>
          <a:chOff x="0" y="0"/>
          <a:chExt cx="0" cy="0"/>
        </a:xfrm>
      </p:grpSpPr>
      <p:pic>
        <p:nvPicPr>
          <p:cNvPr id="5122" name="Picture 2" descr="Improved Academic Performance: How Much ...">
            <a:extLst>
              <a:ext uri="{FF2B5EF4-FFF2-40B4-BE49-F238E27FC236}">
                <a16:creationId xmlns:a16="http://schemas.microsoft.com/office/drawing/2014/main" id="{543CE5D7-0B22-C6E3-C715-8ABDBEBA00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7343" y="1678710"/>
            <a:ext cx="3722488" cy="307444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C0CD6FB-39E7-DCA9-6552-B7981B578F8C}"/>
              </a:ext>
            </a:extLst>
          </p:cNvPr>
          <p:cNvSpPr txBox="1"/>
          <p:nvPr/>
        </p:nvSpPr>
        <p:spPr>
          <a:xfrm>
            <a:off x="911525" y="379562"/>
            <a:ext cx="6515818" cy="544764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Based on your feedback, you may </a:t>
            </a:r>
          </a:p>
          <a:p>
            <a:r>
              <a:rPr lang="en-GB" sz="2400" dirty="0">
                <a:latin typeface="Arial" panose="020B0604020202020204" pitchFamily="34" charset="0"/>
                <a:cs typeface="Arial" panose="020B0604020202020204" pitchFamily="34" charset="0"/>
              </a:rPr>
              <a:t>notice some recurring comments that highlight areas for improvement.</a:t>
            </a:r>
          </a:p>
          <a:p>
            <a:endParaRPr lang="en-GB" sz="12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For example:</a:t>
            </a:r>
          </a:p>
          <a:p>
            <a:pPr marL="80010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Referencing style</a:t>
            </a:r>
          </a:p>
          <a:p>
            <a:pPr marL="80010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Proof reading</a:t>
            </a:r>
          </a:p>
          <a:p>
            <a:pPr marL="80010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Grammar/punctuation/spelling</a:t>
            </a:r>
          </a:p>
          <a:p>
            <a:pPr marL="80010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Report structure</a:t>
            </a:r>
          </a:p>
          <a:p>
            <a:pPr marL="80010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Presentation style</a:t>
            </a:r>
          </a:p>
          <a:p>
            <a:pPr marL="80010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Etc.</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Please ensure that (this term) you make use of the additional support provided to you in the Academic Practice and Study Skill sessions.</a:t>
            </a:r>
          </a:p>
        </p:txBody>
      </p:sp>
    </p:spTree>
    <p:extLst>
      <p:ext uri="{BB962C8B-B14F-4D97-AF65-F5344CB8AC3E}">
        <p14:creationId xmlns:p14="http://schemas.microsoft.com/office/powerpoint/2010/main" val="2352925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7232D1-9853-D45C-61C3-96AD95879D78}"/>
            </a:ext>
          </a:extLst>
        </p:cNvPr>
        <p:cNvGrpSpPr/>
        <p:nvPr/>
      </p:nvGrpSpPr>
      <p:grpSpPr>
        <a:xfrm>
          <a:off x="0" y="0"/>
          <a:ext cx="0" cy="0"/>
          <a:chOff x="0" y="0"/>
          <a:chExt cx="0" cy="0"/>
        </a:xfrm>
      </p:grpSpPr>
      <p:pic>
        <p:nvPicPr>
          <p:cNvPr id="4098" name="Picture 2" descr="Feedback that makes an impact">
            <a:extLst>
              <a:ext uri="{FF2B5EF4-FFF2-40B4-BE49-F238E27FC236}">
                <a16:creationId xmlns:a16="http://schemas.microsoft.com/office/drawing/2014/main" id="{D695AB9D-0798-8C5A-DCA4-2533D9711D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149" r="17732"/>
          <a:stretch>
            <a:fillRect/>
          </a:stretch>
        </p:blipFill>
        <p:spPr bwMode="auto">
          <a:xfrm>
            <a:off x="992038" y="1242205"/>
            <a:ext cx="4343408" cy="3338421"/>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91B37A7-84AC-D6FE-755D-24A58623C1B5}"/>
              </a:ext>
            </a:extLst>
          </p:cNvPr>
          <p:cNvSpPr txBox="1"/>
          <p:nvPr/>
        </p:nvSpPr>
        <p:spPr>
          <a:xfrm>
            <a:off x="6096001" y="776378"/>
            <a:ext cx="5103962" cy="452431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feedback you receive is bespoke to your assignment.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Actively engaging with it will help you in your future studies.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Feedback is not just about pointing out areas for improvement; it’s about unlocking your potential!</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Success isn’t about perfection; it’s about progress!</a:t>
            </a:r>
          </a:p>
        </p:txBody>
      </p:sp>
    </p:spTree>
    <p:extLst>
      <p:ext uri="{BB962C8B-B14F-4D97-AF65-F5344CB8AC3E}">
        <p14:creationId xmlns:p14="http://schemas.microsoft.com/office/powerpoint/2010/main" val="31828695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1C6C4C-37E7-4717-9E83-94E5EE3FF23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A1B5C87-8C9E-F3A6-D21F-440CD09C9562}"/>
              </a:ext>
            </a:extLst>
          </p:cNvPr>
          <p:cNvPicPr>
            <a:picLocks noChangeAspect="1"/>
          </p:cNvPicPr>
          <p:nvPr/>
        </p:nvPicPr>
        <p:blipFill>
          <a:blip r:embed="rId2"/>
          <a:srcRect r="1953"/>
          <a:stretch>
            <a:fillRect/>
          </a:stretch>
        </p:blipFill>
        <p:spPr>
          <a:xfrm>
            <a:off x="6315891" y="542910"/>
            <a:ext cx="5013619" cy="2590276"/>
          </a:xfrm>
          <a:prstGeom prst="rect">
            <a:avLst/>
          </a:prstGeom>
          <a:ln w="38100">
            <a:solidFill>
              <a:schemeClr val="tx1"/>
            </a:solidFill>
          </a:ln>
        </p:spPr>
      </p:pic>
      <p:sp>
        <p:nvSpPr>
          <p:cNvPr id="3" name="TextBox 2">
            <a:extLst>
              <a:ext uri="{FF2B5EF4-FFF2-40B4-BE49-F238E27FC236}">
                <a16:creationId xmlns:a16="http://schemas.microsoft.com/office/drawing/2014/main" id="{E2911886-4795-9735-7F71-2C0BB0DA6715}"/>
              </a:ext>
            </a:extLst>
          </p:cNvPr>
          <p:cNvSpPr txBox="1"/>
          <p:nvPr/>
        </p:nvSpPr>
        <p:spPr>
          <a:xfrm>
            <a:off x="707366" y="542910"/>
            <a:ext cx="4952574" cy="6001643"/>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Exam Board Outcome</a:t>
            </a:r>
          </a:p>
          <a:p>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should have received (or will do shortly) an email from the Birmingham Assessments team regarding your results and the Exam Board Decision.</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is extremely important you follow the advice provided and access </a:t>
            </a:r>
            <a:r>
              <a:rPr lang="en-GB" sz="2400" dirty="0" err="1">
                <a:latin typeface="Arial" panose="020B0604020202020204" pitchFamily="34" charset="0"/>
                <a:cs typeface="Arial" panose="020B0604020202020204" pitchFamily="34" charset="0"/>
              </a:rPr>
              <a:t>MyTSD</a:t>
            </a:r>
            <a:r>
              <a:rPr lang="en-GB" sz="2400" dirty="0">
                <a:latin typeface="Arial" panose="020B0604020202020204" pitchFamily="34" charset="0"/>
                <a:cs typeface="Arial" panose="020B0604020202020204" pitchFamily="34" charset="0"/>
              </a:rPr>
              <a:t> - especially if you failed an assignment or did not submit an assignment in your first term.</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CE52DC5-9202-7AB6-C115-F885178373BA}"/>
              </a:ext>
            </a:extLst>
          </p:cNvPr>
          <p:cNvPicPr>
            <a:picLocks noChangeAspect="1"/>
          </p:cNvPicPr>
          <p:nvPr/>
        </p:nvPicPr>
        <p:blipFill>
          <a:blip r:embed="rId3"/>
          <a:stretch>
            <a:fillRect/>
          </a:stretch>
        </p:blipFill>
        <p:spPr>
          <a:xfrm>
            <a:off x="6315891" y="3693146"/>
            <a:ext cx="5229790" cy="24820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7" name="Straight Arrow Connector 6">
            <a:extLst>
              <a:ext uri="{FF2B5EF4-FFF2-40B4-BE49-F238E27FC236}">
                <a16:creationId xmlns:a16="http://schemas.microsoft.com/office/drawing/2014/main" id="{94D91379-1C3E-0FFD-116D-9BE7ACD387FC}"/>
              </a:ext>
            </a:extLst>
          </p:cNvPr>
          <p:cNvCxnSpPr>
            <a:cxnSpLocks/>
          </p:cNvCxnSpPr>
          <p:nvPr/>
        </p:nvCxnSpPr>
        <p:spPr>
          <a:xfrm flipV="1">
            <a:off x="4744528" y="1121434"/>
            <a:ext cx="3191774" cy="776377"/>
          </a:xfrm>
          <a:prstGeom prst="straightConnector1">
            <a:avLst/>
          </a:prstGeom>
          <a:ln w="57150">
            <a:solidFill>
              <a:schemeClr val="tx1"/>
            </a:solidFill>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608201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0B3E52-C260-A0C4-43BA-3FC1984ADA4A}"/>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7A7BC2B-094A-FE08-1B3F-BC5487B5D78B}"/>
              </a:ext>
            </a:extLst>
          </p:cNvPr>
          <p:cNvSpPr>
            <a:spLocks noGrp="1"/>
          </p:cNvSpPr>
          <p:nvPr>
            <p:ph type="pic" sz="quarter" idx="11"/>
          </p:nvPr>
        </p:nvSpPr>
        <p:spPr>
          <a:xfrm>
            <a:off x="273616" y="713165"/>
            <a:ext cx="9332023"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3C320419-4061-4083-E2A0-F5A909E4EC19}"/>
              </a:ext>
            </a:extLst>
          </p:cNvPr>
          <p:cNvSpPr txBox="1"/>
          <p:nvPr/>
        </p:nvSpPr>
        <p:spPr>
          <a:xfrm>
            <a:off x="835980" y="479395"/>
            <a:ext cx="10520039"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Student Engagement</a:t>
            </a:r>
          </a:p>
        </p:txBody>
      </p:sp>
      <p:sp>
        <p:nvSpPr>
          <p:cNvPr id="4" name="TextBox 3">
            <a:extLst>
              <a:ext uri="{FF2B5EF4-FFF2-40B4-BE49-F238E27FC236}">
                <a16:creationId xmlns:a16="http://schemas.microsoft.com/office/drawing/2014/main" id="{717B2368-519C-A37E-8A14-EC5F77C3367B}"/>
              </a:ext>
            </a:extLst>
          </p:cNvPr>
          <p:cNvSpPr txBox="1"/>
          <p:nvPr/>
        </p:nvSpPr>
        <p:spPr>
          <a:xfrm>
            <a:off x="532660" y="1367161"/>
            <a:ext cx="11052699" cy="517064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You have enrolled on a </a:t>
            </a:r>
            <a:r>
              <a:rPr lang="en-GB" sz="2000" b="1" u="sng" dirty="0">
                <a:latin typeface="Arial" panose="020B0604020202020204" pitchFamily="34" charset="0"/>
                <a:cs typeface="Arial" panose="020B0604020202020204" pitchFamily="34" charset="0"/>
              </a:rPr>
              <a:t>FULL-TIME</a:t>
            </a:r>
            <a:r>
              <a:rPr lang="en-GB" sz="2000" dirty="0">
                <a:latin typeface="Arial" panose="020B0604020202020204" pitchFamily="34" charset="0"/>
                <a:cs typeface="Arial" panose="020B0604020202020204" pitchFamily="34" charset="0"/>
              </a:rPr>
              <a:t> course.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If you had a full-time job, you would work approximately 40 hours per week.</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As a general rule, the Guided Learning hours VS Independent Learning hours is a ratio of 1:4</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Problem Solving and Decision-Making module:</a:t>
            </a:r>
          </a:p>
          <a:p>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Guided Learning </a:t>
            </a:r>
            <a:r>
              <a:rPr lang="en-GB" sz="2000" dirty="0">
                <a:latin typeface="Arial" panose="020B0604020202020204" pitchFamily="34" charset="0"/>
                <a:cs typeface="Arial" panose="020B0604020202020204" pitchFamily="34" charset="0"/>
              </a:rPr>
              <a:t>(i.e. taught) hours per week = </a:t>
            </a:r>
            <a:r>
              <a:rPr lang="en-GB" sz="2000" b="1" dirty="0">
                <a:latin typeface="Arial" panose="020B0604020202020204" pitchFamily="34" charset="0"/>
                <a:cs typeface="Arial" panose="020B0604020202020204" pitchFamily="34" charset="0"/>
              </a:rPr>
              <a:t>4 hours</a:t>
            </a:r>
          </a:p>
          <a:p>
            <a:endParaRPr lang="en-GB" sz="800" b="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Independent Learning </a:t>
            </a:r>
            <a:r>
              <a:rPr lang="en-GB" sz="2000" dirty="0">
                <a:latin typeface="Arial" panose="020B0604020202020204" pitchFamily="34" charset="0"/>
                <a:cs typeface="Arial" panose="020B0604020202020204" pitchFamily="34" charset="0"/>
              </a:rPr>
              <a:t>is 4 hours x 4 = </a:t>
            </a:r>
            <a:r>
              <a:rPr lang="en-GB" sz="2000" b="1" dirty="0">
                <a:latin typeface="Arial" panose="020B0604020202020204" pitchFamily="34" charset="0"/>
                <a:cs typeface="Arial" panose="020B0604020202020204" pitchFamily="34" charset="0"/>
              </a:rPr>
              <a:t>16 hours</a:t>
            </a:r>
          </a:p>
          <a:p>
            <a:endParaRPr lang="en-GB" sz="8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Total = </a:t>
            </a:r>
            <a:r>
              <a:rPr lang="en-GB" sz="2000" b="1" dirty="0">
                <a:latin typeface="Arial" panose="020B0604020202020204" pitchFamily="34" charset="0"/>
                <a:cs typeface="Arial" panose="020B0604020202020204" pitchFamily="34" charset="0"/>
              </a:rPr>
              <a:t>20 hours per week for this module.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Student Engagement is </a:t>
            </a:r>
            <a:r>
              <a:rPr lang="en-GB" sz="2000" b="1" u="sng" dirty="0">
                <a:latin typeface="Arial" panose="020B0604020202020204" pitchFamily="34" charset="0"/>
                <a:cs typeface="Arial" panose="020B0604020202020204" pitchFamily="34" charset="0"/>
              </a:rPr>
              <a:t>NOT</a:t>
            </a:r>
            <a:r>
              <a:rPr lang="en-GB" sz="2000" dirty="0">
                <a:latin typeface="Arial" panose="020B0604020202020204" pitchFamily="34" charset="0"/>
                <a:cs typeface="Arial" panose="020B0604020202020204" pitchFamily="34" charset="0"/>
              </a:rPr>
              <a:t> simply about attending a class…it is about how much you </a:t>
            </a:r>
            <a:r>
              <a:rPr lang="en-GB" sz="2000" b="1" u="sng" dirty="0">
                <a:latin typeface="Arial" panose="020B0604020202020204" pitchFamily="34" charset="0"/>
                <a:cs typeface="Arial" panose="020B0604020202020204" pitchFamily="34" charset="0"/>
              </a:rPr>
              <a:t>actively</a:t>
            </a:r>
            <a:r>
              <a:rPr lang="en-GB" sz="2000" dirty="0">
                <a:latin typeface="Arial" panose="020B0604020202020204" pitchFamily="34" charset="0"/>
                <a:cs typeface="Arial" panose="020B0604020202020204" pitchFamily="34" charset="0"/>
              </a:rPr>
              <a:t> read, research, prepare and organise yourself for your classes and assessments.</a:t>
            </a:r>
          </a:p>
          <a:p>
            <a:endParaRPr lang="en-GB" dirty="0"/>
          </a:p>
          <a:p>
            <a:endParaRPr lang="en-GB" dirty="0"/>
          </a:p>
          <a:p>
            <a:endParaRPr lang="en-GB" dirty="0"/>
          </a:p>
        </p:txBody>
      </p:sp>
    </p:spTree>
    <p:extLst>
      <p:ext uri="{BB962C8B-B14F-4D97-AF65-F5344CB8AC3E}">
        <p14:creationId xmlns:p14="http://schemas.microsoft.com/office/powerpoint/2010/main" val="28776412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785BD8-1DE4-344A-B1AC-719CAD913FAB}"/>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F071CF2-4A43-6D75-06B6-4B39219305EF}"/>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4CEF2D6C-6240-4711-D0BB-8C9C1E0D62BE}"/>
              </a:ext>
            </a:extLst>
          </p:cNvPr>
          <p:cNvSpPr txBox="1"/>
          <p:nvPr/>
        </p:nvSpPr>
        <p:spPr>
          <a:xfrm>
            <a:off x="4394446" y="311051"/>
            <a:ext cx="7303327" cy="637097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You are </a:t>
            </a:r>
            <a:r>
              <a:rPr lang="en-GB" sz="2400" b="1" u="sng" dirty="0">
                <a:latin typeface="Arial" panose="020B0604020202020204" pitchFamily="34" charset="0"/>
                <a:cs typeface="Arial" panose="020B0604020202020204" pitchFamily="34" charset="0"/>
              </a:rPr>
              <a:t>strongly</a:t>
            </a:r>
            <a:r>
              <a:rPr lang="en-GB" sz="2400" dirty="0">
                <a:latin typeface="Arial" panose="020B0604020202020204" pitchFamily="34" charset="0"/>
                <a:cs typeface="Arial" panose="020B0604020202020204" pitchFamily="34" charset="0"/>
              </a:rPr>
              <a:t> encouraged to bring a laptop with you to each class.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If you do not have a laptop, then you can access one of UWTSD laptops.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There are a limited number of laptops available, so you will need to come in early before the start of your class to access one of these.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is also recommended that you bring a notebook and pen, too.</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Arriving to class with </a:t>
            </a:r>
            <a:r>
              <a:rPr lang="en-GB" sz="2400" b="1" u="sng" dirty="0">
                <a:latin typeface="Arial" panose="020B0604020202020204" pitchFamily="34" charset="0"/>
                <a:cs typeface="Arial" panose="020B0604020202020204" pitchFamily="34" charset="0"/>
              </a:rPr>
              <a:t>only</a:t>
            </a:r>
            <a:r>
              <a:rPr lang="en-GB" sz="2400" dirty="0">
                <a:latin typeface="Arial" panose="020B0604020202020204" pitchFamily="34" charset="0"/>
                <a:cs typeface="Arial" panose="020B0604020202020204" pitchFamily="34" charset="0"/>
              </a:rPr>
              <a:t> your mobile phone is totally inappropriate and demonstrates a very </a:t>
            </a:r>
            <a:r>
              <a:rPr lang="en-GB" sz="2400" b="1" u="sng" dirty="0">
                <a:latin typeface="Arial" panose="020B0604020202020204" pitchFamily="34" charset="0"/>
                <a:cs typeface="Arial" panose="020B0604020202020204" pitchFamily="34" charset="0"/>
              </a:rPr>
              <a:t>immature approach</a:t>
            </a:r>
            <a:r>
              <a:rPr lang="en-GB" sz="2400" dirty="0">
                <a:latin typeface="Arial" panose="020B0604020202020204" pitchFamily="34" charset="0"/>
                <a:cs typeface="Arial" panose="020B0604020202020204" pitchFamily="34" charset="0"/>
              </a:rPr>
              <a:t> to studying at HE level.</a:t>
            </a:r>
          </a:p>
          <a:p>
            <a:endParaRPr lang="en-GB" sz="2400" dirty="0">
              <a:latin typeface="Arial" panose="020B0604020202020204" pitchFamily="34" charset="0"/>
              <a:cs typeface="Arial" panose="020B0604020202020204" pitchFamily="34" charset="0"/>
            </a:endParaRPr>
          </a:p>
        </p:txBody>
      </p:sp>
      <p:pic>
        <p:nvPicPr>
          <p:cNvPr id="12290" name="Picture 2">
            <a:extLst>
              <a:ext uri="{FF2B5EF4-FFF2-40B4-BE49-F238E27FC236}">
                <a16:creationId xmlns:a16="http://schemas.microsoft.com/office/drawing/2014/main" id="{502D2743-2A8E-659E-032C-2E2288A3FA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227" y="512863"/>
            <a:ext cx="2444282" cy="16295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2292" name="Picture 4">
            <a:extLst>
              <a:ext uri="{FF2B5EF4-FFF2-40B4-BE49-F238E27FC236}">
                <a16:creationId xmlns:a16="http://schemas.microsoft.com/office/drawing/2014/main" id="{49BFB13A-CAFE-3174-D995-4EFCEE9B74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0933" y="2384664"/>
            <a:ext cx="2444282" cy="16295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2294" name="Picture 6">
            <a:extLst>
              <a:ext uri="{FF2B5EF4-FFF2-40B4-BE49-F238E27FC236}">
                <a16:creationId xmlns:a16="http://schemas.microsoft.com/office/drawing/2014/main" id="{20E0973C-3BC4-3334-39A4-38776047E42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108" b="9417"/>
          <a:stretch/>
        </p:blipFill>
        <p:spPr bwMode="auto">
          <a:xfrm>
            <a:off x="358878" y="4256465"/>
            <a:ext cx="2444282" cy="16295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AF80EE64-A926-0BF4-F999-06E5C2AF9A65}"/>
              </a:ext>
            </a:extLst>
          </p:cNvPr>
          <p:cNvCxnSpPr/>
          <p:nvPr/>
        </p:nvCxnSpPr>
        <p:spPr>
          <a:xfrm>
            <a:off x="239697" y="4014185"/>
            <a:ext cx="2965142" cy="1871801"/>
          </a:xfrm>
          <a:prstGeom prst="line">
            <a:avLst/>
          </a:prstGeom>
          <a:ln w="76200">
            <a:solidFill>
              <a:srgbClr val="FF0000"/>
            </a:solidFill>
          </a:ln>
        </p:spPr>
        <p:style>
          <a:lnRef idx="3">
            <a:schemeClr val="accent2"/>
          </a:lnRef>
          <a:fillRef idx="0">
            <a:schemeClr val="accent2"/>
          </a:fillRef>
          <a:effectRef idx="2">
            <a:schemeClr val="accent2"/>
          </a:effectRef>
          <a:fontRef idx="minor">
            <a:schemeClr val="tx1"/>
          </a:fontRef>
        </p:style>
      </p:cxnSp>
      <p:cxnSp>
        <p:nvCxnSpPr>
          <p:cNvPr id="7" name="Straight Connector 6">
            <a:extLst>
              <a:ext uri="{FF2B5EF4-FFF2-40B4-BE49-F238E27FC236}">
                <a16:creationId xmlns:a16="http://schemas.microsoft.com/office/drawing/2014/main" id="{B044F2FA-0DBA-A9EC-3B47-AADC23AA4B5A}"/>
              </a:ext>
            </a:extLst>
          </p:cNvPr>
          <p:cNvCxnSpPr>
            <a:cxnSpLocks/>
          </p:cNvCxnSpPr>
          <p:nvPr/>
        </p:nvCxnSpPr>
        <p:spPr>
          <a:xfrm flipV="1">
            <a:off x="239697" y="4115584"/>
            <a:ext cx="2698812" cy="1669002"/>
          </a:xfrm>
          <a:prstGeom prst="line">
            <a:avLst/>
          </a:prstGeom>
          <a:ln w="76200">
            <a:solidFill>
              <a:srgbClr val="FF0000"/>
            </a:solidFill>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41811287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D0EC9-D709-6ABB-8213-DFE7D9F146B1}"/>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581A50E-8629-40C8-78BF-B4AA59771157}"/>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65C86697-247C-5418-64EB-CF349387AED4}"/>
              </a:ext>
            </a:extLst>
          </p:cNvPr>
          <p:cNvSpPr txBox="1"/>
          <p:nvPr/>
        </p:nvSpPr>
        <p:spPr>
          <a:xfrm>
            <a:off x="5831380" y="673383"/>
            <a:ext cx="5452137" cy="526297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You are expected to attend your class in-person every week.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Each week the lecture will be recorded. Your lecturer will let you know where/how you can access these.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If you are absent from the class, you will be able to access a recording of the lecture AFTER the session has been concluded.</a:t>
            </a:r>
          </a:p>
        </p:txBody>
      </p:sp>
      <p:pic>
        <p:nvPicPr>
          <p:cNvPr id="6146" name="Picture 2" descr="Recording Lectures | Cambrian College ...">
            <a:extLst>
              <a:ext uri="{FF2B5EF4-FFF2-40B4-BE49-F238E27FC236}">
                <a16:creationId xmlns:a16="http://schemas.microsoft.com/office/drawing/2014/main" id="{859FC5F6-CC6A-DE06-1C20-8CDA934F5A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8483" y="1956039"/>
            <a:ext cx="3629937" cy="24155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99363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64F4A-CADB-6CF8-3623-17E46CA9E713}"/>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620D9EC-7582-A435-560A-DA6FFE94A704}"/>
              </a:ext>
            </a:extLst>
          </p:cNvPr>
          <p:cNvSpPr>
            <a:spLocks noGrp="1"/>
          </p:cNvSpPr>
          <p:nvPr>
            <p:ph type="pic" sz="quarter" idx="11"/>
          </p:nvPr>
        </p:nvSpPr>
        <p:spPr>
          <a:xfrm>
            <a:off x="664234" y="1979720"/>
            <a:ext cx="5514624" cy="3531825"/>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7C87303A-E22C-ADB0-135D-6EE0D0A0F507}"/>
              </a:ext>
            </a:extLst>
          </p:cNvPr>
          <p:cNvSpPr txBox="1"/>
          <p:nvPr/>
        </p:nvSpPr>
        <p:spPr>
          <a:xfrm>
            <a:off x="6360011" y="1231608"/>
            <a:ext cx="4998127" cy="353943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All the information you need to be successful, on this course and in this module, is available on the Student Hub</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It is important that you familiarise yourself with all the tiles within the site. </a:t>
            </a:r>
          </a:p>
        </p:txBody>
      </p:sp>
      <p:pic>
        <p:nvPicPr>
          <p:cNvPr id="6" name="Picture 5">
            <a:extLst>
              <a:ext uri="{FF2B5EF4-FFF2-40B4-BE49-F238E27FC236}">
                <a16:creationId xmlns:a16="http://schemas.microsoft.com/office/drawing/2014/main" id="{87D42EE1-4B8C-33BE-5062-C662D8DA6667}"/>
              </a:ext>
            </a:extLst>
          </p:cNvPr>
          <p:cNvPicPr>
            <a:picLocks noChangeAspect="1"/>
          </p:cNvPicPr>
          <p:nvPr/>
        </p:nvPicPr>
        <p:blipFill>
          <a:blip r:embed="rId2"/>
          <a:stretch>
            <a:fillRect/>
          </a:stretch>
        </p:blipFill>
        <p:spPr>
          <a:xfrm>
            <a:off x="483081" y="949911"/>
            <a:ext cx="5606805" cy="4083727"/>
          </a:xfrm>
          <a:prstGeom prst="rect">
            <a:avLst/>
          </a:prstGeom>
          <a:ln w="38100">
            <a:solidFill>
              <a:schemeClr val="tx1"/>
            </a:solidFill>
          </a:ln>
        </p:spPr>
      </p:pic>
    </p:spTree>
    <p:extLst>
      <p:ext uri="{BB962C8B-B14F-4D97-AF65-F5344CB8AC3E}">
        <p14:creationId xmlns:p14="http://schemas.microsoft.com/office/powerpoint/2010/main" val="4924012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38A7F-ACA4-EB2E-1A2D-E9C4A3AF7C6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A01E80F-6920-69BD-ED9C-772DF7F35ABF}"/>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CEDA8E31-0FE5-A574-8A59-41BE7A0AD6A5}"/>
              </a:ext>
            </a:extLst>
          </p:cNvPr>
          <p:cNvSpPr txBox="1"/>
          <p:nvPr/>
        </p:nvSpPr>
        <p:spPr>
          <a:xfrm>
            <a:off x="6054570" y="835222"/>
            <a:ext cx="5473195" cy="193899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All the lecture material needed for this module is available in the Problem Solving and Decision-Making tile within Moodle.</a:t>
            </a:r>
          </a:p>
          <a:p>
            <a:endParaRPr lang="en-GB" sz="2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BD58049-A338-3A94-659F-C2C7EA7F6F3A}"/>
              </a:ext>
            </a:extLst>
          </p:cNvPr>
          <p:cNvPicPr>
            <a:picLocks noChangeAspect="1"/>
          </p:cNvPicPr>
          <p:nvPr/>
        </p:nvPicPr>
        <p:blipFill>
          <a:blip r:embed="rId2"/>
          <a:stretch>
            <a:fillRect/>
          </a:stretch>
        </p:blipFill>
        <p:spPr>
          <a:xfrm>
            <a:off x="501828" y="3599191"/>
            <a:ext cx="5231906" cy="1759351"/>
          </a:xfrm>
          <a:prstGeom prst="rect">
            <a:avLst/>
          </a:prstGeom>
          <a:ln w="38100">
            <a:solidFill>
              <a:schemeClr val="tx1"/>
            </a:solidFill>
          </a:ln>
        </p:spPr>
      </p:pic>
      <p:cxnSp>
        <p:nvCxnSpPr>
          <p:cNvPr id="14" name="Straight Arrow Connector 13">
            <a:extLst>
              <a:ext uri="{FF2B5EF4-FFF2-40B4-BE49-F238E27FC236}">
                <a16:creationId xmlns:a16="http://schemas.microsoft.com/office/drawing/2014/main" id="{3772056C-8B31-2A5E-DFC9-1526084B33F0}"/>
              </a:ext>
            </a:extLst>
          </p:cNvPr>
          <p:cNvCxnSpPr>
            <a:cxnSpLocks/>
          </p:cNvCxnSpPr>
          <p:nvPr/>
        </p:nvCxnSpPr>
        <p:spPr>
          <a:xfrm flipH="1">
            <a:off x="3775587" y="2456230"/>
            <a:ext cx="2588342" cy="2022636"/>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4110848D-0B0F-B488-6696-34E17BF3C699}"/>
              </a:ext>
            </a:extLst>
          </p:cNvPr>
          <p:cNvSpPr txBox="1"/>
          <p:nvPr/>
        </p:nvSpPr>
        <p:spPr>
          <a:xfrm>
            <a:off x="2029113" y="5439348"/>
            <a:ext cx="1868653" cy="461665"/>
          </a:xfrm>
          <a:prstGeom prst="rect">
            <a:avLst/>
          </a:prstGeom>
          <a:noFill/>
        </p:spPr>
        <p:txBody>
          <a:bodyPr wrap="none" rtlCol="0">
            <a:spAutoFit/>
          </a:bodyPr>
          <a:lstStyle/>
          <a:p>
            <a:r>
              <a:rPr lang="en-GB" sz="2400" b="1" dirty="0">
                <a:latin typeface="Arial" panose="020B0604020202020204" pitchFamily="34" charset="0"/>
                <a:cs typeface="Arial" panose="020B0604020202020204" pitchFamily="34" charset="0"/>
              </a:rPr>
              <a:t>Module Tile</a:t>
            </a:r>
          </a:p>
        </p:txBody>
      </p:sp>
      <p:sp>
        <p:nvSpPr>
          <p:cNvPr id="18" name="TextBox 17">
            <a:extLst>
              <a:ext uri="{FF2B5EF4-FFF2-40B4-BE49-F238E27FC236}">
                <a16:creationId xmlns:a16="http://schemas.microsoft.com/office/drawing/2014/main" id="{94364238-400F-D109-FEA6-FBC755D7C186}"/>
              </a:ext>
            </a:extLst>
          </p:cNvPr>
          <p:cNvSpPr txBox="1"/>
          <p:nvPr/>
        </p:nvSpPr>
        <p:spPr>
          <a:xfrm>
            <a:off x="7796876" y="5440680"/>
            <a:ext cx="2366011"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Home Page</a:t>
            </a:r>
          </a:p>
        </p:txBody>
      </p:sp>
      <p:pic>
        <p:nvPicPr>
          <p:cNvPr id="7" name="Picture 6">
            <a:extLst>
              <a:ext uri="{FF2B5EF4-FFF2-40B4-BE49-F238E27FC236}">
                <a16:creationId xmlns:a16="http://schemas.microsoft.com/office/drawing/2014/main" id="{47AFCA5C-227C-BA70-4088-5F4E1621A4C8}"/>
              </a:ext>
            </a:extLst>
          </p:cNvPr>
          <p:cNvPicPr>
            <a:picLocks noChangeAspect="1"/>
          </p:cNvPicPr>
          <p:nvPr/>
        </p:nvPicPr>
        <p:blipFill>
          <a:blip r:embed="rId3"/>
          <a:stretch>
            <a:fillRect/>
          </a:stretch>
        </p:blipFill>
        <p:spPr>
          <a:xfrm>
            <a:off x="966591" y="197504"/>
            <a:ext cx="3640920" cy="2965165"/>
          </a:xfrm>
          <a:prstGeom prst="rect">
            <a:avLst/>
          </a:prstGeom>
          <a:ln w="38100">
            <a:solidFill>
              <a:schemeClr val="tx1"/>
            </a:solidFill>
          </a:ln>
        </p:spPr>
      </p:pic>
      <p:cxnSp>
        <p:nvCxnSpPr>
          <p:cNvPr id="8" name="Straight Arrow Connector 7">
            <a:extLst>
              <a:ext uri="{FF2B5EF4-FFF2-40B4-BE49-F238E27FC236}">
                <a16:creationId xmlns:a16="http://schemas.microsoft.com/office/drawing/2014/main" id="{ACDB8E3A-8B6A-10D7-CC36-D84476B3E5CC}"/>
              </a:ext>
            </a:extLst>
          </p:cNvPr>
          <p:cNvCxnSpPr>
            <a:cxnSpLocks/>
          </p:cNvCxnSpPr>
          <p:nvPr/>
        </p:nvCxnSpPr>
        <p:spPr>
          <a:xfrm flipH="1">
            <a:off x="2494625" y="1728568"/>
            <a:ext cx="3601375"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pic>
        <p:nvPicPr>
          <p:cNvPr id="5" name="Picture 4">
            <a:extLst>
              <a:ext uri="{FF2B5EF4-FFF2-40B4-BE49-F238E27FC236}">
                <a16:creationId xmlns:a16="http://schemas.microsoft.com/office/drawing/2014/main" id="{C37CFFFD-3575-237C-0AD1-49165672AD1A}"/>
              </a:ext>
            </a:extLst>
          </p:cNvPr>
          <p:cNvPicPr>
            <a:picLocks noChangeAspect="1"/>
          </p:cNvPicPr>
          <p:nvPr/>
        </p:nvPicPr>
        <p:blipFill>
          <a:blip r:embed="rId4"/>
          <a:srcRect l="1216" r="16203"/>
          <a:stretch>
            <a:fillRect/>
          </a:stretch>
        </p:blipFill>
        <p:spPr>
          <a:xfrm>
            <a:off x="6209250" y="3531911"/>
            <a:ext cx="5231906" cy="1826631"/>
          </a:xfrm>
          <a:prstGeom prst="rect">
            <a:avLst/>
          </a:prstGeom>
          <a:ln w="38100">
            <a:solidFill>
              <a:schemeClr val="tx1"/>
            </a:solidFill>
          </a:ln>
        </p:spPr>
      </p:pic>
      <p:cxnSp>
        <p:nvCxnSpPr>
          <p:cNvPr id="10" name="Straight Arrow Connector 9">
            <a:extLst>
              <a:ext uri="{FF2B5EF4-FFF2-40B4-BE49-F238E27FC236}">
                <a16:creationId xmlns:a16="http://schemas.microsoft.com/office/drawing/2014/main" id="{AF819F32-89BB-FCBB-CC04-07FD4333DCAE}"/>
              </a:ext>
            </a:extLst>
          </p:cNvPr>
          <p:cNvCxnSpPr>
            <a:cxnSpLocks/>
          </p:cNvCxnSpPr>
          <p:nvPr/>
        </p:nvCxnSpPr>
        <p:spPr>
          <a:xfrm>
            <a:off x="8958404" y="2532355"/>
            <a:ext cx="0" cy="179329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33630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4863D-B262-109D-6AC0-A062C7E7EC2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1057752-0C42-7904-11B3-5DDFFD42B5F6}"/>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84DD4580-B3A1-E2F9-EF88-4F913675E570}"/>
              </a:ext>
            </a:extLst>
          </p:cNvPr>
          <p:cNvSpPr txBox="1"/>
          <p:nvPr/>
        </p:nvSpPr>
        <p:spPr>
          <a:xfrm>
            <a:off x="6324019" y="1274429"/>
            <a:ext cx="5459766" cy="3816429"/>
          </a:xfrm>
          <a:prstGeom prst="rect">
            <a:avLst/>
          </a:prstGeom>
          <a:noFill/>
        </p:spPr>
        <p:txBody>
          <a:bodyPr wrap="square" rtlCol="0">
            <a:spAutoFit/>
          </a:bodyPr>
          <a:lstStyle/>
          <a:p>
            <a:pPr algn="ctr"/>
            <a:endParaRPr lang="en-GB"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On the covering page you will find a Welcoming Statement from the Module Leader.</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When you scroll down you will find important links to various supporting material.</a:t>
            </a:r>
          </a:p>
          <a:p>
            <a:endParaRPr lang="en-GB" sz="2800" cap="none"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FAFB748-4B01-5441-CF72-C4CB005F71D8}"/>
              </a:ext>
            </a:extLst>
          </p:cNvPr>
          <p:cNvPicPr>
            <a:picLocks noChangeAspect="1"/>
          </p:cNvPicPr>
          <p:nvPr/>
        </p:nvPicPr>
        <p:blipFill>
          <a:blip r:embed="rId2"/>
          <a:stretch>
            <a:fillRect/>
          </a:stretch>
        </p:blipFill>
        <p:spPr>
          <a:xfrm>
            <a:off x="1001585" y="443272"/>
            <a:ext cx="4023176" cy="53366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556842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23B34-3C50-AE17-BF0D-A0359BAC5F4A}"/>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2598F72-0927-7D90-70F6-7C71A1BB486D}"/>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17EA0691-B15F-3FF7-060F-C2817D73D7EE}"/>
              </a:ext>
            </a:extLst>
          </p:cNvPr>
          <p:cNvSpPr txBox="1"/>
          <p:nvPr/>
        </p:nvSpPr>
        <p:spPr>
          <a:xfrm>
            <a:off x="6760234" y="677821"/>
            <a:ext cx="4532337" cy="489364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To be successful in your assessments, you will need to undertake independent reading and research around the topic area.</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Essential academic sources have been identified for you in the Online Reading List.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are expected to access and utilise these, and other credible, sources in your assignments.</a:t>
            </a:r>
          </a:p>
        </p:txBody>
      </p:sp>
      <p:pic>
        <p:nvPicPr>
          <p:cNvPr id="6" name="Picture 5">
            <a:extLst>
              <a:ext uri="{FF2B5EF4-FFF2-40B4-BE49-F238E27FC236}">
                <a16:creationId xmlns:a16="http://schemas.microsoft.com/office/drawing/2014/main" id="{FEC95BC9-A935-E103-30EB-7FE002AED89F}"/>
              </a:ext>
            </a:extLst>
          </p:cNvPr>
          <p:cNvPicPr>
            <a:picLocks noChangeAspect="1"/>
          </p:cNvPicPr>
          <p:nvPr/>
        </p:nvPicPr>
        <p:blipFill>
          <a:blip r:embed="rId2"/>
          <a:stretch>
            <a:fillRect/>
          </a:stretch>
        </p:blipFill>
        <p:spPr>
          <a:xfrm>
            <a:off x="443605" y="905522"/>
            <a:ext cx="5650748" cy="4479517"/>
          </a:xfrm>
          <a:prstGeom prst="rect">
            <a:avLst/>
          </a:prstGeom>
          <a:ln w="38100">
            <a:solidFill>
              <a:schemeClr val="tx1"/>
            </a:solidFill>
          </a:ln>
        </p:spPr>
      </p:pic>
    </p:spTree>
    <p:extLst>
      <p:ext uri="{BB962C8B-B14F-4D97-AF65-F5344CB8AC3E}">
        <p14:creationId xmlns:p14="http://schemas.microsoft.com/office/powerpoint/2010/main" val="30295324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EC02DE-7762-A8C9-E66D-88D3EFBCB22B}"/>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2E0A733-5166-22AC-7B45-6CEC92C075F0}"/>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BF786D87-08F2-ACB0-9A7C-FF511E0BDA25}"/>
              </a:ext>
            </a:extLst>
          </p:cNvPr>
          <p:cNvSpPr txBox="1"/>
          <p:nvPr/>
        </p:nvSpPr>
        <p:spPr>
          <a:xfrm>
            <a:off x="807867" y="497150"/>
            <a:ext cx="10520039" cy="707886"/>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D6C6568-8EAF-FC6D-F1FE-F73D5A0CA52F}"/>
              </a:ext>
            </a:extLst>
          </p:cNvPr>
          <p:cNvPicPr>
            <a:picLocks noChangeAspect="1"/>
          </p:cNvPicPr>
          <p:nvPr/>
        </p:nvPicPr>
        <p:blipFill>
          <a:blip r:embed="rId2"/>
          <a:stretch>
            <a:fillRect/>
          </a:stretch>
        </p:blipFill>
        <p:spPr>
          <a:xfrm>
            <a:off x="397474" y="497150"/>
            <a:ext cx="3665051" cy="5046956"/>
          </a:xfrm>
          <a:prstGeom prst="rect">
            <a:avLst/>
          </a:prstGeom>
          <a:ln w="38100">
            <a:solidFill>
              <a:schemeClr val="tx1"/>
            </a:solidFill>
          </a:ln>
        </p:spPr>
      </p:pic>
      <p:pic>
        <p:nvPicPr>
          <p:cNvPr id="7" name="Picture 6">
            <a:extLst>
              <a:ext uri="{FF2B5EF4-FFF2-40B4-BE49-F238E27FC236}">
                <a16:creationId xmlns:a16="http://schemas.microsoft.com/office/drawing/2014/main" id="{9F69B4A4-4D19-7688-4577-4DD127D03675}"/>
              </a:ext>
            </a:extLst>
          </p:cNvPr>
          <p:cNvPicPr>
            <a:picLocks noChangeAspect="1"/>
          </p:cNvPicPr>
          <p:nvPr/>
        </p:nvPicPr>
        <p:blipFill>
          <a:blip r:embed="rId3"/>
          <a:stretch>
            <a:fillRect/>
          </a:stretch>
        </p:blipFill>
        <p:spPr>
          <a:xfrm>
            <a:off x="4253117" y="497150"/>
            <a:ext cx="3629538" cy="5046956"/>
          </a:xfrm>
          <a:prstGeom prst="rect">
            <a:avLst/>
          </a:prstGeom>
          <a:ln w="38100">
            <a:solidFill>
              <a:schemeClr val="tx1"/>
            </a:solidFill>
          </a:ln>
        </p:spPr>
      </p:pic>
      <p:sp>
        <p:nvSpPr>
          <p:cNvPr id="8" name="TextBox 7">
            <a:extLst>
              <a:ext uri="{FF2B5EF4-FFF2-40B4-BE49-F238E27FC236}">
                <a16:creationId xmlns:a16="http://schemas.microsoft.com/office/drawing/2014/main" id="{DAA42497-BEEF-8AF3-168D-621519CC101F}"/>
              </a:ext>
            </a:extLst>
          </p:cNvPr>
          <p:cNvSpPr txBox="1"/>
          <p:nvPr/>
        </p:nvSpPr>
        <p:spPr>
          <a:xfrm>
            <a:off x="8362765" y="852256"/>
            <a:ext cx="3375534"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You are strongly advised to download and save a copy of this Reference Handbook.</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will need to refer to this handbook </a:t>
            </a:r>
            <a:r>
              <a:rPr lang="en-GB" sz="2400" b="1" u="sng" dirty="0">
                <a:latin typeface="Arial" panose="020B0604020202020204" pitchFamily="34" charset="0"/>
                <a:cs typeface="Arial" panose="020B0604020202020204" pitchFamily="34" charset="0"/>
              </a:rPr>
              <a:t>continually</a:t>
            </a:r>
            <a:r>
              <a:rPr lang="en-GB" sz="2400" dirty="0">
                <a:latin typeface="Arial" panose="020B0604020202020204" pitchFamily="34" charset="0"/>
                <a:cs typeface="Arial" panose="020B0604020202020204" pitchFamily="34" charset="0"/>
              </a:rPr>
              <a:t> for both of your assignments in this module.</a:t>
            </a:r>
          </a:p>
        </p:txBody>
      </p:sp>
    </p:spTree>
    <p:extLst>
      <p:ext uri="{BB962C8B-B14F-4D97-AF65-F5344CB8AC3E}">
        <p14:creationId xmlns:p14="http://schemas.microsoft.com/office/powerpoint/2010/main" val="13545552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3B132B-A26B-61E8-BA40-C256D13AE68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30CFBB4-2AFD-046A-860A-949B8B67EE7F}"/>
              </a:ext>
            </a:extLst>
          </p:cNvPr>
          <p:cNvSpPr>
            <a:spLocks noGrp="1"/>
          </p:cNvSpPr>
          <p:nvPr>
            <p:ph type="pic" sz="quarter" idx="11"/>
          </p:nvPr>
        </p:nvSpPr>
        <p:spPr>
          <a:xfrm>
            <a:off x="1090362" y="3817398"/>
            <a:ext cx="4813439" cy="4703678"/>
          </a:xfrm>
        </p:spPr>
        <p:txBody>
          <a:bodyPr/>
          <a:lstStyle/>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BCC98A52-DA95-5A7D-3E57-327BA6D75558}"/>
              </a:ext>
            </a:extLst>
          </p:cNvPr>
          <p:cNvPicPr>
            <a:picLocks noChangeAspect="1"/>
          </p:cNvPicPr>
          <p:nvPr/>
        </p:nvPicPr>
        <p:blipFill>
          <a:blip r:embed="rId2"/>
          <a:stretch>
            <a:fillRect/>
          </a:stretch>
        </p:blipFill>
        <p:spPr>
          <a:xfrm>
            <a:off x="664234" y="942915"/>
            <a:ext cx="5113689" cy="2448221"/>
          </a:xfrm>
          <a:prstGeom prst="rect">
            <a:avLst/>
          </a:prstGeom>
          <a:ln w="38100">
            <a:solidFill>
              <a:schemeClr val="tx1"/>
            </a:solidFill>
          </a:ln>
        </p:spPr>
      </p:pic>
      <p:pic>
        <p:nvPicPr>
          <p:cNvPr id="7" name="Picture 6">
            <a:extLst>
              <a:ext uri="{FF2B5EF4-FFF2-40B4-BE49-F238E27FC236}">
                <a16:creationId xmlns:a16="http://schemas.microsoft.com/office/drawing/2014/main" id="{1DE2E43C-FCEF-41C4-C70E-799DDC2F18F0}"/>
              </a:ext>
            </a:extLst>
          </p:cNvPr>
          <p:cNvPicPr>
            <a:picLocks noChangeAspect="1"/>
          </p:cNvPicPr>
          <p:nvPr/>
        </p:nvPicPr>
        <p:blipFill>
          <a:blip r:embed="rId3"/>
          <a:stretch>
            <a:fillRect/>
          </a:stretch>
        </p:blipFill>
        <p:spPr>
          <a:xfrm>
            <a:off x="6589380" y="2764778"/>
            <a:ext cx="4296133" cy="3280299"/>
          </a:xfrm>
          <a:prstGeom prst="rect">
            <a:avLst/>
          </a:prstGeom>
          <a:ln w="38100">
            <a:solidFill>
              <a:schemeClr val="tx1"/>
            </a:solidFill>
          </a:ln>
        </p:spPr>
      </p:pic>
      <p:sp>
        <p:nvSpPr>
          <p:cNvPr id="8" name="TextBox 7">
            <a:extLst>
              <a:ext uri="{FF2B5EF4-FFF2-40B4-BE49-F238E27FC236}">
                <a16:creationId xmlns:a16="http://schemas.microsoft.com/office/drawing/2014/main" id="{C2CA3602-2564-0BCC-C049-4E15CA9028B4}"/>
              </a:ext>
            </a:extLst>
          </p:cNvPr>
          <p:cNvSpPr txBox="1"/>
          <p:nvPr/>
        </p:nvSpPr>
        <p:spPr>
          <a:xfrm>
            <a:off x="6498794" y="1012799"/>
            <a:ext cx="4477304" cy="138499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Learning Support is also available to you outside of your timetabled hours.</a:t>
            </a:r>
          </a:p>
        </p:txBody>
      </p:sp>
      <p:sp>
        <p:nvSpPr>
          <p:cNvPr id="9" name="TextBox 8">
            <a:extLst>
              <a:ext uri="{FF2B5EF4-FFF2-40B4-BE49-F238E27FC236}">
                <a16:creationId xmlns:a16="http://schemas.microsoft.com/office/drawing/2014/main" id="{4DF0BD9F-7CA1-BBBD-E9F1-EBBE1E65B7F5}"/>
              </a:ext>
            </a:extLst>
          </p:cNvPr>
          <p:cNvSpPr txBox="1"/>
          <p:nvPr/>
        </p:nvSpPr>
        <p:spPr>
          <a:xfrm>
            <a:off x="664234" y="3900814"/>
            <a:ext cx="5113689"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To book a one-to-one Study Skills appointment, email:</a:t>
            </a:r>
          </a:p>
          <a:p>
            <a:r>
              <a:rPr lang="en-GB" sz="2400" dirty="0">
                <a:latin typeface="Arial" panose="020B0604020202020204" pitchFamily="34" charset="0"/>
                <a:cs typeface="Arial" panose="020B0604020202020204" pitchFamily="34" charset="0"/>
                <a:hlinkClick r:id="rId4"/>
              </a:rPr>
              <a:t>studyskillsdistance@uwtsd.ac.uk</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152560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D5D5BD-F954-BBDB-5F7E-D84F94D6C1E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F456005-B907-F7E3-C5E5-A8B9C49C0582}"/>
              </a:ext>
            </a:extLst>
          </p:cNvPr>
          <p:cNvSpPr>
            <a:spLocks noGrp="1"/>
          </p:cNvSpPr>
          <p:nvPr>
            <p:ph type="pic" sz="quarter" idx="11"/>
          </p:nvPr>
        </p:nvSpPr>
        <p:spPr>
          <a:xfrm>
            <a:off x="664234" y="2299317"/>
            <a:ext cx="9696007" cy="6514722"/>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E86F7F7F-0286-B8D4-1321-ADA8C7319B85}"/>
              </a:ext>
            </a:extLst>
          </p:cNvPr>
          <p:cNvSpPr txBox="1"/>
          <p:nvPr/>
        </p:nvSpPr>
        <p:spPr>
          <a:xfrm>
            <a:off x="1582444" y="186430"/>
            <a:ext cx="9027111" cy="2400657"/>
          </a:xfrm>
          <a:prstGeom prst="rect">
            <a:avLst/>
          </a:prstGeom>
          <a:noFill/>
        </p:spPr>
        <p:txBody>
          <a:bodyPr wrap="square" rtlCol="0">
            <a:spAutoFit/>
          </a:bodyPr>
          <a:lstStyle/>
          <a:p>
            <a:pPr algn="ctr"/>
            <a:endParaRPr lang="en-GB"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When you scroll down on the Home Page, you will find tiles for:</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 Each week of lecture material </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Assessment Specifications (assignments)</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Submission Links (for your assignments).</a:t>
            </a:r>
          </a:p>
        </p:txBody>
      </p:sp>
      <p:pic>
        <p:nvPicPr>
          <p:cNvPr id="5" name="Picture 4">
            <a:extLst>
              <a:ext uri="{FF2B5EF4-FFF2-40B4-BE49-F238E27FC236}">
                <a16:creationId xmlns:a16="http://schemas.microsoft.com/office/drawing/2014/main" id="{8D326F46-012E-87B6-6855-75D855060046}"/>
              </a:ext>
            </a:extLst>
          </p:cNvPr>
          <p:cNvPicPr>
            <a:picLocks noChangeAspect="1"/>
          </p:cNvPicPr>
          <p:nvPr/>
        </p:nvPicPr>
        <p:blipFill>
          <a:blip r:embed="rId2"/>
          <a:stretch>
            <a:fillRect/>
          </a:stretch>
        </p:blipFill>
        <p:spPr>
          <a:xfrm>
            <a:off x="532660" y="3028740"/>
            <a:ext cx="11381173" cy="24843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7248152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58A15-4698-8DA0-F588-DD3F62ECC7EA}"/>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D70E0B9-CEBB-0D10-A592-EBB5401B9601}"/>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91A53267-16E4-9F31-D6E3-B7D300BB14D1}"/>
              </a:ext>
            </a:extLst>
          </p:cNvPr>
          <p:cNvSpPr txBox="1"/>
          <p:nvPr/>
        </p:nvSpPr>
        <p:spPr>
          <a:xfrm>
            <a:off x="-2104009" y="-781234"/>
            <a:ext cx="10520039" cy="707886"/>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B7A412DA-907D-34F2-63BA-EC910C82F6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3476" y="2311146"/>
            <a:ext cx="4054136" cy="210105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BA3660E-991A-D46F-4C6D-446BEFAE70C7}"/>
              </a:ext>
            </a:extLst>
          </p:cNvPr>
          <p:cNvSpPr txBox="1"/>
          <p:nvPr/>
        </p:nvSpPr>
        <p:spPr>
          <a:xfrm>
            <a:off x="4953740" y="243512"/>
            <a:ext cx="6764784" cy="637097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for any reason, you are absent from class then it is </a:t>
            </a:r>
            <a:r>
              <a:rPr lang="en-GB" sz="2400" b="1" u="sng" dirty="0">
                <a:latin typeface="Arial" panose="020B0604020202020204" pitchFamily="34" charset="0"/>
                <a:cs typeface="Arial" panose="020B0604020202020204" pitchFamily="34" charset="0"/>
              </a:rPr>
              <a:t>YOUR</a:t>
            </a:r>
            <a:r>
              <a:rPr lang="en-GB" sz="2400" dirty="0">
                <a:latin typeface="Arial" panose="020B0604020202020204" pitchFamily="34" charset="0"/>
                <a:cs typeface="Arial" panose="020B0604020202020204" pitchFamily="34" charset="0"/>
              </a:rPr>
              <a:t> responsibility to:</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Access and review all the lecture material for that week.</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Access and review the Team recording of the lecture you have missed.</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Complete the class exercises.</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Continue to make progress with your assignment preparation.</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Ensure that when you ‘return’ to class, you have ‘caught-up’ on any missed work.</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23180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786ACF-16A2-7C55-64C6-3CF0AA201BAB}"/>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B153F6E-AE2B-E4C9-C8D9-FEB8B46CFA82}"/>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5B66E67E-C37C-2EAA-644D-132F466F9F74}"/>
              </a:ext>
            </a:extLst>
          </p:cNvPr>
          <p:cNvSpPr txBox="1"/>
          <p:nvPr/>
        </p:nvSpPr>
        <p:spPr>
          <a:xfrm>
            <a:off x="807867" y="497150"/>
            <a:ext cx="10520039" cy="707886"/>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A57A9FBE-55DF-FA3E-1383-C7901CFEE8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304" b="15955"/>
          <a:stretch/>
        </p:blipFill>
        <p:spPr bwMode="auto">
          <a:xfrm>
            <a:off x="3033204" y="205986"/>
            <a:ext cx="6125592" cy="10812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02107A2-B85E-AA8B-759E-FFC297EBEA52}"/>
              </a:ext>
            </a:extLst>
          </p:cNvPr>
          <p:cNvSpPr txBox="1"/>
          <p:nvPr/>
        </p:nvSpPr>
        <p:spPr>
          <a:xfrm>
            <a:off x="807866" y="1658638"/>
            <a:ext cx="10653205" cy="406265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For the remainer of this session, please take the time to familiarise yourself with:</a:t>
            </a:r>
          </a:p>
          <a:p>
            <a:pPr lvl="1"/>
            <a:endParaRPr lang="en-GB" sz="1000" dirty="0">
              <a:latin typeface="Arial" panose="020B0604020202020204" pitchFamily="34" charset="0"/>
              <a:cs typeface="Arial" panose="020B0604020202020204" pitchFamily="34" charset="0"/>
            </a:endParaRPr>
          </a:p>
          <a:p>
            <a:pPr marL="2628900" lvl="5"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Your feedback and grades from term 1</a:t>
            </a:r>
          </a:p>
          <a:p>
            <a:pPr lvl="5"/>
            <a:endParaRPr lang="en-GB" sz="1000" dirty="0">
              <a:latin typeface="Arial" panose="020B0604020202020204" pitchFamily="34" charset="0"/>
              <a:cs typeface="Arial" panose="020B0604020202020204" pitchFamily="34" charset="0"/>
            </a:endParaRPr>
          </a:p>
          <a:p>
            <a:pPr marL="2628900" lvl="5"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Your student email account</a:t>
            </a:r>
          </a:p>
          <a:p>
            <a:pPr lvl="1"/>
            <a:endParaRPr lang="en-GB" sz="1000" dirty="0">
              <a:latin typeface="Arial" panose="020B0604020202020204" pitchFamily="34" charset="0"/>
              <a:cs typeface="Arial" panose="020B0604020202020204" pitchFamily="34" charset="0"/>
            </a:endParaRPr>
          </a:p>
          <a:p>
            <a:pPr marL="2628900" lvl="5"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Learning Support available</a:t>
            </a:r>
          </a:p>
          <a:p>
            <a:pPr lvl="1"/>
            <a:endParaRPr lang="en-GB" sz="1000" dirty="0">
              <a:latin typeface="Arial" panose="020B0604020202020204" pitchFamily="34" charset="0"/>
              <a:cs typeface="Arial" panose="020B0604020202020204" pitchFamily="34" charset="0"/>
            </a:endParaRPr>
          </a:p>
          <a:p>
            <a:pPr marL="2628900" lvl="5"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Harvard Reference Handbook</a:t>
            </a:r>
          </a:p>
          <a:p>
            <a:pPr lvl="1"/>
            <a:endParaRPr lang="en-GB" sz="1000" dirty="0">
              <a:latin typeface="Arial" panose="020B0604020202020204" pitchFamily="34" charset="0"/>
              <a:cs typeface="Arial" panose="020B0604020202020204" pitchFamily="34" charset="0"/>
            </a:endParaRPr>
          </a:p>
          <a:p>
            <a:pPr marL="2628900" lvl="5"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Module Moodle site</a:t>
            </a:r>
          </a:p>
          <a:p>
            <a:pPr lvl="1"/>
            <a:endParaRPr lang="en-GB" sz="1000" dirty="0">
              <a:latin typeface="Arial" panose="020B0604020202020204" pitchFamily="34" charset="0"/>
              <a:cs typeface="Arial" panose="020B0604020202020204" pitchFamily="34" charset="0"/>
            </a:endParaRPr>
          </a:p>
          <a:p>
            <a:pPr marL="2628900" lvl="5"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Online Reading List</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237570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26BE5F-50D6-35AB-BF1A-47D284D21192}"/>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464F4B3-A47B-5E1F-C0EA-0F072D61AD4E}"/>
              </a:ext>
            </a:extLst>
          </p:cNvPr>
          <p:cNvSpPr>
            <a:spLocks noGrp="1"/>
          </p:cNvSpPr>
          <p:nvPr>
            <p:ph type="pic" sz="quarter" idx="11"/>
          </p:nvPr>
        </p:nvSpPr>
        <p:spPr>
          <a:xfrm>
            <a:off x="664234" y="1956039"/>
            <a:ext cx="8772729"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4FFFC7EE-CE52-726E-7169-55878B5B5B40}"/>
              </a:ext>
            </a:extLst>
          </p:cNvPr>
          <p:cNvSpPr txBox="1"/>
          <p:nvPr/>
        </p:nvSpPr>
        <p:spPr>
          <a:xfrm>
            <a:off x="163508" y="-2017449"/>
            <a:ext cx="11790923" cy="707886"/>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3074" name="Picture 2">
            <a:extLst>
              <a:ext uri="{FF2B5EF4-FFF2-40B4-BE49-F238E27FC236}">
                <a16:creationId xmlns:a16="http://schemas.microsoft.com/office/drawing/2014/main" id="{BAD1EED1-C975-D64E-4EB4-D60AA1B4B5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5864" y="455487"/>
            <a:ext cx="5060271" cy="7810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DF477-12B7-BE79-9F77-43D136D0CC70}"/>
              </a:ext>
            </a:extLst>
          </p:cNvPr>
          <p:cNvSpPr txBox="1"/>
          <p:nvPr/>
        </p:nvSpPr>
        <p:spPr>
          <a:xfrm>
            <a:off x="865531" y="1476371"/>
            <a:ext cx="10386873"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Do you remember what we said about the Guided Learning hours VS Independent Learning hours???</a:t>
            </a:r>
          </a:p>
        </p:txBody>
      </p:sp>
      <p:sp>
        <p:nvSpPr>
          <p:cNvPr id="5" name="TextBox 4">
            <a:extLst>
              <a:ext uri="{FF2B5EF4-FFF2-40B4-BE49-F238E27FC236}">
                <a16:creationId xmlns:a16="http://schemas.microsoft.com/office/drawing/2014/main" id="{C2435214-70C6-2B57-2D3E-46B0C6B68E6F}"/>
              </a:ext>
            </a:extLst>
          </p:cNvPr>
          <p:cNvSpPr txBox="1"/>
          <p:nvPr/>
        </p:nvSpPr>
        <p:spPr>
          <a:xfrm>
            <a:off x="2436878" y="2600187"/>
            <a:ext cx="7244178" cy="1200329"/>
          </a:xfrm>
          <a:prstGeom prst="rect">
            <a:avLst/>
          </a:prstGeom>
          <a:noFill/>
          <a:ln w="38100">
            <a:solidFill>
              <a:schemeClr val="tx1"/>
            </a:solidFill>
          </a:ln>
        </p:spPr>
        <p:txBody>
          <a:bodyPr wrap="square">
            <a:spAutoFit/>
          </a:bodyPr>
          <a:lstStyle/>
          <a:p>
            <a:r>
              <a:rPr lang="en-GB" sz="1800" b="1" i="1" dirty="0">
                <a:latin typeface="Arial" panose="020B0604020202020204" pitchFamily="34" charset="0"/>
                <a:cs typeface="Arial" panose="020B0604020202020204" pitchFamily="34" charset="0"/>
              </a:rPr>
              <a:t>Guided Learning </a:t>
            </a:r>
            <a:r>
              <a:rPr lang="en-GB" sz="1800" i="1" dirty="0">
                <a:latin typeface="Arial" panose="020B0604020202020204" pitchFamily="34" charset="0"/>
                <a:cs typeface="Arial" panose="020B0604020202020204" pitchFamily="34" charset="0"/>
              </a:rPr>
              <a:t>(i.e. taught) hours per week = </a:t>
            </a:r>
            <a:r>
              <a:rPr lang="en-GB" sz="1800" b="1" i="1" dirty="0">
                <a:latin typeface="Arial" panose="020B0604020202020204" pitchFamily="34" charset="0"/>
                <a:cs typeface="Arial" panose="020B0604020202020204" pitchFamily="34" charset="0"/>
              </a:rPr>
              <a:t>4 hours</a:t>
            </a:r>
          </a:p>
          <a:p>
            <a:endParaRPr lang="en-GB" sz="900" b="1" i="1" dirty="0">
              <a:latin typeface="Arial" panose="020B0604020202020204" pitchFamily="34" charset="0"/>
              <a:cs typeface="Arial" panose="020B0604020202020204" pitchFamily="34" charset="0"/>
            </a:endParaRPr>
          </a:p>
          <a:p>
            <a:r>
              <a:rPr lang="en-GB" sz="1800" i="1" dirty="0">
                <a:latin typeface="Arial" panose="020B0604020202020204" pitchFamily="34" charset="0"/>
                <a:cs typeface="Arial" panose="020B0604020202020204" pitchFamily="34" charset="0"/>
              </a:rPr>
              <a:t>		</a:t>
            </a:r>
            <a:r>
              <a:rPr lang="en-GB" sz="1800" b="1" i="1" dirty="0">
                <a:latin typeface="Arial" panose="020B0604020202020204" pitchFamily="34" charset="0"/>
                <a:cs typeface="Arial" panose="020B0604020202020204" pitchFamily="34" charset="0"/>
              </a:rPr>
              <a:t>Independent Learning </a:t>
            </a:r>
            <a:r>
              <a:rPr lang="en-GB" sz="1800" i="1" dirty="0">
                <a:latin typeface="Arial" panose="020B0604020202020204" pitchFamily="34" charset="0"/>
                <a:cs typeface="Arial" panose="020B0604020202020204" pitchFamily="34" charset="0"/>
              </a:rPr>
              <a:t>is 4 hours x 4 = </a:t>
            </a:r>
            <a:r>
              <a:rPr lang="en-GB" sz="1800" b="1" i="1" dirty="0">
                <a:latin typeface="Arial" panose="020B0604020202020204" pitchFamily="34" charset="0"/>
                <a:cs typeface="Arial" panose="020B0604020202020204" pitchFamily="34" charset="0"/>
              </a:rPr>
              <a:t>16 hours</a:t>
            </a:r>
          </a:p>
          <a:p>
            <a:endParaRPr lang="en-GB" sz="900" b="1" i="1" dirty="0">
              <a:latin typeface="Arial" panose="020B0604020202020204" pitchFamily="34" charset="0"/>
              <a:cs typeface="Arial" panose="020B0604020202020204" pitchFamily="34" charset="0"/>
            </a:endParaRPr>
          </a:p>
          <a:p>
            <a:r>
              <a:rPr lang="en-GB" sz="1800" b="1" i="1"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Total = </a:t>
            </a:r>
            <a:r>
              <a:rPr lang="en-GB" b="1" i="1" dirty="0">
                <a:latin typeface="Arial" panose="020B0604020202020204" pitchFamily="34" charset="0"/>
                <a:cs typeface="Arial" panose="020B0604020202020204" pitchFamily="34" charset="0"/>
              </a:rPr>
              <a:t>20</a:t>
            </a:r>
            <a:r>
              <a:rPr lang="en-GB" sz="1800" b="1" i="1" dirty="0">
                <a:latin typeface="Arial" panose="020B0604020202020204" pitchFamily="34" charset="0"/>
                <a:cs typeface="Arial" panose="020B0604020202020204" pitchFamily="34" charset="0"/>
              </a:rPr>
              <a:t> hours per week for this module.</a:t>
            </a:r>
          </a:p>
        </p:txBody>
      </p:sp>
      <p:sp>
        <p:nvSpPr>
          <p:cNvPr id="6" name="TextBox 5">
            <a:extLst>
              <a:ext uri="{FF2B5EF4-FFF2-40B4-BE49-F238E27FC236}">
                <a16:creationId xmlns:a16="http://schemas.microsoft.com/office/drawing/2014/main" id="{528562CE-834F-1873-771B-06E0F7CC29C9}"/>
              </a:ext>
            </a:extLst>
          </p:cNvPr>
          <p:cNvSpPr txBox="1"/>
          <p:nvPr/>
        </p:nvSpPr>
        <p:spPr>
          <a:xfrm>
            <a:off x="865532" y="4271183"/>
            <a:ext cx="10386873"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Use your Independent Learning time to familiarise yourself with any of the outstanding material (i.e. the bullet points on the previous slide) that you did not have time to review in class.  </a:t>
            </a:r>
          </a:p>
        </p:txBody>
      </p:sp>
    </p:spTree>
    <p:extLst>
      <p:ext uri="{BB962C8B-B14F-4D97-AF65-F5344CB8AC3E}">
        <p14:creationId xmlns:p14="http://schemas.microsoft.com/office/powerpoint/2010/main" val="30218710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C1AB6-1B5E-0A51-D379-89D05D9BDB90}"/>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3F4764D-6B13-6D33-15A3-2F6D6CC84C6F}"/>
              </a:ext>
            </a:extLst>
          </p:cNvPr>
          <p:cNvSpPr>
            <a:spLocks noGrp="1"/>
          </p:cNvSpPr>
          <p:nvPr>
            <p:ph type="pic" sz="quarter" idx="11"/>
          </p:nvPr>
        </p:nvSpPr>
        <p:spPr>
          <a:xfrm>
            <a:off x="664234" y="1956039"/>
            <a:ext cx="8240069"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0361EF7D-5213-32FE-BA8F-9E655AE44ACB}"/>
              </a:ext>
            </a:extLst>
          </p:cNvPr>
          <p:cNvSpPr txBox="1"/>
          <p:nvPr/>
        </p:nvSpPr>
        <p:spPr>
          <a:xfrm>
            <a:off x="835980" y="426940"/>
            <a:ext cx="10520039" cy="1015663"/>
          </a:xfrm>
          <a:prstGeom prst="rect">
            <a:avLst/>
          </a:prstGeom>
          <a:noFill/>
        </p:spPr>
        <p:txBody>
          <a:bodyPr wrap="square" rtlCol="0">
            <a:spAutoFit/>
          </a:bodyPr>
          <a:lstStyle/>
          <a:p>
            <a:pPr algn="ctr"/>
            <a:r>
              <a:rPr lang="en-GB" sz="6000" b="1" dirty="0">
                <a:latin typeface="Arial" panose="020B0604020202020204" pitchFamily="34" charset="0"/>
                <a:cs typeface="Arial" panose="020B0604020202020204" pitchFamily="34" charset="0"/>
              </a:rPr>
              <a:t>Any questions</a:t>
            </a:r>
          </a:p>
        </p:txBody>
      </p:sp>
      <p:pic>
        <p:nvPicPr>
          <p:cNvPr id="4098" name="Picture 2">
            <a:extLst>
              <a:ext uri="{FF2B5EF4-FFF2-40B4-BE49-F238E27FC236}">
                <a16:creationId xmlns:a16="http://schemas.microsoft.com/office/drawing/2014/main" id="{C2959BC8-5F31-FEF4-0016-D1AC63F8D9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4835" y="1956039"/>
            <a:ext cx="5002329" cy="3751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484274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963CD-B513-A369-1AAC-4B94343FDB1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3512668-09A6-BA90-5DB0-868035DEDBB8}"/>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6146" name="Picture 2" descr="Image result for thank you see you next week">
            <a:extLst>
              <a:ext uri="{FF2B5EF4-FFF2-40B4-BE49-F238E27FC236}">
                <a16:creationId xmlns:a16="http://schemas.microsoft.com/office/drawing/2014/main" id="{E365BA22-3931-D1BE-D076-FD8FEA6197F2}"/>
              </a:ext>
            </a:extLst>
          </p:cNvPr>
          <p:cNvPicPr>
            <a:picLocks noChangeAspect="1" noChangeArrowheads="1"/>
          </p:cNvPicPr>
          <p:nvPr/>
        </p:nvPicPr>
        <p:blipFill>
          <a:blip r:embed="rId2">
            <a:alphaModFix/>
            <a:extLst>
              <a:ext uri="{BEBA8EAE-BF5A-486C-A8C5-ECC9F3942E4B}">
                <a14:imgProps xmlns:a14="http://schemas.microsoft.com/office/drawing/2010/main">
                  <a14:imgLayer r:embed="rId3">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3171489" y="613962"/>
            <a:ext cx="5849022" cy="5630075"/>
          </a:xfrm>
          <a:prstGeom prst="rect">
            <a:avLst/>
          </a:prstGeom>
          <a:noFill/>
          <a:ln w="57150">
            <a:solidFill>
              <a:srgbClr val="2DC3C3"/>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255361"/>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040630-A62C-4063-B6E2-E8C2D35B5414}">
  <ds:schemaRefs>
    <ds:schemaRef ds:uri="http://schemas.microsoft.com/office/2006/documentManagement/types"/>
    <ds:schemaRef ds:uri="http://purl.org/dc/terms/"/>
    <ds:schemaRef ds:uri="http://purl.org/dc/elements/1.1/"/>
    <ds:schemaRef ds:uri="http://www.w3.org/XML/1998/namespace"/>
    <ds:schemaRef ds:uri="http://schemas.openxmlformats.org/package/2006/metadata/core-properties"/>
    <ds:schemaRef ds:uri="http://purl.org/dc/dcmitype/"/>
    <ds:schemaRef ds:uri="211f9404-bca0-4bcf-9c1d-965ccb6f8d2d"/>
    <ds:schemaRef ds:uri="http://schemas.microsoft.com/office/infopath/2007/PartnerControls"/>
    <ds:schemaRef ds:uri="303dbf9b-b85b-46a0-94f1-894078c07ecd"/>
    <ds:schemaRef ds:uri="http://schemas.microsoft.com/office/2006/metadata/properties"/>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2559</TotalTime>
  <Words>2343</Words>
  <Application>Microsoft Office PowerPoint</Application>
  <PresentationFormat>Widescreen</PresentationFormat>
  <Paragraphs>494</Paragraphs>
  <Slides>52</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52</vt:i4>
      </vt:variant>
    </vt:vector>
  </HeadingPairs>
  <TitlesOfParts>
    <vt:vector size="57" baseType="lpstr">
      <vt:lpstr>Arial</vt:lpstr>
      <vt:lpstr>Calibri</vt:lpstr>
      <vt:lpstr>Calibri Light</vt:lpstr>
      <vt:lpstr>UWTSD Text 2</vt:lpstr>
      <vt:lpstr>UWTSD Logo Variations place image in Background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Annamarie Dufficy</cp:lastModifiedBy>
  <cp:revision>105</cp:revision>
  <cp:lastPrinted>2026-04-29T12:03:55Z</cp:lastPrinted>
  <dcterms:created xsi:type="dcterms:W3CDTF">2021-03-09T15:35:42Z</dcterms:created>
  <dcterms:modified xsi:type="dcterms:W3CDTF">2026-09-05T11:00:54Z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