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0"/>
  </p:notesMasterIdLst>
  <p:handoutMasterIdLst>
    <p:handoutMasterId r:id="rId51"/>
  </p:handoutMasterIdLst>
  <p:sldIdLst>
    <p:sldId id="1388" r:id="rId5"/>
    <p:sldId id="259" r:id="rId6"/>
    <p:sldId id="445" r:id="rId7"/>
    <p:sldId id="446" r:id="rId8"/>
    <p:sldId id="537" r:id="rId9"/>
    <p:sldId id="261" r:id="rId10"/>
    <p:sldId id="568" r:id="rId11"/>
    <p:sldId id="1390" r:id="rId12"/>
    <p:sldId id="569" r:id="rId13"/>
    <p:sldId id="566" r:id="rId14"/>
    <p:sldId id="1444" r:id="rId15"/>
    <p:sldId id="1409" r:id="rId16"/>
    <p:sldId id="1445" r:id="rId17"/>
    <p:sldId id="1403" r:id="rId18"/>
    <p:sldId id="1408" r:id="rId19"/>
    <p:sldId id="1422" r:id="rId20"/>
    <p:sldId id="1446" r:id="rId21"/>
    <p:sldId id="1423" r:id="rId22"/>
    <p:sldId id="1447" r:id="rId23"/>
    <p:sldId id="1448" r:id="rId24"/>
    <p:sldId id="1397" r:id="rId25"/>
    <p:sldId id="1424" r:id="rId26"/>
    <p:sldId id="1391" r:id="rId27"/>
    <p:sldId id="572" r:id="rId28"/>
    <p:sldId id="1404" r:id="rId29"/>
    <p:sldId id="293" r:id="rId30"/>
    <p:sldId id="1410" r:id="rId31"/>
    <p:sldId id="1449" r:id="rId32"/>
    <p:sldId id="359" r:id="rId33"/>
    <p:sldId id="1411" r:id="rId34"/>
    <p:sldId id="1412" r:id="rId35"/>
    <p:sldId id="1413" r:id="rId36"/>
    <p:sldId id="1401" r:id="rId37"/>
    <p:sldId id="1399" r:id="rId38"/>
    <p:sldId id="1406" r:id="rId39"/>
    <p:sldId id="1419" r:id="rId40"/>
    <p:sldId id="1421" r:id="rId41"/>
    <p:sldId id="1420" r:id="rId42"/>
    <p:sldId id="1439" r:id="rId43"/>
    <p:sldId id="1442" r:id="rId44"/>
    <p:sldId id="1426" r:id="rId45"/>
    <p:sldId id="1428" r:id="rId46"/>
    <p:sldId id="532" r:id="rId47"/>
    <p:sldId id="1402" r:id="rId48"/>
    <p:sldId id="1393" r:id="rId4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17" autoAdjust="0"/>
    <p:restoredTop sz="87673" autoAdjust="0"/>
  </p:normalViewPr>
  <p:slideViewPr>
    <p:cSldViewPr>
      <p:cViewPr varScale="1">
        <p:scale>
          <a:sx n="63" d="100"/>
          <a:sy n="63" d="100"/>
        </p:scale>
        <p:origin x="1596"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09/10/2023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09/10/2023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youtube.com/watch?v=zSguDQRjZv0" TargetMode="External"/><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https://www.bbc.co.uk/bitesize/guides/z7gmn39/revision/4</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5</a:t>
            </a:fld>
            <a:endParaRPr lang="en-US" altLang="en-US"/>
          </a:p>
        </p:txBody>
      </p:sp>
    </p:spTree>
    <p:extLst>
      <p:ext uri="{BB962C8B-B14F-4D97-AF65-F5344CB8AC3E}">
        <p14:creationId xmlns:p14="http://schemas.microsoft.com/office/powerpoint/2010/main" val="42256287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https://www.bbc.co.uk/bitesize/guides/z7gmn39/revision/4</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8</a:t>
            </a:fld>
            <a:endParaRPr lang="en-US" altLang="en-US"/>
          </a:p>
        </p:txBody>
      </p:sp>
    </p:spTree>
    <p:extLst>
      <p:ext uri="{BB962C8B-B14F-4D97-AF65-F5344CB8AC3E}">
        <p14:creationId xmlns:p14="http://schemas.microsoft.com/office/powerpoint/2010/main" val="12639317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cs typeface="Arial" panose="020B0604020202020204" pitchFamily="34" charset="0"/>
              </a:rPr>
              <a:t>These are collectively called the </a:t>
            </a:r>
            <a:r>
              <a:rPr lang="en-GB" sz="1200" b="1" dirty="0">
                <a:cs typeface="Arial" panose="020B0604020202020204" pitchFamily="34" charset="0"/>
              </a:rPr>
              <a:t>Social determinants of health</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9</a:t>
            </a:fld>
            <a:endParaRPr lang="en-GB"/>
          </a:p>
        </p:txBody>
      </p:sp>
    </p:spTree>
    <p:extLst>
      <p:ext uri="{BB962C8B-B14F-4D97-AF65-F5344CB8AC3E}">
        <p14:creationId xmlns:p14="http://schemas.microsoft.com/office/powerpoint/2010/main" val="10547973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Mortality – number of people who die from a disease in a given period</a:t>
            </a:r>
          </a:p>
          <a:p>
            <a:r>
              <a:rPr lang="en-GB" dirty="0"/>
              <a:t>Morbidity – number of people who are made ill by a disease in a given period</a:t>
            </a:r>
          </a:p>
        </p:txBody>
      </p:sp>
      <p:sp>
        <p:nvSpPr>
          <p:cNvPr id="4" name="Slide Number Placeholder 3"/>
          <p:cNvSpPr>
            <a:spLocks noGrp="1"/>
          </p:cNvSpPr>
          <p:nvPr>
            <p:ph type="sldNum" sz="quarter" idx="5"/>
          </p:nvPr>
        </p:nvSpPr>
        <p:spPr/>
        <p:txBody>
          <a:bodyPr/>
          <a:lstStyle/>
          <a:p>
            <a:fld id="{17EA8173-6EA7-483C-A1E0-CFB4950086E9}" type="slidenum">
              <a:rPr lang="en-GB" smtClean="0"/>
              <a:t>17</a:t>
            </a:fld>
            <a:endParaRPr lang="en-GB"/>
          </a:p>
        </p:txBody>
      </p:sp>
    </p:spTree>
    <p:extLst>
      <p:ext uri="{BB962C8B-B14F-4D97-AF65-F5344CB8AC3E}">
        <p14:creationId xmlns:p14="http://schemas.microsoft.com/office/powerpoint/2010/main" val="41314893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 level blood cholesterol, high blood pressure obesity, cigarette smoking, and low levels of physical activity</a:t>
            </a:r>
          </a:p>
          <a:p>
            <a:endParaRPr lang="en-GB" dirty="0"/>
          </a:p>
          <a:p>
            <a:r>
              <a:rPr lang="en-GB" dirty="0"/>
              <a:t>Other research shows there may be links between CHD and psychosocial factors such as stress and lack of social support, depression and anger (Stansfield and marmot, 2001).</a:t>
            </a:r>
          </a:p>
          <a:p>
            <a:endParaRPr lang="en-GB" dirty="0"/>
          </a:p>
          <a:p>
            <a:r>
              <a:rPr lang="en-GB" dirty="0"/>
              <a:t>While physical inactivity, smoking and raised blood cholesterol are the major risk factors for CHD according to Britton and MacPherson (2000), it is important to look upstream and understand the causes of the causes and the roots in the social context of people’s lives.</a:t>
            </a:r>
          </a:p>
        </p:txBody>
      </p:sp>
      <p:sp>
        <p:nvSpPr>
          <p:cNvPr id="4" name="Slide Number Placeholder 3"/>
          <p:cNvSpPr>
            <a:spLocks noGrp="1"/>
          </p:cNvSpPr>
          <p:nvPr>
            <p:ph type="sldNum" sz="quarter" idx="5"/>
          </p:nvPr>
        </p:nvSpPr>
        <p:spPr/>
        <p:txBody>
          <a:bodyPr/>
          <a:lstStyle/>
          <a:p>
            <a:fld id="{17EA8173-6EA7-483C-A1E0-CFB4950086E9}" type="slidenum">
              <a:rPr lang="en-GB" smtClean="0"/>
              <a:t>21</a:t>
            </a:fld>
            <a:endParaRPr lang="en-GB"/>
          </a:p>
        </p:txBody>
      </p:sp>
    </p:spTree>
    <p:extLst>
      <p:ext uri="{BB962C8B-B14F-4D97-AF65-F5344CB8AC3E}">
        <p14:creationId xmlns:p14="http://schemas.microsoft.com/office/powerpoint/2010/main" val="13315624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https://www.bbc.co.uk/bitesize/guides/z7gmn39/revision/4</a:t>
            </a:r>
          </a:p>
        </p:txBody>
      </p:sp>
      <p:sp>
        <p:nvSpPr>
          <p:cNvPr id="4" name="Slide Number Placeholder 3"/>
          <p:cNvSpPr>
            <a:spLocks noGrp="1"/>
          </p:cNvSpPr>
          <p:nvPr>
            <p:ph type="sldNum" sz="quarter" idx="5"/>
          </p:nvPr>
        </p:nvSpPr>
        <p:spPr/>
        <p:txBody>
          <a:bodyPr/>
          <a:lstStyle/>
          <a:p>
            <a:pPr>
              <a:defRPr/>
            </a:pPr>
            <a:fld id="{CDCAC129-372D-4E2C-8F95-3AEC7CCFDC10}" type="slidenum">
              <a:rPr lang="en-US" altLang="en-US" smtClean="0"/>
              <a:pPr>
                <a:defRPr/>
              </a:pPr>
              <a:t>23</a:t>
            </a:fld>
            <a:endParaRPr lang="en-US" altLang="en-US"/>
          </a:p>
        </p:txBody>
      </p:sp>
    </p:spTree>
    <p:extLst>
      <p:ext uri="{BB962C8B-B14F-4D97-AF65-F5344CB8AC3E}">
        <p14:creationId xmlns:p14="http://schemas.microsoft.com/office/powerpoint/2010/main" val="30368196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this highlighted factors/ overlapping layers are interrelated and exhibit an influence over each other in so many ways</a:t>
            </a:r>
          </a:p>
        </p:txBody>
      </p:sp>
      <p:sp>
        <p:nvSpPr>
          <p:cNvPr id="4" name="Slide Number Placeholder 3"/>
          <p:cNvSpPr>
            <a:spLocks noGrp="1"/>
          </p:cNvSpPr>
          <p:nvPr>
            <p:ph type="sldNum" sz="quarter" idx="5"/>
          </p:nvPr>
        </p:nvSpPr>
        <p:spPr/>
        <p:txBody>
          <a:bodyPr/>
          <a:lstStyle/>
          <a:p>
            <a:fld id="{17EA8173-6EA7-483C-A1E0-CFB4950086E9}" type="slidenum">
              <a:rPr lang="en-GB" smtClean="0"/>
              <a:t>32</a:t>
            </a:fld>
            <a:endParaRPr lang="en-GB"/>
          </a:p>
        </p:txBody>
      </p:sp>
    </p:spTree>
    <p:extLst>
      <p:ext uri="{BB962C8B-B14F-4D97-AF65-F5344CB8AC3E}">
        <p14:creationId xmlns:p14="http://schemas.microsoft.com/office/powerpoint/2010/main" val="15640107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Less </a:t>
            </a:r>
            <a:r>
              <a:rPr lang="en-GB" dirty="0" err="1"/>
              <a:t>priviledged</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35</a:t>
            </a:fld>
            <a:endParaRPr lang="en-GB"/>
          </a:p>
        </p:txBody>
      </p:sp>
    </p:spTree>
    <p:extLst>
      <p:ext uri="{BB962C8B-B14F-4D97-AF65-F5344CB8AC3E}">
        <p14:creationId xmlns:p14="http://schemas.microsoft.com/office/powerpoint/2010/main" val="4920559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Children living in damp houses are likely to have higher rates of respiratory illness, symptoms of infection and stress (Marsh et al., 1999)</a:t>
            </a:r>
          </a:p>
        </p:txBody>
      </p:sp>
      <p:sp>
        <p:nvSpPr>
          <p:cNvPr id="4" name="Slide Number Placeholder 3"/>
          <p:cNvSpPr>
            <a:spLocks noGrp="1"/>
          </p:cNvSpPr>
          <p:nvPr>
            <p:ph type="sldNum" sz="quarter" idx="5"/>
          </p:nvPr>
        </p:nvSpPr>
        <p:spPr/>
        <p:txBody>
          <a:bodyPr/>
          <a:lstStyle/>
          <a:p>
            <a:fld id="{17EA8173-6EA7-483C-A1E0-CFB4950086E9}" type="slidenum">
              <a:rPr lang="en-GB" smtClean="0"/>
              <a:t>37</a:t>
            </a:fld>
            <a:endParaRPr lang="en-GB"/>
          </a:p>
        </p:txBody>
      </p:sp>
    </p:spTree>
    <p:extLst>
      <p:ext uri="{BB962C8B-B14F-4D97-AF65-F5344CB8AC3E}">
        <p14:creationId xmlns:p14="http://schemas.microsoft.com/office/powerpoint/2010/main" val="3811840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McLean et al. (2005), the unemployed report higher rates of mental ill health including depression, anxiety and sleep disturbance</a:t>
            </a:r>
          </a:p>
          <a:p>
            <a:r>
              <a:rPr lang="en-GB" dirty="0"/>
              <a:t>Suicide and parasuicide rates are twice as high among the unemployed as among the employed</a:t>
            </a:r>
          </a:p>
          <a:p>
            <a:r>
              <a:rPr lang="en-GB" dirty="0"/>
              <a:t>The unemployed have higher rates of bronchitis and ischaemic heart disease than the employed.</a:t>
            </a:r>
          </a:p>
          <a:p>
            <a:r>
              <a:rPr lang="en-GB" dirty="0"/>
              <a:t>The death rate among the unemployed are at least 20% higher than expected after adjustment for social class and age.</a:t>
            </a:r>
          </a:p>
        </p:txBody>
      </p:sp>
      <p:sp>
        <p:nvSpPr>
          <p:cNvPr id="4" name="Slide Number Placeholder 3"/>
          <p:cNvSpPr>
            <a:spLocks noGrp="1"/>
          </p:cNvSpPr>
          <p:nvPr>
            <p:ph type="sldNum" sz="quarter" idx="5"/>
          </p:nvPr>
        </p:nvSpPr>
        <p:spPr/>
        <p:txBody>
          <a:bodyPr/>
          <a:lstStyle/>
          <a:p>
            <a:fld id="{17EA8173-6EA7-483C-A1E0-CFB4950086E9}" type="slidenum">
              <a:rPr lang="en-GB" smtClean="0"/>
              <a:t>42</a:t>
            </a:fld>
            <a:endParaRPr lang="en-GB"/>
          </a:p>
        </p:txBody>
      </p:sp>
    </p:spTree>
    <p:extLst>
      <p:ext uri="{BB962C8B-B14F-4D97-AF65-F5344CB8AC3E}">
        <p14:creationId xmlns:p14="http://schemas.microsoft.com/office/powerpoint/2010/main" val="39343731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linkClick r:id="rId3"/>
              </a:rPr>
              <a:t>Determinants of Health – A practical approach! - YouTube</a:t>
            </a:r>
            <a:endParaRPr lang="en-GB" sz="1200"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43</a:t>
            </a:fld>
            <a:endParaRPr lang="en-GB"/>
          </a:p>
        </p:txBody>
      </p:sp>
    </p:spTree>
    <p:extLst>
      <p:ext uri="{BB962C8B-B14F-4D97-AF65-F5344CB8AC3E}">
        <p14:creationId xmlns:p14="http://schemas.microsoft.com/office/powerpoint/2010/main" val="31561099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09/10/2023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09/10/2023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09/10/2023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09/10/2023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09/10/2023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www.youtube.com/watch?v=zSguDQRjZv0"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www.who.int/news-room/questions-and-answers/item/determinants-of-health#:~:text=The%20determinants%20of%20health%20include,person%27s%20individual%20characteristics%20and%20behaviours" TargetMode="External"/><Relationship Id="rId2" Type="http://schemas.openxmlformats.org/officeDocument/2006/relationships/hyperlink" Target="https://www.sciencedirect.com/topics/medicine-and-dentistry/determinants-of-health"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un.org/sustainabledevelopment/sustainable-development-goals/" TargetMode="External"/><Relationship Id="rId2" Type="http://schemas.openxmlformats.org/officeDocument/2006/relationships/hyperlink" Target="https://www.who.int/health-topics/social-determinants-of-health#tab=tab_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780709"/>
            <a:ext cx="7920880" cy="1512168"/>
          </a:xfrm>
        </p:spPr>
        <p:txBody>
          <a:bodyPr>
            <a:noAutofit/>
          </a:bodyPr>
          <a:lstStyle/>
          <a:p>
            <a:r>
              <a:rPr lang="en-GB" sz="3200" b="1" dirty="0">
                <a:solidFill>
                  <a:schemeClr val="bg1"/>
                </a:solidFill>
                <a:cs typeface="Arial" panose="020B0604020202020204" pitchFamily="34" charset="0"/>
              </a:rPr>
              <a:t>INTRODUCTION TO PUBLIC HEALTH</a:t>
            </a:r>
            <a:endParaRPr lang="en-GB" sz="3200" b="1" dirty="0">
              <a:solidFill>
                <a:schemeClr val="bg1"/>
              </a:solidFill>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dirty="0">
              <a:solidFill>
                <a:schemeClr val="bg1"/>
              </a:solidFill>
            </a:endParaRPr>
          </a:p>
        </p:txBody>
      </p:sp>
      <p:sp>
        <p:nvSpPr>
          <p:cNvPr id="5" name="TextBox 4">
            <a:extLst>
              <a:ext uri="{FF2B5EF4-FFF2-40B4-BE49-F238E27FC236}">
                <a16:creationId xmlns:a16="http://schemas.microsoft.com/office/drawing/2014/main" id="{427E0142-23F9-3434-F789-410B79A36478}"/>
              </a:ext>
            </a:extLst>
          </p:cNvPr>
          <p:cNvSpPr txBox="1"/>
          <p:nvPr/>
        </p:nvSpPr>
        <p:spPr>
          <a:xfrm>
            <a:off x="1691680" y="2405582"/>
            <a:ext cx="5400600" cy="1384995"/>
          </a:xfrm>
          <a:prstGeom prst="rect">
            <a:avLst/>
          </a:prstGeom>
          <a:noFill/>
        </p:spPr>
        <p:txBody>
          <a:bodyPr wrap="square">
            <a:spAutoFit/>
          </a:bodyPr>
          <a:lstStyle/>
          <a:p>
            <a:pPr algn="ctr"/>
            <a:endParaRPr lang="en-GB" sz="2800" b="1" dirty="0">
              <a:solidFill>
                <a:schemeClr val="bg1"/>
              </a:solidFill>
              <a:cs typeface="Arial" panose="020B0604020202020204" pitchFamily="34" charset="0"/>
            </a:endParaRPr>
          </a:p>
          <a:p>
            <a:pPr algn="ctr"/>
            <a:endParaRPr lang="en-GB" sz="2800" b="1" dirty="0">
              <a:solidFill>
                <a:schemeClr val="bg1"/>
              </a:solidFill>
              <a:cs typeface="Arial" panose="020B0604020202020204" pitchFamily="34" charset="0"/>
            </a:endParaRPr>
          </a:p>
          <a:p>
            <a:pPr algn="ctr"/>
            <a:endParaRPr lang="en-GB" sz="2800" dirty="0"/>
          </a:p>
        </p:txBody>
      </p:sp>
      <p:sp>
        <p:nvSpPr>
          <p:cNvPr id="6" name="TextBox 5">
            <a:extLst>
              <a:ext uri="{FF2B5EF4-FFF2-40B4-BE49-F238E27FC236}">
                <a16:creationId xmlns:a16="http://schemas.microsoft.com/office/drawing/2014/main" id="{098C6B0B-188F-3B70-6B49-920ECCAB986D}"/>
              </a:ext>
            </a:extLst>
          </p:cNvPr>
          <p:cNvSpPr txBox="1"/>
          <p:nvPr/>
        </p:nvSpPr>
        <p:spPr>
          <a:xfrm>
            <a:off x="1772816" y="2860905"/>
            <a:ext cx="4950296" cy="584775"/>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200" b="1" i="0" u="none" strike="noStrike" kern="1200" cap="none" spc="0" normalizeH="0" baseline="0" noProof="0" dirty="0">
                <a:ln>
                  <a:noFill/>
                </a:ln>
                <a:solidFill>
                  <a:prstClr val="white"/>
                </a:solidFill>
                <a:effectLst/>
                <a:uLnTx/>
                <a:uFillTx/>
                <a:latin typeface="Myriad Pro"/>
                <a:ea typeface="+mn-ea"/>
                <a:cs typeface="Arial" panose="020B0604020202020204" pitchFamily="34" charset="0"/>
              </a:rPr>
              <a:t>Sept 23</a:t>
            </a:r>
            <a:endParaRPr kumimoji="0" lang="en-GB" sz="3200" b="0" i="0" u="none" strike="noStrike" kern="1200" cap="none" spc="0" normalizeH="0" baseline="0" noProof="0" dirty="0">
              <a:ln>
                <a:noFill/>
              </a:ln>
              <a:solidFill>
                <a:prstClr val="black">
                  <a:tint val="75000"/>
                </a:prstClr>
              </a:solidFill>
              <a:effectLst/>
              <a:uLnTx/>
              <a:uFillTx/>
              <a:latin typeface="Myriad Pro"/>
              <a:ea typeface="+mn-ea"/>
              <a:cs typeface="Arial" panose="020B0604020202020204" pitchFamily="34" charset="0"/>
            </a:endParaRPr>
          </a:p>
        </p:txBody>
      </p:sp>
      <p:sp>
        <p:nvSpPr>
          <p:cNvPr id="8" name="TextBox 7">
            <a:extLst>
              <a:ext uri="{FF2B5EF4-FFF2-40B4-BE49-F238E27FC236}">
                <a16:creationId xmlns:a16="http://schemas.microsoft.com/office/drawing/2014/main" id="{0583DE83-3B95-86A6-E705-2EF80A7EE526}"/>
              </a:ext>
            </a:extLst>
          </p:cNvPr>
          <p:cNvSpPr txBox="1"/>
          <p:nvPr/>
        </p:nvSpPr>
        <p:spPr>
          <a:xfrm>
            <a:off x="1755068" y="1820807"/>
            <a:ext cx="6012160" cy="584775"/>
          </a:xfrm>
          <a:prstGeom prst="rect">
            <a:avLst/>
          </a:prstGeom>
          <a:noFill/>
        </p:spPr>
        <p:txBody>
          <a:bodyPr wrap="square">
            <a:spAutoFit/>
          </a:bodyPr>
          <a:lstStyle/>
          <a:p>
            <a:pPr algn="ctr"/>
            <a:r>
              <a:rPr lang="en-GB" sz="3200" b="1" i="1" dirty="0">
                <a:solidFill>
                  <a:schemeClr val="bg1"/>
                </a:solidFill>
              </a:rPr>
              <a:t>Determinants of Health</a:t>
            </a:r>
            <a:endParaRPr lang="en-GB" sz="3200" i="1" dirty="0">
              <a:solidFill>
                <a:schemeClr val="bg1"/>
              </a:solidFill>
            </a:endParaRPr>
          </a:p>
        </p:txBody>
      </p:sp>
    </p:spTree>
    <p:extLst>
      <p:ext uri="{BB962C8B-B14F-4D97-AF65-F5344CB8AC3E}">
        <p14:creationId xmlns:p14="http://schemas.microsoft.com/office/powerpoint/2010/main" val="11836589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dirty="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p:txBody>
          <a:bodyPr>
            <a:normAutofit lnSpcReduction="10000"/>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Upon successful completion of this module, you should be able to: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2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Understand different approaches and strategies used to measure, monitor and control the incidence of disease in communities</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Investigate the implications of illness and disease in communities for the provision of health and social care services</a:t>
            </a:r>
          </a:p>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200" b="0" i="0" u="none" strike="noStrike" kern="1200" cap="none" spc="0" normalizeH="0" baseline="0" noProof="0" dirty="0">
                <a:ln>
                  <a:noFill/>
                </a:ln>
                <a:solidFill>
                  <a:prstClr val="black"/>
                </a:solidFill>
                <a:effectLst/>
                <a:uLnTx/>
                <a:uFillTx/>
                <a:latin typeface="Myriad Pro"/>
                <a:ea typeface="+mn-ea"/>
                <a:cs typeface="+mn-cs"/>
              </a:rPr>
              <a:t>Understand the factors influencing the health and wellbeing of individuals in health or social care settings.</a:t>
            </a:r>
          </a:p>
          <a:p>
            <a:pPr marL="0" indent="0">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cs typeface="Arial" panose="020B0604020202020204" pitchFamily="34" charset="0"/>
              </a:rPr>
              <a:t>Module Summary</a:t>
            </a:r>
            <a:endParaRPr lang="en-GB" b="1" dirty="0"/>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342900" marR="0" lvl="0" indent="-342900" algn="l" defTabSz="914400" rtl="0" eaLnBrk="1" fontAlgn="auto" latinLnBrk="0" hangingPunct="1">
              <a:lnSpc>
                <a:spcPct val="100000"/>
              </a:lnSpc>
              <a:spcBef>
                <a:spcPct val="20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The module aims overall to </a:t>
            </a:r>
            <a:r>
              <a:rPr kumimoji="0" lang="en-GB" sz="2800" b="0" i="0" u="none" strike="noStrike" kern="1200" cap="none" spc="0" normalizeH="0" baseline="0" noProof="0" dirty="0">
                <a:ln>
                  <a:noFill/>
                </a:ln>
                <a:solidFill>
                  <a:prstClr val="black"/>
                </a:solidFill>
                <a:effectLst/>
                <a:uLnTx/>
                <a:uFillTx/>
                <a:latin typeface="Myriad Pro"/>
                <a:ea typeface="+mn-ea"/>
                <a:cs typeface="+mn-cs"/>
              </a:rPr>
              <a:t>raise learners’ awareness and critical evaluation of factors influencing public health and the different approaches taken to reduce incidence of disease and illness in communities.</a:t>
            </a:r>
          </a:p>
        </p:txBody>
      </p:sp>
    </p:spTree>
    <p:extLst>
      <p:ext uri="{BB962C8B-B14F-4D97-AF65-F5344CB8AC3E}">
        <p14:creationId xmlns:p14="http://schemas.microsoft.com/office/powerpoint/2010/main" val="293363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171FD-6EF8-4F2C-9F4E-5E8D3BF01FE0}"/>
              </a:ext>
            </a:extLst>
          </p:cNvPr>
          <p:cNvSpPr>
            <a:spLocks noGrp="1"/>
          </p:cNvSpPr>
          <p:nvPr>
            <p:ph type="title"/>
          </p:nvPr>
        </p:nvSpPr>
        <p:spPr/>
        <p:txBody>
          <a:bodyPr/>
          <a:lstStyle/>
          <a:p>
            <a:r>
              <a:rPr lang="en-GB" b="1" dirty="0"/>
              <a:t>Aims of the Session</a:t>
            </a:r>
            <a:endParaRPr lang="en-GB" dirty="0"/>
          </a:p>
        </p:txBody>
      </p:sp>
      <p:sp>
        <p:nvSpPr>
          <p:cNvPr id="3" name="Content Placeholder 2">
            <a:extLst>
              <a:ext uri="{FF2B5EF4-FFF2-40B4-BE49-F238E27FC236}">
                <a16:creationId xmlns:a16="http://schemas.microsoft.com/office/drawing/2014/main" id="{DF99822D-0470-4551-AB24-B693EF2E6662}"/>
              </a:ext>
            </a:extLst>
          </p:cNvPr>
          <p:cNvSpPr>
            <a:spLocks noGrp="1"/>
          </p:cNvSpPr>
          <p:nvPr>
            <p:ph idx="1"/>
          </p:nvPr>
        </p:nvSpPr>
        <p:spPr/>
        <p:txBody>
          <a:bodyPr/>
          <a:lstStyle/>
          <a:p>
            <a:pPr marL="0" lvl="0" indent="0">
              <a:buSzPct val="100000"/>
              <a:buNone/>
            </a:pPr>
            <a:r>
              <a:rPr lang="en-GB" sz="2600" dirty="0"/>
              <a:t>To understand : </a:t>
            </a:r>
          </a:p>
          <a:p>
            <a:pPr lvl="0">
              <a:buSzPct val="100000"/>
              <a:buFont typeface="Wingdings" panose="05000000000000000000" pitchFamily="2" charset="2"/>
              <a:buChar char="§"/>
            </a:pPr>
            <a:r>
              <a:rPr lang="en-GB" sz="2800" dirty="0"/>
              <a:t>The term determinants of Health</a:t>
            </a:r>
          </a:p>
          <a:p>
            <a:pPr lvl="0">
              <a:buSzPct val="100000"/>
              <a:buFont typeface="Wingdings" panose="05000000000000000000" pitchFamily="2" charset="2"/>
              <a:buChar char="§"/>
            </a:pPr>
            <a:r>
              <a:rPr lang="en-GB" sz="2800" dirty="0"/>
              <a:t>All the factors that affect health</a:t>
            </a:r>
          </a:p>
          <a:p>
            <a:pPr lvl="0">
              <a:buSzPct val="100000"/>
              <a:buFont typeface="Wingdings" panose="05000000000000000000" pitchFamily="2" charset="2"/>
              <a:buChar char="§"/>
            </a:pPr>
            <a:r>
              <a:rPr lang="en-GB" sz="2800" dirty="0"/>
              <a:t>The term Social determinants </a:t>
            </a:r>
            <a:r>
              <a:rPr lang="en-GB" sz="2800"/>
              <a:t>of health</a:t>
            </a:r>
            <a:endParaRPr lang="en-GB" sz="2800" dirty="0"/>
          </a:p>
        </p:txBody>
      </p:sp>
    </p:spTree>
    <p:extLst>
      <p:ext uri="{BB962C8B-B14F-4D97-AF65-F5344CB8AC3E}">
        <p14:creationId xmlns:p14="http://schemas.microsoft.com/office/powerpoint/2010/main" val="996749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323528" y="1916832"/>
            <a:ext cx="8568952" cy="2387600"/>
          </a:xfrm>
        </p:spPr>
        <p:txBody>
          <a:bodyPr>
            <a:normAutofit fontScale="90000"/>
          </a:bodyPr>
          <a:lstStyle/>
          <a:p>
            <a:br>
              <a:rPr lang="en-GB" sz="4000" b="1" i="1" dirty="0">
                <a:solidFill>
                  <a:schemeClr val="bg1"/>
                </a:solidFill>
              </a:rPr>
            </a:br>
            <a:r>
              <a:rPr lang="en-GB" sz="4000" b="1" i="1" dirty="0">
                <a:solidFill>
                  <a:schemeClr val="bg1"/>
                </a:solidFill>
              </a:rPr>
              <a:t>What are </a:t>
            </a:r>
            <a:br>
              <a:rPr lang="en-GB" sz="4000" b="1" i="1" dirty="0">
                <a:solidFill>
                  <a:schemeClr val="bg1"/>
                </a:solidFill>
              </a:rPr>
            </a:br>
            <a:br>
              <a:rPr lang="en-GB" sz="4000" b="1" i="1" dirty="0">
                <a:solidFill>
                  <a:schemeClr val="bg1"/>
                </a:solidFill>
              </a:rPr>
            </a:br>
            <a:r>
              <a:rPr lang="en-GB" sz="4000" b="1" i="1" dirty="0">
                <a:solidFill>
                  <a:schemeClr val="bg1"/>
                </a:solidFill>
              </a:rPr>
              <a:t>‘determinants of health?’</a:t>
            </a:r>
          </a:p>
        </p:txBody>
      </p:sp>
      <p:pic>
        <p:nvPicPr>
          <p:cNvPr id="5" name="Picture 4" descr="A picture containing vector graphics&#10;&#10;Description automatically generated">
            <a:extLst>
              <a:ext uri="{FF2B5EF4-FFF2-40B4-BE49-F238E27FC236}">
                <a16:creationId xmlns:a16="http://schemas.microsoft.com/office/drawing/2014/main" id="{2E3E8D5D-020C-8872-0E68-9637087933F7}"/>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3059832" y="188640"/>
            <a:ext cx="2880320" cy="2088232"/>
          </a:xfrm>
          <a:prstGeom prst="rect">
            <a:avLst/>
          </a:prstGeom>
        </p:spPr>
      </p:pic>
    </p:spTree>
    <p:extLst>
      <p:ext uri="{BB962C8B-B14F-4D97-AF65-F5344CB8AC3E}">
        <p14:creationId xmlns:p14="http://schemas.microsoft.com/office/powerpoint/2010/main" val="17084366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AD23B1C-C4CB-449E-B193-89AF156EAB78}"/>
              </a:ext>
            </a:extLst>
          </p:cNvPr>
          <p:cNvSpPr/>
          <p:nvPr/>
        </p:nvSpPr>
        <p:spPr>
          <a:xfrm>
            <a:off x="899592" y="1772816"/>
            <a:ext cx="7848872" cy="2955233"/>
          </a:xfrm>
          <a:prstGeom prst="rect">
            <a:avLst/>
          </a:prstGeom>
        </p:spPr>
        <p:txBody>
          <a:bodyPr wrap="square">
            <a:spAutoFit/>
          </a:bodyPr>
          <a:lstStyle/>
          <a:p>
            <a:pPr marR="142875">
              <a:lnSpc>
                <a:spcPct val="150000"/>
              </a:lnSpc>
              <a:spcAft>
                <a:spcPts val="0"/>
              </a:spcAft>
            </a:pPr>
            <a:r>
              <a:rPr lang="en-GB" sz="3200" dirty="0">
                <a:solidFill>
                  <a:srgbClr val="000000"/>
                </a:solidFill>
                <a:ea typeface="Calibri" panose="020F0502020204030204" pitchFamily="34" charset="0"/>
                <a:cs typeface="Times New Roman" panose="02020603050405020304" pitchFamily="18" charset="0"/>
              </a:rPr>
              <a:t>Determinants of health are:</a:t>
            </a:r>
          </a:p>
          <a:p>
            <a:pPr marR="142875">
              <a:lnSpc>
                <a:spcPct val="150000"/>
              </a:lnSpc>
              <a:spcAft>
                <a:spcPts val="0"/>
              </a:spcAft>
            </a:pPr>
            <a:r>
              <a:rPr lang="en-GB" sz="3200" dirty="0">
                <a:solidFill>
                  <a:srgbClr val="000000"/>
                </a:solidFill>
                <a:ea typeface="Calibri" panose="020F0502020204030204" pitchFamily="34" charset="0"/>
                <a:cs typeface="Times New Roman" panose="02020603050405020304" pitchFamily="18" charset="0"/>
              </a:rPr>
              <a:t> ‘factors that can influence the health of </a:t>
            </a:r>
          </a:p>
          <a:p>
            <a:pPr marR="142875">
              <a:lnSpc>
                <a:spcPct val="150000"/>
              </a:lnSpc>
              <a:spcAft>
                <a:spcPts val="0"/>
              </a:spcAft>
            </a:pPr>
            <a:r>
              <a:rPr lang="en-GB" sz="3200" dirty="0">
                <a:solidFill>
                  <a:srgbClr val="000000"/>
                </a:solidFill>
                <a:ea typeface="Calibri" panose="020F0502020204030204" pitchFamily="34" charset="0"/>
                <a:cs typeface="Times New Roman" panose="02020603050405020304" pitchFamily="18" charset="0"/>
              </a:rPr>
              <a:t>                     an individual.’ </a:t>
            </a:r>
            <a:r>
              <a:rPr lang="en-GB" sz="3200" dirty="0">
                <a:solidFill>
                  <a:srgbClr val="333333"/>
                </a:solidFill>
                <a:cs typeface="Helvetica" panose="020B0604020202020204" pitchFamily="34" charset="0"/>
              </a:rPr>
              <a:t> </a:t>
            </a:r>
          </a:p>
          <a:p>
            <a:pPr marR="142875">
              <a:lnSpc>
                <a:spcPct val="150000"/>
              </a:lnSpc>
              <a:spcAft>
                <a:spcPts val="0"/>
              </a:spcAft>
            </a:pPr>
            <a:r>
              <a:rPr lang="en-GB" sz="3200" dirty="0">
                <a:solidFill>
                  <a:srgbClr val="333333"/>
                </a:solidFill>
                <a:cs typeface="Helvetica" panose="020B0604020202020204" pitchFamily="34" charset="0"/>
              </a:rPr>
              <a:t>                                           </a:t>
            </a:r>
            <a:r>
              <a:rPr lang="en-GB" sz="2800" dirty="0"/>
              <a:t>(Who.int, 2019)</a:t>
            </a:r>
            <a:r>
              <a:rPr lang="en-GB" sz="3200" dirty="0">
                <a:solidFill>
                  <a:srgbClr val="333333"/>
                </a:solidFill>
                <a:cs typeface="Helvetica" panose="020B0604020202020204" pitchFamily="34" charset="0"/>
              </a:rPr>
              <a:t> </a:t>
            </a:r>
            <a:r>
              <a:rPr lang="en-GB" sz="2800" dirty="0">
                <a:solidFill>
                  <a:srgbClr val="333333"/>
                </a:solidFill>
                <a:cs typeface="Helvetica" panose="020B0604020202020204" pitchFamily="34" charset="0"/>
              </a:rPr>
              <a:t>                                                                            </a:t>
            </a:r>
            <a:endParaRPr lang="en-GB" sz="2800" dirty="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5CA620C1-0EF3-499F-9E82-B0705BF3C55B}"/>
              </a:ext>
            </a:extLst>
          </p:cNvPr>
          <p:cNvSpPr txBox="1"/>
          <p:nvPr/>
        </p:nvSpPr>
        <p:spPr>
          <a:xfrm>
            <a:off x="1619672" y="476672"/>
            <a:ext cx="6048672" cy="707886"/>
          </a:xfrm>
          <a:prstGeom prst="rect">
            <a:avLst/>
          </a:prstGeom>
          <a:noFill/>
        </p:spPr>
        <p:txBody>
          <a:bodyPr wrap="square">
            <a:spAutoFit/>
          </a:bodyPr>
          <a:lstStyle/>
          <a:p>
            <a:pPr algn="ctr"/>
            <a:r>
              <a:rPr lang="en-GB" sz="4000" b="1" dirty="0"/>
              <a:t>Determinants of Health</a:t>
            </a:r>
          </a:p>
        </p:txBody>
      </p:sp>
    </p:spTree>
    <p:extLst>
      <p:ext uri="{BB962C8B-B14F-4D97-AF65-F5344CB8AC3E}">
        <p14:creationId xmlns:p14="http://schemas.microsoft.com/office/powerpoint/2010/main" val="33933818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3300" b="1" dirty="0">
                <a:latin typeface="Arial" panose="020B0604020202020204" pitchFamily="34" charset="0"/>
                <a:cs typeface="Arial" panose="020B0604020202020204" pitchFamily="34" charset="0"/>
              </a:rPr>
              <a:t>Activity </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556792"/>
            <a:ext cx="7074786" cy="3801041"/>
          </a:xfrm>
          <a:prstGeom prst="rect">
            <a:avLst/>
          </a:prstGeom>
          <a:noFill/>
        </p:spPr>
        <p:txBody>
          <a:bodyPr wrap="square">
            <a:spAutoFit/>
          </a:bodyPr>
          <a:lstStyle/>
          <a:p>
            <a:r>
              <a:rPr lang="en-GB" sz="2800" dirty="0"/>
              <a:t>Working in groups, discuss the different factors that you think can influence peoples’ health</a:t>
            </a:r>
          </a:p>
          <a:p>
            <a:endParaRPr lang="en-GB" sz="2800" dirty="0"/>
          </a:p>
          <a:p>
            <a:endParaRPr lang="en-GB" sz="2800" dirty="0"/>
          </a:p>
          <a:p>
            <a:endParaRPr lang="en-GB" sz="2800" dirty="0"/>
          </a:p>
          <a:p>
            <a:endParaRPr lang="en-GB" sz="2800" dirty="0"/>
          </a:p>
          <a:p>
            <a:pPr algn="ctr"/>
            <a:r>
              <a:rPr lang="en-GB" sz="2400" b="1" dirty="0"/>
              <a:t>Feedback your findings to the whole class</a:t>
            </a:r>
          </a:p>
          <a:p>
            <a:r>
              <a:rPr lang="en-GB" sz="2100" dirty="0"/>
              <a:t>                                          </a:t>
            </a:r>
            <a:r>
              <a:rPr lang="en-GB" sz="2100" b="1" dirty="0"/>
              <a:t>10mins</a:t>
            </a:r>
          </a:p>
        </p:txBody>
      </p:sp>
    </p:spTree>
    <p:extLst>
      <p:ext uri="{BB962C8B-B14F-4D97-AF65-F5344CB8AC3E}">
        <p14:creationId xmlns:p14="http://schemas.microsoft.com/office/powerpoint/2010/main" val="3975644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575048" y="-603448"/>
            <a:ext cx="7309320" cy="6529686"/>
          </a:xfrm>
        </p:spPr>
        <p:txBody>
          <a:bodyPr>
            <a:normAutofit/>
          </a:bodyPr>
          <a:lstStyle/>
          <a:p>
            <a:r>
              <a:rPr lang="en-GB" sz="3600" b="1" i="1">
                <a:solidFill>
                  <a:schemeClr val="bg1"/>
                </a:solidFill>
              </a:rPr>
              <a:t>What factors can influence health?</a:t>
            </a:r>
            <a:br>
              <a:rPr lang="en-GB" sz="3600" b="1" i="1">
                <a:solidFill>
                  <a:schemeClr val="bg1"/>
                </a:solidFill>
              </a:rPr>
            </a:br>
            <a:br>
              <a:rPr lang="en-GB" sz="3600" b="1" i="1">
                <a:solidFill>
                  <a:schemeClr val="bg1"/>
                </a:solidFill>
              </a:rPr>
            </a:br>
            <a:r>
              <a:rPr lang="en-GB" sz="3600" i="1">
                <a:solidFill>
                  <a:schemeClr val="bg1"/>
                </a:solidFill>
              </a:rPr>
              <a:t>Check the list below after the discussion to see if there are any factors that you have missed</a:t>
            </a:r>
            <a:endParaRPr lang="en-GB" sz="3600" i="1" dirty="0">
              <a:solidFill>
                <a:schemeClr val="bg1"/>
              </a:solidFill>
            </a:endParaRPr>
          </a:p>
        </p:txBody>
      </p:sp>
    </p:spTree>
    <p:extLst>
      <p:ext uri="{BB962C8B-B14F-4D97-AF65-F5344CB8AC3E}">
        <p14:creationId xmlns:p14="http://schemas.microsoft.com/office/powerpoint/2010/main" val="33468130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3300" b="1" dirty="0"/>
              <a:t>Factors that influence health</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417638"/>
            <a:ext cx="7074786" cy="5078313"/>
          </a:xfrm>
          <a:prstGeom prst="rect">
            <a:avLst/>
          </a:prstGeom>
          <a:noFill/>
        </p:spPr>
        <p:txBody>
          <a:bodyPr wrap="square">
            <a:spAutoFit/>
          </a:bodyPr>
          <a:lstStyle/>
          <a:p>
            <a:r>
              <a:rPr lang="en-GB" sz="2400" dirty="0">
                <a:cs typeface="Arial" panose="020B0604020202020204" pitchFamily="34" charset="0"/>
              </a:rPr>
              <a:t>Health is determined by a complex interaction between many different factors or </a:t>
            </a:r>
            <a:r>
              <a:rPr lang="en-GB" sz="2400" b="1" dirty="0">
                <a:cs typeface="Arial" panose="020B0604020202020204" pitchFamily="34" charset="0"/>
              </a:rPr>
              <a:t>determinants </a:t>
            </a:r>
            <a:r>
              <a:rPr lang="en-GB" sz="2400" dirty="0">
                <a:cs typeface="Arial" panose="020B0604020202020204" pitchFamily="34" charset="0"/>
              </a:rPr>
              <a:t>of health </a:t>
            </a:r>
          </a:p>
          <a:p>
            <a:pPr marL="342900" indent="-342900">
              <a:buFont typeface="Wingdings" panose="05000000000000000000" pitchFamily="2" charset="2"/>
              <a:buChar char="§"/>
            </a:pPr>
            <a:endParaRPr lang="en-GB" sz="2400" dirty="0">
              <a:cs typeface="Arial" panose="020B0604020202020204" pitchFamily="34" charset="0"/>
            </a:endParaRPr>
          </a:p>
          <a:p>
            <a:r>
              <a:rPr lang="en-GB" sz="2400" dirty="0">
                <a:cs typeface="Arial" panose="020B0604020202020204" pitchFamily="34" charset="0"/>
              </a:rPr>
              <a:t>These factors include</a:t>
            </a:r>
          </a:p>
          <a:p>
            <a:pPr marL="342900" indent="-342900">
              <a:buFont typeface="Wingdings" panose="05000000000000000000" pitchFamily="2" charset="2"/>
              <a:buChar char="§"/>
            </a:pPr>
            <a:r>
              <a:rPr lang="en-GB" sz="2400" dirty="0">
                <a:cs typeface="Arial" panose="020B0604020202020204" pitchFamily="34" charset="0"/>
              </a:rPr>
              <a:t>Nature/Biology and genetics.</a:t>
            </a:r>
          </a:p>
          <a:p>
            <a:pPr marL="342900" indent="-342900">
              <a:buFont typeface="Wingdings" panose="05000000000000000000" pitchFamily="2" charset="2"/>
              <a:buChar char="§"/>
            </a:pPr>
            <a:r>
              <a:rPr lang="en-GB" sz="2400" dirty="0">
                <a:cs typeface="Arial" panose="020B0604020202020204" pitchFamily="34" charset="0"/>
              </a:rPr>
              <a:t>Individual characteristics</a:t>
            </a:r>
          </a:p>
          <a:p>
            <a:pPr marL="342900" indent="-342900">
              <a:buFont typeface="Wingdings" panose="05000000000000000000" pitchFamily="2" charset="2"/>
              <a:buChar char="§"/>
            </a:pPr>
            <a:r>
              <a:rPr lang="en-GB" sz="2400" dirty="0">
                <a:cs typeface="Arial" panose="020B0604020202020204" pitchFamily="34" charset="0"/>
              </a:rPr>
              <a:t>Lifestyles  and behaviour </a:t>
            </a:r>
          </a:p>
          <a:p>
            <a:pPr marL="342900" indent="-342900">
              <a:buFont typeface="Wingdings" panose="05000000000000000000" pitchFamily="2" charset="2"/>
              <a:buChar char="§"/>
            </a:pPr>
            <a:r>
              <a:rPr lang="en-GB" sz="2400" dirty="0">
                <a:cs typeface="Arial" panose="020B0604020202020204" pitchFamily="34" charset="0"/>
              </a:rPr>
              <a:t>Physical, social and economic environment</a:t>
            </a:r>
          </a:p>
          <a:p>
            <a:pPr marL="342900" indent="-342900">
              <a:buFont typeface="Wingdings" panose="05000000000000000000" pitchFamily="2" charset="2"/>
              <a:buChar char="§"/>
            </a:pPr>
            <a:r>
              <a:rPr lang="en-GB" sz="2400" dirty="0">
                <a:cs typeface="Arial" panose="020B0604020202020204" pitchFamily="34" charset="0"/>
              </a:rPr>
              <a:t>Health services.</a:t>
            </a:r>
          </a:p>
          <a:p>
            <a:r>
              <a:rPr lang="en-GB" sz="2100" b="1" dirty="0">
                <a:cs typeface="Arial" panose="020B0604020202020204" pitchFamily="34" charset="0"/>
              </a:rPr>
              <a:t>                                            </a:t>
            </a:r>
            <a:r>
              <a:rPr lang="en-GB" sz="2000" dirty="0"/>
              <a:t>(Cdc.gov, 2019; WHO, 2022)</a:t>
            </a:r>
            <a:r>
              <a:rPr lang="en-GB" sz="2100" b="1" dirty="0">
                <a:cs typeface="Arial" panose="020B0604020202020204" pitchFamily="34" charset="0"/>
              </a:rPr>
              <a:t> </a:t>
            </a:r>
          </a:p>
          <a:p>
            <a:endParaRPr lang="en-GB" sz="2100" dirty="0">
              <a:solidFill>
                <a:schemeClr val="accent3"/>
              </a:solidFill>
            </a:endParaRPr>
          </a:p>
          <a:p>
            <a:endParaRPr lang="en-GB" sz="2100" dirty="0">
              <a:solidFill>
                <a:schemeClr val="accent3"/>
              </a:solidFill>
            </a:endParaRPr>
          </a:p>
          <a:p>
            <a:endParaRPr lang="en-GB" sz="2100" dirty="0">
              <a:solidFill>
                <a:schemeClr val="accent3"/>
              </a:solidFill>
            </a:endParaRPr>
          </a:p>
        </p:txBody>
      </p:sp>
    </p:spTree>
    <p:extLst>
      <p:ext uri="{BB962C8B-B14F-4D97-AF65-F5344CB8AC3E}">
        <p14:creationId xmlns:p14="http://schemas.microsoft.com/office/powerpoint/2010/main" val="822332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3300" b="1" dirty="0"/>
              <a:t>Determinants of health </a:t>
            </a:r>
          </a:p>
        </p:txBody>
      </p:sp>
      <p:sp>
        <p:nvSpPr>
          <p:cNvPr id="4" name="TextBox 3">
            <a:extLst>
              <a:ext uri="{FF2B5EF4-FFF2-40B4-BE49-F238E27FC236}">
                <a16:creationId xmlns:a16="http://schemas.microsoft.com/office/drawing/2014/main" id="{25A2FE0C-8188-428C-9DBD-A814733232F6}"/>
              </a:ext>
            </a:extLst>
          </p:cNvPr>
          <p:cNvSpPr txBox="1"/>
          <p:nvPr/>
        </p:nvSpPr>
        <p:spPr>
          <a:xfrm>
            <a:off x="967136" y="1232267"/>
            <a:ext cx="7704856" cy="5124480"/>
          </a:xfrm>
          <a:prstGeom prst="rect">
            <a:avLst/>
          </a:prstGeom>
          <a:noFill/>
        </p:spPr>
        <p:txBody>
          <a:bodyPr wrap="square">
            <a:spAutoFit/>
          </a:bodyPr>
          <a:lstStyle/>
          <a:p>
            <a:r>
              <a:rPr lang="en-GB" sz="2400" dirty="0">
                <a:cs typeface="Arial" panose="020B0604020202020204" pitchFamily="34" charset="0"/>
              </a:rPr>
              <a:t>The  five determinants of health of a population include </a:t>
            </a:r>
          </a:p>
          <a:p>
            <a:endParaRPr lang="en-GB" sz="2400" dirty="0">
              <a:cs typeface="Arial" panose="020B0604020202020204" pitchFamily="34" charset="0"/>
            </a:endParaRPr>
          </a:p>
          <a:p>
            <a:endParaRPr lang="en-GB" sz="2400" dirty="0">
              <a:cs typeface="Arial" panose="020B0604020202020204" pitchFamily="34" charset="0"/>
            </a:endParaRPr>
          </a:p>
          <a:p>
            <a:pPr marL="257175" indent="-257175">
              <a:buFont typeface="Wingdings" panose="05000000000000000000" pitchFamily="2" charset="2"/>
              <a:buChar char="§"/>
            </a:pPr>
            <a:r>
              <a:rPr lang="en-GB" sz="2400" b="1" dirty="0">
                <a:cs typeface="Arial" panose="020B0604020202020204" pitchFamily="34" charset="0"/>
              </a:rPr>
              <a:t>Biology and genetics </a:t>
            </a:r>
            <a:r>
              <a:rPr lang="en-GB" sz="2400" dirty="0">
                <a:cs typeface="Arial" panose="020B0604020202020204" pitchFamily="34" charset="0"/>
              </a:rPr>
              <a:t>factors which determine an individual’s predisposition to disease.</a:t>
            </a:r>
          </a:p>
          <a:p>
            <a:endParaRPr lang="en-GB" sz="2400" dirty="0">
              <a:cs typeface="Arial" panose="020B0604020202020204" pitchFamily="34" charset="0"/>
            </a:endParaRPr>
          </a:p>
          <a:p>
            <a:pPr marL="257175" indent="-257175">
              <a:buFont typeface="Wingdings" panose="05000000000000000000" pitchFamily="2" charset="2"/>
              <a:buChar char="§"/>
            </a:pPr>
            <a:r>
              <a:rPr lang="en-GB" sz="2400" b="1" dirty="0">
                <a:cs typeface="Arial" panose="020B0604020202020204" pitchFamily="34" charset="0"/>
              </a:rPr>
              <a:t>Lifestyles and health behavioural factors </a:t>
            </a:r>
            <a:r>
              <a:rPr lang="en-GB" sz="2400" dirty="0">
                <a:cs typeface="Arial" panose="020B0604020202020204" pitchFamily="34" charset="0"/>
              </a:rPr>
              <a:t>health behaviours such as smoking contributing to developing a disease.</a:t>
            </a:r>
          </a:p>
          <a:p>
            <a:r>
              <a:rPr lang="en-GB" sz="2400" dirty="0">
                <a:cs typeface="Arial" panose="020B0604020202020204" pitchFamily="34" charset="0"/>
              </a:rPr>
              <a:t>                      </a:t>
            </a:r>
          </a:p>
          <a:p>
            <a:r>
              <a:rPr lang="en-GB" sz="2400" dirty="0">
                <a:cs typeface="Arial" panose="020B0604020202020204" pitchFamily="34" charset="0"/>
              </a:rPr>
              <a:t>                         (Naidoo and Wills, 2009; Cdc.gov, 2019</a:t>
            </a:r>
            <a:r>
              <a:rPr lang="en-GB" sz="2400" dirty="0">
                <a:latin typeface="Arial" panose="020B0604020202020204" pitchFamily="34" charset="0"/>
                <a:cs typeface="Arial" panose="020B0604020202020204" pitchFamily="34" charset="0"/>
              </a:rPr>
              <a:t>)</a:t>
            </a:r>
          </a:p>
          <a:p>
            <a:endParaRPr lang="en-GB" sz="2100" dirty="0">
              <a:solidFill>
                <a:schemeClr val="accent3"/>
              </a:solidFill>
            </a:endParaRPr>
          </a:p>
          <a:p>
            <a:endParaRPr lang="en-GB" sz="2100" dirty="0">
              <a:solidFill>
                <a:schemeClr val="accent3"/>
              </a:solidFill>
            </a:endParaRPr>
          </a:p>
          <a:p>
            <a:endParaRPr lang="en-GB" sz="2100" dirty="0">
              <a:solidFill>
                <a:schemeClr val="accent3"/>
              </a:solidFill>
            </a:endParaRPr>
          </a:p>
        </p:txBody>
      </p:sp>
    </p:spTree>
    <p:extLst>
      <p:ext uri="{BB962C8B-B14F-4D97-AF65-F5344CB8AC3E}">
        <p14:creationId xmlns:p14="http://schemas.microsoft.com/office/powerpoint/2010/main" val="2444671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D5E2C-1EFF-FFD3-C517-B8D325E1DCA7}"/>
              </a:ext>
            </a:extLst>
          </p:cNvPr>
          <p:cNvSpPr>
            <a:spLocks noGrp="1"/>
          </p:cNvSpPr>
          <p:nvPr>
            <p:ph type="title"/>
          </p:nvPr>
        </p:nvSpPr>
        <p:spPr/>
        <p:txBody>
          <a:bodyPr/>
          <a:lstStyle/>
          <a:p>
            <a:r>
              <a:rPr lang="en-GB" sz="4400" b="1" dirty="0"/>
              <a:t>Determinants of health cont..</a:t>
            </a:r>
            <a:endParaRPr lang="en-GB" dirty="0"/>
          </a:p>
        </p:txBody>
      </p:sp>
      <p:sp>
        <p:nvSpPr>
          <p:cNvPr id="4" name="TextBox 3">
            <a:extLst>
              <a:ext uri="{FF2B5EF4-FFF2-40B4-BE49-F238E27FC236}">
                <a16:creationId xmlns:a16="http://schemas.microsoft.com/office/drawing/2014/main" id="{1CF8141A-1F2F-D73E-0AF1-8EEC063FF902}"/>
              </a:ext>
            </a:extLst>
          </p:cNvPr>
          <p:cNvSpPr txBox="1"/>
          <p:nvPr/>
        </p:nvSpPr>
        <p:spPr>
          <a:xfrm>
            <a:off x="457200" y="1268760"/>
            <a:ext cx="8291264" cy="4950192"/>
          </a:xfrm>
          <a:prstGeom prst="rect">
            <a:avLst/>
          </a:prstGeom>
          <a:noFill/>
        </p:spPr>
        <p:txBody>
          <a:bodyPr wrap="square">
            <a:spAutoFit/>
          </a:bodyPr>
          <a:lstStyle/>
          <a:p>
            <a:pPr marL="257175" indent="-257175">
              <a:buFont typeface="Wingdings" panose="05000000000000000000" pitchFamily="2" charset="2"/>
              <a:buChar char="§"/>
            </a:pPr>
            <a:r>
              <a:rPr lang="en-GB" sz="2400" dirty="0">
                <a:cs typeface="Arial" panose="020B0604020202020204" pitchFamily="34" charset="0"/>
              </a:rPr>
              <a:t>The </a:t>
            </a:r>
            <a:r>
              <a:rPr lang="en-GB" sz="2400" b="1" dirty="0">
                <a:cs typeface="Arial" panose="020B0604020202020204" pitchFamily="34" charset="0"/>
              </a:rPr>
              <a:t>social environment </a:t>
            </a:r>
            <a:r>
              <a:rPr lang="en-GB" sz="2400" dirty="0">
                <a:cs typeface="Arial" panose="020B0604020202020204" pitchFamily="34" charset="0"/>
              </a:rPr>
              <a:t>(e.g., discrimination, income, education level, marital status)</a:t>
            </a:r>
          </a:p>
          <a:p>
            <a:pPr marL="257175" indent="-257175">
              <a:buFont typeface="Wingdings" panose="05000000000000000000" pitchFamily="2" charset="2"/>
              <a:buChar char="§"/>
            </a:pPr>
            <a:endParaRPr lang="en-GB" sz="2400" dirty="0">
              <a:cs typeface="Arial" panose="020B0604020202020204" pitchFamily="34" charset="0"/>
            </a:endParaRPr>
          </a:p>
          <a:p>
            <a:pPr marL="257175" indent="-257175">
              <a:buFont typeface="Wingdings" panose="05000000000000000000" pitchFamily="2" charset="2"/>
              <a:buChar char="§"/>
            </a:pPr>
            <a:r>
              <a:rPr lang="en-GB" sz="2400" dirty="0">
                <a:cs typeface="Arial" panose="020B0604020202020204" pitchFamily="34" charset="0"/>
              </a:rPr>
              <a:t>The </a:t>
            </a:r>
            <a:r>
              <a:rPr lang="en-GB" sz="2400" b="1" dirty="0">
                <a:cs typeface="Arial" panose="020B0604020202020204" pitchFamily="34" charset="0"/>
              </a:rPr>
              <a:t>physical environment </a:t>
            </a:r>
            <a:r>
              <a:rPr lang="en-GB" sz="2400" dirty="0">
                <a:cs typeface="Arial" panose="020B0604020202020204" pitchFamily="34" charset="0"/>
              </a:rPr>
              <a:t>(e.g., place of residence, crowding conditions, built environment [i.e., buildings, spaces, transportation systems, pollution and products that are created or modified by people</a:t>
            </a:r>
          </a:p>
          <a:p>
            <a:endParaRPr lang="en-GB" sz="2400" dirty="0">
              <a:cs typeface="Arial" panose="020B0604020202020204" pitchFamily="34" charset="0"/>
            </a:endParaRPr>
          </a:p>
          <a:p>
            <a:pPr marL="257175" indent="-257175">
              <a:buFont typeface="Wingdings" panose="05000000000000000000" pitchFamily="2" charset="2"/>
              <a:buChar char="§"/>
            </a:pPr>
            <a:r>
              <a:rPr lang="en-GB" sz="2400" dirty="0">
                <a:cs typeface="Arial" panose="020B0604020202020204" pitchFamily="34" charset="0"/>
              </a:rPr>
              <a:t>Nature and extent of </a:t>
            </a:r>
            <a:r>
              <a:rPr lang="en-GB" sz="2400" b="1" dirty="0">
                <a:cs typeface="Arial" panose="020B0604020202020204" pitchFamily="34" charset="0"/>
              </a:rPr>
              <a:t>health services </a:t>
            </a:r>
            <a:r>
              <a:rPr lang="en-GB" sz="2400" dirty="0">
                <a:cs typeface="Arial" panose="020B0604020202020204" pitchFamily="34" charset="0"/>
              </a:rPr>
              <a:t>(e.g., access to and quality of care).</a:t>
            </a:r>
          </a:p>
          <a:p>
            <a:r>
              <a:rPr lang="en-GB" sz="2400" dirty="0">
                <a:cs typeface="Arial" panose="020B0604020202020204" pitchFamily="34" charset="0"/>
              </a:rPr>
              <a:t>                                                                                                                                          </a:t>
            </a:r>
            <a:r>
              <a:rPr lang="en-GB" dirty="0">
                <a:cs typeface="Arial" panose="020B0604020202020204" pitchFamily="34" charset="0"/>
              </a:rPr>
              <a:t>(Naidoo and Wills, 2009; Cdc.gov, 2019</a:t>
            </a:r>
            <a:r>
              <a:rPr lang="en-GB" dirty="0">
                <a:latin typeface="Arial" panose="020B0604020202020204" pitchFamily="34" charset="0"/>
                <a:cs typeface="Arial" panose="020B0604020202020204" pitchFamily="34" charset="0"/>
              </a:rPr>
              <a:t>)</a:t>
            </a:r>
          </a:p>
          <a:p>
            <a:pPr marL="257175" indent="-257175">
              <a:buFont typeface="Wingdings" panose="05000000000000000000" pitchFamily="2" charset="2"/>
              <a:buChar char="§"/>
            </a:pPr>
            <a:endParaRPr lang="en-GB" sz="2400" dirty="0">
              <a:cs typeface="Arial" panose="020B0604020202020204" pitchFamily="34" charset="0"/>
            </a:endParaRPr>
          </a:p>
        </p:txBody>
      </p:sp>
    </p:spTree>
    <p:extLst>
      <p:ext uri="{BB962C8B-B14F-4D97-AF65-F5344CB8AC3E}">
        <p14:creationId xmlns:p14="http://schemas.microsoft.com/office/powerpoint/2010/main" val="34482467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640EB-44C4-C5DD-0C80-71E0BAE690E7}"/>
              </a:ext>
            </a:extLst>
          </p:cNvPr>
          <p:cNvSpPr>
            <a:spLocks noGrp="1"/>
          </p:cNvSpPr>
          <p:nvPr>
            <p:ph type="title"/>
          </p:nvPr>
        </p:nvSpPr>
        <p:spPr/>
        <p:txBody>
          <a:bodyPr/>
          <a:lstStyle/>
          <a:p>
            <a:r>
              <a:rPr lang="en-GB" sz="4400" b="1" dirty="0"/>
              <a:t>Determinants of Health</a:t>
            </a:r>
            <a:endParaRPr lang="en-GB" dirty="0"/>
          </a:p>
        </p:txBody>
      </p:sp>
      <p:sp>
        <p:nvSpPr>
          <p:cNvPr id="3" name="Content Placeholder 2">
            <a:extLst>
              <a:ext uri="{FF2B5EF4-FFF2-40B4-BE49-F238E27FC236}">
                <a16:creationId xmlns:a16="http://schemas.microsoft.com/office/drawing/2014/main" id="{ABA3BA80-B109-AB96-CE93-167B3D0F2686}"/>
              </a:ext>
            </a:extLst>
          </p:cNvPr>
          <p:cNvSpPr>
            <a:spLocks noGrp="1"/>
          </p:cNvSpPr>
          <p:nvPr>
            <p:ph idx="1"/>
          </p:nvPr>
        </p:nvSpPr>
        <p:spPr/>
        <p:txBody>
          <a:bodyPr>
            <a:normAutofit fontScale="85000" lnSpcReduction="20000"/>
          </a:bodyPr>
          <a:lstStyle/>
          <a:p>
            <a:r>
              <a:rPr lang="en-GB" dirty="0"/>
              <a:t>Many diseases are caused by poor diet and lifestyle choices. </a:t>
            </a:r>
          </a:p>
          <a:p>
            <a:endParaRPr lang="en-GB" dirty="0"/>
          </a:p>
          <a:p>
            <a:r>
              <a:rPr lang="en-GB" dirty="0"/>
              <a:t>Poor quality environments caused by pollution are linked to the development of several disorders and diseases.</a:t>
            </a:r>
          </a:p>
          <a:p>
            <a:endParaRPr lang="en-GB" dirty="0"/>
          </a:p>
          <a:p>
            <a:r>
              <a:rPr lang="en-GB" dirty="0"/>
              <a:t>With the help of technology and screening, many disorders of genetic origin can be identified to allow targeted support to be provided.</a:t>
            </a:r>
          </a:p>
        </p:txBody>
      </p:sp>
    </p:spTree>
    <p:extLst>
      <p:ext uri="{BB962C8B-B14F-4D97-AF65-F5344CB8AC3E}">
        <p14:creationId xmlns:p14="http://schemas.microsoft.com/office/powerpoint/2010/main" val="10896515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5B029-8673-8B42-F270-FE755CA54B69}"/>
              </a:ext>
            </a:extLst>
          </p:cNvPr>
          <p:cNvSpPr>
            <a:spLocks noGrp="1"/>
          </p:cNvSpPr>
          <p:nvPr>
            <p:ph type="title"/>
          </p:nvPr>
        </p:nvSpPr>
        <p:spPr/>
        <p:txBody>
          <a:bodyPr/>
          <a:lstStyle/>
          <a:p>
            <a:r>
              <a:rPr lang="en-GB" dirty="0"/>
              <a:t>Summary </a:t>
            </a:r>
          </a:p>
        </p:txBody>
      </p:sp>
      <p:sp>
        <p:nvSpPr>
          <p:cNvPr id="3" name="Content Placeholder 2">
            <a:extLst>
              <a:ext uri="{FF2B5EF4-FFF2-40B4-BE49-F238E27FC236}">
                <a16:creationId xmlns:a16="http://schemas.microsoft.com/office/drawing/2014/main" id="{30764D88-E2E7-2583-A14E-7123EC9D5EA1}"/>
              </a:ext>
            </a:extLst>
          </p:cNvPr>
          <p:cNvSpPr>
            <a:spLocks noGrp="1"/>
          </p:cNvSpPr>
          <p:nvPr>
            <p:ph idx="1"/>
          </p:nvPr>
        </p:nvSpPr>
        <p:spPr/>
        <p:txBody>
          <a:bodyPr/>
          <a:lstStyle/>
          <a:p>
            <a:pPr marL="0" indent="0">
              <a:buNone/>
            </a:pPr>
            <a:r>
              <a:rPr kumimoji="0" lang="en-GB" sz="3200" b="0" i="0" u="none" strike="noStrike" kern="1200" cap="none" spc="0" normalizeH="0" baseline="0" noProof="0" dirty="0">
                <a:ln>
                  <a:noFill/>
                </a:ln>
                <a:solidFill>
                  <a:prstClr val="black"/>
                </a:solidFill>
                <a:effectLst/>
                <a:uLnTx/>
                <a:uFillTx/>
                <a:latin typeface="Myriad Pro"/>
                <a:ea typeface="+mn-ea"/>
                <a:cs typeface="+mn-cs"/>
              </a:rPr>
              <a:t>In 2015, Patwardhan, </a:t>
            </a:r>
            <a:r>
              <a:rPr kumimoji="0" lang="en-GB" sz="3200" b="0" i="0" u="none" strike="noStrike" kern="1200" cap="none" spc="0" normalizeH="0" baseline="0" noProof="0" dirty="0" err="1">
                <a:ln>
                  <a:noFill/>
                </a:ln>
                <a:solidFill>
                  <a:prstClr val="black"/>
                </a:solidFill>
                <a:effectLst/>
                <a:uLnTx/>
                <a:uFillTx/>
                <a:latin typeface="Myriad Pro"/>
                <a:ea typeface="+mn-ea"/>
                <a:cs typeface="+mn-cs"/>
              </a:rPr>
              <a:t>Mutalik</a:t>
            </a:r>
            <a:r>
              <a:rPr lang="en-GB" dirty="0">
                <a:solidFill>
                  <a:prstClr val="black"/>
                </a:solidFill>
                <a:latin typeface="Myriad Pro"/>
              </a:rPr>
              <a:t> and</a:t>
            </a:r>
            <a:r>
              <a:rPr kumimoji="0" lang="en-GB" sz="3200" b="0" i="0" u="none" strike="noStrike" kern="1200" cap="none" spc="0" normalizeH="0" baseline="0" noProof="0" dirty="0">
                <a:ln>
                  <a:noFill/>
                </a:ln>
                <a:solidFill>
                  <a:prstClr val="black"/>
                </a:solidFill>
                <a:effectLst/>
                <a:uLnTx/>
                <a:uFillTx/>
                <a:latin typeface="Myriad Pro"/>
                <a:ea typeface="+mn-ea"/>
                <a:cs typeface="+mn-cs"/>
              </a:rPr>
              <a:t> </a:t>
            </a:r>
            <a:r>
              <a:rPr kumimoji="0" lang="en-GB" sz="3200" b="0" i="0" u="none" strike="noStrike" kern="1200" cap="none" spc="0" normalizeH="0" baseline="0" noProof="0" dirty="0" err="1">
                <a:ln>
                  <a:noFill/>
                </a:ln>
                <a:solidFill>
                  <a:prstClr val="black"/>
                </a:solidFill>
                <a:effectLst/>
                <a:uLnTx/>
                <a:uFillTx/>
                <a:latin typeface="Myriad Pro"/>
                <a:ea typeface="+mn-ea"/>
                <a:cs typeface="+mn-cs"/>
              </a:rPr>
              <a:t>Tillu</a:t>
            </a: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0" indent="0">
              <a:buNone/>
            </a:pPr>
            <a:r>
              <a:rPr lang="en-GB" dirty="0">
                <a:solidFill>
                  <a:prstClr val="black"/>
                </a:solidFill>
                <a:latin typeface="Myriad Pro"/>
              </a:rPr>
              <a:t>summarised the determinants of health as follows:</a:t>
            </a:r>
          </a:p>
          <a:p>
            <a:pPr marL="0" indent="0">
              <a:buNone/>
            </a:pPr>
            <a:endParaRPr lang="en-GB" dirty="0">
              <a:solidFill>
                <a:prstClr val="black"/>
              </a:solidFill>
              <a:latin typeface="Myriad Pro"/>
            </a:endParaRPr>
          </a:p>
          <a:p>
            <a:pPr marL="0" indent="0">
              <a:buNone/>
            </a:pPr>
            <a:r>
              <a:rPr lang="en-GB" dirty="0"/>
              <a:t>Determinants of health may be biological, behavioural, sociocultural, economic, and ecological,   </a:t>
            </a:r>
            <a:r>
              <a:rPr lang="en-GB" dirty="0" err="1"/>
              <a:t>cont</a:t>
            </a:r>
            <a:r>
              <a:rPr lang="en-GB" dirty="0"/>
              <a:t>…</a:t>
            </a:r>
          </a:p>
          <a:p>
            <a:endParaRPr lang="en-GB" dirty="0"/>
          </a:p>
        </p:txBody>
      </p:sp>
    </p:spTree>
    <p:extLst>
      <p:ext uri="{BB962C8B-B14F-4D97-AF65-F5344CB8AC3E}">
        <p14:creationId xmlns:p14="http://schemas.microsoft.com/office/powerpoint/2010/main" val="1393185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39F02-BBC7-01B6-AF55-DB2491B7A8CB}"/>
              </a:ext>
            </a:extLst>
          </p:cNvPr>
          <p:cNvSpPr>
            <a:spLocks noGrp="1"/>
          </p:cNvSpPr>
          <p:nvPr>
            <p:ph type="title"/>
          </p:nvPr>
        </p:nvSpPr>
        <p:spPr/>
        <p:txBody>
          <a:bodyPr/>
          <a:lstStyle/>
          <a:p>
            <a:r>
              <a:rPr lang="en-GB" b="1" dirty="0" err="1"/>
              <a:t>Cont</a:t>
            </a:r>
            <a:r>
              <a:rPr lang="en-GB" b="1" dirty="0"/>
              <a:t>…..</a:t>
            </a:r>
            <a:endParaRPr lang="en-GB" dirty="0"/>
          </a:p>
        </p:txBody>
      </p:sp>
      <p:sp>
        <p:nvSpPr>
          <p:cNvPr id="3" name="Content Placeholder 2">
            <a:extLst>
              <a:ext uri="{FF2B5EF4-FFF2-40B4-BE49-F238E27FC236}">
                <a16:creationId xmlns:a16="http://schemas.microsoft.com/office/drawing/2014/main" id="{40DF742E-68EB-B51D-5C40-FF9C6719943D}"/>
              </a:ext>
            </a:extLst>
          </p:cNvPr>
          <p:cNvSpPr>
            <a:spLocks noGrp="1"/>
          </p:cNvSpPr>
          <p:nvPr>
            <p:ph idx="1"/>
          </p:nvPr>
        </p:nvSpPr>
        <p:spPr/>
        <p:txBody>
          <a:bodyPr>
            <a:normAutofit fontScale="85000" lnSpcReduction="20000"/>
          </a:bodyPr>
          <a:lstStyle/>
          <a:p>
            <a:pPr>
              <a:buFont typeface="Wingdings" panose="05000000000000000000" pitchFamily="2" charset="2"/>
              <a:buChar char="§"/>
            </a:pPr>
            <a:r>
              <a:rPr lang="en-GB" i="1" dirty="0"/>
              <a:t>They</a:t>
            </a:r>
            <a:r>
              <a:rPr lang="en-GB" dirty="0"/>
              <a:t> … can be divided into four, core categories: nutrition, lifestyle, environment, and genetics, which are like four pillars of the foundation. </a:t>
            </a:r>
          </a:p>
          <a:p>
            <a:pPr>
              <a:buFont typeface="Wingdings" panose="05000000000000000000" pitchFamily="2" charset="2"/>
              <a:buChar char="§"/>
            </a:pPr>
            <a:endParaRPr lang="en-GB" dirty="0"/>
          </a:p>
          <a:p>
            <a:pPr>
              <a:buFont typeface="Wingdings" panose="05000000000000000000" pitchFamily="2" charset="2"/>
              <a:buChar char="§"/>
            </a:pPr>
            <a:r>
              <a:rPr lang="en-GB" dirty="0"/>
              <a:t>When any one of the pillars of health determinants becomes weak, a support system is needed. </a:t>
            </a:r>
          </a:p>
          <a:p>
            <a:pPr>
              <a:buFont typeface="Wingdings" panose="05000000000000000000" pitchFamily="2" charset="2"/>
              <a:buChar char="§"/>
            </a:pPr>
            <a:endParaRPr lang="en-GB" dirty="0"/>
          </a:p>
          <a:p>
            <a:pPr>
              <a:buFont typeface="Wingdings" panose="05000000000000000000" pitchFamily="2" charset="2"/>
              <a:buChar char="§"/>
            </a:pPr>
            <a:r>
              <a:rPr lang="en-GB" dirty="0"/>
              <a:t>This is considered the fifth determinant of health and involves medical care </a:t>
            </a:r>
          </a:p>
          <a:p>
            <a:pPr marL="0" indent="0">
              <a:buNone/>
            </a:pPr>
            <a:r>
              <a:rPr kumimoji="0" lang="en-GB" sz="3200" b="0" i="0" u="none" strike="noStrike" kern="1200" cap="none" spc="0" normalizeH="0" baseline="0" noProof="0" dirty="0">
                <a:ln>
                  <a:noFill/>
                </a:ln>
                <a:solidFill>
                  <a:prstClr val="black"/>
                </a:solidFill>
                <a:effectLst/>
                <a:uLnTx/>
                <a:uFillTx/>
                <a:latin typeface="Myriad Pro"/>
                <a:ea typeface="+mn-ea"/>
                <a:cs typeface="+mn-cs"/>
              </a:rPr>
              <a:t>                                      (</a:t>
            </a:r>
            <a:r>
              <a:rPr kumimoji="0" lang="en-GB" sz="2800" b="0" i="0" u="none" strike="noStrike" kern="1200" cap="none" spc="0" normalizeH="0" baseline="0" noProof="0" dirty="0">
                <a:ln>
                  <a:noFill/>
                </a:ln>
                <a:solidFill>
                  <a:prstClr val="black"/>
                </a:solidFill>
                <a:effectLst/>
                <a:uLnTx/>
                <a:uFillTx/>
                <a:latin typeface="Myriad Pro"/>
                <a:ea typeface="+mn-ea"/>
                <a:cs typeface="+mn-cs"/>
              </a:rPr>
              <a:t>Patwardhan, </a:t>
            </a:r>
            <a:r>
              <a:rPr kumimoji="0" lang="en-GB" sz="2800" b="0" i="0" u="none" strike="noStrike" kern="1200" cap="none" spc="0" normalizeH="0" baseline="0" noProof="0" dirty="0" err="1">
                <a:ln>
                  <a:noFill/>
                </a:ln>
                <a:solidFill>
                  <a:prstClr val="black"/>
                </a:solidFill>
                <a:effectLst/>
                <a:uLnTx/>
                <a:uFillTx/>
                <a:latin typeface="Myriad Pro"/>
                <a:ea typeface="+mn-ea"/>
                <a:cs typeface="+mn-cs"/>
              </a:rPr>
              <a:t>Mutalik</a:t>
            </a:r>
            <a:r>
              <a:rPr kumimoji="0" lang="en-GB" sz="2800" b="0" i="0" u="none" strike="noStrike" kern="1200" cap="none" spc="0" normalizeH="0" baseline="0" noProof="0" dirty="0">
                <a:ln>
                  <a:noFill/>
                </a:ln>
                <a:solidFill>
                  <a:prstClr val="black"/>
                </a:solidFill>
                <a:effectLst/>
                <a:uLnTx/>
                <a:uFillTx/>
                <a:latin typeface="Myriad Pro"/>
                <a:ea typeface="+mn-ea"/>
                <a:cs typeface="+mn-cs"/>
              </a:rPr>
              <a:t>, </a:t>
            </a:r>
            <a:r>
              <a:rPr kumimoji="0" lang="en-GB" sz="2800" b="0" i="0" u="none" strike="noStrike" kern="1200" cap="none" spc="0" normalizeH="0" baseline="0" noProof="0" dirty="0" err="1">
                <a:ln>
                  <a:noFill/>
                </a:ln>
                <a:solidFill>
                  <a:prstClr val="black"/>
                </a:solidFill>
                <a:effectLst/>
                <a:uLnTx/>
                <a:uFillTx/>
                <a:latin typeface="Myriad Pro"/>
                <a:ea typeface="+mn-ea"/>
                <a:cs typeface="+mn-cs"/>
              </a:rPr>
              <a:t>Tillu</a:t>
            </a:r>
            <a:r>
              <a:rPr kumimoji="0" lang="en-GB" sz="2800" b="0" i="0" u="none" strike="noStrike" kern="1200" cap="none" spc="0" normalizeH="0" baseline="0" noProof="0" dirty="0">
                <a:ln>
                  <a:noFill/>
                </a:ln>
                <a:solidFill>
                  <a:prstClr val="black"/>
                </a:solidFill>
                <a:effectLst/>
                <a:uLnTx/>
                <a:uFillTx/>
                <a:latin typeface="Myriad Pro"/>
                <a:ea typeface="+mn-ea"/>
                <a:cs typeface="+mn-cs"/>
              </a:rPr>
              <a:t>, 2015)</a:t>
            </a:r>
            <a:endParaRPr lang="en-GB" sz="2800" dirty="0"/>
          </a:p>
        </p:txBody>
      </p:sp>
    </p:spTree>
    <p:extLst>
      <p:ext uri="{BB962C8B-B14F-4D97-AF65-F5344CB8AC3E}">
        <p14:creationId xmlns:p14="http://schemas.microsoft.com/office/powerpoint/2010/main" val="35632481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40526-647E-1159-1BD1-20FD48992F71}"/>
              </a:ext>
            </a:extLst>
          </p:cNvPr>
          <p:cNvSpPr>
            <a:spLocks noGrp="1"/>
          </p:cNvSpPr>
          <p:nvPr>
            <p:ph type="title"/>
          </p:nvPr>
        </p:nvSpPr>
        <p:spPr/>
        <p:txBody>
          <a:bodyPr/>
          <a:lstStyle/>
          <a:p>
            <a:r>
              <a:rPr lang="en-GB" sz="4400" b="1" dirty="0"/>
              <a:t>Determinants of Health</a:t>
            </a:r>
            <a:endParaRPr lang="en-GB" dirty="0"/>
          </a:p>
        </p:txBody>
      </p:sp>
      <p:pic>
        <p:nvPicPr>
          <p:cNvPr id="4" name="Content Placeholder 3">
            <a:extLst>
              <a:ext uri="{FF2B5EF4-FFF2-40B4-BE49-F238E27FC236}">
                <a16:creationId xmlns:a16="http://schemas.microsoft.com/office/drawing/2014/main" id="{7DE6EC8A-7422-8F40-1DF4-E7C1EA87EF14}"/>
              </a:ext>
            </a:extLst>
          </p:cNvPr>
          <p:cNvPicPr>
            <a:picLocks noGrp="1" noChangeAspect="1"/>
          </p:cNvPicPr>
          <p:nvPr>
            <p:ph idx="1"/>
          </p:nvPr>
        </p:nvPicPr>
        <p:blipFill>
          <a:blip r:embed="rId2"/>
          <a:stretch>
            <a:fillRect/>
          </a:stretch>
        </p:blipFill>
        <p:spPr>
          <a:xfrm>
            <a:off x="1835696" y="1484784"/>
            <a:ext cx="5616624" cy="4104456"/>
          </a:xfrm>
          <a:prstGeom prst="rect">
            <a:avLst/>
          </a:prstGeom>
        </p:spPr>
      </p:pic>
      <p:sp>
        <p:nvSpPr>
          <p:cNvPr id="6" name="TextBox 5">
            <a:extLst>
              <a:ext uri="{FF2B5EF4-FFF2-40B4-BE49-F238E27FC236}">
                <a16:creationId xmlns:a16="http://schemas.microsoft.com/office/drawing/2014/main" id="{4E59FE98-4DBE-0E39-8258-B88A716A7696}"/>
              </a:ext>
            </a:extLst>
          </p:cNvPr>
          <p:cNvSpPr txBox="1"/>
          <p:nvPr/>
        </p:nvSpPr>
        <p:spPr>
          <a:xfrm>
            <a:off x="6084168" y="5502497"/>
            <a:ext cx="4572000" cy="307777"/>
          </a:xfrm>
          <a:prstGeom prst="rect">
            <a:avLst/>
          </a:prstGeom>
          <a:noFill/>
        </p:spPr>
        <p:txBody>
          <a:bodyPr wrap="square">
            <a:spAutoFit/>
          </a:bodyPr>
          <a:lstStyle/>
          <a:p>
            <a:r>
              <a:rPr kumimoji="0" lang="en-GB" sz="1400" b="0" i="0" u="none" strike="noStrike" kern="1200" cap="none" spc="0" normalizeH="0" baseline="0" noProof="0" dirty="0">
                <a:ln>
                  <a:noFill/>
                </a:ln>
                <a:solidFill>
                  <a:prstClr val="black"/>
                </a:solidFill>
                <a:effectLst/>
                <a:uLnTx/>
                <a:uFillTx/>
                <a:latin typeface="Myriad Pro"/>
                <a:ea typeface="+mn-ea"/>
                <a:cs typeface="+mn-cs"/>
              </a:rPr>
              <a:t>(Patwardhan, </a:t>
            </a:r>
            <a:r>
              <a:rPr kumimoji="0" lang="en-GB" sz="1400" b="0" i="0" u="none" strike="noStrike" kern="1200" cap="none" spc="0" normalizeH="0" baseline="0" noProof="0" dirty="0" err="1">
                <a:ln>
                  <a:noFill/>
                </a:ln>
                <a:solidFill>
                  <a:prstClr val="black"/>
                </a:solidFill>
                <a:effectLst/>
                <a:uLnTx/>
                <a:uFillTx/>
                <a:latin typeface="Myriad Pro"/>
                <a:ea typeface="+mn-ea"/>
                <a:cs typeface="+mn-cs"/>
              </a:rPr>
              <a:t>Mutalik</a:t>
            </a:r>
            <a:r>
              <a:rPr kumimoji="0" lang="en-GB" sz="1400" b="0" i="0" u="none" strike="noStrike" kern="1200" cap="none" spc="0" normalizeH="0" baseline="0" noProof="0" dirty="0">
                <a:ln>
                  <a:noFill/>
                </a:ln>
                <a:solidFill>
                  <a:prstClr val="black"/>
                </a:solidFill>
                <a:effectLst/>
                <a:uLnTx/>
                <a:uFillTx/>
                <a:latin typeface="Myriad Pro"/>
                <a:ea typeface="+mn-ea"/>
                <a:cs typeface="+mn-cs"/>
              </a:rPr>
              <a:t>, </a:t>
            </a:r>
            <a:r>
              <a:rPr kumimoji="0" lang="en-GB" sz="1400" b="0" i="0" u="none" strike="noStrike" kern="1200" cap="none" spc="0" normalizeH="0" baseline="0" noProof="0" dirty="0" err="1">
                <a:ln>
                  <a:noFill/>
                </a:ln>
                <a:solidFill>
                  <a:prstClr val="black"/>
                </a:solidFill>
                <a:effectLst/>
                <a:uLnTx/>
                <a:uFillTx/>
                <a:latin typeface="Myriad Pro"/>
                <a:ea typeface="+mn-ea"/>
                <a:cs typeface="+mn-cs"/>
              </a:rPr>
              <a:t>Tillu</a:t>
            </a:r>
            <a:r>
              <a:rPr kumimoji="0" lang="en-GB" sz="1400" b="0" i="0" u="none" strike="noStrike" kern="1200" cap="none" spc="0" normalizeH="0" baseline="0" noProof="0" dirty="0">
                <a:ln>
                  <a:noFill/>
                </a:ln>
                <a:solidFill>
                  <a:prstClr val="black"/>
                </a:solidFill>
                <a:effectLst/>
                <a:uLnTx/>
                <a:uFillTx/>
                <a:latin typeface="Myriad Pro"/>
                <a:ea typeface="+mn-ea"/>
                <a:cs typeface="+mn-cs"/>
              </a:rPr>
              <a:t>, 2015)</a:t>
            </a:r>
            <a:endParaRPr lang="en-GB" sz="1400" dirty="0"/>
          </a:p>
        </p:txBody>
      </p:sp>
    </p:spTree>
    <p:extLst>
      <p:ext uri="{BB962C8B-B14F-4D97-AF65-F5344CB8AC3E}">
        <p14:creationId xmlns:p14="http://schemas.microsoft.com/office/powerpoint/2010/main" val="17399752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175A8-69B4-C71A-F0B3-5DC906861266}"/>
              </a:ext>
            </a:extLst>
          </p:cNvPr>
          <p:cNvSpPr>
            <a:spLocks noGrp="1"/>
          </p:cNvSpPr>
          <p:nvPr>
            <p:ph type="title"/>
          </p:nvPr>
        </p:nvSpPr>
        <p:spPr/>
        <p:txBody>
          <a:bodyPr/>
          <a:lstStyle/>
          <a:p>
            <a:r>
              <a:rPr lang="en-GB" sz="4400" b="1" dirty="0"/>
              <a:t>Determinants of Health</a:t>
            </a:r>
            <a:endParaRPr lang="en-GB" dirty="0"/>
          </a:p>
        </p:txBody>
      </p:sp>
      <p:sp>
        <p:nvSpPr>
          <p:cNvPr id="3" name="Content Placeholder 2">
            <a:extLst>
              <a:ext uri="{FF2B5EF4-FFF2-40B4-BE49-F238E27FC236}">
                <a16:creationId xmlns:a16="http://schemas.microsoft.com/office/drawing/2014/main" id="{F7AE56DE-C8B2-86E4-8D44-4E7D7E763284}"/>
              </a:ext>
            </a:extLst>
          </p:cNvPr>
          <p:cNvSpPr>
            <a:spLocks noGrp="1"/>
          </p:cNvSpPr>
          <p:nvPr>
            <p:ph idx="1"/>
          </p:nvPr>
        </p:nvSpPr>
        <p:spPr/>
        <p:txBody>
          <a:bodyPr>
            <a:normAutofit fontScale="92500" lnSpcReduction="20000"/>
          </a:bodyPr>
          <a:lstStyle/>
          <a:p>
            <a:r>
              <a:rPr lang="en-GB" dirty="0"/>
              <a:t>To determine what affect health, scientists  compare different variables, including: </a:t>
            </a:r>
          </a:p>
          <a:p>
            <a:endParaRPr lang="en-GB" dirty="0"/>
          </a:p>
          <a:p>
            <a:r>
              <a:rPr lang="en-GB" dirty="0"/>
              <a:t>Measurements of health/disease (mortality or morbidity)</a:t>
            </a:r>
          </a:p>
          <a:p>
            <a:endParaRPr lang="en-GB" dirty="0"/>
          </a:p>
          <a:p>
            <a:r>
              <a:rPr lang="en-GB" dirty="0"/>
              <a:t>Gender or occupational status that could account for the health difference</a:t>
            </a:r>
          </a:p>
          <a:p>
            <a:pPr marL="0" indent="0">
              <a:buNone/>
            </a:pPr>
            <a:r>
              <a:rPr lang="en-GB" dirty="0"/>
              <a:t>                                    (Naidoo and Wills, 2009)</a:t>
            </a:r>
          </a:p>
        </p:txBody>
      </p:sp>
    </p:spTree>
    <p:extLst>
      <p:ext uri="{BB962C8B-B14F-4D97-AF65-F5344CB8AC3E}">
        <p14:creationId xmlns:p14="http://schemas.microsoft.com/office/powerpoint/2010/main" val="34146815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E960C-CCFE-3BC4-6CC1-4C9385247877}"/>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52545C87-F1E0-22E7-BADC-74FEB001A485}"/>
              </a:ext>
            </a:extLst>
          </p:cNvPr>
          <p:cNvSpPr>
            <a:spLocks noGrp="1"/>
          </p:cNvSpPr>
          <p:nvPr>
            <p:ph idx="1"/>
          </p:nvPr>
        </p:nvSpPr>
        <p:spPr/>
        <p:txBody>
          <a:bodyPr>
            <a:normAutofit lnSpcReduction="10000"/>
          </a:bodyPr>
          <a:lstStyle/>
          <a:p>
            <a:r>
              <a:rPr lang="en-GB" dirty="0"/>
              <a:t>In pairs, look up the terms</a:t>
            </a:r>
          </a:p>
          <a:p>
            <a:endParaRPr lang="en-GB" dirty="0"/>
          </a:p>
          <a:p>
            <a:r>
              <a:rPr lang="en-GB" dirty="0"/>
              <a:t>Mortality</a:t>
            </a:r>
          </a:p>
          <a:p>
            <a:endParaRPr lang="en-GB" dirty="0"/>
          </a:p>
          <a:p>
            <a:r>
              <a:rPr lang="en-GB" dirty="0"/>
              <a:t>Morbidity</a:t>
            </a:r>
          </a:p>
          <a:p>
            <a:pPr marL="0" indent="0">
              <a:buNone/>
            </a:pPr>
            <a:endParaRPr lang="en-GB" dirty="0"/>
          </a:p>
          <a:p>
            <a:pPr marL="0" indent="0">
              <a:buNone/>
            </a:pPr>
            <a:r>
              <a:rPr lang="en-GB" dirty="0"/>
              <a:t>feedback to the class, 5 minutes</a:t>
            </a:r>
          </a:p>
        </p:txBody>
      </p:sp>
    </p:spTree>
    <p:extLst>
      <p:ext uri="{BB962C8B-B14F-4D97-AF65-F5344CB8AC3E}">
        <p14:creationId xmlns:p14="http://schemas.microsoft.com/office/powerpoint/2010/main" val="22365260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3FFDB-4A99-1B6F-712C-826805E21DD6}"/>
              </a:ext>
            </a:extLst>
          </p:cNvPr>
          <p:cNvSpPr>
            <a:spLocks noGrp="1"/>
          </p:cNvSpPr>
          <p:nvPr>
            <p:ph type="title"/>
          </p:nvPr>
        </p:nvSpPr>
        <p:spPr/>
        <p:txBody>
          <a:bodyPr/>
          <a:lstStyle/>
          <a:p>
            <a:r>
              <a:rPr lang="en-GB" sz="4400" b="1" dirty="0"/>
              <a:t>Determinants of Health</a:t>
            </a:r>
            <a:endParaRPr lang="en-GB" dirty="0"/>
          </a:p>
        </p:txBody>
      </p:sp>
      <p:sp>
        <p:nvSpPr>
          <p:cNvPr id="3" name="Content Placeholder 2">
            <a:extLst>
              <a:ext uri="{FF2B5EF4-FFF2-40B4-BE49-F238E27FC236}">
                <a16:creationId xmlns:a16="http://schemas.microsoft.com/office/drawing/2014/main" id="{A6A682DC-97BB-4819-474F-DE6C9D46C8C5}"/>
              </a:ext>
            </a:extLst>
          </p:cNvPr>
          <p:cNvSpPr>
            <a:spLocks noGrp="1"/>
          </p:cNvSpPr>
          <p:nvPr>
            <p:ph idx="1"/>
          </p:nvPr>
        </p:nvSpPr>
        <p:spPr/>
        <p:txBody>
          <a:bodyPr>
            <a:normAutofit fontScale="85000" lnSpcReduction="10000"/>
          </a:bodyPr>
          <a:lstStyle/>
          <a:p>
            <a:r>
              <a:rPr lang="en-GB" dirty="0"/>
              <a:t>Scientists have found that:</a:t>
            </a:r>
          </a:p>
          <a:p>
            <a:r>
              <a:rPr lang="en-GB" dirty="0"/>
              <a:t>Health status can be due to several variables interacting together.</a:t>
            </a:r>
          </a:p>
          <a:p>
            <a:r>
              <a:rPr lang="en-GB" dirty="0"/>
              <a:t>Not all groups have the same opportunities to achieve good health </a:t>
            </a:r>
          </a:p>
          <a:p>
            <a:r>
              <a:rPr lang="en-GB" dirty="0"/>
              <a:t>There are population patterns that makes it possible to predict the likelihood that people from different groups will die prematurely.</a:t>
            </a:r>
          </a:p>
          <a:p>
            <a:r>
              <a:rPr lang="en-GB" dirty="0"/>
              <a:t>                                       (Naidoo and Wills, 2009)</a:t>
            </a:r>
          </a:p>
        </p:txBody>
      </p:sp>
    </p:spTree>
    <p:extLst>
      <p:ext uri="{BB962C8B-B14F-4D97-AF65-F5344CB8AC3E}">
        <p14:creationId xmlns:p14="http://schemas.microsoft.com/office/powerpoint/2010/main" val="19369975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32D2AC9-E93E-DD42-7BA2-89FF90775C84}"/>
              </a:ext>
            </a:extLst>
          </p:cNvPr>
          <p:cNvSpPr>
            <a:spLocks noGrp="1"/>
          </p:cNvSpPr>
          <p:nvPr>
            <p:ph type="ctrTitle"/>
          </p:nvPr>
        </p:nvSpPr>
        <p:spPr/>
        <p:txBody>
          <a:bodyPr/>
          <a:lstStyle/>
          <a:p>
            <a:r>
              <a:rPr lang="en-GB" b="1" dirty="0"/>
              <a:t>Lifestyles and illness</a:t>
            </a:r>
          </a:p>
        </p:txBody>
      </p:sp>
      <p:sp>
        <p:nvSpPr>
          <p:cNvPr id="5" name="Subtitle 4">
            <a:extLst>
              <a:ext uri="{FF2B5EF4-FFF2-40B4-BE49-F238E27FC236}">
                <a16:creationId xmlns:a16="http://schemas.microsoft.com/office/drawing/2014/main" id="{A8E7AE83-CF44-4CB1-67AA-C41348DF2DA7}"/>
              </a:ext>
            </a:extLst>
          </p:cNvPr>
          <p:cNvSpPr>
            <a:spLocks noGrp="1"/>
          </p:cNvSpPr>
          <p:nvPr>
            <p:ph type="subTitle" idx="1"/>
          </p:nvPr>
        </p:nvSpPr>
        <p:spPr/>
        <p:txBody>
          <a:bodyPr/>
          <a:lstStyle/>
          <a:p>
            <a:r>
              <a:rPr lang="en-GB" dirty="0">
                <a:solidFill>
                  <a:schemeClr val="bg1"/>
                </a:solidFill>
              </a:rPr>
              <a:t>Read the definitions below, then complete the activity on the next slide</a:t>
            </a:r>
          </a:p>
        </p:txBody>
      </p:sp>
    </p:spTree>
    <p:extLst>
      <p:ext uri="{BB962C8B-B14F-4D97-AF65-F5344CB8AC3E}">
        <p14:creationId xmlns:p14="http://schemas.microsoft.com/office/powerpoint/2010/main" val="24769978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F0E40-6A83-9179-B9BD-7C03C588BC3D}"/>
              </a:ext>
            </a:extLst>
          </p:cNvPr>
          <p:cNvSpPr>
            <a:spLocks noGrp="1"/>
          </p:cNvSpPr>
          <p:nvPr>
            <p:ph type="title"/>
          </p:nvPr>
        </p:nvSpPr>
        <p:spPr/>
        <p:txBody>
          <a:bodyPr/>
          <a:lstStyle/>
          <a:p>
            <a:r>
              <a:rPr lang="en-GB" dirty="0"/>
              <a:t>Definitions</a:t>
            </a:r>
          </a:p>
        </p:txBody>
      </p:sp>
      <p:sp>
        <p:nvSpPr>
          <p:cNvPr id="3" name="Content Placeholder 2">
            <a:extLst>
              <a:ext uri="{FF2B5EF4-FFF2-40B4-BE49-F238E27FC236}">
                <a16:creationId xmlns:a16="http://schemas.microsoft.com/office/drawing/2014/main" id="{267E7687-C9B1-576C-A4B7-29FFFBF96166}"/>
              </a:ext>
            </a:extLst>
          </p:cNvPr>
          <p:cNvSpPr>
            <a:spLocks noGrp="1"/>
          </p:cNvSpPr>
          <p:nvPr>
            <p:ph idx="1"/>
          </p:nvPr>
        </p:nvSpPr>
        <p:spPr/>
        <p:txBody>
          <a:bodyPr>
            <a:normAutofit/>
          </a:bodyPr>
          <a:lstStyle/>
          <a:p>
            <a:pPr marL="0" indent="0">
              <a:buNone/>
            </a:pPr>
            <a:r>
              <a:rPr lang="en-GB" dirty="0"/>
              <a:t>Coronary heart disease occurs when the blood vessels that supply blood to the heart muscle become narrowed or blocked</a:t>
            </a:r>
          </a:p>
          <a:p>
            <a:pPr marL="0" indent="0">
              <a:buNone/>
            </a:pPr>
            <a:endParaRPr lang="en-GB" dirty="0"/>
          </a:p>
          <a:p>
            <a:pPr marL="0" indent="0">
              <a:buNone/>
            </a:pPr>
            <a:r>
              <a:rPr lang="en-GB" dirty="0"/>
              <a:t>Obesity is defined as being overweight and having a body mass index (BMI) of 30 or above</a:t>
            </a:r>
          </a:p>
        </p:txBody>
      </p:sp>
    </p:spTree>
    <p:extLst>
      <p:ext uri="{BB962C8B-B14F-4D97-AF65-F5344CB8AC3E}">
        <p14:creationId xmlns:p14="http://schemas.microsoft.com/office/powerpoint/2010/main" val="27716030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4000" b="1" dirty="0">
                <a:latin typeface="Arial" panose="020B0604020202020204" pitchFamily="34" charset="0"/>
                <a:cs typeface="Arial" panose="020B0604020202020204" pitchFamily="34" charset="0"/>
              </a:rPr>
              <a:t>Activity </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556792"/>
            <a:ext cx="7074786" cy="4170372"/>
          </a:xfrm>
          <a:prstGeom prst="rect">
            <a:avLst/>
          </a:prstGeom>
          <a:noFill/>
        </p:spPr>
        <p:txBody>
          <a:bodyPr wrap="square">
            <a:spAutoFit/>
          </a:bodyPr>
          <a:lstStyle/>
          <a:p>
            <a:r>
              <a:rPr lang="en-GB" sz="2800" dirty="0"/>
              <a:t>Working in groups, discuss the different factors that you think can influence the development of </a:t>
            </a:r>
            <a:r>
              <a:rPr lang="en-GB" sz="2800" b="1" i="1" dirty="0"/>
              <a:t>coronary heart disease and obesity </a:t>
            </a:r>
            <a:r>
              <a:rPr lang="en-GB" sz="2800" dirty="0"/>
              <a:t>among people. </a:t>
            </a:r>
          </a:p>
          <a:p>
            <a:endParaRPr lang="en-GB" sz="2800" dirty="0"/>
          </a:p>
          <a:p>
            <a:endParaRPr lang="en-GB" sz="2800" dirty="0"/>
          </a:p>
          <a:p>
            <a:endParaRPr lang="en-GB" sz="2800" dirty="0"/>
          </a:p>
          <a:p>
            <a:pPr algn="ctr"/>
            <a:r>
              <a:rPr lang="en-GB" sz="2400" b="1" dirty="0"/>
              <a:t>Feedback your findings to the whole class</a:t>
            </a:r>
          </a:p>
          <a:p>
            <a:pPr algn="ctr"/>
            <a:r>
              <a:rPr lang="en-GB" sz="2400" b="1" dirty="0"/>
              <a:t>15mins</a:t>
            </a:r>
          </a:p>
          <a:p>
            <a:endParaRPr lang="en-GB" sz="2100" dirty="0">
              <a:solidFill>
                <a:schemeClr val="accent3"/>
              </a:solidFill>
            </a:endParaRPr>
          </a:p>
        </p:txBody>
      </p:sp>
    </p:spTree>
    <p:extLst>
      <p:ext uri="{BB962C8B-B14F-4D97-AF65-F5344CB8AC3E}">
        <p14:creationId xmlns:p14="http://schemas.microsoft.com/office/powerpoint/2010/main" val="16168474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D6668-53F1-0BBD-7DE4-D5853BFA4997}"/>
              </a:ext>
            </a:extLst>
          </p:cNvPr>
          <p:cNvSpPr>
            <a:spLocks noGrp="1"/>
          </p:cNvSpPr>
          <p:nvPr>
            <p:ph type="title"/>
          </p:nvPr>
        </p:nvSpPr>
        <p:spPr/>
        <p:txBody>
          <a:bodyPr/>
          <a:lstStyle/>
          <a:p>
            <a:r>
              <a:rPr lang="en-GB" b="1" dirty="0"/>
              <a:t>Activity Answer</a:t>
            </a:r>
          </a:p>
        </p:txBody>
      </p:sp>
      <p:sp>
        <p:nvSpPr>
          <p:cNvPr id="3" name="Content Placeholder 2">
            <a:extLst>
              <a:ext uri="{FF2B5EF4-FFF2-40B4-BE49-F238E27FC236}">
                <a16:creationId xmlns:a16="http://schemas.microsoft.com/office/drawing/2014/main" id="{061A0246-E181-D689-69F6-335AC77C95D9}"/>
              </a:ext>
            </a:extLst>
          </p:cNvPr>
          <p:cNvSpPr>
            <a:spLocks noGrp="1"/>
          </p:cNvSpPr>
          <p:nvPr>
            <p:ph idx="1"/>
          </p:nvPr>
        </p:nvSpPr>
        <p:spPr/>
        <p:txBody>
          <a:bodyPr>
            <a:normAutofit fontScale="70000" lnSpcReduction="20000"/>
          </a:bodyPr>
          <a:lstStyle/>
          <a:p>
            <a:r>
              <a:rPr lang="en-GB" dirty="0"/>
              <a:t>Research into CHD has associated a large number of factors with the incidence of the disease. These include</a:t>
            </a:r>
          </a:p>
          <a:p>
            <a:r>
              <a:rPr lang="en-GB" dirty="0"/>
              <a:t>High levels of blood cholesterol, high blood pressure, obesity, cigarette smoking, and physical inactivity</a:t>
            </a:r>
          </a:p>
          <a:p>
            <a:endParaRPr lang="en-GB" dirty="0"/>
          </a:p>
          <a:p>
            <a:r>
              <a:rPr lang="en-GB" dirty="0"/>
              <a:t>Research also shows that there may be links between CHD and psychosocial factors such as stress and lack of social support, depression and anger (Stansfield and Marmot, 2001).</a:t>
            </a:r>
          </a:p>
          <a:p>
            <a:endParaRPr lang="en-GB" dirty="0"/>
          </a:p>
          <a:p>
            <a:r>
              <a:rPr lang="en-GB" dirty="0"/>
              <a:t>While physical inactivity, smoking and raised blood cholesterol are the major risk factors for CHD according to Britton and MacPherson (2000)</a:t>
            </a:r>
          </a:p>
        </p:txBody>
      </p:sp>
    </p:spTree>
    <p:extLst>
      <p:ext uri="{BB962C8B-B14F-4D97-AF65-F5344CB8AC3E}">
        <p14:creationId xmlns:p14="http://schemas.microsoft.com/office/powerpoint/2010/main" val="25517848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22D8B-C779-451F-8982-BB73C77D22EB}"/>
              </a:ext>
            </a:extLst>
          </p:cNvPr>
          <p:cNvSpPr>
            <a:spLocks noGrp="1"/>
          </p:cNvSpPr>
          <p:nvPr>
            <p:ph type="ctrTitle"/>
          </p:nvPr>
        </p:nvSpPr>
        <p:spPr>
          <a:xfrm>
            <a:off x="287524" y="2175173"/>
            <a:ext cx="8568952" cy="2387600"/>
          </a:xfrm>
        </p:spPr>
        <p:txBody>
          <a:bodyPr/>
          <a:lstStyle/>
          <a:p>
            <a:r>
              <a:rPr lang="en-GB" sz="4000" b="1" i="1" dirty="0">
                <a:solidFill>
                  <a:schemeClr val="bg1"/>
                </a:solidFill>
              </a:rPr>
              <a:t>What are social determinants of health?</a:t>
            </a:r>
          </a:p>
        </p:txBody>
      </p:sp>
      <p:pic>
        <p:nvPicPr>
          <p:cNvPr id="4" name="Picture 3" descr="A picture containing vector graphics&#10;&#10;Description automatically generated">
            <a:extLst>
              <a:ext uri="{FF2B5EF4-FFF2-40B4-BE49-F238E27FC236}">
                <a16:creationId xmlns:a16="http://schemas.microsoft.com/office/drawing/2014/main" id="{EFBA7DFE-50B8-427B-9218-45814319059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64288" y="4653136"/>
            <a:ext cx="1979712" cy="2204864"/>
          </a:xfrm>
          <a:prstGeom prst="rect">
            <a:avLst/>
          </a:prstGeom>
        </p:spPr>
      </p:pic>
    </p:spTree>
    <p:extLst>
      <p:ext uri="{BB962C8B-B14F-4D97-AF65-F5344CB8AC3E}">
        <p14:creationId xmlns:p14="http://schemas.microsoft.com/office/powerpoint/2010/main" val="5676081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p:txBody>
          <a:bodyPr>
            <a:normAutofit/>
          </a:bodyPr>
          <a:lstStyle/>
          <a:p>
            <a:pPr algn="ctr"/>
            <a:r>
              <a:rPr lang="en-GB" sz="4000" b="1" dirty="0"/>
              <a:t>Social determinants of health </a:t>
            </a:r>
          </a:p>
        </p:txBody>
      </p:sp>
      <p:sp>
        <p:nvSpPr>
          <p:cNvPr id="4" name="TextBox 3">
            <a:extLst>
              <a:ext uri="{FF2B5EF4-FFF2-40B4-BE49-F238E27FC236}">
                <a16:creationId xmlns:a16="http://schemas.microsoft.com/office/drawing/2014/main" id="{25A2FE0C-8188-428C-9DBD-A814733232F6}"/>
              </a:ext>
            </a:extLst>
          </p:cNvPr>
          <p:cNvSpPr txBox="1"/>
          <p:nvPr/>
        </p:nvSpPr>
        <p:spPr>
          <a:xfrm>
            <a:off x="1034607" y="1916832"/>
            <a:ext cx="7074786" cy="4078039"/>
          </a:xfrm>
          <a:prstGeom prst="rect">
            <a:avLst/>
          </a:prstGeom>
          <a:noFill/>
        </p:spPr>
        <p:txBody>
          <a:bodyPr wrap="square">
            <a:spAutoFit/>
          </a:bodyPr>
          <a:lstStyle/>
          <a:p>
            <a:pPr marL="342900" indent="-342900">
              <a:buFont typeface="Wingdings" panose="05000000000000000000" pitchFamily="2" charset="2"/>
              <a:buChar char="§"/>
            </a:pPr>
            <a:r>
              <a:rPr lang="en-GB" sz="2800" dirty="0">
                <a:cs typeface="Arial" panose="020B0604020202020204" pitchFamily="34" charset="0"/>
              </a:rPr>
              <a:t>The social determinants of health are the conditions in “which people are born, grow, live, work and age as well as the complex, interrelated social structures and economic systems that shape these conditions”.</a:t>
            </a:r>
          </a:p>
          <a:p>
            <a:r>
              <a:rPr lang="en-GB" sz="2800" dirty="0">
                <a:cs typeface="Arial" panose="020B0604020202020204" pitchFamily="34" charset="0"/>
              </a:rPr>
              <a:t>                                            (WHO, 2022)</a:t>
            </a:r>
          </a:p>
          <a:p>
            <a:endParaRPr lang="en-GB" sz="2100" dirty="0">
              <a:solidFill>
                <a:schemeClr val="accent3"/>
              </a:solidFill>
            </a:endParaRPr>
          </a:p>
          <a:p>
            <a:endParaRPr lang="en-GB" sz="2100" dirty="0">
              <a:solidFill>
                <a:schemeClr val="accent3"/>
              </a:solidFill>
            </a:endParaRPr>
          </a:p>
          <a:p>
            <a:endParaRPr lang="en-GB" sz="2100" dirty="0">
              <a:solidFill>
                <a:schemeClr val="accent3"/>
              </a:solidFill>
            </a:endParaRPr>
          </a:p>
        </p:txBody>
      </p:sp>
    </p:spTree>
    <p:extLst>
      <p:ext uri="{BB962C8B-B14F-4D97-AF65-F5344CB8AC3E}">
        <p14:creationId xmlns:p14="http://schemas.microsoft.com/office/powerpoint/2010/main" val="30465133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BB617-8FFE-F2BC-904F-6AE1F93A46E9}"/>
              </a:ext>
            </a:extLst>
          </p:cNvPr>
          <p:cNvSpPr>
            <a:spLocks noGrp="1"/>
          </p:cNvSpPr>
          <p:nvPr>
            <p:ph type="title"/>
          </p:nvPr>
        </p:nvSpPr>
        <p:spPr/>
        <p:txBody>
          <a:bodyPr/>
          <a:lstStyle/>
          <a:p>
            <a:r>
              <a:rPr lang="en-GB" sz="4400" b="1" dirty="0"/>
              <a:t>Social determinants of health </a:t>
            </a:r>
            <a:endParaRPr lang="en-GB" dirty="0"/>
          </a:p>
        </p:txBody>
      </p:sp>
      <p:sp>
        <p:nvSpPr>
          <p:cNvPr id="3" name="Content Placeholder 2">
            <a:extLst>
              <a:ext uri="{FF2B5EF4-FFF2-40B4-BE49-F238E27FC236}">
                <a16:creationId xmlns:a16="http://schemas.microsoft.com/office/drawing/2014/main" id="{CCB8DE95-20E3-384E-0575-E4766E31FD44}"/>
              </a:ext>
            </a:extLst>
          </p:cNvPr>
          <p:cNvSpPr>
            <a:spLocks noGrp="1"/>
          </p:cNvSpPr>
          <p:nvPr>
            <p:ph idx="1"/>
          </p:nvPr>
        </p:nvSpPr>
        <p:spPr/>
        <p:txBody>
          <a:bodyPr>
            <a:normAutofit/>
          </a:bodyPr>
          <a:lstStyle/>
          <a:p>
            <a:pPr>
              <a:buFont typeface="Wingdings" panose="05000000000000000000" pitchFamily="2" charset="2"/>
              <a:buChar char="§"/>
            </a:pPr>
            <a:r>
              <a:rPr lang="en-GB" dirty="0"/>
              <a:t>According to Naidoo and Wills (2009), social determinants of health are “the specific features and pathways by which societal conditions affect health”.</a:t>
            </a:r>
          </a:p>
        </p:txBody>
      </p:sp>
    </p:spTree>
    <p:extLst>
      <p:ext uri="{BB962C8B-B14F-4D97-AF65-F5344CB8AC3E}">
        <p14:creationId xmlns:p14="http://schemas.microsoft.com/office/powerpoint/2010/main" val="27879014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BF502-EF02-419F-B65C-A461622AE92D}"/>
              </a:ext>
            </a:extLst>
          </p:cNvPr>
          <p:cNvSpPr>
            <a:spLocks noGrp="1"/>
          </p:cNvSpPr>
          <p:nvPr>
            <p:ph type="title"/>
          </p:nvPr>
        </p:nvSpPr>
        <p:spPr/>
        <p:txBody>
          <a:bodyPr/>
          <a:lstStyle/>
          <a:p>
            <a:pPr algn="ctr"/>
            <a:r>
              <a:rPr lang="en-GB" sz="4000" b="1" dirty="0"/>
              <a:t>Social determinants of health </a:t>
            </a:r>
          </a:p>
        </p:txBody>
      </p:sp>
      <p:sp>
        <p:nvSpPr>
          <p:cNvPr id="3" name="Content Placeholder 2">
            <a:extLst>
              <a:ext uri="{FF2B5EF4-FFF2-40B4-BE49-F238E27FC236}">
                <a16:creationId xmlns:a16="http://schemas.microsoft.com/office/drawing/2014/main" id="{78A64B19-9208-4838-BF75-5587FC3DFD43}"/>
              </a:ext>
            </a:extLst>
          </p:cNvPr>
          <p:cNvSpPr>
            <a:spLocks noGrp="1"/>
          </p:cNvSpPr>
          <p:nvPr>
            <p:ph idx="1"/>
          </p:nvPr>
        </p:nvSpPr>
        <p:spPr>
          <a:xfrm>
            <a:off x="800100" y="1340768"/>
            <a:ext cx="7886700" cy="3674269"/>
          </a:xfrm>
        </p:spPr>
        <p:txBody>
          <a:bodyPr>
            <a:noAutofit/>
          </a:bodyPr>
          <a:lstStyle/>
          <a:p>
            <a:pPr marL="0" indent="0">
              <a:buNone/>
            </a:pPr>
            <a:r>
              <a:rPr lang="en-GB" sz="2400" b="1" dirty="0"/>
              <a:t>Social determinants of health </a:t>
            </a:r>
            <a:r>
              <a:rPr lang="en-GB" sz="2400" dirty="0"/>
              <a:t>include aspects of </a:t>
            </a:r>
          </a:p>
          <a:p>
            <a:r>
              <a:rPr lang="en-GB" sz="2400" dirty="0"/>
              <a:t>The social environment (e.g., discrimination, income, education level, marital status), </a:t>
            </a:r>
          </a:p>
          <a:p>
            <a:r>
              <a:rPr lang="en-GB" sz="2400" dirty="0"/>
              <a:t>The physical environment (e.g., place of residence, crowding conditions, </a:t>
            </a:r>
          </a:p>
          <a:p>
            <a:r>
              <a:rPr lang="en-GB" sz="2400" dirty="0"/>
              <a:t>Built environment (i.e., buildings, spaces, transportation systems, and products that are created or modified by people), and </a:t>
            </a:r>
          </a:p>
          <a:p>
            <a:r>
              <a:rPr lang="en-GB" sz="2400" dirty="0"/>
              <a:t>Health services (e.g., access to and quality of care).</a:t>
            </a:r>
          </a:p>
          <a:p>
            <a:endParaRPr lang="en-GB" sz="2400" dirty="0"/>
          </a:p>
        </p:txBody>
      </p:sp>
    </p:spTree>
    <p:extLst>
      <p:ext uri="{BB962C8B-B14F-4D97-AF65-F5344CB8AC3E}">
        <p14:creationId xmlns:p14="http://schemas.microsoft.com/office/powerpoint/2010/main" val="12899567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87FFA-95AF-8303-DB66-42CC52AD6A2A}"/>
              </a:ext>
            </a:extLst>
          </p:cNvPr>
          <p:cNvSpPr>
            <a:spLocks noGrp="1"/>
          </p:cNvSpPr>
          <p:nvPr>
            <p:ph type="title"/>
          </p:nvPr>
        </p:nvSpPr>
        <p:spPr/>
        <p:txBody>
          <a:bodyPr/>
          <a:lstStyle/>
          <a:p>
            <a:r>
              <a:rPr lang="en-GB" b="1" dirty="0"/>
              <a:t>Wider determinants of health</a:t>
            </a:r>
          </a:p>
        </p:txBody>
      </p:sp>
      <p:sp>
        <p:nvSpPr>
          <p:cNvPr id="3" name="Content Placeholder 2">
            <a:extLst>
              <a:ext uri="{FF2B5EF4-FFF2-40B4-BE49-F238E27FC236}">
                <a16:creationId xmlns:a16="http://schemas.microsoft.com/office/drawing/2014/main" id="{BC58AF24-F96F-F90E-7F84-48B912FE2367}"/>
              </a:ext>
            </a:extLst>
          </p:cNvPr>
          <p:cNvSpPr>
            <a:spLocks noGrp="1"/>
          </p:cNvSpPr>
          <p:nvPr>
            <p:ph idx="1"/>
          </p:nvPr>
        </p:nvSpPr>
        <p:spPr/>
        <p:txBody>
          <a:bodyPr/>
          <a:lstStyle/>
          <a:p>
            <a:r>
              <a:rPr lang="en-GB" dirty="0"/>
              <a:t>Wider determinants of health (WDHs) are the “broader social, economic, political and environmental circumstances that influence health outcomes throughout life”.</a:t>
            </a:r>
          </a:p>
        </p:txBody>
      </p:sp>
    </p:spTree>
    <p:extLst>
      <p:ext uri="{BB962C8B-B14F-4D97-AF65-F5344CB8AC3E}">
        <p14:creationId xmlns:p14="http://schemas.microsoft.com/office/powerpoint/2010/main" val="836027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B816C-16D9-FB7E-7050-169188B0D7E6}"/>
              </a:ext>
            </a:extLst>
          </p:cNvPr>
          <p:cNvSpPr>
            <a:spLocks noGrp="1"/>
          </p:cNvSpPr>
          <p:nvPr>
            <p:ph type="title"/>
          </p:nvPr>
        </p:nvSpPr>
        <p:spPr/>
        <p:txBody>
          <a:bodyPr/>
          <a:lstStyle/>
          <a:p>
            <a:r>
              <a:rPr lang="en-GB" b="1" dirty="0"/>
              <a:t>Determinants of health</a:t>
            </a:r>
          </a:p>
        </p:txBody>
      </p:sp>
      <p:sp>
        <p:nvSpPr>
          <p:cNvPr id="3" name="Content Placeholder 2">
            <a:extLst>
              <a:ext uri="{FF2B5EF4-FFF2-40B4-BE49-F238E27FC236}">
                <a16:creationId xmlns:a16="http://schemas.microsoft.com/office/drawing/2014/main" id="{6B1A29E2-30F5-F731-EF17-E4BC28AE4387}"/>
              </a:ext>
            </a:extLst>
          </p:cNvPr>
          <p:cNvSpPr>
            <a:spLocks noGrp="1"/>
          </p:cNvSpPr>
          <p:nvPr>
            <p:ph idx="1"/>
          </p:nvPr>
        </p:nvSpPr>
        <p:spPr/>
        <p:txBody>
          <a:bodyPr/>
          <a:lstStyle/>
          <a:p>
            <a:pPr marL="0" indent="0">
              <a:buNone/>
            </a:pPr>
            <a:r>
              <a:rPr lang="en-GB" dirty="0"/>
              <a:t>The range of determinants discussed above influences an individual’s health at different levels and from different perspectives.</a:t>
            </a:r>
          </a:p>
          <a:p>
            <a:pPr marL="0" indent="0">
              <a:buNone/>
            </a:pPr>
            <a:endParaRPr lang="en-GB" dirty="0"/>
          </a:p>
          <a:p>
            <a:pPr marL="0" indent="0">
              <a:buNone/>
            </a:pPr>
            <a:r>
              <a:rPr lang="en-GB" dirty="0" err="1"/>
              <a:t>Dalgren</a:t>
            </a:r>
            <a:r>
              <a:rPr lang="en-GB" dirty="0"/>
              <a:t> and Whitehead modelled this concept in 1991. Their model is shown on the slide below:</a:t>
            </a:r>
          </a:p>
        </p:txBody>
      </p:sp>
    </p:spTree>
    <p:extLst>
      <p:ext uri="{BB962C8B-B14F-4D97-AF65-F5344CB8AC3E}">
        <p14:creationId xmlns:p14="http://schemas.microsoft.com/office/powerpoint/2010/main" val="40904480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47822BAE-B6AA-01DB-B247-F76FFD361239}"/>
              </a:ext>
            </a:extLst>
          </p:cNvPr>
          <p:cNvSpPr>
            <a:spLocks noGrp="1" noChangeArrowheads="1"/>
          </p:cNvSpPr>
          <p:nvPr>
            <p:ph type="title"/>
          </p:nvPr>
        </p:nvSpPr>
        <p:spPr>
          <a:xfrm>
            <a:off x="683568" y="116632"/>
            <a:ext cx="7886700" cy="1325563"/>
          </a:xfrm>
        </p:spPr>
        <p:txBody>
          <a:bodyPr>
            <a:normAutofit/>
          </a:bodyPr>
          <a:lstStyle/>
          <a:p>
            <a:pPr eaLnBrk="1" hangingPunct="1"/>
            <a:r>
              <a:rPr lang="en-US" sz="3200" b="1" dirty="0"/>
              <a:t>Main Determinants of Health Model</a:t>
            </a:r>
            <a:endParaRPr lang="en-GB" altLang="en-US" sz="3200" dirty="0">
              <a:latin typeface="Palatino Linotype" panose="02040502050505030304" pitchFamily="18" charset="0"/>
            </a:endParaRPr>
          </a:p>
        </p:txBody>
      </p:sp>
      <p:pic>
        <p:nvPicPr>
          <p:cNvPr id="21507" name="Picture 5" descr="DahlgrenandWhitehead">
            <a:extLst>
              <a:ext uri="{FF2B5EF4-FFF2-40B4-BE49-F238E27FC236}">
                <a16:creationId xmlns:a16="http://schemas.microsoft.com/office/drawing/2014/main" id="{9EE6DE2D-D8BE-1570-D051-F2DA64C0E6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9632" y="1442195"/>
            <a:ext cx="6840537" cy="3925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4BA12DB5-118D-66B4-3A22-AA793512C19F}"/>
              </a:ext>
            </a:extLst>
          </p:cNvPr>
          <p:cNvSpPr txBox="1"/>
          <p:nvPr/>
        </p:nvSpPr>
        <p:spPr>
          <a:xfrm>
            <a:off x="5580112" y="5367735"/>
            <a:ext cx="3456384" cy="369332"/>
          </a:xfrm>
          <a:prstGeom prst="rect">
            <a:avLst/>
          </a:prstGeom>
          <a:noFill/>
        </p:spPr>
        <p:txBody>
          <a:bodyPr wrap="square">
            <a:spAutoFit/>
          </a:bodyPr>
          <a:lstStyle/>
          <a:p>
            <a:r>
              <a:rPr lang="en-GB" dirty="0"/>
              <a:t>Dahlgren and Whitehead (1991)</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E3CE3-AC36-75F7-249C-70E10E2D8A96}"/>
              </a:ext>
            </a:extLst>
          </p:cNvPr>
          <p:cNvSpPr>
            <a:spLocks noGrp="1"/>
          </p:cNvSpPr>
          <p:nvPr>
            <p:ph type="title"/>
          </p:nvPr>
        </p:nvSpPr>
        <p:spPr/>
        <p:txBody>
          <a:bodyPr/>
          <a:lstStyle/>
          <a:p>
            <a:r>
              <a:rPr lang="en-US" b="1" dirty="0"/>
              <a:t>Main Determinants of Health</a:t>
            </a:r>
            <a:endParaRPr lang="en-GB" dirty="0"/>
          </a:p>
        </p:txBody>
      </p:sp>
      <p:sp>
        <p:nvSpPr>
          <p:cNvPr id="3" name="Content Placeholder 2">
            <a:extLst>
              <a:ext uri="{FF2B5EF4-FFF2-40B4-BE49-F238E27FC236}">
                <a16:creationId xmlns:a16="http://schemas.microsoft.com/office/drawing/2014/main" id="{23CA29AD-FCE9-A607-6CB5-771D11EB2095}"/>
              </a:ext>
            </a:extLst>
          </p:cNvPr>
          <p:cNvSpPr>
            <a:spLocks noGrp="1"/>
          </p:cNvSpPr>
          <p:nvPr>
            <p:ph idx="1"/>
          </p:nvPr>
        </p:nvSpPr>
        <p:spPr/>
        <p:txBody>
          <a:bodyPr>
            <a:normAutofit fontScale="92500" lnSpcReduction="10000"/>
          </a:bodyPr>
          <a:lstStyle/>
          <a:p>
            <a:r>
              <a:rPr lang="en-GB" dirty="0"/>
              <a:t>At the centre of this model are some factors such as sex, age and genetics.</a:t>
            </a:r>
          </a:p>
          <a:p>
            <a:r>
              <a:rPr lang="en-GB" dirty="0"/>
              <a:t>The overlapping layers represent individual lifestyle factors, which is followed by the wider determinants.</a:t>
            </a:r>
          </a:p>
          <a:p>
            <a:r>
              <a:rPr lang="en-GB" dirty="0"/>
              <a:t>The core attributes are relatively fixed but, as the layers of influence extend outwards, the determinants are responsive to change</a:t>
            </a:r>
          </a:p>
        </p:txBody>
      </p:sp>
      <p:sp>
        <p:nvSpPr>
          <p:cNvPr id="5" name="TextBox 4">
            <a:extLst>
              <a:ext uri="{FF2B5EF4-FFF2-40B4-BE49-F238E27FC236}">
                <a16:creationId xmlns:a16="http://schemas.microsoft.com/office/drawing/2014/main" id="{9C97EB83-BB41-CF9E-E6A9-34A51C652C06}"/>
              </a:ext>
            </a:extLst>
          </p:cNvPr>
          <p:cNvSpPr txBox="1"/>
          <p:nvPr/>
        </p:nvSpPr>
        <p:spPr>
          <a:xfrm>
            <a:off x="6156176" y="5300748"/>
            <a:ext cx="2862064" cy="369332"/>
          </a:xfrm>
          <a:prstGeom prst="rect">
            <a:avLst/>
          </a:prstGeom>
          <a:noFill/>
        </p:spPr>
        <p:txBody>
          <a:bodyPr wrap="square">
            <a:spAutoFit/>
          </a:bodyPr>
          <a:lstStyle/>
          <a:p>
            <a:r>
              <a:rPr lang="en-GB" dirty="0"/>
              <a:t>(Naidoo and Wills, 2009)</a:t>
            </a:r>
          </a:p>
        </p:txBody>
      </p:sp>
    </p:spTree>
    <p:extLst>
      <p:ext uri="{BB962C8B-B14F-4D97-AF65-F5344CB8AC3E}">
        <p14:creationId xmlns:p14="http://schemas.microsoft.com/office/powerpoint/2010/main" val="1624949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FBEAD-E021-E2DB-4776-C96F899FC4D2}"/>
              </a:ext>
            </a:extLst>
          </p:cNvPr>
          <p:cNvSpPr>
            <a:spLocks noGrp="1"/>
          </p:cNvSpPr>
          <p:nvPr>
            <p:ph type="title"/>
          </p:nvPr>
        </p:nvSpPr>
        <p:spPr/>
        <p:txBody>
          <a:bodyPr>
            <a:normAutofit/>
          </a:bodyPr>
          <a:lstStyle/>
          <a:p>
            <a:r>
              <a:rPr lang="en-US" sz="3600" b="1" dirty="0"/>
              <a:t>Main Determinants of Health Layers </a:t>
            </a:r>
            <a:endParaRPr lang="en-GB" sz="3600" dirty="0"/>
          </a:p>
        </p:txBody>
      </p:sp>
      <p:sp>
        <p:nvSpPr>
          <p:cNvPr id="3" name="Content Placeholder 2">
            <a:extLst>
              <a:ext uri="{FF2B5EF4-FFF2-40B4-BE49-F238E27FC236}">
                <a16:creationId xmlns:a16="http://schemas.microsoft.com/office/drawing/2014/main" id="{664D5C7A-6E0A-0C17-3BC9-DAA0BB1717D9}"/>
              </a:ext>
            </a:extLst>
          </p:cNvPr>
          <p:cNvSpPr>
            <a:spLocks noGrp="1"/>
          </p:cNvSpPr>
          <p:nvPr>
            <p:ph idx="1"/>
          </p:nvPr>
        </p:nvSpPr>
        <p:spPr/>
        <p:txBody>
          <a:bodyPr>
            <a:normAutofit/>
          </a:bodyPr>
          <a:lstStyle/>
          <a:p>
            <a:pPr>
              <a:buFont typeface="Wingdings" panose="05000000000000000000" pitchFamily="2" charset="2"/>
              <a:buChar char="§"/>
            </a:pPr>
            <a:r>
              <a:rPr lang="en-GB" sz="2800" dirty="0"/>
              <a:t>The </a:t>
            </a:r>
            <a:r>
              <a:rPr lang="en-GB" sz="2800" b="1" dirty="0"/>
              <a:t>first layer</a:t>
            </a:r>
            <a:r>
              <a:rPr lang="en-GB" sz="2800" dirty="0"/>
              <a:t> represents individual </a:t>
            </a:r>
            <a:r>
              <a:rPr lang="en-GB" sz="2800" b="1" i="1" dirty="0"/>
              <a:t>lifestyle behaviours</a:t>
            </a:r>
            <a:r>
              <a:rPr lang="en-GB" sz="2800" dirty="0"/>
              <a:t>, e.g. diet, physical activity, smoking and alcohol consumption.</a:t>
            </a:r>
          </a:p>
          <a:p>
            <a:pPr>
              <a:buFont typeface="Wingdings" panose="05000000000000000000" pitchFamily="2" charset="2"/>
              <a:buChar char="§"/>
            </a:pPr>
            <a:endParaRPr lang="en-GB" sz="2800" dirty="0"/>
          </a:p>
          <a:p>
            <a:pPr>
              <a:buFont typeface="Wingdings" panose="05000000000000000000" pitchFamily="2" charset="2"/>
              <a:buChar char="§"/>
            </a:pPr>
            <a:r>
              <a:rPr lang="en-GB" sz="2800" dirty="0"/>
              <a:t>The </a:t>
            </a:r>
            <a:r>
              <a:rPr lang="en-GB" sz="2800" b="1" dirty="0"/>
              <a:t>second layer </a:t>
            </a:r>
            <a:r>
              <a:rPr lang="en-GB" sz="2800" dirty="0"/>
              <a:t>represents the </a:t>
            </a:r>
            <a:r>
              <a:rPr lang="en-GB" sz="2800" b="1" i="1" dirty="0"/>
              <a:t>communities in which individuals live</a:t>
            </a:r>
            <a:r>
              <a:rPr lang="en-GB" sz="2800" dirty="0"/>
              <a:t> which include social networks/relation/support that influence health and the health behaviours we exhibit.</a:t>
            </a:r>
          </a:p>
        </p:txBody>
      </p:sp>
      <p:sp>
        <p:nvSpPr>
          <p:cNvPr id="5" name="TextBox 4">
            <a:extLst>
              <a:ext uri="{FF2B5EF4-FFF2-40B4-BE49-F238E27FC236}">
                <a16:creationId xmlns:a16="http://schemas.microsoft.com/office/drawing/2014/main" id="{A4504D8C-0C0E-A3B9-4003-E96C94D70513}"/>
              </a:ext>
            </a:extLst>
          </p:cNvPr>
          <p:cNvSpPr txBox="1"/>
          <p:nvPr/>
        </p:nvSpPr>
        <p:spPr>
          <a:xfrm>
            <a:off x="5508104" y="5310273"/>
            <a:ext cx="3510136" cy="400110"/>
          </a:xfrm>
          <a:prstGeom prst="rect">
            <a:avLst/>
          </a:prstGeom>
          <a:noFill/>
        </p:spPr>
        <p:txBody>
          <a:bodyPr wrap="square">
            <a:spAutoFit/>
          </a:bodyPr>
          <a:lstStyle/>
          <a:p>
            <a:r>
              <a:rPr lang="en-GB" dirty="0">
                <a:cs typeface="Arial" panose="020B0604020202020204" pitchFamily="34" charset="0"/>
              </a:rPr>
              <a:t>(</a:t>
            </a:r>
            <a:r>
              <a:rPr lang="en-GB" sz="2000" dirty="0">
                <a:cs typeface="Arial" panose="020B0604020202020204" pitchFamily="34" charset="0"/>
              </a:rPr>
              <a:t>Naidoo and Wills, 2009)</a:t>
            </a:r>
          </a:p>
        </p:txBody>
      </p:sp>
    </p:spTree>
    <p:extLst>
      <p:ext uri="{BB962C8B-B14F-4D97-AF65-F5344CB8AC3E}">
        <p14:creationId xmlns:p14="http://schemas.microsoft.com/office/powerpoint/2010/main" val="22176782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A2663-CDA8-C4B4-765A-C6091C00912A}"/>
              </a:ext>
            </a:extLst>
          </p:cNvPr>
          <p:cNvSpPr>
            <a:spLocks noGrp="1"/>
          </p:cNvSpPr>
          <p:nvPr>
            <p:ph type="title"/>
          </p:nvPr>
        </p:nvSpPr>
        <p:spPr/>
        <p:txBody>
          <a:bodyPr/>
          <a:lstStyle/>
          <a:p>
            <a:r>
              <a:rPr kumimoji="0" lang="en-US" sz="3600" b="1" i="0" u="none" strike="noStrike" kern="1200" cap="none" spc="0" normalizeH="0" baseline="0" noProof="0" dirty="0">
                <a:ln>
                  <a:noFill/>
                </a:ln>
                <a:solidFill>
                  <a:prstClr val="black"/>
                </a:solidFill>
                <a:effectLst/>
                <a:uLnTx/>
                <a:uFillTx/>
                <a:latin typeface="Myriad Pro"/>
                <a:ea typeface="+mj-ea"/>
                <a:cs typeface="+mj-cs"/>
              </a:rPr>
              <a:t>Main Determinants of Health Layers </a:t>
            </a:r>
            <a:endParaRPr lang="en-GB" dirty="0"/>
          </a:p>
        </p:txBody>
      </p:sp>
      <p:sp>
        <p:nvSpPr>
          <p:cNvPr id="3" name="Content Placeholder 2">
            <a:extLst>
              <a:ext uri="{FF2B5EF4-FFF2-40B4-BE49-F238E27FC236}">
                <a16:creationId xmlns:a16="http://schemas.microsoft.com/office/drawing/2014/main" id="{86CC7E76-0CC1-46C9-58B4-FAFFA6EAC80B}"/>
              </a:ext>
            </a:extLst>
          </p:cNvPr>
          <p:cNvSpPr>
            <a:spLocks noGrp="1"/>
          </p:cNvSpPr>
          <p:nvPr>
            <p:ph idx="1"/>
          </p:nvPr>
        </p:nvSpPr>
        <p:spPr/>
        <p:txBody>
          <a:bodyPr>
            <a:normAutofit fontScale="85000" lnSpcReduction="10000"/>
          </a:bodyPr>
          <a:lstStyle/>
          <a:p>
            <a:pPr>
              <a:buFont typeface="Wingdings" panose="05000000000000000000" pitchFamily="2" charset="2"/>
              <a:buChar char="§"/>
            </a:pPr>
            <a:r>
              <a:rPr lang="en-GB" b="1" i="1" dirty="0"/>
              <a:t>Living and working conditions </a:t>
            </a:r>
            <a:r>
              <a:rPr lang="en-GB" dirty="0"/>
              <a:t>have an influence on health, e.g. the quality of an individual’s employment, housing and education can determines people’s health.</a:t>
            </a:r>
          </a:p>
          <a:p>
            <a:pPr marL="0" indent="0">
              <a:buNone/>
            </a:pPr>
            <a:endParaRPr lang="en-GB" dirty="0"/>
          </a:p>
          <a:p>
            <a:pPr>
              <a:buFont typeface="Wingdings" panose="05000000000000000000" pitchFamily="2" charset="2"/>
              <a:buChar char="§"/>
            </a:pPr>
            <a:r>
              <a:rPr lang="en-GB" dirty="0"/>
              <a:t>Finally, the usual </a:t>
            </a:r>
            <a:r>
              <a:rPr lang="en-GB" b="1" i="1" dirty="0"/>
              <a:t>socioeconomic, cultural and environmental conditions </a:t>
            </a:r>
            <a:r>
              <a:rPr lang="en-GB" dirty="0"/>
              <a:t>affect the health of the whole population, and these are influenced by local, regional, national and international factors.</a:t>
            </a:r>
          </a:p>
        </p:txBody>
      </p:sp>
      <p:sp>
        <p:nvSpPr>
          <p:cNvPr id="7" name="TextBox 6">
            <a:extLst>
              <a:ext uri="{FF2B5EF4-FFF2-40B4-BE49-F238E27FC236}">
                <a16:creationId xmlns:a16="http://schemas.microsoft.com/office/drawing/2014/main" id="{4EBF2DF4-609C-452C-D66C-85FE813843B8}"/>
              </a:ext>
            </a:extLst>
          </p:cNvPr>
          <p:cNvSpPr txBox="1"/>
          <p:nvPr/>
        </p:nvSpPr>
        <p:spPr>
          <a:xfrm>
            <a:off x="6228184" y="5300748"/>
            <a:ext cx="3078088" cy="369332"/>
          </a:xfrm>
          <a:prstGeom prst="rect">
            <a:avLst/>
          </a:prstGeom>
          <a:noFill/>
        </p:spPr>
        <p:txBody>
          <a:bodyPr wrap="square">
            <a:spAutoFit/>
          </a:bodyPr>
          <a:lstStyle/>
          <a:p>
            <a:r>
              <a:rPr lang="en-GB" dirty="0">
                <a:cs typeface="Arial" panose="020B0604020202020204" pitchFamily="34" charset="0"/>
              </a:rPr>
              <a:t>(Naidoo and Wills, 2009</a:t>
            </a:r>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6561388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461C8-C63C-9C2B-D6B1-77D09ED78C68}"/>
              </a:ext>
            </a:extLst>
          </p:cNvPr>
          <p:cNvSpPr>
            <a:spLocks noGrp="1"/>
          </p:cNvSpPr>
          <p:nvPr>
            <p:ph type="title"/>
          </p:nvPr>
        </p:nvSpPr>
        <p:spPr/>
        <p:txBody>
          <a:bodyPr/>
          <a:lstStyle/>
          <a:p>
            <a:r>
              <a:rPr lang="en-US" b="1" dirty="0"/>
              <a:t>Main Determinants of Health</a:t>
            </a:r>
            <a:endParaRPr lang="en-GB" dirty="0"/>
          </a:p>
        </p:txBody>
      </p:sp>
      <p:sp>
        <p:nvSpPr>
          <p:cNvPr id="3" name="Content Placeholder 2">
            <a:extLst>
              <a:ext uri="{FF2B5EF4-FFF2-40B4-BE49-F238E27FC236}">
                <a16:creationId xmlns:a16="http://schemas.microsoft.com/office/drawing/2014/main" id="{109A5429-7C35-2C7D-DD79-B1471B80FCC1}"/>
              </a:ext>
            </a:extLst>
          </p:cNvPr>
          <p:cNvSpPr>
            <a:spLocks noGrp="1"/>
          </p:cNvSpPr>
          <p:nvPr>
            <p:ph idx="1"/>
          </p:nvPr>
        </p:nvSpPr>
        <p:spPr>
          <a:xfrm>
            <a:off x="251520" y="1417639"/>
            <a:ext cx="8435280" cy="4099594"/>
          </a:xfrm>
        </p:spPr>
        <p:txBody>
          <a:bodyPr>
            <a:normAutofit fontScale="85000" lnSpcReduction="20000"/>
          </a:bodyPr>
          <a:lstStyle/>
          <a:p>
            <a:pPr marL="0" indent="0">
              <a:buNone/>
            </a:pPr>
            <a:r>
              <a:rPr lang="en-GB" sz="2500" dirty="0"/>
              <a:t>Dahlgren and Whitehead (1991) highlighted some main</a:t>
            </a:r>
          </a:p>
          <a:p>
            <a:pPr marL="0" indent="0">
              <a:buNone/>
            </a:pPr>
            <a:r>
              <a:rPr lang="en-GB" sz="2500" dirty="0"/>
              <a:t>determinants of health that can be </a:t>
            </a:r>
            <a:r>
              <a:rPr lang="en-GB" sz="2500" b="1" dirty="0"/>
              <a:t>modified,</a:t>
            </a:r>
            <a:r>
              <a:rPr lang="en-GB" sz="2500" dirty="0"/>
              <a:t> including:</a:t>
            </a:r>
          </a:p>
          <a:p>
            <a:pPr marL="0" indent="0">
              <a:buNone/>
            </a:pPr>
            <a:endParaRPr lang="en-GB" sz="2500" dirty="0"/>
          </a:p>
          <a:p>
            <a:pPr marL="0" indent="0">
              <a:buNone/>
            </a:pPr>
            <a:r>
              <a:rPr lang="en-GB" sz="2500" dirty="0"/>
              <a:t>Personal behaviour and lifestyle</a:t>
            </a:r>
          </a:p>
          <a:p>
            <a:pPr marL="0" indent="0">
              <a:buNone/>
            </a:pPr>
            <a:endParaRPr lang="en-GB" sz="2500" dirty="0"/>
          </a:p>
          <a:p>
            <a:pPr marL="0" indent="0">
              <a:buNone/>
            </a:pPr>
            <a:r>
              <a:rPr lang="en-GB" sz="2500" dirty="0"/>
              <a:t> - greater understanding and skills can enable individuals to</a:t>
            </a:r>
          </a:p>
          <a:p>
            <a:pPr marL="0" indent="0">
              <a:buNone/>
            </a:pPr>
            <a:r>
              <a:rPr lang="en-GB" sz="2500" dirty="0"/>
              <a:t>    make changes in diet or physical activity</a:t>
            </a:r>
          </a:p>
          <a:p>
            <a:pPr marL="0" indent="0">
              <a:buNone/>
            </a:pPr>
            <a:endParaRPr lang="en-GB" sz="2500" dirty="0"/>
          </a:p>
          <a:p>
            <a:pPr marL="0" indent="0">
              <a:buNone/>
            </a:pPr>
            <a:r>
              <a:rPr lang="en-GB" sz="2500" dirty="0"/>
              <a:t>- support and community influence can either sustain or destroy</a:t>
            </a:r>
          </a:p>
          <a:p>
            <a:pPr marL="0" indent="0">
              <a:buNone/>
            </a:pPr>
            <a:r>
              <a:rPr lang="en-GB" sz="2500" dirty="0"/>
              <a:t>  people’s health.</a:t>
            </a:r>
          </a:p>
          <a:p>
            <a:pPr marL="0" indent="0">
              <a:buNone/>
            </a:pPr>
            <a:endParaRPr lang="en-GB" sz="2500" dirty="0"/>
          </a:p>
          <a:p>
            <a:pPr marL="0" indent="0">
              <a:buNone/>
            </a:pPr>
            <a:r>
              <a:rPr lang="en-GB" sz="2500" dirty="0"/>
              <a:t>Living and working conditions and access to facilities and services.</a:t>
            </a:r>
          </a:p>
          <a:p>
            <a:endParaRPr lang="en-GB" dirty="0"/>
          </a:p>
        </p:txBody>
      </p:sp>
    </p:spTree>
    <p:extLst>
      <p:ext uri="{BB962C8B-B14F-4D97-AF65-F5344CB8AC3E}">
        <p14:creationId xmlns:p14="http://schemas.microsoft.com/office/powerpoint/2010/main" val="36797174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ocial determinants of health – workstream update | Neurology Academy">
            <a:extLst>
              <a:ext uri="{FF2B5EF4-FFF2-40B4-BE49-F238E27FC236}">
                <a16:creationId xmlns:a16="http://schemas.microsoft.com/office/drawing/2014/main" id="{E6586931-5D05-25D9-2562-66D55D15D7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3999" cy="56612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68028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45C9F-D183-A44D-4AFF-8366312144E0}"/>
              </a:ext>
            </a:extLst>
          </p:cNvPr>
          <p:cNvSpPr>
            <a:spLocks noGrp="1"/>
          </p:cNvSpPr>
          <p:nvPr>
            <p:ph type="title"/>
          </p:nvPr>
        </p:nvSpPr>
        <p:spPr/>
        <p:txBody>
          <a:bodyPr/>
          <a:lstStyle/>
          <a:p>
            <a:r>
              <a:rPr lang="en-GB" b="1" dirty="0"/>
              <a:t>Social class and health</a:t>
            </a:r>
            <a:endParaRPr lang="en-GB" dirty="0"/>
          </a:p>
        </p:txBody>
      </p:sp>
      <p:sp>
        <p:nvSpPr>
          <p:cNvPr id="3" name="Content Placeholder 2">
            <a:extLst>
              <a:ext uri="{FF2B5EF4-FFF2-40B4-BE49-F238E27FC236}">
                <a16:creationId xmlns:a16="http://schemas.microsoft.com/office/drawing/2014/main" id="{A331FF39-98AC-C675-D2B2-19C2335A5125}"/>
              </a:ext>
            </a:extLst>
          </p:cNvPr>
          <p:cNvSpPr>
            <a:spLocks noGrp="1"/>
          </p:cNvSpPr>
          <p:nvPr>
            <p:ph idx="1"/>
          </p:nvPr>
        </p:nvSpPr>
        <p:spPr/>
        <p:txBody>
          <a:bodyPr>
            <a:normAutofit fontScale="92500" lnSpcReduction="10000"/>
          </a:bodyPr>
          <a:lstStyle/>
          <a:p>
            <a:r>
              <a:rPr lang="en-GB" dirty="0"/>
              <a:t>According to Acheson (1998), health and disease are socially patterned with the more affluent people in the society living longer and enjoying better health than the disadvantaged social groups.</a:t>
            </a:r>
          </a:p>
          <a:p>
            <a:r>
              <a:rPr lang="en-GB" dirty="0"/>
              <a:t>Even though the population health have improved drastically, there is a strong association between socioeconomic group and health status (Naidoo and Wills, 2009).</a:t>
            </a:r>
          </a:p>
        </p:txBody>
      </p:sp>
    </p:spTree>
    <p:extLst>
      <p:ext uri="{BB962C8B-B14F-4D97-AF65-F5344CB8AC3E}">
        <p14:creationId xmlns:p14="http://schemas.microsoft.com/office/powerpoint/2010/main" val="298490495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7BED5-8032-988B-8707-F67DED968D99}"/>
              </a:ext>
            </a:extLst>
          </p:cNvPr>
          <p:cNvSpPr>
            <a:spLocks noGrp="1"/>
          </p:cNvSpPr>
          <p:nvPr>
            <p:ph type="title"/>
          </p:nvPr>
        </p:nvSpPr>
        <p:spPr/>
        <p:txBody>
          <a:bodyPr/>
          <a:lstStyle/>
          <a:p>
            <a:r>
              <a:rPr lang="en-GB" b="1" dirty="0"/>
              <a:t>Social class and Health</a:t>
            </a:r>
          </a:p>
        </p:txBody>
      </p:sp>
      <p:sp>
        <p:nvSpPr>
          <p:cNvPr id="3" name="Content Placeholder 2">
            <a:extLst>
              <a:ext uri="{FF2B5EF4-FFF2-40B4-BE49-F238E27FC236}">
                <a16:creationId xmlns:a16="http://schemas.microsoft.com/office/drawing/2014/main" id="{F2D6FFE7-F609-F206-74CE-B6DDAAF4CC22}"/>
              </a:ext>
            </a:extLst>
          </p:cNvPr>
          <p:cNvSpPr>
            <a:spLocks noGrp="1"/>
          </p:cNvSpPr>
          <p:nvPr>
            <p:ph idx="1"/>
          </p:nvPr>
        </p:nvSpPr>
        <p:spPr/>
        <p:txBody>
          <a:bodyPr>
            <a:normAutofit fontScale="62500" lnSpcReduction="20000"/>
          </a:bodyPr>
          <a:lstStyle/>
          <a:p>
            <a:pPr marL="0" indent="0">
              <a:buNone/>
            </a:pPr>
            <a:r>
              <a:rPr lang="en-GB" b="1" dirty="0"/>
              <a:t>For example</a:t>
            </a:r>
          </a:p>
          <a:p>
            <a:pPr marL="0" indent="0">
              <a:buNone/>
            </a:pPr>
            <a:r>
              <a:rPr lang="en-GB" b="1" i="1" dirty="0"/>
              <a:t>Life expectancy</a:t>
            </a:r>
          </a:p>
          <a:p>
            <a:r>
              <a:rPr lang="en-GB" dirty="0"/>
              <a:t>A man in the professional group is likely to live around 7 years longer than a man in the unskilled or manual group.</a:t>
            </a:r>
          </a:p>
          <a:p>
            <a:pPr marL="0" indent="0">
              <a:buNone/>
            </a:pPr>
            <a:r>
              <a:rPr lang="en-GB" b="1" i="1" dirty="0"/>
              <a:t>Causes of death</a:t>
            </a:r>
          </a:p>
          <a:p>
            <a:r>
              <a:rPr lang="en-GB" dirty="0"/>
              <a:t>Among the 66 major causes of death in men, 62 were more common among manual/unskilled workers than in the higher social class.</a:t>
            </a:r>
          </a:p>
          <a:p>
            <a:pPr marL="0" indent="0">
              <a:buNone/>
            </a:pPr>
            <a:r>
              <a:rPr lang="en-GB" b="1" i="1" dirty="0"/>
              <a:t>Infant mortality</a:t>
            </a:r>
          </a:p>
          <a:p>
            <a:r>
              <a:rPr lang="en-GB" dirty="0"/>
              <a:t>Also children of manual workers are twice as likely to die before the age of 15 as a child born into a non-manual background.</a:t>
            </a:r>
          </a:p>
          <a:p>
            <a:endParaRPr lang="en-GB" dirty="0"/>
          </a:p>
          <a:p>
            <a:pPr marL="0" indent="0">
              <a:buNone/>
            </a:pPr>
            <a:r>
              <a:rPr lang="en-GB" dirty="0"/>
              <a:t>                                                       (Office of National Statistics, 2001)</a:t>
            </a:r>
          </a:p>
        </p:txBody>
      </p:sp>
    </p:spTree>
    <p:extLst>
      <p:ext uri="{BB962C8B-B14F-4D97-AF65-F5344CB8AC3E}">
        <p14:creationId xmlns:p14="http://schemas.microsoft.com/office/powerpoint/2010/main" val="18274936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F389D-3F06-C429-D8A7-B81462E8C58D}"/>
              </a:ext>
            </a:extLst>
          </p:cNvPr>
          <p:cNvSpPr>
            <a:spLocks noGrp="1"/>
          </p:cNvSpPr>
          <p:nvPr>
            <p:ph type="title"/>
          </p:nvPr>
        </p:nvSpPr>
        <p:spPr/>
        <p:txBody>
          <a:bodyPr/>
          <a:lstStyle/>
          <a:p>
            <a:r>
              <a:rPr lang="en-GB" b="1" dirty="0"/>
              <a:t>Housing and health</a:t>
            </a:r>
          </a:p>
        </p:txBody>
      </p:sp>
      <p:sp>
        <p:nvSpPr>
          <p:cNvPr id="3" name="Content Placeholder 2">
            <a:extLst>
              <a:ext uri="{FF2B5EF4-FFF2-40B4-BE49-F238E27FC236}">
                <a16:creationId xmlns:a16="http://schemas.microsoft.com/office/drawing/2014/main" id="{442E4A44-4807-5F93-4FA8-61482A3B9BC6}"/>
              </a:ext>
            </a:extLst>
          </p:cNvPr>
          <p:cNvSpPr>
            <a:spLocks noGrp="1"/>
          </p:cNvSpPr>
          <p:nvPr>
            <p:ph idx="1"/>
          </p:nvPr>
        </p:nvSpPr>
        <p:spPr/>
        <p:txBody>
          <a:bodyPr>
            <a:normAutofit lnSpcReduction="10000"/>
          </a:bodyPr>
          <a:lstStyle/>
          <a:p>
            <a:r>
              <a:rPr lang="en-GB" dirty="0"/>
              <a:t>Lack of good housing pose a risk to good health.</a:t>
            </a:r>
          </a:p>
          <a:p>
            <a:r>
              <a:rPr lang="en-GB" dirty="0"/>
              <a:t>Also, the issue of dampness, inadequate heating, energy efficiency are main determinants of health.</a:t>
            </a:r>
          </a:p>
          <a:p>
            <a:r>
              <a:rPr lang="en-GB" dirty="0"/>
              <a:t>These all contribute to development of disease.</a:t>
            </a:r>
          </a:p>
          <a:p>
            <a:pPr marL="0" indent="0">
              <a:buNone/>
            </a:pPr>
            <a:r>
              <a:rPr lang="en-GB" dirty="0"/>
              <a:t>                       (Department of Health, 1999)</a:t>
            </a:r>
          </a:p>
        </p:txBody>
      </p:sp>
    </p:spTree>
    <p:extLst>
      <p:ext uri="{BB962C8B-B14F-4D97-AF65-F5344CB8AC3E}">
        <p14:creationId xmlns:p14="http://schemas.microsoft.com/office/powerpoint/2010/main" val="244230318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B0B72-8DF4-C69E-0884-59A623A347FC}"/>
              </a:ext>
            </a:extLst>
          </p:cNvPr>
          <p:cNvSpPr>
            <a:spLocks noGrp="1"/>
          </p:cNvSpPr>
          <p:nvPr>
            <p:ph type="title"/>
          </p:nvPr>
        </p:nvSpPr>
        <p:spPr/>
        <p:txBody>
          <a:bodyPr/>
          <a:lstStyle/>
          <a:p>
            <a:r>
              <a:rPr lang="en-GB" b="1" dirty="0"/>
              <a:t>Income and Health</a:t>
            </a:r>
          </a:p>
        </p:txBody>
      </p:sp>
      <p:sp>
        <p:nvSpPr>
          <p:cNvPr id="3" name="Content Placeholder 2">
            <a:extLst>
              <a:ext uri="{FF2B5EF4-FFF2-40B4-BE49-F238E27FC236}">
                <a16:creationId xmlns:a16="http://schemas.microsoft.com/office/drawing/2014/main" id="{542F5E1C-75E3-AF27-7BF1-709E0B5F296B}"/>
              </a:ext>
            </a:extLst>
          </p:cNvPr>
          <p:cNvSpPr>
            <a:spLocks noGrp="1"/>
          </p:cNvSpPr>
          <p:nvPr>
            <p:ph idx="1"/>
          </p:nvPr>
        </p:nvSpPr>
        <p:spPr/>
        <p:txBody>
          <a:bodyPr>
            <a:normAutofit fontScale="85000" lnSpcReduction="10000"/>
          </a:bodyPr>
          <a:lstStyle/>
          <a:p>
            <a:r>
              <a:rPr lang="en-GB" dirty="0"/>
              <a:t>Better health is associated with income in the UK.</a:t>
            </a:r>
          </a:p>
          <a:p>
            <a:r>
              <a:rPr lang="en-GB" dirty="0"/>
              <a:t>Some people live in poverty in the UK and this resulted from unemployment, pensioners, lone parents, families with more than one children and the low paid.</a:t>
            </a:r>
          </a:p>
          <a:p>
            <a:r>
              <a:rPr lang="en-GB" dirty="0"/>
              <a:t>Poverty can affect health directly </a:t>
            </a:r>
            <a:r>
              <a:rPr lang="en-GB" dirty="0" err="1"/>
              <a:t>e.g</a:t>
            </a:r>
            <a:r>
              <a:rPr lang="en-GB" dirty="0"/>
              <a:t> Children lacking adequate food to eat, and eating high processed food.</a:t>
            </a:r>
          </a:p>
          <a:p>
            <a:pPr marL="0" indent="0">
              <a:buNone/>
            </a:pPr>
            <a:r>
              <a:rPr lang="en-GB" dirty="0"/>
              <a:t>                                           (Naidoo and Wills, 2009)</a:t>
            </a:r>
          </a:p>
        </p:txBody>
      </p:sp>
    </p:spTree>
    <p:extLst>
      <p:ext uri="{BB962C8B-B14F-4D97-AF65-F5344CB8AC3E}">
        <p14:creationId xmlns:p14="http://schemas.microsoft.com/office/powerpoint/2010/main" val="201091074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A371B-F411-79E3-A6EE-2D8F4684425C}"/>
              </a:ext>
            </a:extLst>
          </p:cNvPr>
          <p:cNvSpPr>
            <a:spLocks noGrp="1"/>
          </p:cNvSpPr>
          <p:nvPr>
            <p:ph type="title"/>
          </p:nvPr>
        </p:nvSpPr>
        <p:spPr/>
        <p:txBody>
          <a:bodyPr/>
          <a:lstStyle/>
          <a:p>
            <a:r>
              <a:rPr lang="en-GB" b="1" dirty="0"/>
              <a:t>Ethnicity and health</a:t>
            </a:r>
          </a:p>
        </p:txBody>
      </p:sp>
      <p:sp>
        <p:nvSpPr>
          <p:cNvPr id="3" name="Content Placeholder 2">
            <a:extLst>
              <a:ext uri="{FF2B5EF4-FFF2-40B4-BE49-F238E27FC236}">
                <a16:creationId xmlns:a16="http://schemas.microsoft.com/office/drawing/2014/main" id="{DE5B97C2-BCCC-02A4-E88D-8186A43DEC10}"/>
              </a:ext>
            </a:extLst>
          </p:cNvPr>
          <p:cNvSpPr>
            <a:spLocks noGrp="1"/>
          </p:cNvSpPr>
          <p:nvPr>
            <p:ph idx="1"/>
          </p:nvPr>
        </p:nvSpPr>
        <p:spPr/>
        <p:txBody>
          <a:bodyPr>
            <a:normAutofit/>
          </a:bodyPr>
          <a:lstStyle/>
          <a:p>
            <a:r>
              <a:rPr lang="en-GB" dirty="0"/>
              <a:t>Ethnicity is a complex concept that is used to refer to those with shared culture, social background, language and religion.</a:t>
            </a:r>
          </a:p>
          <a:p>
            <a:r>
              <a:rPr lang="en-GB" dirty="0"/>
              <a:t>According to Bhopal (2007), different factors influence the health of ethnic minority group. This include</a:t>
            </a:r>
          </a:p>
          <a:p>
            <a:r>
              <a:rPr lang="en-GB" dirty="0"/>
              <a:t>Culture: </a:t>
            </a:r>
            <a:r>
              <a:rPr lang="en-GB" dirty="0" err="1"/>
              <a:t>e.g</a:t>
            </a:r>
            <a:r>
              <a:rPr lang="en-GB" dirty="0"/>
              <a:t> taboos on alcohol</a:t>
            </a:r>
          </a:p>
          <a:p>
            <a:endParaRPr lang="en-GB" dirty="0"/>
          </a:p>
          <a:p>
            <a:endParaRPr lang="en-GB" dirty="0"/>
          </a:p>
        </p:txBody>
      </p:sp>
    </p:spTree>
    <p:extLst>
      <p:ext uri="{BB962C8B-B14F-4D97-AF65-F5344CB8AC3E}">
        <p14:creationId xmlns:p14="http://schemas.microsoft.com/office/powerpoint/2010/main" val="204835200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2B958-93A4-72E5-000A-77A3BF44A513}"/>
              </a:ext>
            </a:extLst>
          </p:cNvPr>
          <p:cNvSpPr>
            <a:spLocks noGrp="1"/>
          </p:cNvSpPr>
          <p:nvPr>
            <p:ph type="title"/>
          </p:nvPr>
        </p:nvSpPr>
        <p:spPr/>
        <p:txBody>
          <a:bodyPr/>
          <a:lstStyle/>
          <a:p>
            <a:r>
              <a:rPr lang="en-GB" b="1" dirty="0"/>
              <a:t>Ethnicity and health</a:t>
            </a:r>
            <a:endParaRPr lang="en-GB" dirty="0"/>
          </a:p>
        </p:txBody>
      </p:sp>
      <p:sp>
        <p:nvSpPr>
          <p:cNvPr id="3" name="Content Placeholder 2">
            <a:extLst>
              <a:ext uri="{FF2B5EF4-FFF2-40B4-BE49-F238E27FC236}">
                <a16:creationId xmlns:a16="http://schemas.microsoft.com/office/drawing/2014/main" id="{8A684D36-1BEF-64AF-D45B-BC4380B5D20B}"/>
              </a:ext>
            </a:extLst>
          </p:cNvPr>
          <p:cNvSpPr>
            <a:spLocks noGrp="1"/>
          </p:cNvSpPr>
          <p:nvPr>
            <p:ph idx="1"/>
          </p:nvPr>
        </p:nvSpPr>
        <p:spPr/>
        <p:txBody>
          <a:bodyPr>
            <a:normAutofit fontScale="85000" lnSpcReduction="10000"/>
          </a:bodyPr>
          <a:lstStyle/>
          <a:p>
            <a:r>
              <a:rPr lang="en-GB" dirty="0"/>
              <a:t>Social education and economic status </a:t>
            </a:r>
            <a:r>
              <a:rPr lang="en-GB" dirty="0" err="1"/>
              <a:t>e.g</a:t>
            </a:r>
            <a:r>
              <a:rPr lang="en-GB" dirty="0"/>
              <a:t> knowledge of health influences</a:t>
            </a:r>
          </a:p>
          <a:p>
            <a:r>
              <a:rPr lang="en-GB" dirty="0"/>
              <a:t>Lifestyle that is behaviour in relation to diet, alcohol and tobacco</a:t>
            </a:r>
          </a:p>
          <a:p>
            <a:r>
              <a:rPr lang="en-GB" dirty="0"/>
              <a:t>Access to health care advice, willingness to seek health and social care services</a:t>
            </a:r>
          </a:p>
          <a:p>
            <a:r>
              <a:rPr lang="en-GB" dirty="0"/>
              <a:t>Genetics and biological factors </a:t>
            </a:r>
            <a:r>
              <a:rPr lang="en-GB" dirty="0" err="1"/>
              <a:t>e.g</a:t>
            </a:r>
            <a:r>
              <a:rPr lang="en-GB" dirty="0"/>
              <a:t> birth weight </a:t>
            </a:r>
          </a:p>
          <a:p>
            <a:pPr marL="0" indent="0">
              <a:buNone/>
            </a:pPr>
            <a:r>
              <a:rPr lang="en-GB" dirty="0"/>
              <a:t>                                          (Naidoo and Wills, 2009)</a:t>
            </a:r>
          </a:p>
        </p:txBody>
      </p:sp>
    </p:spTree>
    <p:extLst>
      <p:ext uri="{BB962C8B-B14F-4D97-AF65-F5344CB8AC3E}">
        <p14:creationId xmlns:p14="http://schemas.microsoft.com/office/powerpoint/2010/main" val="333762810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A95FD-F593-2C20-B009-443556F7245A}"/>
              </a:ext>
            </a:extLst>
          </p:cNvPr>
          <p:cNvSpPr>
            <a:spLocks noGrp="1"/>
          </p:cNvSpPr>
          <p:nvPr>
            <p:ph type="title"/>
          </p:nvPr>
        </p:nvSpPr>
        <p:spPr/>
        <p:txBody>
          <a:bodyPr/>
          <a:lstStyle/>
          <a:p>
            <a:r>
              <a:rPr lang="en-GB" b="1" dirty="0"/>
              <a:t>Employment and Health</a:t>
            </a:r>
          </a:p>
        </p:txBody>
      </p:sp>
      <p:sp>
        <p:nvSpPr>
          <p:cNvPr id="3" name="Content Placeholder 2">
            <a:extLst>
              <a:ext uri="{FF2B5EF4-FFF2-40B4-BE49-F238E27FC236}">
                <a16:creationId xmlns:a16="http://schemas.microsoft.com/office/drawing/2014/main" id="{3EAF77BB-FF18-BBE9-6CDF-A1C2F7D72910}"/>
              </a:ext>
            </a:extLst>
          </p:cNvPr>
          <p:cNvSpPr>
            <a:spLocks noGrp="1"/>
          </p:cNvSpPr>
          <p:nvPr>
            <p:ph idx="1"/>
          </p:nvPr>
        </p:nvSpPr>
        <p:spPr/>
        <p:txBody>
          <a:bodyPr>
            <a:normAutofit fontScale="92500"/>
          </a:bodyPr>
          <a:lstStyle/>
          <a:p>
            <a:r>
              <a:rPr lang="en-GB" dirty="0"/>
              <a:t>Employment or work is crucial to consider as a social determinants of health because it </a:t>
            </a:r>
          </a:p>
          <a:p>
            <a:r>
              <a:rPr lang="en-GB" dirty="0"/>
              <a:t>Determines income levels</a:t>
            </a:r>
          </a:p>
          <a:p>
            <a:r>
              <a:rPr lang="en-GB" dirty="0"/>
              <a:t>Affects self esteem</a:t>
            </a:r>
          </a:p>
          <a:p>
            <a:r>
              <a:rPr lang="en-GB" dirty="0"/>
              <a:t>Types of employment may also have its own impact on health and wellbeing</a:t>
            </a:r>
          </a:p>
          <a:p>
            <a:pPr marL="0" indent="0">
              <a:buNone/>
            </a:pPr>
            <a:r>
              <a:rPr lang="en-GB" dirty="0"/>
              <a:t>                                 (Naidoo and Wills, 2009)</a:t>
            </a:r>
          </a:p>
          <a:p>
            <a:endParaRPr lang="en-GB" dirty="0"/>
          </a:p>
        </p:txBody>
      </p:sp>
    </p:spTree>
    <p:extLst>
      <p:ext uri="{BB962C8B-B14F-4D97-AF65-F5344CB8AC3E}">
        <p14:creationId xmlns:p14="http://schemas.microsoft.com/office/powerpoint/2010/main" val="226960161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F452B-610A-FEA6-A89B-0C5F4D23C4C0}"/>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41A12DCE-79C3-DD6E-5335-ABE6F55366B4}"/>
              </a:ext>
            </a:extLst>
          </p:cNvPr>
          <p:cNvSpPr>
            <a:spLocks noGrp="1"/>
          </p:cNvSpPr>
          <p:nvPr>
            <p:ph idx="1"/>
          </p:nvPr>
        </p:nvSpPr>
        <p:spPr/>
        <p:txBody>
          <a:bodyPr>
            <a:normAutofit fontScale="92500" lnSpcReduction="20000"/>
          </a:bodyPr>
          <a:lstStyle/>
          <a:p>
            <a:pPr marL="0" indent="0">
              <a:buNone/>
            </a:pPr>
            <a:r>
              <a:rPr lang="en-GB" dirty="0"/>
              <a:t>Working in groups discuss</a:t>
            </a:r>
          </a:p>
          <a:p>
            <a:r>
              <a:rPr lang="en-GB" dirty="0"/>
              <a:t>Can unemployment lead to deterioration of health or </a:t>
            </a:r>
          </a:p>
          <a:p>
            <a:r>
              <a:rPr lang="en-GB" dirty="0"/>
              <a:t>Is it poverty associated with unemployment that contributes to the poor health of the unemployed</a:t>
            </a:r>
          </a:p>
          <a:p>
            <a:pPr marL="0" indent="0">
              <a:buNone/>
            </a:pPr>
            <a:endParaRPr lang="en-GB" dirty="0"/>
          </a:p>
          <a:p>
            <a:pPr marL="0" indent="0" algn="ctr">
              <a:buNone/>
            </a:pPr>
            <a:r>
              <a:rPr lang="en-GB" sz="2800" b="1" dirty="0"/>
              <a:t>Feedback your findings to the whole class</a:t>
            </a:r>
          </a:p>
          <a:p>
            <a:pPr marL="0" indent="0" algn="ctr">
              <a:buNone/>
            </a:pPr>
            <a:r>
              <a:rPr lang="en-GB" sz="2800" b="1" dirty="0"/>
              <a:t>10mins</a:t>
            </a:r>
          </a:p>
        </p:txBody>
      </p:sp>
    </p:spTree>
    <p:extLst>
      <p:ext uri="{BB962C8B-B14F-4D97-AF65-F5344CB8AC3E}">
        <p14:creationId xmlns:p14="http://schemas.microsoft.com/office/powerpoint/2010/main" val="10274115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15C09-5029-4BD7-987F-F91A3ACE7EA2}"/>
              </a:ext>
            </a:extLst>
          </p:cNvPr>
          <p:cNvSpPr>
            <a:spLocks noGrp="1"/>
          </p:cNvSpPr>
          <p:nvPr>
            <p:ph type="title"/>
          </p:nvPr>
        </p:nvSpPr>
        <p:spPr/>
        <p:txBody>
          <a:bodyPr/>
          <a:lstStyle/>
          <a:p>
            <a:r>
              <a:rPr lang="en-GB" sz="4000" b="1" dirty="0"/>
              <a:t>Summary: Activity </a:t>
            </a:r>
          </a:p>
        </p:txBody>
      </p:sp>
      <p:sp>
        <p:nvSpPr>
          <p:cNvPr id="3" name="Content Placeholder 2">
            <a:extLst>
              <a:ext uri="{FF2B5EF4-FFF2-40B4-BE49-F238E27FC236}">
                <a16:creationId xmlns:a16="http://schemas.microsoft.com/office/drawing/2014/main" id="{7544BF31-8A12-411C-AF88-6E48575D2479}"/>
              </a:ext>
            </a:extLst>
          </p:cNvPr>
          <p:cNvSpPr>
            <a:spLocks noGrp="1"/>
          </p:cNvSpPr>
          <p:nvPr>
            <p:ph idx="1"/>
          </p:nvPr>
        </p:nvSpPr>
        <p:spPr>
          <a:xfrm>
            <a:off x="611560" y="1556792"/>
            <a:ext cx="8229600" cy="3960440"/>
          </a:xfrm>
        </p:spPr>
        <p:txBody>
          <a:bodyPr>
            <a:normAutofit fontScale="25000" lnSpcReduction="20000"/>
          </a:bodyPr>
          <a:lstStyle/>
          <a:p>
            <a:pPr marL="0" indent="0">
              <a:buNone/>
            </a:pPr>
            <a:r>
              <a:rPr lang="en-GB" sz="7400" dirty="0"/>
              <a:t>Watch the video below and discuss among your pairs</a:t>
            </a:r>
          </a:p>
          <a:p>
            <a:pPr marL="0" indent="0" algn="ctr">
              <a:buNone/>
            </a:pPr>
            <a:endParaRPr lang="en-GB" sz="7400" dirty="0">
              <a:hlinkClick r:id="rId3"/>
            </a:endParaRPr>
          </a:p>
          <a:p>
            <a:pPr marL="0" indent="0" algn="ctr">
              <a:buNone/>
            </a:pPr>
            <a:endParaRPr lang="en-GB" sz="7400" dirty="0">
              <a:hlinkClick r:id="rId3"/>
            </a:endParaRPr>
          </a:p>
          <a:p>
            <a:pPr marL="0" indent="0" algn="ctr">
              <a:buNone/>
            </a:pPr>
            <a:endParaRPr lang="en-GB" sz="7400" dirty="0">
              <a:hlinkClick r:id="rId3"/>
            </a:endParaRPr>
          </a:p>
          <a:p>
            <a:pPr marL="0" indent="0" algn="ctr">
              <a:buNone/>
            </a:pPr>
            <a:r>
              <a:rPr lang="en-GB" sz="7400" dirty="0">
                <a:hlinkClick r:id="rId3"/>
              </a:rPr>
              <a:t>https://www.youtube.com/watch?v=zSguDQRjZv0</a:t>
            </a:r>
            <a:endParaRPr lang="en-GB" sz="7400" dirty="0"/>
          </a:p>
          <a:p>
            <a:pPr marL="0" indent="0">
              <a:buNone/>
            </a:pPr>
            <a:endParaRPr lang="en-GB" sz="7400" dirty="0"/>
          </a:p>
          <a:p>
            <a:pPr marL="0" indent="0">
              <a:buNone/>
            </a:pPr>
            <a:endParaRPr lang="en-GB" sz="7400" b="1" dirty="0"/>
          </a:p>
          <a:p>
            <a:pPr marL="0" indent="0" algn="ctr">
              <a:buNone/>
            </a:pPr>
            <a:endParaRPr lang="en-GB" sz="7400" b="1" dirty="0"/>
          </a:p>
          <a:p>
            <a:pPr marL="0" indent="0" algn="ctr">
              <a:buNone/>
            </a:pPr>
            <a:r>
              <a:rPr lang="en-GB" sz="7400" b="1" dirty="0"/>
              <a:t>Feedback what you have learnt to the whole class</a:t>
            </a:r>
          </a:p>
          <a:p>
            <a:pPr marL="0" indent="0" algn="ctr">
              <a:buNone/>
            </a:pPr>
            <a:r>
              <a:rPr lang="en-GB" sz="7400" b="1" dirty="0"/>
              <a:t>                                 </a:t>
            </a:r>
          </a:p>
          <a:p>
            <a:pPr marL="0" indent="0">
              <a:buNone/>
            </a:pPr>
            <a:r>
              <a:rPr lang="en-GB" sz="7400" b="1" dirty="0"/>
              <a:t>                                                         15mins</a:t>
            </a:r>
          </a:p>
          <a:p>
            <a:pPr>
              <a:buFont typeface="Wingdings" panose="05000000000000000000" pitchFamily="2" charset="2"/>
              <a:buChar char="§"/>
            </a:pPr>
            <a:endParaRPr lang="en-GB" sz="7400" dirty="0"/>
          </a:p>
          <a:p>
            <a:pPr marL="0" indent="0">
              <a:buNone/>
            </a:pPr>
            <a:r>
              <a:rPr lang="en-GB" sz="7400" dirty="0"/>
              <a:t>                               </a:t>
            </a:r>
          </a:p>
          <a:p>
            <a:pPr marL="0" indent="0">
              <a:buNone/>
            </a:pPr>
            <a:r>
              <a:rPr lang="en-GB" dirty="0"/>
              <a:t>                            </a:t>
            </a:r>
          </a:p>
        </p:txBody>
      </p:sp>
    </p:spTree>
    <p:extLst>
      <p:ext uri="{BB962C8B-B14F-4D97-AF65-F5344CB8AC3E}">
        <p14:creationId xmlns:p14="http://schemas.microsoft.com/office/powerpoint/2010/main" val="240275044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E7710-4679-930D-A819-150A20C68449}"/>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027AFF00-9708-F315-D851-6E209F1424B2}"/>
              </a:ext>
            </a:extLst>
          </p:cNvPr>
          <p:cNvSpPr>
            <a:spLocks noGrp="1"/>
          </p:cNvSpPr>
          <p:nvPr>
            <p:ph idx="1"/>
          </p:nvPr>
        </p:nvSpPr>
        <p:spPr/>
        <p:txBody>
          <a:bodyPr>
            <a:normAutofit fontScale="92500" lnSpcReduction="10000"/>
          </a:bodyPr>
          <a:lstStyle/>
          <a:p>
            <a:pPr>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Feather (2021) Public Health: Determinant of Health-an overview in Kumar and Clark's Clinical Medicine, Available at:</a:t>
            </a:r>
            <a:r>
              <a:rPr lang="en-GB" sz="2000" dirty="0">
                <a:hlinkClick r:id="rId2"/>
              </a:rPr>
              <a:t>https://www.sciencedirect.com/topics/medicine-and-dentistry/determinants-of-health</a:t>
            </a:r>
            <a:r>
              <a:rPr lang="en-GB" sz="2000" dirty="0"/>
              <a:t> (Accessed date 22</a:t>
            </a:r>
            <a:r>
              <a:rPr lang="en-GB" sz="2000" baseline="30000" dirty="0"/>
              <a:t>nd</a:t>
            </a:r>
            <a:r>
              <a:rPr lang="en-GB" sz="2000" dirty="0"/>
              <a:t> August 2022)</a:t>
            </a:r>
            <a:endParaRPr lang="en-GB" sz="2000" dirty="0">
              <a:solidFill>
                <a:prstClr val="black"/>
              </a:solidFill>
              <a:latin typeface="Myriad Pro"/>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Patwardhan, </a:t>
            </a:r>
            <a:r>
              <a:rPr kumimoji="0" lang="en-GB" sz="2000" b="0" i="0" u="none" strike="noStrike" kern="1200" cap="none" spc="0" normalizeH="0" baseline="0" noProof="0" dirty="0" err="1">
                <a:ln>
                  <a:noFill/>
                </a:ln>
                <a:solidFill>
                  <a:prstClr val="black"/>
                </a:solidFill>
                <a:effectLst/>
                <a:uLnTx/>
                <a:uFillTx/>
                <a:latin typeface="Myriad Pro"/>
                <a:ea typeface="+mn-ea"/>
                <a:cs typeface="+mn-cs"/>
              </a:rPr>
              <a:t>Mutalik</a:t>
            </a:r>
            <a:r>
              <a:rPr kumimoji="0" lang="en-GB" sz="2000" b="0" i="0" u="none" strike="noStrike" kern="1200" cap="none" spc="0" normalizeH="0" baseline="0" noProof="0" dirty="0">
                <a:ln>
                  <a:noFill/>
                </a:ln>
                <a:solidFill>
                  <a:prstClr val="black"/>
                </a:solidFill>
                <a:effectLst/>
                <a:uLnTx/>
                <a:uFillTx/>
                <a:latin typeface="Myriad Pro"/>
                <a:ea typeface="+mn-ea"/>
                <a:cs typeface="+mn-cs"/>
              </a:rPr>
              <a:t>, </a:t>
            </a:r>
            <a:r>
              <a:rPr kumimoji="0" lang="en-GB" sz="2000" b="0" i="0" u="none" strike="noStrike" kern="1200" cap="none" spc="0" normalizeH="0" baseline="0" noProof="0" dirty="0" err="1">
                <a:ln>
                  <a:noFill/>
                </a:ln>
                <a:solidFill>
                  <a:prstClr val="black"/>
                </a:solidFill>
                <a:effectLst/>
                <a:uLnTx/>
                <a:uFillTx/>
                <a:latin typeface="Myriad Pro"/>
                <a:ea typeface="+mn-ea"/>
                <a:cs typeface="+mn-cs"/>
              </a:rPr>
              <a:t>Tillu</a:t>
            </a:r>
            <a:r>
              <a:rPr kumimoji="0" lang="en-GB" sz="2000" b="0" i="0" u="none" strike="noStrike" kern="1200" cap="none" spc="0" normalizeH="0" baseline="0" noProof="0" dirty="0">
                <a:ln>
                  <a:noFill/>
                </a:ln>
                <a:solidFill>
                  <a:prstClr val="black"/>
                </a:solidFill>
                <a:effectLst/>
                <a:uLnTx/>
                <a:uFillTx/>
                <a:latin typeface="Myriad Pro"/>
                <a:ea typeface="+mn-ea"/>
                <a:cs typeface="+mn-cs"/>
              </a:rPr>
              <a:t>, (2015) Concepts of Health and Disease, Integrative Approaches for Health, Academic Press, Available at: </a:t>
            </a:r>
            <a:r>
              <a:rPr lang="en-GB" sz="2000" dirty="0">
                <a:hlinkClick r:id="rId2"/>
              </a:rPr>
              <a:t>https://www.sciencedirect.com/topics/medicine-and-dentistry/determinants-of-health</a:t>
            </a:r>
            <a:r>
              <a:rPr lang="en-GB" sz="2000" dirty="0"/>
              <a:t> (Accessed date 10th October 2022)</a:t>
            </a:r>
          </a:p>
          <a:p>
            <a:r>
              <a:rPr lang="en-GB" sz="2000" dirty="0"/>
              <a:t>World Health Organisation (2017) Determinants of Health Available at: </a:t>
            </a:r>
            <a:r>
              <a:rPr lang="en-GB" sz="2000" dirty="0">
                <a:hlinkClick r:id="rId3"/>
              </a:rPr>
              <a:t>https://www.who.int/news-room/questions-and-answers/item/determinants-of-health#:~:text=The%20determinants%20of%20health%20include,person%27s%20individual%20characteristics%20and%20behaviours</a:t>
            </a:r>
            <a:r>
              <a:rPr lang="en-GB" sz="2000" dirty="0"/>
              <a:t>. (Accessed date 22</a:t>
            </a:r>
            <a:r>
              <a:rPr lang="en-GB" sz="2000" baseline="30000" dirty="0"/>
              <a:t>nd</a:t>
            </a:r>
            <a:r>
              <a:rPr lang="en-GB" sz="2000" dirty="0"/>
              <a:t> August 2022).</a:t>
            </a:r>
          </a:p>
        </p:txBody>
      </p:sp>
    </p:spTree>
    <p:extLst>
      <p:ext uri="{BB962C8B-B14F-4D97-AF65-F5344CB8AC3E}">
        <p14:creationId xmlns:p14="http://schemas.microsoft.com/office/powerpoint/2010/main" val="125308273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8E3A6-7703-E88E-14B8-5F698653BD5B}"/>
              </a:ext>
            </a:extLst>
          </p:cNvPr>
          <p:cNvSpPr>
            <a:spLocks noGrp="1"/>
          </p:cNvSpPr>
          <p:nvPr>
            <p:ph type="title"/>
          </p:nvPr>
        </p:nvSpPr>
        <p:spPr/>
        <p:txBody>
          <a:bodyPr/>
          <a:lstStyle/>
          <a:p>
            <a:r>
              <a:rPr lang="en-GB" b="1" dirty="0"/>
              <a:t>References </a:t>
            </a:r>
          </a:p>
        </p:txBody>
      </p:sp>
      <p:sp>
        <p:nvSpPr>
          <p:cNvPr id="3" name="Content Placeholder 2">
            <a:extLst>
              <a:ext uri="{FF2B5EF4-FFF2-40B4-BE49-F238E27FC236}">
                <a16:creationId xmlns:a16="http://schemas.microsoft.com/office/drawing/2014/main" id="{AD9D34B9-BD4F-B3BB-5E6B-C01227742D50}"/>
              </a:ext>
            </a:extLst>
          </p:cNvPr>
          <p:cNvSpPr>
            <a:spLocks noGrp="1"/>
          </p:cNvSpPr>
          <p:nvPr>
            <p:ph idx="1"/>
          </p:nvPr>
        </p:nvSpPr>
        <p:spPr/>
        <p:txBody>
          <a:bodyPr>
            <a:normAutofit/>
          </a:bodyPr>
          <a:lstStyle/>
          <a:p>
            <a:r>
              <a:rPr lang="en-US" sz="2000" dirty="0"/>
              <a:t>Scotland, N. (2020). What are health inequalities?. [online] </a:t>
            </a:r>
            <a:r>
              <a:rPr lang="en-US" sz="2000" dirty="0" err="1"/>
              <a:t>Healthscotland.scot</a:t>
            </a:r>
            <a:r>
              <a:rPr lang="en-US" sz="2000" dirty="0"/>
              <a:t>. Available at: http://www.healthscotland.scot/health-inequalities/what-are-health-inequalities [Accessed 7 Jan. 2020].</a:t>
            </a:r>
          </a:p>
          <a:p>
            <a:r>
              <a:rPr lang="en-GB" sz="2000" dirty="0"/>
              <a:t>World Health Organisation (2022)  Social determinants of health Available at </a:t>
            </a:r>
            <a:r>
              <a:rPr lang="en-GB" sz="2000" dirty="0">
                <a:hlinkClick r:id="rId2"/>
              </a:rPr>
              <a:t>https://www.who.int/health-topics/social-determinants-of-health#tab=tab_1</a:t>
            </a:r>
            <a:r>
              <a:rPr lang="en-GB" sz="2000" dirty="0"/>
              <a:t>. Accessed date 07</a:t>
            </a:r>
            <a:r>
              <a:rPr lang="en-GB" sz="2000" baseline="30000" dirty="0"/>
              <a:t>th</a:t>
            </a:r>
            <a:r>
              <a:rPr lang="en-GB" sz="2000" dirty="0"/>
              <a:t>  August 2022 </a:t>
            </a:r>
          </a:p>
          <a:p>
            <a:r>
              <a:rPr lang="en-GB" sz="2000" dirty="0"/>
              <a:t>United Nation (2022) </a:t>
            </a:r>
            <a:r>
              <a:rPr lang="en-GB" sz="2000" dirty="0">
                <a:hlinkClick r:id="rId3">
                  <a:extLst>
                    <a:ext uri="{A12FA001-AC4F-418D-AE19-62706E023703}">
                      <ahyp:hlinkClr xmlns:ahyp="http://schemas.microsoft.com/office/drawing/2018/hyperlinkcolor" val="tx"/>
                    </a:ext>
                  </a:extLst>
                </a:hlinkClick>
              </a:rPr>
              <a:t>Take Action for the Sustainable Development Goals - United Nations Sustainable Development</a:t>
            </a:r>
            <a:r>
              <a:rPr lang="en-GB" sz="2000" dirty="0"/>
              <a:t>  Available at: </a:t>
            </a:r>
            <a:r>
              <a:rPr lang="en-GB" sz="2000" dirty="0">
                <a:hlinkClick r:id="rId3"/>
              </a:rPr>
              <a:t>https://www.un.org/sustainabledevelopment/sustainable-development-goals/</a:t>
            </a:r>
            <a:r>
              <a:rPr lang="en-GB" sz="2000" dirty="0"/>
              <a:t> (Accessed date 07</a:t>
            </a:r>
            <a:r>
              <a:rPr lang="en-GB" sz="2000" baseline="30000" dirty="0"/>
              <a:t>th</a:t>
            </a:r>
            <a:r>
              <a:rPr lang="en-GB" sz="2000" dirty="0"/>
              <a:t> October 2022)</a:t>
            </a:r>
          </a:p>
          <a:p>
            <a:endParaRPr lang="en-GB" sz="2000" dirty="0"/>
          </a:p>
          <a:p>
            <a:endParaRPr lang="en-GB" dirty="0"/>
          </a:p>
        </p:txBody>
      </p:sp>
    </p:spTree>
    <p:extLst>
      <p:ext uri="{BB962C8B-B14F-4D97-AF65-F5344CB8AC3E}">
        <p14:creationId xmlns:p14="http://schemas.microsoft.com/office/powerpoint/2010/main" val="46331652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303</TotalTime>
  <Words>2539</Words>
  <Application>Microsoft Office PowerPoint</Application>
  <PresentationFormat>On-screen Show (4:3)</PresentationFormat>
  <Paragraphs>269</Paragraphs>
  <Slides>45</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45</vt:i4>
      </vt:variant>
    </vt:vector>
  </HeadingPairs>
  <TitlesOfParts>
    <vt:vector size="51" baseType="lpstr">
      <vt:lpstr>Myriad Pro</vt:lpstr>
      <vt:lpstr>Arial</vt:lpstr>
      <vt:lpstr>Calibri</vt:lpstr>
      <vt:lpstr>Palatino Linotype</vt:lpstr>
      <vt:lpstr>Wingdings</vt:lpstr>
      <vt:lpstr>20140311PresentationUWTSDTemplate</vt:lpstr>
      <vt:lpstr>INTRODUCTION TO PUBLIC HEALTH</vt:lpstr>
      <vt:lpstr>Learning outcomes</vt:lpstr>
      <vt:lpstr>Module Summary</vt:lpstr>
      <vt:lpstr>Aims of the Session</vt:lpstr>
      <vt:lpstr> What are   ‘determinants of health?’</vt:lpstr>
      <vt:lpstr>PowerPoint Presentation</vt:lpstr>
      <vt:lpstr>Activity </vt:lpstr>
      <vt:lpstr>What factors can influence health?  Check the list below after the discussion to see if there are any factors that you have missed</vt:lpstr>
      <vt:lpstr>Factors that influence health</vt:lpstr>
      <vt:lpstr>Determinants of health </vt:lpstr>
      <vt:lpstr>Determinants of health cont..</vt:lpstr>
      <vt:lpstr>Determinants of Health</vt:lpstr>
      <vt:lpstr>Summary </vt:lpstr>
      <vt:lpstr>Cont…..</vt:lpstr>
      <vt:lpstr>Determinants of Health</vt:lpstr>
      <vt:lpstr>Determinants of Health</vt:lpstr>
      <vt:lpstr>Activity</vt:lpstr>
      <vt:lpstr>Determinants of Health</vt:lpstr>
      <vt:lpstr>Lifestyles and illness</vt:lpstr>
      <vt:lpstr>Definitions</vt:lpstr>
      <vt:lpstr>Activity </vt:lpstr>
      <vt:lpstr>Activity Answer</vt:lpstr>
      <vt:lpstr>What are social determinants of health?</vt:lpstr>
      <vt:lpstr>Social determinants of health </vt:lpstr>
      <vt:lpstr>Social determinants of health </vt:lpstr>
      <vt:lpstr>Social determinants of health </vt:lpstr>
      <vt:lpstr>Wider determinants of health</vt:lpstr>
      <vt:lpstr>Determinants of health</vt:lpstr>
      <vt:lpstr>Main Determinants of Health Model</vt:lpstr>
      <vt:lpstr>Main Determinants of Health</vt:lpstr>
      <vt:lpstr>Main Determinants of Health Layers </vt:lpstr>
      <vt:lpstr>Main Determinants of Health Layers </vt:lpstr>
      <vt:lpstr>Main Determinants of Health</vt:lpstr>
      <vt:lpstr>PowerPoint Presentation</vt:lpstr>
      <vt:lpstr>Social class and health</vt:lpstr>
      <vt:lpstr>Social class and Health</vt:lpstr>
      <vt:lpstr>Housing and health</vt:lpstr>
      <vt:lpstr>Income and Health</vt:lpstr>
      <vt:lpstr>Ethnicity and health</vt:lpstr>
      <vt:lpstr>Ethnicity and health</vt:lpstr>
      <vt:lpstr>Employment and Health</vt:lpstr>
      <vt:lpstr>Activity</vt:lpstr>
      <vt:lpstr>Summary: Activity </vt:lpstr>
      <vt:lpstr>References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Rachael Rivers</cp:lastModifiedBy>
  <cp:revision>46</cp:revision>
  <dcterms:created xsi:type="dcterms:W3CDTF">2015-04-14T15:21:28Z</dcterms:created>
  <dcterms:modified xsi:type="dcterms:W3CDTF">2023-10-09T13:12:20Z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