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828" r:id="rId1"/>
  </p:sldMasterIdLst>
  <p:notesMasterIdLst>
    <p:notesMasterId r:id="rId29"/>
  </p:notesMasterIdLst>
  <p:sldIdLst>
    <p:sldId id="256" r:id="rId2"/>
    <p:sldId id="257" r:id="rId3"/>
    <p:sldId id="260" r:id="rId4"/>
    <p:sldId id="263" r:id="rId5"/>
    <p:sldId id="262" r:id="rId6"/>
    <p:sldId id="261" r:id="rId7"/>
    <p:sldId id="269" r:id="rId8"/>
    <p:sldId id="264" r:id="rId9"/>
    <p:sldId id="265" r:id="rId10"/>
    <p:sldId id="266" r:id="rId11"/>
    <p:sldId id="267" r:id="rId12"/>
    <p:sldId id="268" r:id="rId13"/>
    <p:sldId id="283" r:id="rId14"/>
    <p:sldId id="276" r:id="rId15"/>
    <p:sldId id="281" r:id="rId16"/>
    <p:sldId id="285" r:id="rId17"/>
    <p:sldId id="282" r:id="rId18"/>
    <p:sldId id="284" r:id="rId19"/>
    <p:sldId id="280" r:id="rId20"/>
    <p:sldId id="270" r:id="rId21"/>
    <p:sldId id="272" r:id="rId22"/>
    <p:sldId id="303" r:id="rId23"/>
    <p:sldId id="308" r:id="rId24"/>
    <p:sldId id="306" r:id="rId25"/>
    <p:sldId id="307" r:id="rId26"/>
    <p:sldId id="271" r:id="rId27"/>
    <p:sldId id="278" r:id="rId28"/>
  </p:sldIdLst>
  <p:sldSz cx="9144000" cy="6858000" type="screen4x3"/>
  <p:notesSz cx="6858000" cy="9144000"/>
  <p:embeddedFontLst>
    <p:embeddedFont>
      <p:font typeface="Georgia" panose="02040502050405020303" pitchFamily="18" charset="0"/>
      <p:regular r:id="rId30"/>
      <p:bold r:id="rId31"/>
      <p:italic r:id="rId32"/>
      <p:boldItalic r:id="rId33"/>
    </p:embeddedFont>
    <p:embeddedFont>
      <p:font typeface="Calibri" panose="020F0502020204030204" pitchFamily="34" charset="0"/>
      <p:regular r:id="rId34"/>
      <p:bold r:id="rId35"/>
      <p:italic r:id="rId36"/>
      <p:boldItalic r:id="rId37"/>
    </p:embeddedFont>
    <p:embeddedFont>
      <p:font typeface="Athenian" panose="00000400000000000000" pitchFamily="2" charset="2"/>
      <p:regular r:id="rId38"/>
    </p:embeddedFont>
    <p:embeddedFont>
      <p:font typeface="Wingdings 2" panose="05020102010507070707" pitchFamily="18" charset="2"/>
      <p:regular r:id="rId3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89671" autoAdjust="0"/>
  </p:normalViewPr>
  <p:slideViewPr>
    <p:cSldViewPr>
      <p:cViewPr varScale="1">
        <p:scale>
          <a:sx n="60" d="100"/>
          <a:sy n="60" d="100"/>
        </p:scale>
        <p:origin x="-96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10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5.fntdata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4.fntdata"/><Relationship Id="rId38" Type="http://schemas.openxmlformats.org/officeDocument/2006/relationships/font" Target="fonts/font9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3.fntdata"/><Relationship Id="rId37" Type="http://schemas.openxmlformats.org/officeDocument/2006/relationships/font" Target="fonts/font8.fntdata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7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1.fntdata"/><Relationship Id="rId35" Type="http://schemas.openxmlformats.org/officeDocument/2006/relationships/font" Target="fonts/font6.fntdata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6BA3F3-7D1A-408C-A965-C7BA8D3E1726}" type="datetimeFigureOut">
              <a:rPr lang="en-GB" smtClean="0"/>
              <a:t>27/10/2013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CCC73B-C741-4C23-B9EC-3C1B87BBBC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701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Lejeune, M. 1968-1970, “La préture en Narbonnaise et l’inscription</a:t>
            </a:r>
          </a:p>
          <a:p>
            <a:r>
              <a:rPr lang="fr-FR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gauloise de Vitrolles”, </a:t>
            </a:r>
            <a:r>
              <a:rPr lang="fr-FR" sz="1200" b="0" i="1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Études classiques </a:t>
            </a:r>
            <a:r>
              <a:rPr lang="fr-FR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3, 131-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139.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CC73B-C741-4C23-B9EC-3C1B87BBBC4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8391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19022-8AA0-4B23-8FFD-BDA766E43349}" type="datetimeFigureOut">
              <a:rPr lang="en-GB" smtClean="0"/>
              <a:t>27/10/2013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1469130-DA71-4DDA-95A4-8BE15C18E7C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19022-8AA0-4B23-8FFD-BDA766E43349}" type="datetimeFigureOut">
              <a:rPr lang="en-GB" smtClean="0"/>
              <a:t>27/10/2013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81469130-DA71-4DDA-95A4-8BE15C18E7C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19022-8AA0-4B23-8FFD-BDA766E43349}" type="datetimeFigureOut">
              <a:rPr lang="en-GB" smtClean="0"/>
              <a:t>27/10/2013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1469130-DA71-4DDA-95A4-8BE15C18E7C5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9D19022-8AA0-4B23-8FFD-BDA766E43349}" type="datetimeFigureOut">
              <a:rPr lang="en-GB" smtClean="0"/>
              <a:t>27/10/2013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69130-DA71-4DDA-95A4-8BE15C18E7C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19022-8AA0-4B23-8FFD-BDA766E43349}" type="datetimeFigureOut">
              <a:rPr lang="en-GB" smtClean="0"/>
              <a:t>27/10/2013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81469130-DA71-4DDA-95A4-8BE15C18E7C5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19022-8AA0-4B23-8FFD-BDA766E43349}" type="datetimeFigureOut">
              <a:rPr lang="en-GB" smtClean="0"/>
              <a:t>27/10/2013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81469130-DA71-4DDA-95A4-8BE15C18E7C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19022-8AA0-4B23-8FFD-BDA766E43349}" type="datetimeFigureOut">
              <a:rPr lang="en-GB" smtClean="0"/>
              <a:t>27/10/2013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1469130-DA71-4DDA-95A4-8BE15C18E7C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1469130-DA71-4DDA-95A4-8BE15C18E7C5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19022-8AA0-4B23-8FFD-BDA766E43349}" type="datetimeFigureOut">
              <a:rPr lang="en-GB" smtClean="0"/>
              <a:t>27/10/2013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81469130-DA71-4DDA-95A4-8BE15C18E7C5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9D19022-8AA0-4B23-8FFD-BDA766E43349}" type="datetimeFigureOut">
              <a:rPr lang="en-GB" smtClean="0"/>
              <a:t>27/10/2013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19022-8AA0-4B23-8FFD-BDA766E43349}" type="datetimeFigureOut">
              <a:rPr lang="en-GB" smtClean="0"/>
              <a:t>27/10/2013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69130-DA71-4DDA-95A4-8BE15C18E7C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81469130-DA71-4DDA-95A4-8BE15C18E7C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19022-8AA0-4B23-8FFD-BDA766E43349}" type="datetimeFigureOut">
              <a:rPr lang="en-GB" smtClean="0"/>
              <a:t>27/10/2013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9D19022-8AA0-4B23-8FFD-BDA766E43349}" type="datetimeFigureOut">
              <a:rPr lang="en-GB" smtClean="0"/>
              <a:t>27/10/2013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81469130-DA71-4DDA-95A4-8BE15C18E7C5}" type="slidenum">
              <a:rPr lang="en-GB" smtClean="0"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ransition spd="slow">
    <p:randomBar dir="vert"/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5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9.png"/><Relationship Id="rId7" Type="http://schemas.openxmlformats.org/officeDocument/2006/relationships/image" Target="../media/image22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6.wdp"/><Relationship Id="rId5" Type="http://schemas.openxmlformats.org/officeDocument/2006/relationships/image" Target="../media/image21.png"/><Relationship Id="rId4" Type="http://schemas.openxmlformats.org/officeDocument/2006/relationships/image" Target="../media/image20.jpg"/><Relationship Id="rId9" Type="http://schemas.microsoft.com/office/2007/relationships/hdphoto" Target="../media/hdphoto7.wdp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tif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1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1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2.wdp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http://upload.wikimedia.org/wikipedia/commons/thumb/d/d1/Pompeii_family_feast_painting_Naples.jpg/330px-Pompeii_family_feast_painting_Naples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4" t="1396" r="3552" b="38424"/>
          <a:stretch/>
        </p:blipFill>
        <p:spPr bwMode="auto">
          <a:xfrm>
            <a:off x="1907704" y="3356992"/>
            <a:ext cx="5616624" cy="3250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(Higher/Further) Advanced Latin</a:t>
            </a:r>
            <a:endParaRPr lang="en-GB" dirty="0"/>
          </a:p>
        </p:txBody>
      </p:sp>
      <p:pic>
        <p:nvPicPr>
          <p:cNvPr id="4" name="Picture 13" descr="C:\Eigene Dateien\Archaeology of Literacy EAA Conference 2001\roman teaching grammaticus rome nero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916832"/>
            <a:ext cx="2320820" cy="4792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Local Elites in the Roman Empire</a:t>
            </a:r>
            <a:endParaRPr lang="en-GB" dirty="0"/>
          </a:p>
        </p:txBody>
      </p:sp>
      <p:pic>
        <p:nvPicPr>
          <p:cNvPr id="5" name="Picture 9" descr="C:\Eigene Dateien\TEACHING MATERIAL\SLAVERY 2006 2007\Pompey Wall Painting smal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61288">
            <a:off x="325900" y="3592068"/>
            <a:ext cx="2549638" cy="27850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746808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2" descr="C:\Eigene Dateien\TEACHING MATERIAL\CITIES &amp; SETTLEMENTS\Trade\Villa LOUPIAN mos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88" r="28405"/>
          <a:stretch/>
        </p:blipFill>
        <p:spPr bwMode="auto">
          <a:xfrm>
            <a:off x="5868144" y="1484784"/>
            <a:ext cx="3057525" cy="5184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301752" y="1412776"/>
            <a:ext cx="5566392" cy="532859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Local Elites &amp; “Romanisation”</a:t>
            </a:r>
          </a:p>
          <a:p>
            <a:pPr lvl="1"/>
            <a:r>
              <a:rPr lang="en-GB" dirty="0" smtClean="0"/>
              <a:t>Who are “local elites” ?</a:t>
            </a:r>
          </a:p>
          <a:p>
            <a:pPr lvl="2"/>
            <a:r>
              <a:rPr lang="en-GB" dirty="0" smtClean="0"/>
              <a:t>The ruling class, the large landowners,…</a:t>
            </a:r>
          </a:p>
          <a:p>
            <a:pPr lvl="3"/>
            <a:r>
              <a:rPr lang="en-GB" dirty="0" smtClean="0"/>
              <a:t>the municipal elites: the families that have a seat in the local </a:t>
            </a:r>
            <a:r>
              <a:rPr lang="en-GB" i="1" dirty="0" smtClean="0"/>
              <a:t>ordo</a:t>
            </a:r>
            <a:endParaRPr lang="en-GB" dirty="0" smtClean="0"/>
          </a:p>
          <a:p>
            <a:pPr lvl="3"/>
            <a:r>
              <a:rPr lang="en-GB" dirty="0" smtClean="0"/>
              <a:t>primarily indigenous origin, but the concept of private property makes it easier to move in the empire, to acquire new properties, both for Italo-Roman elites and local elites</a:t>
            </a:r>
          </a:p>
          <a:p>
            <a:pPr lvl="4"/>
            <a:r>
              <a:rPr lang="en-GB" dirty="0" smtClean="0"/>
              <a:t>e.g. the </a:t>
            </a:r>
            <a:r>
              <a:rPr lang="en-GB" i="1" dirty="0" smtClean="0"/>
              <a:t>Domitii</a:t>
            </a:r>
            <a:r>
              <a:rPr lang="en-GB" dirty="0" smtClean="0"/>
              <a:t> from Arles</a:t>
            </a:r>
          </a:p>
          <a:p>
            <a:pPr lvl="2"/>
            <a:r>
              <a:rPr lang="en-GB" dirty="0" smtClean="0"/>
              <a:t>New emerging elites: economic elites…</a:t>
            </a:r>
          </a:p>
          <a:p>
            <a:pPr lvl="3"/>
            <a:r>
              <a:rPr lang="en-GB" dirty="0" smtClean="0"/>
              <a:t>Traders, craftsmen,…</a:t>
            </a:r>
          </a:p>
          <a:p>
            <a:pPr lvl="3"/>
            <a:r>
              <a:rPr lang="en-GB" dirty="0" smtClean="0"/>
              <a:t>But also  freedmen / liberti</a:t>
            </a:r>
          </a:p>
          <a:p>
            <a:pPr lvl="3"/>
            <a:r>
              <a:rPr lang="en-GB" dirty="0" smtClean="0"/>
              <a:t>Financial resources </a:t>
            </a:r>
            <a:r>
              <a:rPr lang="en-GB" dirty="0" smtClean="0">
                <a:sym typeface="Wingdings" panose="05000000000000000000" pitchFamily="2" charset="2"/>
              </a:rPr>
              <a:t>status display</a:t>
            </a:r>
            <a:br>
              <a:rPr lang="en-GB" dirty="0" smtClean="0">
                <a:sym typeface="Wingdings" panose="05000000000000000000" pitchFamily="2" charset="2"/>
              </a:rPr>
            </a:b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98608473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en-GB" dirty="0" smtClean="0"/>
              <a:t>Overview</a:t>
            </a:r>
            <a:endParaRPr lang="en-GB" dirty="0"/>
          </a:p>
        </p:txBody>
      </p:sp>
      <p:sp>
        <p:nvSpPr>
          <p:cNvPr id="5" name="Content Placeholder 1"/>
          <p:cNvSpPr>
            <a:spLocks noGrp="1"/>
          </p:cNvSpPr>
          <p:nvPr>
            <p:ph sz="quarter" idx="1"/>
          </p:nvPr>
        </p:nvSpPr>
        <p:spPr>
          <a:xfrm>
            <a:off x="301752" y="1412776"/>
            <a:ext cx="8662736" cy="5328592"/>
          </a:xfrm>
        </p:spPr>
        <p:txBody>
          <a:bodyPr>
            <a:normAutofit/>
          </a:bodyPr>
          <a:lstStyle/>
          <a:p>
            <a:r>
              <a:rPr lang="en-GB" dirty="0" smtClean="0"/>
              <a:t>Local Elites &amp; “Romanisation”</a:t>
            </a:r>
          </a:p>
          <a:p>
            <a:pPr lvl="1"/>
            <a:r>
              <a:rPr lang="en-GB" dirty="0" smtClean="0"/>
              <a:t>Did everyone want to be a “Roman”</a:t>
            </a:r>
          </a:p>
          <a:p>
            <a:pPr lvl="2"/>
            <a:r>
              <a:rPr lang="en-GB" dirty="0" smtClean="0"/>
              <a:t>i.e. speak Latin, use Roman names, display Roman identity,…</a:t>
            </a:r>
          </a:p>
          <a:p>
            <a:pPr lvl="3"/>
            <a:r>
              <a:rPr lang="en-GB" dirty="0" smtClean="0"/>
              <a:t>a question of status and people’s personal ambitions</a:t>
            </a:r>
          </a:p>
          <a:p>
            <a:pPr lvl="2"/>
            <a:r>
              <a:rPr lang="en-GB" dirty="0" smtClean="0">
                <a:solidFill>
                  <a:schemeClr val="bg1">
                    <a:lumMod val="65000"/>
                  </a:schemeClr>
                </a:solidFill>
              </a:rPr>
              <a:t>We find “non-Romanised/Latinised” elites</a:t>
            </a:r>
          </a:p>
          <a:p>
            <a:pPr lvl="3"/>
            <a:r>
              <a:rPr lang="en-GB" dirty="0" smtClean="0">
                <a:solidFill>
                  <a:schemeClr val="bg1">
                    <a:lumMod val="65000"/>
                  </a:schemeClr>
                </a:solidFill>
              </a:rPr>
              <a:t>example: Cisalpine Gaul during 200 years after conquest</a:t>
            </a:r>
          </a:p>
        </p:txBody>
      </p:sp>
      <p:pic>
        <p:nvPicPr>
          <p:cNvPr id="6" name="Picture 1029" descr="C:\Eigene Dateien\Dissertation NEU\DIILV03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648" y="3861048"/>
            <a:ext cx="5196448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5453210" y="3861048"/>
            <a:ext cx="336726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Important local families intermarry with other powerful families across the empire: distinction between “native” and “Roman” becomes increasingly meaningless…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894321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en-GB" dirty="0" smtClean="0"/>
              <a:t>Overview</a:t>
            </a:r>
            <a:endParaRPr lang="en-GB" dirty="0"/>
          </a:p>
        </p:txBody>
      </p:sp>
      <p:sp>
        <p:nvSpPr>
          <p:cNvPr id="5" name="Content Placeholder 1"/>
          <p:cNvSpPr>
            <a:spLocks noGrp="1"/>
          </p:cNvSpPr>
          <p:nvPr>
            <p:ph sz="quarter" idx="1"/>
          </p:nvPr>
        </p:nvSpPr>
        <p:spPr>
          <a:xfrm>
            <a:off x="301752" y="1412776"/>
            <a:ext cx="8662736" cy="5328592"/>
          </a:xfrm>
        </p:spPr>
        <p:txBody>
          <a:bodyPr>
            <a:normAutofit/>
          </a:bodyPr>
          <a:lstStyle/>
          <a:p>
            <a:r>
              <a:rPr lang="en-GB" dirty="0" smtClean="0"/>
              <a:t>Local Elites &amp; “Romanisation”</a:t>
            </a:r>
          </a:p>
          <a:p>
            <a:pPr lvl="1"/>
            <a:r>
              <a:rPr lang="en-GB" dirty="0" smtClean="0"/>
              <a:t>Did everyone want to be a “Roman”</a:t>
            </a:r>
          </a:p>
          <a:p>
            <a:pPr lvl="2"/>
            <a:r>
              <a:rPr lang="en-GB" dirty="0" smtClean="0"/>
              <a:t>i.e. speak Latin, use Roman names, display Roman identity,…</a:t>
            </a:r>
          </a:p>
          <a:p>
            <a:pPr lvl="3"/>
            <a:r>
              <a:rPr lang="en-GB" dirty="0" smtClean="0"/>
              <a:t>a question of status and people’s personal ambitions</a:t>
            </a:r>
          </a:p>
          <a:p>
            <a:pPr lvl="2"/>
            <a:r>
              <a:rPr lang="en-GB" dirty="0" smtClean="0">
                <a:solidFill>
                  <a:schemeClr val="bg1">
                    <a:lumMod val="65000"/>
                  </a:schemeClr>
                </a:solidFill>
              </a:rPr>
              <a:t>We find “non-Romanised/Latinised” elites</a:t>
            </a:r>
          </a:p>
          <a:p>
            <a:pPr lvl="3"/>
            <a:r>
              <a:rPr lang="en-GB" dirty="0" smtClean="0">
                <a:solidFill>
                  <a:schemeClr val="bg1">
                    <a:lumMod val="65000"/>
                  </a:schemeClr>
                </a:solidFill>
              </a:rPr>
              <a:t>example: Cisalpine Gaul during 200 years after conquest</a:t>
            </a:r>
          </a:p>
        </p:txBody>
      </p:sp>
      <p:pic>
        <p:nvPicPr>
          <p:cNvPr id="10" name="Picture 9" descr="C:\Eigene Dateien\TEACHING MATERIAL\SLAVERY 2006 2007\Pompey Wall Painting smal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36475">
            <a:off x="5193739" y="2707704"/>
            <a:ext cx="3626733" cy="3961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 descr="C:\Eigene Dateien\TEACHING MATERIAL\CITIES &amp; SETTLEMENTS\Roman Egypt\Porträt Met 4Port_ma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3792" y="1988840"/>
            <a:ext cx="2454812" cy="3961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4" descr="C:\Eigene Dateien\TEACHING MATERIAL\CITIES &amp; SETTLEMENTS\Roman Egypt\Porträt Met 1 Port_young_woman ad 70 on wood Berli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86504">
            <a:off x="251520" y="2911812"/>
            <a:ext cx="2664296" cy="37575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1302917" y="6372036"/>
            <a:ext cx="70134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emergence of a common identity across the Roman empire</a:t>
            </a:r>
            <a:endParaRPr lang="en-GB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6675727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en-GB" dirty="0" smtClean="0"/>
              <a:t>Overview</a:t>
            </a:r>
            <a:endParaRPr lang="en-GB" dirty="0"/>
          </a:p>
        </p:txBody>
      </p:sp>
      <p:sp>
        <p:nvSpPr>
          <p:cNvPr id="5" name="Content Placeholder 1"/>
          <p:cNvSpPr>
            <a:spLocks noGrp="1"/>
          </p:cNvSpPr>
          <p:nvPr>
            <p:ph sz="quarter" idx="1"/>
          </p:nvPr>
        </p:nvSpPr>
        <p:spPr>
          <a:xfrm>
            <a:off x="301752" y="1412776"/>
            <a:ext cx="8662736" cy="5328592"/>
          </a:xfrm>
        </p:spPr>
        <p:txBody>
          <a:bodyPr>
            <a:normAutofit/>
          </a:bodyPr>
          <a:lstStyle/>
          <a:p>
            <a:r>
              <a:rPr lang="en-GB" dirty="0" smtClean="0"/>
              <a:t>Local Elites &amp; “Romanisation”</a:t>
            </a:r>
          </a:p>
          <a:p>
            <a:pPr lvl="1"/>
            <a:r>
              <a:rPr lang="en-GB" dirty="0" smtClean="0"/>
              <a:t>Did everyone want to be a “Roman”</a:t>
            </a:r>
          </a:p>
          <a:p>
            <a:pPr lvl="2"/>
            <a:r>
              <a:rPr lang="en-GB" dirty="0" smtClean="0"/>
              <a:t>i.e. speak Latin, use Roman names, display Roman identity,…</a:t>
            </a:r>
          </a:p>
          <a:p>
            <a:pPr lvl="3"/>
            <a:r>
              <a:rPr lang="en-GB" dirty="0" smtClean="0"/>
              <a:t>a question of status and people’s personal ambitions</a:t>
            </a:r>
          </a:p>
          <a:p>
            <a:pPr lvl="2"/>
            <a:r>
              <a:rPr lang="en-GB" dirty="0" smtClean="0"/>
              <a:t>We find “non-Romanised/Latinised” elites</a:t>
            </a:r>
          </a:p>
          <a:p>
            <a:pPr lvl="3"/>
            <a:r>
              <a:rPr lang="en-GB" dirty="0" smtClean="0"/>
              <a:t>example: Cisalpine Gaul during 200 years after conquest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72" b="92023" l="57226" r="9715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5602" t="9660" b="5035"/>
          <a:stretch/>
        </p:blipFill>
        <p:spPr>
          <a:xfrm>
            <a:off x="0" y="3703682"/>
            <a:ext cx="3203848" cy="3154317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155" b="94297" l="1603" r="98291">
                        <a14:foregroundMark x1="29274" y1="83523" x2="29274" y2="83523"/>
                        <a14:foregroundMark x1="29274" y1="83523" x2="29274" y2="83523"/>
                        <a14:foregroundMark x1="28098" y1="78707" x2="28098" y2="78707"/>
                        <a14:foregroundMark x1="44551" y1="81242" x2="44551" y2="81242"/>
                        <a14:foregroundMark x1="54915" y1="80355" x2="54915" y2="80355"/>
                        <a14:foregroundMark x1="32265" y1="94297" x2="32265" y2="94297"/>
                        <a14:foregroundMark x1="71581" y1="44613" x2="71581" y2="44613"/>
                        <a14:foregroundMark x1="95085" y1="46641" x2="95085" y2="46641"/>
                        <a14:foregroundMark x1="98611" y1="47529" x2="98611" y2="47529"/>
                        <a14:foregroundMark x1="49466" y1="19392" x2="49466" y2="19392"/>
                        <a14:foregroundMark x1="52137" y1="6717" x2="52137" y2="6717"/>
                        <a14:foregroundMark x1="56838" y1="2155" x2="56838" y2="2155"/>
                        <a14:foregroundMark x1="5662" y1="40431" x2="5662" y2="40431"/>
                        <a14:foregroundMark x1="1603" y1="39797" x2="1603" y2="397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3847212"/>
            <a:ext cx="3261318" cy="275014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 rot="1198007">
            <a:off x="5443114" y="4445490"/>
            <a:ext cx="336726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 Cisalpine Gaul, despite the Roman conquest, there emerges a particularly “Celtic” identity in response to Roman imperialism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608673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2265" b="4174"/>
          <a:stretch/>
        </p:blipFill>
        <p:spPr>
          <a:xfrm>
            <a:off x="4067944" y="3501008"/>
            <a:ext cx="4850191" cy="3213940"/>
          </a:xfrm>
          <a:prstGeom prst="rect">
            <a:avLst/>
          </a:prstGeom>
        </p:spPr>
      </p:pic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en-GB" dirty="0" smtClean="0"/>
              <a:t>Overview</a:t>
            </a:r>
            <a:endParaRPr lang="en-GB" dirty="0"/>
          </a:p>
        </p:txBody>
      </p:sp>
      <p:sp>
        <p:nvSpPr>
          <p:cNvPr id="5" name="Content Placeholder 1"/>
          <p:cNvSpPr>
            <a:spLocks noGrp="1"/>
          </p:cNvSpPr>
          <p:nvPr>
            <p:ph sz="quarter" idx="1"/>
          </p:nvPr>
        </p:nvSpPr>
        <p:spPr>
          <a:xfrm>
            <a:off x="301752" y="1412776"/>
            <a:ext cx="8662736" cy="5328592"/>
          </a:xfrm>
        </p:spPr>
        <p:txBody>
          <a:bodyPr>
            <a:normAutofit/>
          </a:bodyPr>
          <a:lstStyle/>
          <a:p>
            <a:r>
              <a:rPr lang="en-GB" dirty="0"/>
              <a:t>Local Elites &amp; “Romanisation”</a:t>
            </a:r>
          </a:p>
          <a:p>
            <a:pPr lvl="1"/>
            <a:r>
              <a:rPr lang="en-GB" dirty="0" smtClean="0"/>
              <a:t>Do we find “Standardised” administration in the provinces?</a:t>
            </a:r>
          </a:p>
          <a:p>
            <a:pPr lvl="2"/>
            <a:r>
              <a:rPr lang="en-GB" dirty="0" smtClean="0"/>
              <a:t>Voluntary “self-assimilation” or imposed by Rome ?</a:t>
            </a:r>
          </a:p>
          <a:p>
            <a:pPr lvl="3"/>
            <a:r>
              <a:rPr lang="en-GB" i="1" dirty="0" err="1" smtClean="0"/>
              <a:t>lex</a:t>
            </a:r>
            <a:r>
              <a:rPr lang="en-GB" i="1" dirty="0" smtClean="0"/>
              <a:t> </a:t>
            </a:r>
            <a:r>
              <a:rPr lang="en-GB" i="1" dirty="0" err="1" smtClean="0"/>
              <a:t>Osca</a:t>
            </a:r>
            <a:r>
              <a:rPr lang="en-GB" i="1" dirty="0" smtClean="0"/>
              <a:t> </a:t>
            </a:r>
            <a:r>
              <a:rPr lang="en-GB" i="1" dirty="0" err="1" smtClean="0"/>
              <a:t>tabulae</a:t>
            </a:r>
            <a:r>
              <a:rPr lang="en-GB" i="1" dirty="0" smtClean="0"/>
              <a:t> </a:t>
            </a:r>
            <a:r>
              <a:rPr lang="en-GB" i="1" dirty="0" err="1" smtClean="0"/>
              <a:t>Bantinae</a:t>
            </a:r>
            <a:endParaRPr lang="en-GB" i="1" dirty="0" smtClean="0"/>
          </a:p>
          <a:p>
            <a:pPr lvl="3"/>
            <a:r>
              <a:rPr lang="en-GB" i="1" dirty="0" err="1" smtClean="0"/>
              <a:t>lex</a:t>
            </a:r>
            <a:r>
              <a:rPr lang="en-GB" i="1" dirty="0" smtClean="0"/>
              <a:t> de Gallia </a:t>
            </a:r>
            <a:r>
              <a:rPr lang="en-GB" i="1" dirty="0" err="1" smtClean="0"/>
              <a:t>Cisalpina</a:t>
            </a:r>
            <a:endParaRPr lang="en-GB" i="1" dirty="0" smtClean="0"/>
          </a:p>
          <a:p>
            <a:pPr lvl="3"/>
            <a:r>
              <a:rPr lang="en-GB" i="1" dirty="0" err="1" smtClean="0"/>
              <a:t>lex</a:t>
            </a:r>
            <a:r>
              <a:rPr lang="en-GB" i="1" dirty="0" smtClean="0"/>
              <a:t> de coloniae </a:t>
            </a:r>
            <a:r>
              <a:rPr lang="en-GB" i="1" dirty="0" err="1" smtClean="0"/>
              <a:t>Genetivae</a:t>
            </a:r>
            <a:endParaRPr lang="en-GB" i="1" dirty="0" smtClean="0"/>
          </a:p>
          <a:p>
            <a:pPr lvl="3"/>
            <a:endParaRPr lang="en-GB" dirty="0" smtClean="0"/>
          </a:p>
          <a:p>
            <a:pPr lvl="3"/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And the Greek East ?</a:t>
            </a:r>
          </a:p>
        </p:txBody>
      </p:sp>
      <p:sp>
        <p:nvSpPr>
          <p:cNvPr id="8" name="Rectangle 7"/>
          <p:cNvSpPr/>
          <p:nvPr/>
        </p:nvSpPr>
        <p:spPr>
          <a:xfrm>
            <a:off x="4067944" y="5301208"/>
            <a:ext cx="4850191" cy="432048"/>
          </a:xfrm>
          <a:prstGeom prst="rect">
            <a:avLst/>
          </a:prstGeom>
          <a:solidFill>
            <a:srgbClr val="FFFF00">
              <a:alpha val="27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7285" b="98510" l="0" r="95806">
                        <a14:foregroundMark x1="75497" y1="79967" x2="75497" y2="79967"/>
                        <a14:foregroundMark x1="91832" y1="96854" x2="91832" y2="96854"/>
                        <a14:foregroundMark x1="91832" y1="96854" x2="91832" y2="96854"/>
                        <a14:foregroundMark x1="85430" y1="87417" x2="85430" y2="87417"/>
                        <a14:foregroundMark x1="53422" y1="7450" x2="53422" y2="7450"/>
                        <a14:foregroundMark x1="8168" y1="97351" x2="8168" y2="97351"/>
                        <a14:foregroundMark x1="5077" y1="96854" x2="5077" y2="968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348880"/>
            <a:ext cx="3381840" cy="4509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09458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Bilingual inscription from Vercelli</a:t>
            </a:r>
          </a:p>
        </p:txBody>
      </p:sp>
      <p:pic>
        <p:nvPicPr>
          <p:cNvPr id="1026" name="Picture 2" descr="http://upload.wikimedia.org/wikipedia/commons/8/82/Shepherd_Map_of_Ancient_Italy,_Northern_Part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8" r="16111" b="29863"/>
          <a:stretch/>
        </p:blipFill>
        <p:spPr bwMode="auto">
          <a:xfrm>
            <a:off x="931081" y="1268760"/>
            <a:ext cx="8105415" cy="5616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 rot="16200000">
            <a:off x="-1924123" y="3763924"/>
            <a:ext cx="5062336" cy="64807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 smtClean="0"/>
              <a:t>Roman conquest of N Italy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718290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243797"/>
            <a:ext cx="4149080" cy="553210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2576" b="85490" l="11048" r="88065">
                        <a14:foregroundMark x1="32339" y1="32104" x2="32339" y2="32104"/>
                        <a14:foregroundMark x1="32339" y1="31499" x2="32339" y2="31499"/>
                        <a14:foregroundMark x1="32339" y1="31499" x2="32339" y2="31499"/>
                        <a14:foregroundMark x1="31290" y1="30955" x2="31290" y2="30955"/>
                        <a14:foregroundMark x1="31290" y1="32285" x2="31290" y2="32285"/>
                        <a14:foregroundMark x1="83387" y1="41415" x2="83387" y2="41415"/>
                        <a14:foregroundMark x1="20887" y1="81439" x2="20887" y2="81439"/>
                        <a14:foregroundMark x1="82581" y1="41354" x2="82581" y2="41354"/>
                        <a14:foregroundMark x1="82177" y1="40810" x2="82177" y2="40810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colorTemperature colorTemp="72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932" t="12297" r="11451" b="13297"/>
          <a:stretch/>
        </p:blipFill>
        <p:spPr>
          <a:xfrm>
            <a:off x="4832701" y="1412776"/>
            <a:ext cx="4059779" cy="5328593"/>
          </a:xfrm>
          <a:prstGeom prst="rect">
            <a:avLst/>
          </a:prstGeom>
        </p:spPr>
      </p:pic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138336" y="1234736"/>
            <a:ext cx="6807834" cy="538080"/>
          </a:xfrm>
        </p:spPr>
        <p:txBody>
          <a:bodyPr>
            <a:normAutofit/>
          </a:bodyPr>
          <a:lstStyle/>
          <a:p>
            <a:r>
              <a:rPr lang="de-DE" sz="2400" dirty="0" smtClean="0"/>
              <a:t>100 – 50 B.C.</a:t>
            </a:r>
            <a:endParaRPr lang="en-GB" sz="2400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Bilingual inscription from Vercelli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982792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399032"/>
          </a:xfrm>
        </p:spPr>
        <p:txBody>
          <a:bodyPr/>
          <a:lstStyle/>
          <a:p>
            <a:r>
              <a:rPr lang="de-DE" dirty="0"/>
              <a:t>Identitätskrise?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21" r="6851"/>
          <a:stretch/>
        </p:blipFill>
        <p:spPr>
          <a:xfrm>
            <a:off x="4802183" y="1243798"/>
            <a:ext cx="3370217" cy="5580247"/>
          </a:xfrm>
          <a:prstGeom prst="rect">
            <a:avLst/>
          </a:prstGeom>
        </p:spPr>
      </p:pic>
      <p:pic>
        <p:nvPicPr>
          <p:cNvPr id="6" name="Content Placeholder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243797"/>
            <a:ext cx="4149080" cy="5532107"/>
          </a:xfrm>
          <a:prstGeom prst="rect">
            <a:avLst/>
          </a:prstGeom>
        </p:spPr>
      </p:pic>
      <p:sp>
        <p:nvSpPr>
          <p:cNvPr id="7" name="Rounded Rectangle 6"/>
          <p:cNvSpPr/>
          <p:nvPr/>
        </p:nvSpPr>
        <p:spPr>
          <a:xfrm>
            <a:off x="899592" y="5517232"/>
            <a:ext cx="3168352" cy="1008112"/>
          </a:xfrm>
          <a:prstGeom prst="roundRect">
            <a:avLst/>
          </a:prstGeom>
          <a:solidFill>
            <a:srgbClr val="FFFF00">
              <a:alpha val="15000"/>
            </a:srgb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itle 7"/>
          <p:cNvSpPr txBox="1">
            <a:spLocks/>
          </p:cNvSpPr>
          <p:nvPr/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dirty="0" smtClean="0"/>
              <a:t>Bilingual inscription from Vercelli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626" b="17251"/>
          <a:stretch/>
        </p:blipFill>
        <p:spPr>
          <a:xfrm rot="712010">
            <a:off x="3028469" y="759675"/>
            <a:ext cx="5803136" cy="2399092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23756518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243797"/>
            <a:ext cx="4149080" cy="553210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0" t="12724" r="6002" b="12605"/>
          <a:stretch/>
        </p:blipFill>
        <p:spPr>
          <a:xfrm>
            <a:off x="5143877" y="1252128"/>
            <a:ext cx="3604587" cy="5523776"/>
          </a:xfrm>
          <a:prstGeom prst="rect">
            <a:avLst/>
          </a:prstGeom>
        </p:spPr>
      </p:pic>
      <p:sp>
        <p:nvSpPr>
          <p:cNvPr id="9" name="Rounded Rectangle 8"/>
          <p:cNvSpPr/>
          <p:nvPr/>
        </p:nvSpPr>
        <p:spPr>
          <a:xfrm>
            <a:off x="5292080" y="5301208"/>
            <a:ext cx="3168352" cy="1368152"/>
          </a:xfrm>
          <a:prstGeom prst="roundRect">
            <a:avLst/>
          </a:prstGeom>
          <a:solidFill>
            <a:schemeClr val="accent5">
              <a:lumMod val="75000"/>
              <a:alpha val="15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itle 7"/>
          <p:cNvSpPr txBox="1">
            <a:spLocks/>
          </p:cNvSpPr>
          <p:nvPr/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dirty="0" smtClean="0"/>
              <a:t>Bilingual inscription from Vercelli</a:t>
            </a:r>
            <a:endParaRPr lang="en-GB" dirty="0"/>
          </a:p>
        </p:txBody>
      </p:sp>
      <p:sp>
        <p:nvSpPr>
          <p:cNvPr id="13" name="Rounded Rectangle 12"/>
          <p:cNvSpPr/>
          <p:nvPr/>
        </p:nvSpPr>
        <p:spPr>
          <a:xfrm>
            <a:off x="899592" y="5517232"/>
            <a:ext cx="3168352" cy="1008112"/>
          </a:xfrm>
          <a:prstGeom prst="roundRect">
            <a:avLst/>
          </a:prstGeom>
          <a:solidFill>
            <a:srgbClr val="FFFF00">
              <a:alpha val="15000"/>
            </a:srgb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59539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4" presetClass="entr" presetSubtype="5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243797"/>
            <a:ext cx="4149080" cy="5532107"/>
          </a:xfrm>
          <a:prstGeom prst="rect">
            <a:avLst/>
          </a:prstGeom>
        </p:spPr>
      </p:pic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18242" y="1252128"/>
            <a:ext cx="5413667" cy="5523776"/>
          </a:xfrm>
          <a:solidFill>
            <a:schemeClr val="bg1">
              <a:lumMod val="85000"/>
              <a:lumOff val="15000"/>
              <a:alpha val="31000"/>
            </a:schemeClr>
          </a:solidFill>
        </p:spPr>
        <p:txBody>
          <a:bodyPr>
            <a:noAutofit/>
          </a:bodyPr>
          <a:lstStyle/>
          <a:p>
            <a:r>
              <a:rPr lang="de-DE" sz="2000" i="1" dirty="0" smtClean="0"/>
              <a:t>c</a:t>
            </a:r>
            <a:r>
              <a:rPr lang="de-DE" sz="2000" dirty="0" smtClean="0"/>
              <a:t>. </a:t>
            </a:r>
            <a:r>
              <a:rPr lang="de-DE" sz="2000" dirty="0"/>
              <a:t>100 – 50 </a:t>
            </a:r>
            <a:r>
              <a:rPr lang="de-DE" sz="2000" dirty="0" smtClean="0"/>
              <a:t>B.C.</a:t>
            </a:r>
            <a:endParaRPr lang="de-DE" sz="2000" dirty="0"/>
          </a:p>
          <a:p>
            <a:r>
              <a:rPr lang="de-DE" sz="2000" dirty="0"/>
              <a:t>Akisios Arkantokomaterekos</a:t>
            </a:r>
            <a:br>
              <a:rPr lang="de-DE" sz="2000" dirty="0"/>
            </a:br>
            <a:r>
              <a:rPr lang="de-DE" sz="2000" i="1" dirty="0"/>
              <a:t>Acisius Argantocomaterecus</a:t>
            </a:r>
          </a:p>
          <a:p>
            <a:r>
              <a:rPr lang="de-DE" sz="2000" i="1" dirty="0"/>
              <a:t>finis campo</a:t>
            </a:r>
          </a:p>
          <a:p>
            <a:r>
              <a:rPr lang="de-DE" sz="2000" i="1" dirty="0"/>
              <a:t>deis et hominibus </a:t>
            </a:r>
            <a:r>
              <a:rPr lang="de-DE" sz="2000" i="1" dirty="0" smtClean="0"/>
              <a:t>// teuo</a:t>
            </a:r>
            <a:r>
              <a:rPr lang="de-DE" sz="2000" i="1" dirty="0" smtClean="0">
                <a:latin typeface="Symbol" pitchFamily="18" charset="2"/>
              </a:rPr>
              <a:t>c</a:t>
            </a:r>
            <a:r>
              <a:rPr lang="de-DE" sz="2000" i="1" dirty="0" smtClean="0"/>
              <a:t>ton</a:t>
            </a:r>
          </a:p>
          <a:p>
            <a:r>
              <a:rPr lang="de-DE" sz="2000" i="1" dirty="0" smtClean="0"/>
              <a:t>lapides quattuor</a:t>
            </a:r>
            <a:endParaRPr lang="de-DE" sz="2000" i="1" dirty="0"/>
          </a:p>
          <a:p>
            <a:r>
              <a:rPr lang="de-DE" sz="2000" dirty="0" smtClean="0"/>
              <a:t>context</a:t>
            </a:r>
            <a:r>
              <a:rPr lang="de-DE" sz="2000" dirty="0"/>
              <a:t>: </a:t>
            </a:r>
            <a:r>
              <a:rPr lang="de-DE" sz="2000" dirty="0" smtClean="0"/>
              <a:t>indigenous religion</a:t>
            </a:r>
            <a:endParaRPr lang="de-DE" sz="2000" dirty="0"/>
          </a:p>
          <a:p>
            <a:r>
              <a:rPr lang="de-DE" sz="2000" dirty="0" smtClean="0"/>
              <a:t>but in Latin</a:t>
            </a:r>
          </a:p>
          <a:p>
            <a:pPr lvl="1"/>
            <a:r>
              <a:rPr lang="de-DE" sz="1800" dirty="0" smtClean="0">
                <a:solidFill>
                  <a:schemeClr val="bg2">
                    <a:lumMod val="25000"/>
                  </a:schemeClr>
                </a:solidFill>
              </a:rPr>
              <a:t>Latin is original and clumsy </a:t>
            </a:r>
            <a:endParaRPr lang="de-DE" sz="1800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de-DE" sz="2000" dirty="0" smtClean="0"/>
              <a:t>Why provide a Celtic translation?</a:t>
            </a:r>
            <a:br>
              <a:rPr lang="de-DE" sz="2000" dirty="0" smtClean="0"/>
            </a:br>
            <a:endParaRPr lang="de-DE" sz="2000" dirty="0"/>
          </a:p>
          <a:p>
            <a:r>
              <a:rPr lang="de-DE" sz="2000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Several ethnic communities in Vercelli: Romans and Libici ?</a:t>
            </a:r>
          </a:p>
          <a:p>
            <a:r>
              <a:rPr lang="de-DE" sz="2000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Expression of Identity... ?</a:t>
            </a:r>
            <a:endParaRPr lang="de-DE" sz="2000" i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de-DE" sz="2000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 identity crisis of the dedicant ?</a:t>
            </a:r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0" t="12724" r="6002" b="12605"/>
          <a:stretch/>
        </p:blipFill>
        <p:spPr>
          <a:xfrm>
            <a:off x="5143877" y="1252128"/>
            <a:ext cx="3604587" cy="5523776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5652120" y="1988840"/>
            <a:ext cx="1872208" cy="648072"/>
          </a:xfrm>
          <a:prstGeom prst="roundRect">
            <a:avLst/>
          </a:prstGeom>
          <a:solidFill>
            <a:schemeClr val="accent5">
              <a:lumMod val="75000"/>
              <a:alpha val="15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ounded Rectangle 8"/>
          <p:cNvSpPr/>
          <p:nvPr/>
        </p:nvSpPr>
        <p:spPr>
          <a:xfrm>
            <a:off x="5624730" y="4050527"/>
            <a:ext cx="2907709" cy="458592"/>
          </a:xfrm>
          <a:prstGeom prst="roundRect">
            <a:avLst/>
          </a:prstGeom>
          <a:solidFill>
            <a:schemeClr val="accent5">
              <a:lumMod val="75000"/>
              <a:alpha val="15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ounded Rectangle 9"/>
          <p:cNvSpPr/>
          <p:nvPr/>
        </p:nvSpPr>
        <p:spPr>
          <a:xfrm>
            <a:off x="7147181" y="5949280"/>
            <a:ext cx="1097227" cy="360040"/>
          </a:xfrm>
          <a:prstGeom prst="roundRect">
            <a:avLst/>
          </a:prstGeom>
          <a:solidFill>
            <a:schemeClr val="accent5">
              <a:lumMod val="75000"/>
              <a:alpha val="15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ounded Rectangle 10"/>
          <p:cNvSpPr/>
          <p:nvPr/>
        </p:nvSpPr>
        <p:spPr>
          <a:xfrm>
            <a:off x="5490997" y="6281700"/>
            <a:ext cx="1313251" cy="360040"/>
          </a:xfrm>
          <a:prstGeom prst="roundRect">
            <a:avLst/>
          </a:prstGeom>
          <a:solidFill>
            <a:schemeClr val="accent5">
              <a:lumMod val="75000"/>
              <a:alpha val="15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ounded Rectangle 11"/>
          <p:cNvSpPr/>
          <p:nvPr/>
        </p:nvSpPr>
        <p:spPr>
          <a:xfrm>
            <a:off x="5648586" y="4509120"/>
            <a:ext cx="507590" cy="399309"/>
          </a:xfrm>
          <a:prstGeom prst="roundRect">
            <a:avLst/>
          </a:prstGeom>
          <a:solidFill>
            <a:schemeClr val="accent5">
              <a:lumMod val="75000"/>
              <a:alpha val="15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ounded Rectangle 12"/>
          <p:cNvSpPr/>
          <p:nvPr/>
        </p:nvSpPr>
        <p:spPr>
          <a:xfrm>
            <a:off x="7270533" y="4509120"/>
            <a:ext cx="1261906" cy="399309"/>
          </a:xfrm>
          <a:prstGeom prst="roundRect">
            <a:avLst/>
          </a:prstGeom>
          <a:solidFill>
            <a:schemeClr val="accent5">
              <a:lumMod val="75000"/>
              <a:alpha val="15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ounded Rectangle 13"/>
          <p:cNvSpPr/>
          <p:nvPr/>
        </p:nvSpPr>
        <p:spPr>
          <a:xfrm>
            <a:off x="5652120" y="4908429"/>
            <a:ext cx="2592288" cy="399309"/>
          </a:xfrm>
          <a:prstGeom prst="roundRect">
            <a:avLst/>
          </a:prstGeom>
          <a:solidFill>
            <a:schemeClr val="accent5">
              <a:lumMod val="75000"/>
              <a:alpha val="15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c 14"/>
          <p:cNvSpPr/>
          <p:nvPr/>
        </p:nvSpPr>
        <p:spPr>
          <a:xfrm rot="2649837">
            <a:off x="6094207" y="3653657"/>
            <a:ext cx="2597365" cy="3284117"/>
          </a:xfrm>
          <a:prstGeom prst="arc">
            <a:avLst/>
          </a:prstGeom>
          <a:ln w="762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ounded Rectangle 15"/>
          <p:cNvSpPr/>
          <p:nvPr/>
        </p:nvSpPr>
        <p:spPr>
          <a:xfrm>
            <a:off x="6588223" y="3651218"/>
            <a:ext cx="1944215" cy="399309"/>
          </a:xfrm>
          <a:prstGeom prst="roundRect">
            <a:avLst/>
          </a:prstGeom>
          <a:solidFill>
            <a:schemeClr val="accent5">
              <a:lumMod val="75000"/>
              <a:alpha val="15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ounded Rectangle 16"/>
          <p:cNvSpPr/>
          <p:nvPr/>
        </p:nvSpPr>
        <p:spPr>
          <a:xfrm>
            <a:off x="5652122" y="3245715"/>
            <a:ext cx="2952326" cy="399309"/>
          </a:xfrm>
          <a:prstGeom prst="roundRect">
            <a:avLst/>
          </a:prstGeom>
          <a:solidFill>
            <a:srgbClr val="FF0000">
              <a:alpha val="15000"/>
            </a:srgb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ounded Rectangle 17"/>
          <p:cNvSpPr/>
          <p:nvPr/>
        </p:nvSpPr>
        <p:spPr>
          <a:xfrm>
            <a:off x="5470007" y="3670807"/>
            <a:ext cx="1118216" cy="399309"/>
          </a:xfrm>
          <a:prstGeom prst="roundRect">
            <a:avLst/>
          </a:prstGeom>
          <a:solidFill>
            <a:srgbClr val="FF0000">
              <a:alpha val="15000"/>
            </a:srgb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ounded Rectangle 18"/>
          <p:cNvSpPr/>
          <p:nvPr/>
        </p:nvSpPr>
        <p:spPr>
          <a:xfrm>
            <a:off x="6744057" y="5445224"/>
            <a:ext cx="1644367" cy="285673"/>
          </a:xfrm>
          <a:prstGeom prst="roundRect">
            <a:avLst/>
          </a:prstGeom>
          <a:solidFill>
            <a:srgbClr val="FF0000">
              <a:alpha val="15000"/>
            </a:srgb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ounded Rectangle 19"/>
          <p:cNvSpPr/>
          <p:nvPr/>
        </p:nvSpPr>
        <p:spPr>
          <a:xfrm>
            <a:off x="5652122" y="5661248"/>
            <a:ext cx="1644367" cy="288032"/>
          </a:xfrm>
          <a:prstGeom prst="roundRect">
            <a:avLst/>
          </a:prstGeom>
          <a:solidFill>
            <a:srgbClr val="FF0000">
              <a:alpha val="15000"/>
            </a:srgb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c 20"/>
          <p:cNvSpPr/>
          <p:nvPr/>
        </p:nvSpPr>
        <p:spPr>
          <a:xfrm rot="13133956">
            <a:off x="5313803" y="2872276"/>
            <a:ext cx="2597365" cy="3284117"/>
          </a:xfrm>
          <a:prstGeom prst="arc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itle 7"/>
          <p:cNvSpPr txBox="1">
            <a:spLocks/>
          </p:cNvSpPr>
          <p:nvPr/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dirty="0" smtClean="0"/>
              <a:t>Bilingual inscription from Vercelli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301823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000"/>
                            </p:stCondLst>
                            <p:childTnLst>
                              <p:par>
                                <p:cTn id="7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8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8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000"/>
                            </p:stCondLst>
                            <p:childTnLst>
                              <p:par>
                                <p:cTn id="91" presetID="16" presetClass="entr" presetSubtype="37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9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000"/>
                            </p:stCondLst>
                            <p:childTnLst>
                              <p:par>
                                <p:cTn id="9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9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500"/>
                            </p:stCondLst>
                            <p:childTnLst>
                              <p:par>
                                <p:cTn id="9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243797"/>
            <a:ext cx="4149080" cy="5532107"/>
          </a:xfrm>
          <a:prstGeom prst="rect">
            <a:avLst/>
          </a:prstGeom>
        </p:spPr>
      </p:pic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18242" y="1252128"/>
            <a:ext cx="5413667" cy="5523776"/>
          </a:xfrm>
          <a:solidFill>
            <a:schemeClr val="bg1">
              <a:lumMod val="85000"/>
              <a:lumOff val="15000"/>
              <a:alpha val="31000"/>
            </a:schemeClr>
          </a:solidFill>
        </p:spPr>
        <p:txBody>
          <a:bodyPr>
            <a:noAutofit/>
          </a:bodyPr>
          <a:lstStyle/>
          <a:p>
            <a:r>
              <a:rPr lang="de-DE" sz="2000" i="1" dirty="0" smtClean="0"/>
              <a:t>We need to consider the wider context within which the individual acts:</a:t>
            </a:r>
          </a:p>
          <a:p>
            <a:pPr lvl="1"/>
            <a:r>
              <a:rPr lang="de-DE" sz="1500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For example, funerary evidence:</a:t>
            </a:r>
            <a:endParaRPr lang="en-GB" sz="15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00" t="12724" r="6002" b="12605"/>
          <a:stretch/>
        </p:blipFill>
        <p:spPr>
          <a:xfrm>
            <a:off x="5143877" y="1252128"/>
            <a:ext cx="3604587" cy="5523776"/>
          </a:xfrm>
          <a:prstGeom prst="rect">
            <a:avLst/>
          </a:prstGeom>
        </p:spPr>
      </p:pic>
      <p:sp>
        <p:nvSpPr>
          <p:cNvPr id="7" name="Rounded Rectangle 6"/>
          <p:cNvSpPr/>
          <p:nvPr/>
        </p:nvSpPr>
        <p:spPr>
          <a:xfrm>
            <a:off x="5652120" y="1988840"/>
            <a:ext cx="1872208" cy="648072"/>
          </a:xfrm>
          <a:prstGeom prst="roundRect">
            <a:avLst/>
          </a:prstGeom>
          <a:solidFill>
            <a:schemeClr val="accent5">
              <a:lumMod val="75000"/>
              <a:alpha val="15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ounded Rectangle 7"/>
          <p:cNvSpPr/>
          <p:nvPr/>
        </p:nvSpPr>
        <p:spPr>
          <a:xfrm>
            <a:off x="5624730" y="4050527"/>
            <a:ext cx="2907709" cy="458592"/>
          </a:xfrm>
          <a:prstGeom prst="roundRect">
            <a:avLst/>
          </a:prstGeom>
          <a:solidFill>
            <a:schemeClr val="accent5">
              <a:lumMod val="75000"/>
              <a:alpha val="15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ounded Rectangle 8"/>
          <p:cNvSpPr/>
          <p:nvPr/>
        </p:nvSpPr>
        <p:spPr>
          <a:xfrm>
            <a:off x="7147181" y="5949280"/>
            <a:ext cx="1097227" cy="360040"/>
          </a:xfrm>
          <a:prstGeom prst="roundRect">
            <a:avLst/>
          </a:prstGeom>
          <a:solidFill>
            <a:schemeClr val="accent5">
              <a:lumMod val="75000"/>
              <a:alpha val="15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ounded Rectangle 9"/>
          <p:cNvSpPr/>
          <p:nvPr/>
        </p:nvSpPr>
        <p:spPr>
          <a:xfrm>
            <a:off x="5490997" y="6281700"/>
            <a:ext cx="1313251" cy="360040"/>
          </a:xfrm>
          <a:prstGeom prst="roundRect">
            <a:avLst/>
          </a:prstGeom>
          <a:solidFill>
            <a:schemeClr val="accent5">
              <a:lumMod val="75000"/>
              <a:alpha val="15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ounded Rectangle 10"/>
          <p:cNvSpPr/>
          <p:nvPr/>
        </p:nvSpPr>
        <p:spPr>
          <a:xfrm>
            <a:off x="5648586" y="4509120"/>
            <a:ext cx="507590" cy="399309"/>
          </a:xfrm>
          <a:prstGeom prst="roundRect">
            <a:avLst/>
          </a:prstGeom>
          <a:solidFill>
            <a:schemeClr val="accent5">
              <a:lumMod val="75000"/>
              <a:alpha val="15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ounded Rectangle 11"/>
          <p:cNvSpPr/>
          <p:nvPr/>
        </p:nvSpPr>
        <p:spPr>
          <a:xfrm>
            <a:off x="7270533" y="4509120"/>
            <a:ext cx="1261906" cy="399309"/>
          </a:xfrm>
          <a:prstGeom prst="roundRect">
            <a:avLst/>
          </a:prstGeom>
          <a:solidFill>
            <a:schemeClr val="accent5">
              <a:lumMod val="75000"/>
              <a:alpha val="15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ounded Rectangle 12"/>
          <p:cNvSpPr/>
          <p:nvPr/>
        </p:nvSpPr>
        <p:spPr>
          <a:xfrm>
            <a:off x="5652120" y="4908429"/>
            <a:ext cx="2592288" cy="399309"/>
          </a:xfrm>
          <a:prstGeom prst="roundRect">
            <a:avLst/>
          </a:prstGeom>
          <a:solidFill>
            <a:schemeClr val="accent5">
              <a:lumMod val="75000"/>
              <a:alpha val="15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c 13"/>
          <p:cNvSpPr/>
          <p:nvPr/>
        </p:nvSpPr>
        <p:spPr>
          <a:xfrm rot="2649837">
            <a:off x="6094207" y="3653657"/>
            <a:ext cx="2597365" cy="3284117"/>
          </a:xfrm>
          <a:prstGeom prst="arc">
            <a:avLst/>
          </a:prstGeom>
          <a:ln w="762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ounded Rectangle 14"/>
          <p:cNvSpPr/>
          <p:nvPr/>
        </p:nvSpPr>
        <p:spPr>
          <a:xfrm>
            <a:off x="6588223" y="3651218"/>
            <a:ext cx="1944215" cy="399309"/>
          </a:xfrm>
          <a:prstGeom prst="roundRect">
            <a:avLst/>
          </a:prstGeom>
          <a:solidFill>
            <a:schemeClr val="accent5">
              <a:lumMod val="75000"/>
              <a:alpha val="15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ounded Rectangle 15"/>
          <p:cNvSpPr/>
          <p:nvPr/>
        </p:nvSpPr>
        <p:spPr>
          <a:xfrm>
            <a:off x="5652122" y="3245715"/>
            <a:ext cx="2952326" cy="399309"/>
          </a:xfrm>
          <a:prstGeom prst="roundRect">
            <a:avLst/>
          </a:prstGeom>
          <a:solidFill>
            <a:srgbClr val="FF0000">
              <a:alpha val="15000"/>
            </a:srgb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ounded Rectangle 16"/>
          <p:cNvSpPr/>
          <p:nvPr/>
        </p:nvSpPr>
        <p:spPr>
          <a:xfrm>
            <a:off x="5470007" y="3670807"/>
            <a:ext cx="1118216" cy="399309"/>
          </a:xfrm>
          <a:prstGeom prst="roundRect">
            <a:avLst/>
          </a:prstGeom>
          <a:solidFill>
            <a:srgbClr val="FF0000">
              <a:alpha val="15000"/>
            </a:srgb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ounded Rectangle 17"/>
          <p:cNvSpPr/>
          <p:nvPr/>
        </p:nvSpPr>
        <p:spPr>
          <a:xfrm>
            <a:off x="6744057" y="5445224"/>
            <a:ext cx="1644367" cy="285673"/>
          </a:xfrm>
          <a:prstGeom prst="roundRect">
            <a:avLst/>
          </a:prstGeom>
          <a:solidFill>
            <a:srgbClr val="FF0000">
              <a:alpha val="15000"/>
            </a:srgb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ounded Rectangle 18"/>
          <p:cNvSpPr/>
          <p:nvPr/>
        </p:nvSpPr>
        <p:spPr>
          <a:xfrm>
            <a:off x="5652122" y="5661248"/>
            <a:ext cx="1644367" cy="288032"/>
          </a:xfrm>
          <a:prstGeom prst="roundRect">
            <a:avLst/>
          </a:prstGeom>
          <a:solidFill>
            <a:srgbClr val="FF0000">
              <a:alpha val="15000"/>
            </a:srgb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c 19"/>
          <p:cNvSpPr/>
          <p:nvPr/>
        </p:nvSpPr>
        <p:spPr>
          <a:xfrm rot="13133956">
            <a:off x="5313803" y="2872276"/>
            <a:ext cx="2597365" cy="3284117"/>
          </a:xfrm>
          <a:prstGeom prst="arc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itle 7"/>
          <p:cNvSpPr txBox="1">
            <a:spLocks/>
          </p:cNvSpPr>
          <p:nvPr/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dirty="0" smtClean="0"/>
              <a:t>Bilingual inscription from Vercelli</a:t>
            </a:r>
            <a:endParaRPr lang="en-GB" dirty="0"/>
          </a:p>
        </p:txBody>
      </p:sp>
      <p:pic>
        <p:nvPicPr>
          <p:cNvPr id="22" name="Content Placeholder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12876"/>
            <a:ext cx="5317235" cy="3617371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063" b="89873" l="9964" r="89917"/>
                    </a14:imgEffect>
                    <a14:imgEffect>
                      <a14:colorTemperature colorTemp="72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073" t="2368" r="13467" b="30798"/>
          <a:stretch/>
        </p:blipFill>
        <p:spPr>
          <a:xfrm>
            <a:off x="2771800" y="3933056"/>
            <a:ext cx="3194859" cy="2305568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 rotWithShape="1">
          <a:blip r:embed="rId7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33" b="9661"/>
          <a:stretch/>
        </p:blipFill>
        <p:spPr>
          <a:xfrm>
            <a:off x="-26293" y="4908429"/>
            <a:ext cx="4723408" cy="1867437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5430" b="89593" l="2207" r="94541">
                        <a14:foregroundMark x1="2207" y1="7692" x2="2207" y2="7692"/>
                        <a14:foregroundMark x1="6039" y1="5656" x2="6039" y2="5656"/>
                        <a14:foregroundMark x1="11150" y1="12670" x2="11150" y2="12670"/>
                        <a14:foregroundMark x1="91986" y1="44796" x2="91986" y2="44796"/>
                        <a14:foregroundMark x1="94541" y1="54751" x2="94541" y2="54751"/>
                        <a14:foregroundMark x1="55285" y1="84615" x2="55285" y2="84615"/>
                        <a14:backgroundMark x1="63415" y1="15837" x2="63415" y2="15837"/>
                        <a14:backgroundMark x1="41115" y1="12670" x2="41115" y2="12670"/>
                        <a14:backgroundMark x1="9988" y1="2715" x2="9988" y2="2715"/>
                        <a14:backgroundMark x1="24971" y1="39819" x2="24971" y2="39819"/>
                        <a14:backgroundMark x1="87456" y1="64706" x2="87456" y2="64706"/>
                        <a14:backgroundMark x1="86643" y1="70136" x2="86643" y2="70136"/>
                        <a14:backgroundMark x1="84321" y1="83258" x2="84321" y2="83258"/>
                        <a14:backgroundMark x1="84901" y1="81674" x2="84901" y2="81674"/>
                        <a14:backgroundMark x1="66783" y1="92986" x2="66783" y2="92986"/>
                        <a14:backgroundMark x1="70383" y1="92760" x2="70383" y2="92760"/>
                        <a14:backgroundMark x1="27294" y1="67873" x2="27294" y2="67873"/>
                        <a14:backgroundMark x1="38792" y1="63801" x2="38792" y2="63801"/>
                        <a14:backgroundMark x1="37979" y1="63575" x2="37979" y2="63575"/>
                        <a14:backgroundMark x1="40534" y1="64027" x2="40534" y2="64027"/>
                        <a14:backgroundMark x1="6852" y1="2715" x2="6852" y2="2715"/>
                        <a14:backgroundMark x1="71429" y1="39140" x2="71429" y2="39140"/>
                        <a14:backgroundMark x1="88386" y1="61538" x2="88386" y2="61538"/>
                        <a14:backgroundMark x1="12660" y1="14027" x2="12660" y2="14027"/>
                        <a14:backgroundMark x1="13589" y1="14706" x2="13589" y2="14706"/>
                        <a14:backgroundMark x1="14286" y1="14932" x2="14286" y2="14932"/>
                        <a14:backgroundMark x1="68757" y1="92986" x2="68757" y2="92986"/>
                        <a14:backgroundMark x1="71545" y1="93213" x2="71545" y2="93213"/>
                        <a14:backgroundMark x1="81301" y1="85294" x2="81301" y2="85294"/>
                        <a14:backgroundMark x1="51800" y1="16063" x2="51800" y2="16063"/>
                        <a14:backgroundMark x1="23953" y1="64545" x2="23953" y2="64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8174" y="5078094"/>
            <a:ext cx="3516234" cy="1803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53897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Lepontic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51520" y="1412776"/>
            <a:ext cx="6142456" cy="5153218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Lepontic</a:t>
            </a:r>
            <a:r>
              <a:rPr lang="en-GB" dirty="0" smtClean="0"/>
              <a:t> inscriptions since 7</a:t>
            </a:r>
            <a:r>
              <a:rPr lang="en-GB" baseline="30000" dirty="0" smtClean="0"/>
              <a:t>th</a:t>
            </a:r>
            <a:r>
              <a:rPr lang="en-GB" dirty="0" smtClean="0"/>
              <a:t> c. B.C.</a:t>
            </a:r>
          </a:p>
          <a:p>
            <a:r>
              <a:rPr lang="en-GB" dirty="0" smtClean="0"/>
              <a:t>There use in the Roman period:</a:t>
            </a:r>
          </a:p>
          <a:p>
            <a:pPr lvl="1"/>
            <a:r>
              <a:rPr lang="en-GB" dirty="0" smtClean="0"/>
              <a:t>an archaism ?</a:t>
            </a:r>
          </a:p>
          <a:p>
            <a:pPr lvl="1"/>
            <a:r>
              <a:rPr lang="en-GB" dirty="0" smtClean="0"/>
              <a:t>a question of identity ?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The inscriptions of the 2</a:t>
            </a:r>
            <a:r>
              <a:rPr lang="en-GB" baseline="30000" dirty="0" smtClean="0"/>
              <a:t>nd</a:t>
            </a:r>
            <a:r>
              <a:rPr lang="en-GB" dirty="0" smtClean="0"/>
              <a:t>-1</a:t>
            </a:r>
            <a:r>
              <a:rPr lang="en-GB" baseline="30000" dirty="0" smtClean="0"/>
              <a:t>st</a:t>
            </a:r>
            <a:r>
              <a:rPr lang="en-GB" dirty="0" smtClean="0"/>
              <a:t> c. are clearly different in nature:</a:t>
            </a:r>
          </a:p>
          <a:p>
            <a:pPr lvl="1"/>
            <a:r>
              <a:rPr lang="en-GB" dirty="0" smtClean="0"/>
              <a:t>style of writing, lettering</a:t>
            </a:r>
          </a:p>
          <a:p>
            <a:pPr lvl="1"/>
            <a:r>
              <a:rPr lang="en-GB" dirty="0" smtClean="0"/>
              <a:t>direction of writing</a:t>
            </a:r>
          </a:p>
          <a:p>
            <a:pPr lvl="1"/>
            <a:r>
              <a:rPr lang="en-GB" dirty="0" smtClean="0"/>
              <a:t>all of them include new aspects, typical for the Roman period</a:t>
            </a:r>
          </a:p>
          <a:p>
            <a:pPr lvl="1"/>
            <a:r>
              <a:rPr lang="en-GB" dirty="0" smtClean="0"/>
              <a:t>but still clearly embedded in local understandings…</a:t>
            </a:r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532" b="98397" l="9742" r="89861">
                        <a14:foregroundMark x1="43936" y1="6920" x2="43936" y2="6920"/>
                        <a14:foregroundMark x1="82505" y1="33924" x2="82505" y2="33924"/>
                        <a14:foregroundMark x1="58648" y1="50970" x2="58648" y2="50970"/>
                        <a14:foregroundMark x1="34592" y1="72911" x2="34592" y2="72911"/>
                        <a14:foregroundMark x1="32406" y1="94852" x2="32406" y2="94852"/>
                        <a14:foregroundMark x1="80318" y1="98565" x2="80318" y2="98565"/>
                        <a14:foregroundMark x1="82505" y1="88608" x2="82505" y2="88608"/>
                        <a14:foregroundMark x1="76541" y1="48439" x2="76541" y2="48439"/>
                        <a14:foregroundMark x1="50895" y1="39241" x2="50895" y2="39241"/>
                        <a14:foregroundMark x1="25447" y1="29536" x2="25447" y2="29536"/>
                        <a14:foregroundMark x1="18290" y1="21013" x2="18290" y2="21013"/>
                        <a14:foregroundMark x1="22664" y1="12236" x2="22664" y2="12236"/>
                        <a14:foregroundMark x1="26044" y1="8270" x2="26044" y2="8270"/>
                        <a14:foregroundMark x1="36382" y1="5570" x2="36382" y2="5570"/>
                        <a14:foregroundMark x1="52684" y1="3713" x2="52684" y2="3713"/>
                        <a14:foregroundMark x1="70577" y1="2532" x2="70577" y2="2532"/>
                        <a14:foregroundMark x1="79324" y1="9451" x2="79324" y2="9451"/>
                        <a14:foregroundMark x1="87475" y1="16118" x2="87475" y2="16118"/>
                        <a14:foregroundMark x1="86879" y1="25823" x2="86879" y2="25823"/>
                        <a14:foregroundMark x1="67197" y1="25401" x2="67197" y2="25401"/>
                        <a14:foregroundMark x1="61233" y1="23122" x2="61233" y2="23122"/>
                        <a14:foregroundMark x1="55268" y1="15443" x2="55268" y2="15443"/>
                        <a14:foregroundMark x1="36382" y1="37637" x2="36382" y2="37637"/>
                        <a14:foregroundMark x1="27038" y1="43882" x2="27038" y2="43882"/>
                        <a14:foregroundMark x1="17893" y1="38734" x2="17893" y2="38734"/>
                        <a14:foregroundMark x1="18290" y1="51899" x2="18290" y2="51899"/>
                        <a14:foregroundMark x1="20080" y1="48692" x2="20080" y2="48692"/>
                        <a14:foregroundMark x1="19483" y1="33249" x2="19483" y2="33249"/>
                        <a14:foregroundMark x1="19483" y1="27679" x2="19483" y2="27679"/>
                        <a14:foregroundMark x1="32406" y1="21013" x2="32406" y2="21013"/>
                        <a14:foregroundMark x1="49304" y1="24726" x2="49304" y2="24726"/>
                        <a14:foregroundMark x1="48310" y1="34852" x2="48310" y2="34852"/>
                        <a14:foregroundMark x1="67197" y1="36034" x2="67197" y2="36034"/>
                        <a14:foregroundMark x1="70577" y1="19156" x2="70577" y2="19156"/>
                        <a14:foregroundMark x1="77137" y1="39241" x2="77137" y2="39241"/>
                        <a14:foregroundMark x1="82505" y1="56540" x2="82505" y2="56540"/>
                        <a14:foregroundMark x1="86282" y1="63966" x2="86282" y2="63966"/>
                        <a14:foregroundMark x1="86879" y1="70633" x2="86879" y2="70633"/>
                        <a14:foregroundMark x1="86879" y1="76624" x2="86879" y2="76624"/>
                        <a14:foregroundMark x1="87475" y1="81266" x2="87475" y2="81266"/>
                        <a14:foregroundMark x1="80318" y1="67848" x2="80318" y2="67848"/>
                        <a14:foregroundMark x1="77535" y1="60253" x2="77535" y2="60253"/>
                        <a14:foregroundMark x1="84095" y1="50802" x2="84095" y2="50802"/>
                        <a14:foregroundMark x1="85288" y1="42278" x2="85288" y2="42278"/>
                        <a14:foregroundMark x1="85288" y1="32996" x2="85288" y2="32996"/>
                        <a14:foregroundMark x1="81909" y1="27004" x2="81909" y2="27004"/>
                        <a14:foregroundMark x1="79722" y1="22363" x2="79722" y2="22363"/>
                        <a14:foregroundMark x1="79722" y1="14768" x2="79722" y2="14768"/>
                        <a14:foregroundMark x1="83698" y1="7173" x2="83698" y2="7173"/>
                        <a14:foregroundMark x1="86282" y1="5316" x2="86282" y2="5316"/>
                        <a14:foregroundMark x1="81511" y1="4641" x2="81511" y2="4641"/>
                        <a14:foregroundMark x1="62425" y1="3460" x2="62425" y2="3460"/>
                        <a14:foregroundMark x1="59642" y1="7426" x2="59642" y2="7426"/>
                        <a14:foregroundMark x1="64016" y1="14093" x2="64016" y2="14093"/>
                        <a14:foregroundMark x1="59046" y1="20084" x2="59046" y2="20084"/>
                        <a14:foregroundMark x1="43340" y1="16371" x2="43340" y2="16371"/>
                        <a14:foregroundMark x1="37972" y1="11983" x2="37972" y2="11983"/>
                        <a14:foregroundMark x1="30815" y1="7426" x2="30815" y2="7426"/>
                        <a14:foregroundMark x1="43936" y1="5316" x2="43936" y2="5316"/>
                        <a14:foregroundMark x1="32008" y1="4810" x2="32008" y2="4810"/>
                        <a14:foregroundMark x1="21670" y1="7173" x2="21670" y2="7173"/>
                        <a14:foregroundMark x1="16103" y1="13586" x2="16103" y2="13586"/>
                        <a14:foregroundMark x1="18290" y1="18228" x2="18290" y2="18228"/>
                        <a14:foregroundMark x1="24851" y1="21266" x2="24851" y2="21266"/>
                        <a14:foregroundMark x1="24254" y1="26076" x2="24254" y2="26076"/>
                        <a14:foregroundMark x1="18290" y1="22869" x2="18290" y2="22869"/>
                        <a14:foregroundMark x1="26441" y1="13418" x2="26441" y2="13418"/>
                        <a14:foregroundMark x1="21074" y1="9198" x2="21074" y2="9198"/>
                        <a14:foregroundMark x1="18290" y1="10886" x2="18290" y2="10886"/>
                        <a14:foregroundMark x1="59642" y1="4641" x2="59642" y2="4641"/>
                        <a14:foregroundMark x1="77137" y1="3460" x2="77137" y2="3460"/>
                        <a14:foregroundMark x1="83698" y1="3207" x2="83698" y2="3207"/>
                        <a14:backgroundMark x1="38966" y1="1181" x2="38966" y2="1181"/>
                      </a14:backgroundRemoval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0659" y="260648"/>
            <a:ext cx="2812020" cy="6624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131840" y="638132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 smtClean="0"/>
              <a:t>Inscription from </a:t>
            </a:r>
            <a:r>
              <a:rPr lang="en-GB" dirty="0" err="1" smtClean="0"/>
              <a:t>Davesco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854066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quarter" idx="1"/>
          </p:nvPr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87" r="3245" b="8561"/>
          <a:stretch/>
        </p:blipFill>
        <p:spPr>
          <a:xfrm>
            <a:off x="179512" y="159191"/>
            <a:ext cx="8807896" cy="6582177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Briona</a:t>
            </a:r>
            <a:r>
              <a:rPr lang="en-GB" dirty="0" smtClean="0"/>
              <a:t>: Quintus </a:t>
            </a:r>
            <a:r>
              <a:rPr lang="en-GB" dirty="0" err="1" smtClean="0"/>
              <a:t>legatus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901097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/>
          <p:cNvPicPr>
            <a:picLocks noGrp="1" noChangeAspect="1"/>
          </p:cNvPicPr>
          <p:nvPr>
            <p:ph sz="quarter" idx="1"/>
          </p:nvPr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87" r="3245" b="8561"/>
          <a:stretch/>
        </p:blipFill>
        <p:spPr>
          <a:xfrm>
            <a:off x="179512" y="159191"/>
            <a:ext cx="8807896" cy="6582177"/>
          </a:xfr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en-GB" dirty="0" err="1" smtClean="0"/>
              <a:t>Briona</a:t>
            </a:r>
            <a:r>
              <a:rPr lang="en-GB" dirty="0" smtClean="0"/>
              <a:t>: Quintus </a:t>
            </a:r>
            <a:r>
              <a:rPr lang="en-GB" dirty="0" err="1" smtClean="0"/>
              <a:t>legatus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7098" y="1268760"/>
            <a:ext cx="6023150" cy="4032448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0" y="1124744"/>
            <a:ext cx="3057098" cy="4134200"/>
          </a:xfrm>
          <a:prstGeom prst="rect">
            <a:avLst/>
          </a:prstGeom>
          <a:solidFill>
            <a:srgbClr val="00B0F0">
              <a:alpha val="29000"/>
            </a:srgbClr>
          </a:solidFill>
        </p:spPr>
        <p:txBody>
          <a:bodyPr vert="horz">
            <a:normAutofit fontScale="77500" lnSpcReduction="20000"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 smtClean="0"/>
              <a:t>transcription</a:t>
            </a:r>
            <a:endParaRPr lang="en-GB" dirty="0"/>
          </a:p>
          <a:p>
            <a:pPr marL="0" indent="0" algn="ctr">
              <a:buNone/>
            </a:pPr>
            <a:r>
              <a:rPr lang="en-GB" dirty="0"/>
              <a:t>left: </a:t>
            </a:r>
            <a:r>
              <a:rPr lang="en-GB" i="1" dirty="0" err="1"/>
              <a:t>takos</a:t>
            </a:r>
            <a:r>
              <a:rPr lang="en-GB" i="1" dirty="0"/>
              <a:t> · </a:t>
            </a:r>
            <a:r>
              <a:rPr lang="en-GB" i="1" dirty="0" err="1"/>
              <a:t>toutas</a:t>
            </a:r>
            <a:r>
              <a:rPr lang="en-GB" i="1" dirty="0"/>
              <a:t>[…] </a:t>
            </a:r>
            <a:endParaRPr lang="en-GB" dirty="0"/>
          </a:p>
          <a:p>
            <a:pPr marL="0" indent="0" algn="ctr">
              <a:buNone/>
            </a:pPr>
            <a:r>
              <a:rPr lang="en-GB" dirty="0"/>
              <a:t>right top: </a:t>
            </a:r>
            <a:r>
              <a:rPr lang="en-GB" i="1" dirty="0"/>
              <a:t>] n[…]k[…]</a:t>
            </a:r>
            <a:r>
              <a:rPr lang="en-GB" i="1" dirty="0" err="1"/>
              <a:t>tesasopokaṇị</a:t>
            </a:r>
            <a:r>
              <a:rPr lang="en-GB" i="1" dirty="0"/>
              <a:t>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main text: </a:t>
            </a:r>
          </a:p>
          <a:p>
            <a:pPr marL="0" indent="0" algn="ctr">
              <a:buNone/>
            </a:pPr>
            <a:r>
              <a:rPr lang="en-GB" i="1" dirty="0" err="1"/>
              <a:t>tanotaliknoi</a:t>
            </a:r>
            <a:r>
              <a:rPr lang="en-GB" i="1" dirty="0"/>
              <a:t>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kuitos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lekatos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anokopokios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setupokios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esanekoti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anareuiśeos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tanotalos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karnitus</a:t>
            </a:r>
            <a:r>
              <a:rPr lang="en-GB" i="1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295870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en-GB" dirty="0" err="1" smtClean="0"/>
              <a:t>Briona</a:t>
            </a:r>
            <a:r>
              <a:rPr lang="en-GB" dirty="0" smtClean="0"/>
              <a:t>: Quintus </a:t>
            </a:r>
            <a:r>
              <a:rPr lang="en-GB" dirty="0" err="1" smtClean="0"/>
              <a:t>legatus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7098" y="1268760"/>
            <a:ext cx="6023150" cy="4032448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0" y="1124744"/>
            <a:ext cx="3057098" cy="4134200"/>
          </a:xfrm>
          <a:prstGeom prst="rect">
            <a:avLst/>
          </a:prstGeom>
          <a:solidFill>
            <a:srgbClr val="00B0F0">
              <a:alpha val="29000"/>
            </a:srgbClr>
          </a:solidFill>
        </p:spPr>
        <p:txBody>
          <a:bodyPr vert="horz">
            <a:normAutofit fontScale="77500" lnSpcReduction="20000"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 smtClean="0"/>
              <a:t>transcription</a:t>
            </a:r>
            <a:endParaRPr lang="en-GB" dirty="0"/>
          </a:p>
          <a:p>
            <a:pPr marL="0" indent="0" algn="ctr">
              <a:buNone/>
            </a:pPr>
            <a:r>
              <a:rPr lang="en-GB" dirty="0"/>
              <a:t>left: </a:t>
            </a:r>
            <a:r>
              <a:rPr lang="en-GB" i="1" dirty="0" err="1"/>
              <a:t>takos</a:t>
            </a:r>
            <a:r>
              <a:rPr lang="en-GB" i="1" dirty="0"/>
              <a:t> · </a:t>
            </a:r>
            <a:r>
              <a:rPr lang="en-GB" i="1" dirty="0" err="1"/>
              <a:t>toutas</a:t>
            </a:r>
            <a:r>
              <a:rPr lang="en-GB" i="1" dirty="0"/>
              <a:t>[…] </a:t>
            </a:r>
            <a:endParaRPr lang="en-GB" dirty="0"/>
          </a:p>
          <a:p>
            <a:pPr marL="0" indent="0" algn="ctr">
              <a:buNone/>
            </a:pPr>
            <a:r>
              <a:rPr lang="en-GB" dirty="0"/>
              <a:t>right top: </a:t>
            </a:r>
            <a:r>
              <a:rPr lang="en-GB" i="1" dirty="0"/>
              <a:t>] n[…]k[…]</a:t>
            </a:r>
            <a:r>
              <a:rPr lang="en-GB" i="1" dirty="0" err="1"/>
              <a:t>tesasopokaṇị</a:t>
            </a:r>
            <a:r>
              <a:rPr lang="en-GB" i="1" dirty="0"/>
              <a:t>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main text: </a:t>
            </a:r>
          </a:p>
          <a:p>
            <a:pPr marL="0" indent="0" algn="ctr">
              <a:buNone/>
            </a:pPr>
            <a:r>
              <a:rPr lang="en-GB" b="1" i="1" dirty="0" err="1">
                <a:solidFill>
                  <a:srgbClr val="C00000"/>
                </a:solidFill>
              </a:rPr>
              <a:t>tanotaliknoi</a:t>
            </a:r>
            <a:r>
              <a:rPr lang="en-GB" i="1" dirty="0">
                <a:solidFill>
                  <a:srgbClr val="C00000"/>
                </a:solidFill>
              </a:rPr>
              <a:t>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kuitos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lekatos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anokopokios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setupokios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>
                <a:solidFill>
                  <a:srgbClr val="FF0000"/>
                </a:solidFill>
              </a:rPr>
              <a:t>esanekoti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anareuiśeos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tanotalos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b="1" i="1" dirty="0" err="1" smtClean="0"/>
              <a:t>karnitus</a:t>
            </a:r>
            <a:r>
              <a:rPr lang="en-GB" b="1" i="1" dirty="0" smtClean="0"/>
              <a:t> </a:t>
            </a:r>
            <a:endParaRPr lang="en-GB" b="1" dirty="0"/>
          </a:p>
        </p:txBody>
      </p:sp>
      <p:sp>
        <p:nvSpPr>
          <p:cNvPr id="7" name="Content Placeholder 7"/>
          <p:cNvSpPr>
            <a:spLocks noGrp="1"/>
          </p:cNvSpPr>
          <p:nvPr>
            <p:ph sz="quarter" idx="1"/>
          </p:nvPr>
        </p:nvSpPr>
        <p:spPr>
          <a:xfrm>
            <a:off x="683568" y="5229200"/>
            <a:ext cx="8388424" cy="1512168"/>
          </a:xfrm>
        </p:spPr>
        <p:txBody>
          <a:bodyPr>
            <a:normAutofit fontScale="92500"/>
          </a:bodyPr>
          <a:lstStyle/>
          <a:p>
            <a:r>
              <a:rPr lang="en-GB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ONOMASTIC REPERTOIRE</a:t>
            </a:r>
          </a:p>
          <a:p>
            <a:pPr lvl="1" algn="r"/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individual name + patronymic in –</a:t>
            </a:r>
            <a:r>
              <a:rPr lang="en-GB" i="1" u="sng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iknos</a:t>
            </a:r>
            <a:r>
              <a:rPr lang="en-GB" i="1" u="sng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: </a:t>
            </a:r>
            <a:r>
              <a:rPr lang="en-GB" i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The sons of </a:t>
            </a:r>
            <a:r>
              <a:rPr lang="en-GB" i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Dannotalos</a:t>
            </a:r>
            <a:r>
              <a:rPr lang="en-GB" i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, </a:t>
            </a:r>
            <a:r>
              <a:rPr lang="en-GB" i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Quintos</a:t>
            </a:r>
            <a:r>
              <a:rPr lang="en-GB" i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GB" i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legatus</a:t>
            </a:r>
            <a:r>
              <a:rPr lang="en-GB" i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, </a:t>
            </a:r>
            <a:r>
              <a:rPr lang="en-GB" i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Andecombogios</a:t>
            </a:r>
            <a:r>
              <a:rPr lang="en-GB" i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, </a:t>
            </a:r>
            <a:r>
              <a:rPr lang="en-GB" i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Setubogios</a:t>
            </a:r>
            <a:r>
              <a:rPr lang="en-GB" i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and the sons of </a:t>
            </a:r>
            <a:r>
              <a:rPr lang="en-GB" i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Exandecottos</a:t>
            </a:r>
            <a:r>
              <a:rPr lang="en-GB" i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, </a:t>
            </a:r>
            <a:r>
              <a:rPr lang="en-GB" i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Anareui</a:t>
            </a:r>
            <a:r>
              <a:rPr lang="en-GB" b="1" i="1" dirty="0" err="1" smtClean="0">
                <a:solidFill>
                  <a:srgbClr val="FF0000"/>
                </a:solidFill>
              </a:rPr>
              <a:t>š</a:t>
            </a:r>
            <a:r>
              <a:rPr lang="en-GB" i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eos</a:t>
            </a:r>
            <a:r>
              <a:rPr lang="en-GB" i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, </a:t>
            </a:r>
            <a:r>
              <a:rPr lang="en-GB" i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Dannotalos</a:t>
            </a:r>
            <a:r>
              <a:rPr lang="en-GB" i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have set this up.</a:t>
            </a:r>
            <a:endParaRPr lang="en-GB" i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4932040" y="1484784"/>
            <a:ext cx="3096344" cy="504056"/>
          </a:xfrm>
          <a:prstGeom prst="rect">
            <a:avLst/>
          </a:prstGeom>
          <a:solidFill>
            <a:schemeClr val="accent1">
              <a:alpha val="3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860032" y="3284984"/>
            <a:ext cx="3096344" cy="50405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860032" y="4509120"/>
            <a:ext cx="3096344" cy="504056"/>
          </a:xfrm>
          <a:prstGeom prst="rect">
            <a:avLst/>
          </a:prstGeom>
          <a:solidFill>
            <a:srgbClr val="00B0F0">
              <a:alpha val="14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04093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en-GB" dirty="0" err="1" smtClean="0"/>
              <a:t>Briona</a:t>
            </a:r>
            <a:r>
              <a:rPr lang="en-GB" dirty="0" smtClean="0"/>
              <a:t>: Quintus </a:t>
            </a:r>
            <a:r>
              <a:rPr lang="en-GB" dirty="0" err="1" smtClean="0"/>
              <a:t>legatus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7098" y="1268760"/>
            <a:ext cx="6023150" cy="4032448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0" y="1124744"/>
            <a:ext cx="3057098" cy="4134200"/>
          </a:xfrm>
          <a:prstGeom prst="rect">
            <a:avLst/>
          </a:prstGeom>
          <a:solidFill>
            <a:srgbClr val="00B0F0">
              <a:alpha val="29000"/>
            </a:srgbClr>
          </a:solidFill>
        </p:spPr>
        <p:txBody>
          <a:bodyPr vert="horz">
            <a:normAutofit fontScale="77500" lnSpcReduction="20000"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 smtClean="0"/>
              <a:t>transcription</a:t>
            </a:r>
            <a:endParaRPr lang="en-GB" dirty="0"/>
          </a:p>
          <a:p>
            <a:pPr marL="0" indent="0" algn="ctr">
              <a:buNone/>
            </a:pPr>
            <a:r>
              <a:rPr lang="en-GB" dirty="0"/>
              <a:t>left: </a:t>
            </a:r>
            <a:r>
              <a:rPr lang="en-GB" i="1" dirty="0" err="1"/>
              <a:t>takos</a:t>
            </a:r>
            <a:r>
              <a:rPr lang="en-GB" i="1" dirty="0"/>
              <a:t> · </a:t>
            </a:r>
            <a:r>
              <a:rPr lang="en-GB" i="1" dirty="0" err="1"/>
              <a:t>toutas</a:t>
            </a:r>
            <a:r>
              <a:rPr lang="en-GB" i="1" dirty="0"/>
              <a:t>[…] </a:t>
            </a:r>
            <a:endParaRPr lang="en-GB" dirty="0"/>
          </a:p>
          <a:p>
            <a:pPr marL="0" indent="0" algn="ctr">
              <a:buNone/>
            </a:pPr>
            <a:r>
              <a:rPr lang="en-GB" dirty="0"/>
              <a:t>right top: </a:t>
            </a:r>
            <a:r>
              <a:rPr lang="en-GB" i="1" dirty="0"/>
              <a:t>] n[…]k[…]</a:t>
            </a:r>
            <a:r>
              <a:rPr lang="en-GB" i="1" dirty="0" err="1"/>
              <a:t>tesasopokaṇị</a:t>
            </a:r>
            <a:r>
              <a:rPr lang="en-GB" i="1" dirty="0"/>
              <a:t>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main text: </a:t>
            </a:r>
          </a:p>
          <a:p>
            <a:pPr marL="0" indent="0" algn="ctr">
              <a:buNone/>
            </a:pPr>
            <a:r>
              <a:rPr lang="en-GB" i="1" dirty="0" err="1"/>
              <a:t>tanotaliknoi</a:t>
            </a:r>
            <a:r>
              <a:rPr lang="en-GB" i="1" dirty="0"/>
              <a:t>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b="1" i="1" dirty="0" err="1" smtClean="0">
                <a:solidFill>
                  <a:srgbClr val="C00000"/>
                </a:solidFill>
              </a:rPr>
              <a:t>kuitos</a:t>
            </a:r>
            <a:r>
              <a:rPr lang="en-GB" b="1" i="1" dirty="0" smtClean="0">
                <a:solidFill>
                  <a:srgbClr val="C00000"/>
                </a:solidFill>
              </a:rPr>
              <a:t> </a:t>
            </a:r>
            <a:br>
              <a:rPr lang="en-GB" b="1" i="1" dirty="0" smtClean="0">
                <a:solidFill>
                  <a:srgbClr val="C00000"/>
                </a:solidFill>
              </a:rPr>
            </a:br>
            <a:r>
              <a:rPr lang="en-GB" b="1" i="1" dirty="0" err="1" smtClean="0">
                <a:solidFill>
                  <a:srgbClr val="C00000"/>
                </a:solidFill>
              </a:rPr>
              <a:t>lekatos</a:t>
            </a:r>
            <a:r>
              <a:rPr lang="en-GB" b="1" i="1" dirty="0" smtClean="0">
                <a:solidFill>
                  <a:srgbClr val="C00000"/>
                </a:solidFill>
              </a:rPr>
              <a:t>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anokopokios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setupokios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esanekoti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anareuiśeos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tanotalos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karnitus</a:t>
            </a:r>
            <a:r>
              <a:rPr lang="en-GB" i="1" dirty="0" smtClean="0"/>
              <a:t> 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892616" y="5229200"/>
            <a:ext cx="8215888" cy="1512168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KUITOS LEKATOS </a:t>
            </a:r>
            <a:r>
              <a:rPr lang="en-GB" sz="2400" dirty="0" smtClean="0">
                <a:solidFill>
                  <a:schemeClr val="tx1">
                    <a:lumMod val="65000"/>
                    <a:lumOff val="35000"/>
                  </a:schemeClr>
                </a:solidFill>
                <a:sym typeface="Wingdings" panose="05000000000000000000" pitchFamily="2" charset="2"/>
              </a:rPr>
              <a:t> Quintus </a:t>
            </a:r>
            <a:r>
              <a:rPr lang="en-GB" sz="2400" dirty="0" err="1" smtClean="0">
                <a:solidFill>
                  <a:schemeClr val="tx1">
                    <a:lumMod val="65000"/>
                    <a:lumOff val="35000"/>
                  </a:schemeClr>
                </a:solidFill>
                <a:sym typeface="Wingdings" panose="05000000000000000000" pitchFamily="2" charset="2"/>
              </a:rPr>
              <a:t>legatus</a:t>
            </a:r>
            <a:endParaRPr lang="en-GB" sz="2400" dirty="0" smtClean="0">
              <a:solidFill>
                <a:schemeClr val="tx1">
                  <a:lumMod val="65000"/>
                  <a:lumOff val="35000"/>
                </a:schemeClr>
              </a:solidFill>
              <a:sym typeface="Wingdings" panose="05000000000000000000" pitchFamily="2" charset="2"/>
            </a:endParaRPr>
          </a:p>
          <a:p>
            <a:pPr lvl="1" algn="r"/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  <a:sym typeface="Wingdings" panose="05000000000000000000" pitchFamily="2" charset="2"/>
              </a:rPr>
              <a:t>Onomastic repertoire: people adopt (and adapt) Italo-Roman names</a:t>
            </a:r>
          </a:p>
          <a:p>
            <a:pPr lvl="2" algn="r"/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  <a:sym typeface="Wingdings" panose="05000000000000000000" pitchFamily="2" charset="2"/>
              </a:rPr>
              <a:t>But how meaningful was this? A question of identity? </a:t>
            </a:r>
          </a:p>
          <a:p>
            <a:pPr lvl="1" algn="r"/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  <a:sym typeface="Wingdings" panose="05000000000000000000" pitchFamily="2" charset="2"/>
              </a:rPr>
              <a:t>Was </a:t>
            </a:r>
            <a:r>
              <a:rPr lang="en-GB" dirty="0" err="1" smtClean="0">
                <a:solidFill>
                  <a:schemeClr val="tx1">
                    <a:lumMod val="65000"/>
                    <a:lumOff val="35000"/>
                  </a:schemeClr>
                </a:solidFill>
                <a:sym typeface="Wingdings" panose="05000000000000000000" pitchFamily="2" charset="2"/>
              </a:rPr>
              <a:t>Kuitos</a:t>
            </a: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  <a:sym typeface="Wingdings" panose="05000000000000000000" pitchFamily="2" charset="2"/>
              </a:rPr>
              <a:t>/Quintus an ambassador/envoy? Or a magistrate?</a:t>
            </a:r>
          </a:p>
          <a:p>
            <a:pPr lvl="2" algn="r"/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  <a:sym typeface="Wingdings" panose="05000000000000000000" pitchFamily="2" charset="2"/>
              </a:rPr>
              <a:t>cf. </a:t>
            </a:r>
            <a:r>
              <a:rPr lang="en-GB" i="1" dirty="0" err="1" smtClean="0">
                <a:solidFill>
                  <a:schemeClr val="tx1">
                    <a:lumMod val="65000"/>
                    <a:lumOff val="35000"/>
                  </a:schemeClr>
                </a:solidFill>
                <a:sym typeface="Wingdings" panose="05000000000000000000" pitchFamily="2" charset="2"/>
              </a:rPr>
              <a:t>censtur</a:t>
            </a: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  <a:sym typeface="Wingdings" panose="05000000000000000000" pitchFamily="2" charset="2"/>
              </a:rPr>
              <a:t> from </a:t>
            </a:r>
            <a:r>
              <a:rPr lang="en-GB" dirty="0" err="1" smtClean="0">
                <a:solidFill>
                  <a:schemeClr val="tx1">
                    <a:lumMod val="65000"/>
                    <a:lumOff val="35000"/>
                  </a:schemeClr>
                </a:solidFill>
                <a:sym typeface="Wingdings" panose="05000000000000000000" pitchFamily="2" charset="2"/>
              </a:rPr>
              <a:t>Bantia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932040" y="1844824"/>
            <a:ext cx="2592288" cy="792088"/>
          </a:xfrm>
          <a:prstGeom prst="rect">
            <a:avLst/>
          </a:prstGeom>
          <a:solidFill>
            <a:schemeClr val="accent1">
              <a:alpha val="3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34491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en-GB" dirty="0" err="1" smtClean="0"/>
              <a:t>Briona</a:t>
            </a:r>
            <a:r>
              <a:rPr lang="en-GB" dirty="0" smtClean="0"/>
              <a:t>: Quintus </a:t>
            </a:r>
            <a:r>
              <a:rPr lang="en-GB" dirty="0" err="1" smtClean="0"/>
              <a:t>legatus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7098" y="1268760"/>
            <a:ext cx="6023150" cy="4032448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0" y="1124744"/>
            <a:ext cx="3057098" cy="4134200"/>
          </a:xfrm>
          <a:prstGeom prst="rect">
            <a:avLst/>
          </a:prstGeom>
          <a:solidFill>
            <a:srgbClr val="00B0F0">
              <a:alpha val="29000"/>
            </a:srgbClr>
          </a:solidFill>
        </p:spPr>
        <p:txBody>
          <a:bodyPr vert="horz">
            <a:normAutofit fontScale="77500" lnSpcReduction="20000"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 smtClean="0"/>
              <a:t>transcription</a:t>
            </a:r>
            <a:endParaRPr lang="en-GB" dirty="0"/>
          </a:p>
          <a:p>
            <a:pPr marL="0" indent="0" algn="ctr">
              <a:buNone/>
            </a:pPr>
            <a:r>
              <a:rPr lang="en-GB" dirty="0"/>
              <a:t>left: </a:t>
            </a:r>
            <a:r>
              <a:rPr lang="en-GB" i="1" dirty="0" err="1"/>
              <a:t>takos</a:t>
            </a:r>
            <a:r>
              <a:rPr lang="en-GB" i="1" dirty="0"/>
              <a:t> · </a:t>
            </a:r>
            <a:r>
              <a:rPr lang="en-GB" i="1" dirty="0" err="1"/>
              <a:t>toutas</a:t>
            </a:r>
            <a:r>
              <a:rPr lang="en-GB" i="1" dirty="0"/>
              <a:t>[…] </a:t>
            </a:r>
            <a:endParaRPr lang="en-GB" dirty="0"/>
          </a:p>
          <a:p>
            <a:pPr marL="0" indent="0" algn="ctr">
              <a:buNone/>
            </a:pPr>
            <a:r>
              <a:rPr lang="en-GB" dirty="0"/>
              <a:t>right top: </a:t>
            </a:r>
            <a:r>
              <a:rPr lang="en-GB" i="1" dirty="0"/>
              <a:t>] n[…]k[…]</a:t>
            </a:r>
            <a:r>
              <a:rPr lang="en-GB" i="1" dirty="0" err="1"/>
              <a:t>tesasopokaṇị</a:t>
            </a:r>
            <a:r>
              <a:rPr lang="en-GB" i="1" dirty="0"/>
              <a:t>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main text: </a:t>
            </a:r>
          </a:p>
          <a:p>
            <a:pPr marL="0" indent="0" algn="ctr">
              <a:buNone/>
            </a:pPr>
            <a:r>
              <a:rPr lang="en-GB" i="1" dirty="0" err="1"/>
              <a:t>tanotaliknoi</a:t>
            </a:r>
            <a:r>
              <a:rPr lang="en-GB" i="1" dirty="0"/>
              <a:t>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err="1" smtClean="0"/>
              <a:t>kuitos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lekatos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anokopokios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setupokios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esanekoti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anareuiśeos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tanotalos</a:t>
            </a:r>
            <a:r>
              <a:rPr lang="en-GB" i="1" dirty="0" smtClean="0"/>
              <a:t> </a:t>
            </a:r>
            <a:br>
              <a:rPr lang="en-GB" i="1" dirty="0" smtClean="0"/>
            </a:br>
            <a:r>
              <a:rPr lang="en-GB" i="1" dirty="0" err="1" smtClean="0"/>
              <a:t>karnitus</a:t>
            </a:r>
            <a:r>
              <a:rPr lang="en-GB" i="1" dirty="0" smtClean="0"/>
              <a:t> </a:t>
            </a:r>
            <a:endParaRPr lang="en-GB" dirty="0"/>
          </a:p>
        </p:txBody>
      </p:sp>
      <p:sp>
        <p:nvSpPr>
          <p:cNvPr id="7" name="Content Placeholder 7"/>
          <p:cNvSpPr>
            <a:spLocks noGrp="1"/>
          </p:cNvSpPr>
          <p:nvPr>
            <p:ph sz="quarter" idx="1"/>
          </p:nvPr>
        </p:nvSpPr>
        <p:spPr>
          <a:xfrm>
            <a:off x="755576" y="5229200"/>
            <a:ext cx="8215888" cy="1512168"/>
          </a:xfrm>
        </p:spPr>
        <p:txBody>
          <a:bodyPr>
            <a:normAutofit/>
          </a:bodyPr>
          <a:lstStyle/>
          <a:p>
            <a:pPr algn="r"/>
            <a:r>
              <a:rPr lang="en-GB" sz="20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TAKOS TOUTAS </a:t>
            </a:r>
            <a:r>
              <a:rPr lang="en-GB" sz="2000" dirty="0" smtClean="0">
                <a:solidFill>
                  <a:schemeClr val="tx1">
                    <a:lumMod val="65000"/>
                    <a:lumOff val="35000"/>
                  </a:schemeClr>
                </a:solidFill>
                <a:sym typeface="Wingdings" panose="05000000000000000000" pitchFamily="2" charset="2"/>
              </a:rPr>
              <a:t> “by order of the people (</a:t>
            </a:r>
            <a:r>
              <a:rPr lang="en-GB" sz="2000" i="1" dirty="0" err="1" smtClean="0">
                <a:solidFill>
                  <a:schemeClr val="tx1">
                    <a:lumMod val="65000"/>
                    <a:lumOff val="35000"/>
                  </a:schemeClr>
                </a:solidFill>
                <a:sym typeface="Wingdings" panose="05000000000000000000" pitchFamily="2" charset="2"/>
              </a:rPr>
              <a:t>civitas</a:t>
            </a:r>
            <a:r>
              <a:rPr lang="en-GB" sz="2000" dirty="0" smtClean="0">
                <a:solidFill>
                  <a:schemeClr val="tx1">
                    <a:lumMod val="65000"/>
                    <a:lumOff val="35000"/>
                  </a:schemeClr>
                </a:solidFill>
                <a:sym typeface="Wingdings" panose="05000000000000000000" pitchFamily="2" charset="2"/>
              </a:rPr>
              <a:t>)”</a:t>
            </a:r>
          </a:p>
          <a:p>
            <a:pPr lvl="1" algn="r"/>
            <a:r>
              <a:rPr lang="en-GB" sz="2000" dirty="0" smtClean="0">
                <a:solidFill>
                  <a:schemeClr val="tx1">
                    <a:lumMod val="65000"/>
                    <a:lumOff val="35000"/>
                  </a:schemeClr>
                </a:solidFill>
                <a:sym typeface="Wingdings" panose="05000000000000000000" pitchFamily="2" charset="2"/>
              </a:rPr>
              <a:t>for </a:t>
            </a:r>
            <a:r>
              <a:rPr lang="en-GB" sz="2000" i="1" dirty="0" smtClean="0">
                <a:solidFill>
                  <a:schemeClr val="tx1">
                    <a:lumMod val="65000"/>
                    <a:lumOff val="35000"/>
                  </a:schemeClr>
                </a:solidFill>
                <a:sym typeface="Wingdings" panose="05000000000000000000" pitchFamily="2" charset="2"/>
              </a:rPr>
              <a:t>touta</a:t>
            </a:r>
            <a:r>
              <a:rPr lang="en-GB" sz="2000" dirty="0" smtClean="0">
                <a:solidFill>
                  <a:schemeClr val="tx1">
                    <a:lumMod val="65000"/>
                    <a:lumOff val="35000"/>
                  </a:schemeClr>
                </a:solidFill>
                <a:sym typeface="Wingdings" panose="05000000000000000000" pitchFamily="2" charset="2"/>
              </a:rPr>
              <a:t>: cf. Old Irish </a:t>
            </a:r>
            <a:r>
              <a:rPr lang="en-GB" sz="2000" i="1" dirty="0" err="1" smtClean="0">
                <a:solidFill>
                  <a:schemeClr val="tx1">
                    <a:lumMod val="65000"/>
                    <a:lumOff val="35000"/>
                  </a:schemeClr>
                </a:solidFill>
                <a:sym typeface="Wingdings" panose="05000000000000000000" pitchFamily="2" charset="2"/>
              </a:rPr>
              <a:t>tuath</a:t>
            </a:r>
            <a:r>
              <a:rPr lang="en-GB" sz="2000" dirty="0" smtClean="0">
                <a:solidFill>
                  <a:schemeClr val="tx1">
                    <a:lumMod val="65000"/>
                    <a:lumOff val="35000"/>
                  </a:schemeClr>
                </a:solidFill>
                <a:sym typeface="Wingdings" panose="05000000000000000000" pitchFamily="2" charset="2"/>
              </a:rPr>
              <a:t> or </a:t>
            </a:r>
            <a:r>
              <a:rPr lang="en-GB" sz="2000" dirty="0" err="1" smtClean="0">
                <a:solidFill>
                  <a:schemeClr val="tx1">
                    <a:lumMod val="65000"/>
                    <a:lumOff val="35000"/>
                  </a:schemeClr>
                </a:solidFill>
                <a:sym typeface="Wingdings" panose="05000000000000000000" pitchFamily="2" charset="2"/>
              </a:rPr>
              <a:t>Samnite</a:t>
            </a:r>
            <a:r>
              <a:rPr lang="en-GB" sz="2000" dirty="0" smtClean="0">
                <a:solidFill>
                  <a:schemeClr val="tx1">
                    <a:lumMod val="65000"/>
                    <a:lumOff val="35000"/>
                  </a:schemeClr>
                </a:solidFill>
                <a:sym typeface="Wingdings" panose="05000000000000000000" pitchFamily="2" charset="2"/>
              </a:rPr>
              <a:t> </a:t>
            </a:r>
            <a:r>
              <a:rPr lang="en-GB" sz="2000" i="1" dirty="0" err="1" smtClean="0">
                <a:solidFill>
                  <a:schemeClr val="tx1">
                    <a:lumMod val="65000"/>
                    <a:lumOff val="35000"/>
                  </a:schemeClr>
                </a:solidFill>
                <a:sym typeface="Wingdings" panose="05000000000000000000" pitchFamily="2" charset="2"/>
              </a:rPr>
              <a:t>tuta</a:t>
            </a:r>
            <a:endParaRPr lang="en-GB" sz="2000" i="1" dirty="0" smtClean="0">
              <a:solidFill>
                <a:schemeClr val="tx1">
                  <a:lumMod val="65000"/>
                  <a:lumOff val="35000"/>
                </a:schemeClr>
              </a:solidFill>
              <a:sym typeface="Wingdings" panose="05000000000000000000" pitchFamily="2" charset="2"/>
            </a:endParaRPr>
          </a:p>
          <a:p>
            <a:pPr lvl="1" algn="r"/>
            <a:r>
              <a:rPr lang="en-GB" sz="2000" dirty="0" smtClean="0">
                <a:solidFill>
                  <a:schemeClr val="tx1">
                    <a:lumMod val="65000"/>
                    <a:lumOff val="35000"/>
                  </a:schemeClr>
                </a:solidFill>
                <a:sym typeface="Wingdings" panose="05000000000000000000" pitchFamily="2" charset="2"/>
              </a:rPr>
              <a:t>state formation processes  societal organisation</a:t>
            </a:r>
          </a:p>
        </p:txBody>
      </p:sp>
    </p:spTree>
    <p:extLst>
      <p:ext uri="{BB962C8B-B14F-4D97-AF65-F5344CB8AC3E}">
        <p14:creationId xmlns:p14="http://schemas.microsoft.com/office/powerpoint/2010/main" val="93692232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en-GB" dirty="0" err="1" smtClean="0"/>
              <a:t>Cureggio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155" b="94297" l="1603" r="98291">
                        <a14:foregroundMark x1="29274" y1="83523" x2="29274" y2="83523"/>
                        <a14:foregroundMark x1="29274" y1="83523" x2="29274" y2="83523"/>
                        <a14:foregroundMark x1="28098" y1="78707" x2="28098" y2="78707"/>
                        <a14:foregroundMark x1="44551" y1="81242" x2="44551" y2="81242"/>
                        <a14:foregroundMark x1="54915" y1="80355" x2="54915" y2="80355"/>
                        <a14:foregroundMark x1="32265" y1="94297" x2="32265" y2="94297"/>
                        <a14:foregroundMark x1="71581" y1="44613" x2="71581" y2="44613"/>
                        <a14:foregroundMark x1="95085" y1="46641" x2="95085" y2="46641"/>
                        <a14:foregroundMark x1="98611" y1="47529" x2="98611" y2="47529"/>
                        <a14:foregroundMark x1="49466" y1="19392" x2="49466" y2="19392"/>
                        <a14:foregroundMark x1="52137" y1="6717" x2="52137" y2="6717"/>
                        <a14:foregroundMark x1="56838" y1="2155" x2="56838" y2="2155"/>
                        <a14:foregroundMark x1="5662" y1="40431" x2="5662" y2="40431"/>
                        <a14:foregroundMark x1="1603" y1="39797" x2="1603" y2="3979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620688"/>
            <a:ext cx="5424959" cy="4574652"/>
          </a:xfrm>
          <a:prstGeom prst="rect">
            <a:avLst/>
          </a:prstGeom>
        </p:spPr>
      </p:pic>
      <p:sp>
        <p:nvSpPr>
          <p:cNvPr id="9" name="Content Placeholder 6"/>
          <p:cNvSpPr txBox="1">
            <a:spLocks/>
          </p:cNvSpPr>
          <p:nvPr/>
        </p:nvSpPr>
        <p:spPr>
          <a:xfrm>
            <a:off x="1362415" y="3717032"/>
            <a:ext cx="7626432" cy="288032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lvl="1" indent="0" algn="r">
              <a:buNone/>
            </a:pPr>
            <a:r>
              <a:rPr lang="en-GB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--]to[---]</a:t>
            </a:r>
            <a:r>
              <a:rPr lang="en-GB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iknos</a:t>
            </a:r>
            <a:r>
              <a:rPr lang="en-GB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Matopokios</a:t>
            </a:r>
            <a:r>
              <a:rPr lang="en-GB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Sola</a:t>
            </a:r>
            <a:br>
              <a:rPr lang="en-GB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Nimonikna</a:t>
            </a:r>
            <a:endParaRPr lang="en-GB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74320" lvl="1" indent="0" algn="r">
              <a:buNone/>
            </a:pPr>
            <a:r>
              <a:rPr lang="en-GB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“X, son of Y, </a:t>
            </a:r>
            <a:r>
              <a:rPr lang="en-GB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Matobogios</a:t>
            </a:r>
            <a:r>
              <a:rPr lang="en-GB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en-GB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(and) Sola, daughter of </a:t>
            </a:r>
            <a:r>
              <a:rPr lang="en-GB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Nimone</a:t>
            </a:r>
            <a:r>
              <a:rPr lang="en-GB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.”</a:t>
            </a:r>
            <a:endParaRPr lang="en-GB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Naming practices</a:t>
            </a:r>
          </a:p>
          <a:p>
            <a:pPr lvl="1"/>
            <a:r>
              <a:rPr lang="en-GB" dirty="0" smtClean="0"/>
              <a:t>usually single names</a:t>
            </a:r>
            <a:br>
              <a:rPr lang="en-GB" dirty="0" smtClean="0"/>
            </a:br>
            <a:r>
              <a:rPr lang="en-GB" dirty="0" smtClean="0"/>
              <a:t>+ filiation</a:t>
            </a:r>
          </a:p>
          <a:p>
            <a:pPr lvl="1"/>
            <a:r>
              <a:rPr lang="en-GB" dirty="0" smtClean="0"/>
              <a:t>But here: </a:t>
            </a:r>
            <a:br>
              <a:rPr lang="en-GB" dirty="0" smtClean="0"/>
            </a:br>
            <a:r>
              <a:rPr lang="en-GB" dirty="0" smtClean="0"/>
              <a:t>a kind of </a:t>
            </a:r>
            <a:r>
              <a:rPr lang="en-GB" b="1" i="1" dirty="0" err="1" smtClean="0"/>
              <a:t>nomen</a:t>
            </a:r>
            <a:r>
              <a:rPr lang="en-GB" b="1" i="1" dirty="0" smtClean="0"/>
              <a:t> </a:t>
            </a:r>
            <a:r>
              <a:rPr lang="en-GB" b="1" i="1" dirty="0" err="1" smtClean="0"/>
              <a:t>gentilis</a:t>
            </a:r>
            <a:r>
              <a:rPr lang="en-GB" b="1" dirty="0" smtClean="0"/>
              <a:t>,</a:t>
            </a:r>
            <a:br>
              <a:rPr lang="en-GB" b="1" dirty="0" smtClean="0"/>
            </a:br>
            <a:r>
              <a:rPr lang="en-GB" dirty="0" smtClean="0"/>
              <a:t>in addition to filiation</a:t>
            </a:r>
            <a:r>
              <a:rPr lang="en-GB" i="1" dirty="0" smtClean="0"/>
              <a:t>:</a:t>
            </a:r>
            <a:br>
              <a:rPr lang="en-GB" i="1" dirty="0" smtClean="0"/>
            </a:br>
            <a:r>
              <a:rPr lang="en-GB" b="1" i="1" dirty="0" err="1" smtClean="0"/>
              <a:t>Matobogios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917730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162" b="99230" l="49142" r="99301">
                        <a14:foregroundMark x1="75906" y1="11682" x2="75906" y2="11682"/>
                        <a14:foregroundMark x1="90655" y1="20796" x2="90655" y2="20796"/>
                        <a14:foregroundMark x1="92498" y1="22978" x2="92498" y2="22978"/>
                        <a14:foregroundMark x1="91227" y1="21566" x2="91227" y2="21566"/>
                        <a14:foregroundMark x1="89256" y1="17458" x2="89256" y2="17458"/>
                        <a14:foregroundMark x1="86713" y1="16431" x2="86713" y2="16431"/>
                        <a14:foregroundMark x1="57597" y1="19384" x2="57597" y2="19384"/>
                        <a14:foregroundMark x1="59758" y1="16431" x2="59758" y2="16431"/>
                        <a14:foregroundMark x1="58487" y1="18228" x2="58487" y2="18228"/>
                        <a14:foregroundMark x1="55435" y1="24005" x2="55435" y2="24005"/>
                        <a14:foregroundMark x1="56707" y1="21823" x2="56707" y2="21823"/>
                      </a14:backgroundRemoval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885"/>
          <a:stretch/>
        </p:blipFill>
        <p:spPr>
          <a:xfrm rot="4071643">
            <a:off x="4066766" y="332325"/>
            <a:ext cx="4937651" cy="53603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Lepontic</a:t>
            </a:r>
            <a:r>
              <a:rPr lang="en-GB" dirty="0" smtClean="0"/>
              <a:t> coin legends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 smtClean="0"/>
              <a:t>Padane</a:t>
            </a:r>
            <a:r>
              <a:rPr lang="en-GB" dirty="0" smtClean="0"/>
              <a:t> drachma</a:t>
            </a:r>
          </a:p>
          <a:p>
            <a:pPr lvl="1"/>
            <a:r>
              <a:rPr lang="en-GB" dirty="0" smtClean="0"/>
              <a:t>from the 3</a:t>
            </a:r>
            <a:r>
              <a:rPr lang="en-GB" baseline="30000" dirty="0" smtClean="0"/>
              <a:t>rd</a:t>
            </a:r>
            <a:r>
              <a:rPr lang="en-GB" dirty="0" smtClean="0"/>
              <a:t> century B.C.</a:t>
            </a:r>
            <a:br>
              <a:rPr lang="en-GB" dirty="0" smtClean="0"/>
            </a:br>
            <a:r>
              <a:rPr lang="en-GB" dirty="0" smtClean="0"/>
              <a:t>at least down to 89 B.C.</a:t>
            </a:r>
          </a:p>
          <a:p>
            <a:pPr lvl="1"/>
            <a:r>
              <a:rPr lang="en-GB" dirty="0" err="1" smtClean="0"/>
              <a:t>Lepontic</a:t>
            </a:r>
            <a:r>
              <a:rPr lang="en-GB" dirty="0" smtClean="0"/>
              <a:t> coin legends:</a:t>
            </a:r>
            <a:br>
              <a:rPr lang="en-GB" dirty="0" smtClean="0"/>
            </a:br>
            <a:r>
              <a:rPr lang="en-GB" dirty="0" smtClean="0"/>
              <a:t>only in last phases,</a:t>
            </a:r>
            <a:br>
              <a:rPr lang="en-GB" dirty="0" smtClean="0"/>
            </a:br>
            <a:r>
              <a:rPr lang="en-GB" dirty="0" smtClean="0"/>
              <a:t>around Milan/</a:t>
            </a:r>
            <a:br>
              <a:rPr lang="en-GB" dirty="0" smtClean="0"/>
            </a:br>
            <a:r>
              <a:rPr lang="en-GB" dirty="0" smtClean="0"/>
              <a:t>Novara/Vercelli</a:t>
            </a:r>
          </a:p>
          <a:p>
            <a:pPr lvl="1"/>
            <a:r>
              <a:rPr lang="en-GB" dirty="0" smtClean="0"/>
              <a:t>e.g. </a:t>
            </a:r>
            <a:r>
              <a:rPr lang="en-GB" i="1" u="sng" dirty="0" err="1" smtClean="0"/>
              <a:t>toutio</a:t>
            </a:r>
            <a:r>
              <a:rPr lang="en-GB" i="1" dirty="0" err="1" smtClean="0"/>
              <a:t>pouos</a:t>
            </a:r>
            <a:r>
              <a:rPr lang="en-GB" dirty="0" smtClean="0"/>
              <a:t>,</a:t>
            </a:r>
            <a:br>
              <a:rPr lang="en-GB" dirty="0" smtClean="0"/>
            </a:br>
            <a:r>
              <a:rPr lang="en-GB" dirty="0" smtClean="0"/>
              <a:t>and </a:t>
            </a:r>
            <a:r>
              <a:rPr lang="en-GB" i="1" dirty="0" err="1" smtClean="0"/>
              <a:t>rikos</a:t>
            </a:r>
            <a:r>
              <a:rPr lang="en-GB" i="1" dirty="0" smtClean="0"/>
              <a:t>/</a:t>
            </a:r>
            <a:r>
              <a:rPr lang="en-GB" i="1" dirty="0" err="1" smtClean="0"/>
              <a:t>rikoi</a:t>
            </a:r>
            <a:r>
              <a:rPr lang="en-GB" dirty="0" smtClean="0"/>
              <a:t> “</a:t>
            </a:r>
            <a:r>
              <a:rPr lang="en-GB" dirty="0" err="1" smtClean="0"/>
              <a:t>rix</a:t>
            </a:r>
            <a:r>
              <a:rPr lang="en-GB" dirty="0" smtClean="0"/>
              <a:t>”</a:t>
            </a:r>
          </a:p>
          <a:p>
            <a:pPr lvl="1"/>
            <a:r>
              <a:rPr lang="en-GB" dirty="0" err="1" smtClean="0"/>
              <a:t>Ikonography</a:t>
            </a:r>
            <a:r>
              <a:rPr lang="en-GB" dirty="0" smtClean="0"/>
              <a:t>: </a:t>
            </a:r>
            <a:br>
              <a:rPr lang="en-GB" dirty="0" smtClean="0"/>
            </a:br>
            <a:r>
              <a:rPr lang="en-GB" dirty="0" smtClean="0"/>
              <a:t>more and more abstract</a:t>
            </a:r>
          </a:p>
          <a:p>
            <a:pPr lvl="1"/>
            <a:r>
              <a:rPr lang="en-GB" dirty="0" smtClean="0"/>
              <a:t>no “Romanisation” ?</a:t>
            </a:r>
          </a:p>
          <a:p>
            <a:pPr lvl="1"/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972" b="92023" l="57226" r="9715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5602" t="9660" b="5035"/>
          <a:stretch/>
        </p:blipFill>
        <p:spPr>
          <a:xfrm>
            <a:off x="3779912" y="4149080"/>
            <a:ext cx="3491880" cy="34378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59788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Gallo-Greek in Southern Gaul</a:t>
            </a:r>
            <a:endParaRPr lang="en-GB" dirty="0"/>
          </a:p>
        </p:txBody>
      </p:sp>
      <p:pic>
        <p:nvPicPr>
          <p:cNvPr id="4" name="Picture 2" descr="http://www.gottwein.de/latine/map/ga01_nar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21" b="1714"/>
          <a:stretch/>
        </p:blipFill>
        <p:spPr bwMode="auto">
          <a:xfrm>
            <a:off x="2782331" y="1864194"/>
            <a:ext cx="6182157" cy="4805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South of Gaul, Roman province since 125 B.C.</a:t>
            </a:r>
          </a:p>
          <a:p>
            <a:pPr lvl="1"/>
            <a:r>
              <a:rPr lang="en-GB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</a:t>
            </a:r>
            <a:r>
              <a:rPr lang="en-GB" sz="2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Provincia</a:t>
            </a:r>
            <a:r>
              <a:rPr lang="en-GB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”, </a:t>
            </a:r>
            <a:r>
              <a:rPr lang="en-GB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later </a:t>
            </a:r>
            <a:r>
              <a:rPr lang="en-GB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Gallia </a:t>
            </a:r>
            <a:r>
              <a:rPr lang="en-GB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Narbonensis</a:t>
            </a:r>
            <a:br>
              <a:rPr lang="en-GB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(after Narbo </a:t>
            </a:r>
            <a:r>
              <a:rPr lang="en-GB" sz="2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Martius</a:t>
            </a:r>
            <a:r>
              <a:rPr lang="en-GB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en-GB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281" b="99365" l="723" r="97742">
                        <a14:foregroundMark x1="56369" y1="97036" x2="56369" y2="97036"/>
                        <a14:foregroundMark x1="63324" y1="96542" x2="63324" y2="96542"/>
                        <a14:foregroundMark x1="41825" y1="99435" x2="41825" y2="99435"/>
                        <a14:foregroundMark x1="93225" y1="82639" x2="93225" y2="82639"/>
                        <a14:foregroundMark x1="97742" y1="69654" x2="97742" y2="69654"/>
                        <a14:foregroundMark x1="2529" y1="61397" x2="2529" y2="61397"/>
                        <a14:foregroundMark x1="3433" y1="57869" x2="3433" y2="57869"/>
                        <a14:foregroundMark x1="1626" y1="72265" x2="1626" y2="7226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742345"/>
            <a:ext cx="3236657" cy="414303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79512" y="299695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Nimes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5796136" y="4633844"/>
            <a:ext cx="468560" cy="360040"/>
          </a:xfrm>
          <a:prstGeom prst="ellipse">
            <a:avLst/>
          </a:prstGeom>
          <a:solidFill>
            <a:srgbClr val="FFFF00">
              <a:alpha val="4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6300192" y="4786244"/>
            <a:ext cx="468560" cy="360040"/>
          </a:xfrm>
          <a:prstGeom prst="ellipse">
            <a:avLst/>
          </a:prstGeom>
          <a:solidFill>
            <a:srgbClr val="FFFF00">
              <a:alpha val="4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6100412" y="4966264"/>
            <a:ext cx="468560" cy="360040"/>
          </a:xfrm>
          <a:prstGeom prst="ellipse">
            <a:avLst/>
          </a:prstGeom>
          <a:solidFill>
            <a:srgbClr val="FFFF00">
              <a:alpha val="4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6369185" y="2742345"/>
            <a:ext cx="468560" cy="360040"/>
          </a:xfrm>
          <a:prstGeom prst="ellipse">
            <a:avLst/>
          </a:prstGeom>
          <a:solidFill>
            <a:srgbClr val="FFFF00">
              <a:alpha val="4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4572000" y="5445224"/>
            <a:ext cx="468560" cy="360040"/>
          </a:xfrm>
          <a:prstGeom prst="ellipse">
            <a:avLst/>
          </a:prstGeom>
          <a:solidFill>
            <a:srgbClr val="FFFF00">
              <a:alpha val="4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6762308" y="5085184"/>
            <a:ext cx="468560" cy="360040"/>
          </a:xfrm>
          <a:prstGeom prst="ellipse">
            <a:avLst/>
          </a:prstGeom>
          <a:solidFill>
            <a:srgbClr val="FFFF00">
              <a:alpha val="4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6273277" y="4365104"/>
            <a:ext cx="468560" cy="360040"/>
          </a:xfrm>
          <a:prstGeom prst="ellipse">
            <a:avLst/>
          </a:prstGeom>
          <a:solidFill>
            <a:srgbClr val="FFFF00">
              <a:alpha val="4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6300192" y="2348880"/>
            <a:ext cx="468560" cy="360040"/>
          </a:xfrm>
          <a:prstGeom prst="ellipse">
            <a:avLst/>
          </a:prstGeom>
          <a:solidFill>
            <a:srgbClr val="FFFF00">
              <a:alpha val="4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5040560" y="5344917"/>
            <a:ext cx="468560" cy="360040"/>
          </a:xfrm>
          <a:prstGeom prst="ellipse">
            <a:avLst/>
          </a:prstGeom>
          <a:solidFill>
            <a:srgbClr val="00B050">
              <a:alpha val="4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6716796" y="5344917"/>
            <a:ext cx="468560" cy="360040"/>
          </a:xfrm>
          <a:prstGeom prst="ellipse">
            <a:avLst/>
          </a:prstGeom>
          <a:solidFill>
            <a:srgbClr val="00B050">
              <a:alpha val="4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7596336" y="5618613"/>
            <a:ext cx="468560" cy="360040"/>
          </a:xfrm>
          <a:prstGeom prst="ellipse">
            <a:avLst/>
          </a:prstGeom>
          <a:solidFill>
            <a:srgbClr val="00B050">
              <a:alpha val="4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8388424" y="4905164"/>
            <a:ext cx="468560" cy="360040"/>
          </a:xfrm>
          <a:prstGeom prst="ellipse">
            <a:avLst/>
          </a:prstGeom>
          <a:solidFill>
            <a:srgbClr val="00B050">
              <a:alpha val="4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/>
          <p:cNvSpPr txBox="1"/>
          <p:nvPr/>
        </p:nvSpPr>
        <p:spPr>
          <a:xfrm rot="20120936">
            <a:off x="5185533" y="4138771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Volcae</a:t>
            </a:r>
            <a:endParaRPr lang="en-GB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821844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en-GB" dirty="0" smtClean="0"/>
              <a:t>Gallo-Greek in Southern Gaul</a:t>
            </a:r>
            <a:endParaRPr lang="en-GB" dirty="0"/>
          </a:p>
        </p:txBody>
      </p:sp>
      <p:sp>
        <p:nvSpPr>
          <p:cNvPr id="5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r>
              <a:rPr lang="en-GB" dirty="0" smtClean="0"/>
              <a:t>Continued </a:t>
            </a:r>
            <a:r>
              <a:rPr lang="en-GB" dirty="0" smtClean="0"/>
              <a:t>use of Gallo-Greek </a:t>
            </a:r>
            <a:r>
              <a:rPr lang="en-GB" dirty="0" smtClean="0"/>
              <a:t>epigraphy</a:t>
            </a:r>
          </a:p>
          <a:p>
            <a:pPr lvl="1"/>
            <a:r>
              <a:rPr lang="en-GB" dirty="0" smtClean="0"/>
              <a:t>Why Greek, not Latin? </a:t>
            </a:r>
          </a:p>
          <a:p>
            <a:pPr lvl="1"/>
            <a:r>
              <a:rPr lang="en-GB" dirty="0" smtClean="0"/>
              <a:t>Vitrolles (G-108)</a:t>
            </a:r>
          </a:p>
          <a:p>
            <a:pPr lvl="2"/>
            <a:r>
              <a:rPr lang="en-GB" dirty="0" smtClean="0"/>
              <a:t>dating ? mid-1</a:t>
            </a:r>
            <a:r>
              <a:rPr lang="en-GB" baseline="30000" dirty="0" smtClean="0"/>
              <a:t>st</a:t>
            </a:r>
            <a:r>
              <a:rPr lang="en-GB" dirty="0" smtClean="0"/>
              <a:t> c. B.C.?</a:t>
            </a:r>
          </a:p>
          <a:p>
            <a:pPr lvl="2"/>
            <a:r>
              <a:rPr lang="en-GB" dirty="0" smtClean="0"/>
              <a:t>a Roman magistracy ?</a:t>
            </a:r>
          </a:p>
          <a:p>
            <a:pPr lvl="2"/>
            <a:r>
              <a:rPr lang="en-GB" dirty="0" smtClean="0"/>
              <a:t>…</a:t>
            </a:r>
            <a:endParaRPr lang="en-GB" dirty="0"/>
          </a:p>
        </p:txBody>
      </p:sp>
      <p:pic>
        <p:nvPicPr>
          <p:cNvPr id="4098" name="Picture 2" descr="C:\Users\Ralph\Documents\Artikel\RAC2001 Becoming Roman Speaking Latin\inscription vitrolles.T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0824" y="2060848"/>
            <a:ext cx="4378654" cy="2364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4860032" y="2708920"/>
            <a:ext cx="2304256" cy="534291"/>
          </a:xfrm>
          <a:prstGeom prst="rect">
            <a:avLst/>
          </a:prstGeom>
          <a:solidFill>
            <a:srgbClr val="00B050">
              <a:alpha val="2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07504" y="3861048"/>
            <a:ext cx="3960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 err="1" smtClean="0"/>
              <a:t>Atioualos</a:t>
            </a:r>
            <a:r>
              <a:rPr lang="en-GB" dirty="0" smtClean="0"/>
              <a:t>, son of </a:t>
            </a:r>
            <a:r>
              <a:rPr lang="en-GB" dirty="0" err="1" smtClean="0"/>
              <a:t>Adretos</a:t>
            </a:r>
            <a:r>
              <a:rPr lang="en-GB" dirty="0" smtClean="0"/>
              <a:t>, </a:t>
            </a:r>
            <a:r>
              <a:rPr lang="en-GB" i="1" dirty="0" err="1" smtClean="0"/>
              <a:t>praitor</a:t>
            </a:r>
            <a:r>
              <a:rPr lang="en-GB" dirty="0" smtClean="0"/>
              <a:t>  Soma(</a:t>
            </a:r>
            <a:r>
              <a:rPr lang="en-GB" dirty="0" err="1" smtClean="0"/>
              <a:t>enses</a:t>
            </a:r>
            <a:r>
              <a:rPr lang="en-GB" dirty="0" smtClean="0"/>
              <a:t>)</a:t>
            </a:r>
            <a:endParaRPr lang="en-GB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385407"/>
            <a:ext cx="3960440" cy="18519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268" b="95442" l="2447" r="94105">
                        <a14:foregroundMark x1="5562" y1="33048" x2="5562" y2="33048"/>
                        <a14:foregroundMark x1="32369" y1="50142" x2="32369" y2="50142"/>
                        <a14:foregroundMark x1="68743" y1="72080" x2="68743" y2="72080"/>
                        <a14:foregroundMark x1="93437" y1="84615" x2="93437" y2="84615"/>
                        <a14:foregroundMark x1="94105" y1="37892" x2="94105" y2="37892"/>
                        <a14:foregroundMark x1="87430" y1="32194" x2="87430" y2="32194"/>
                        <a14:foregroundMark x1="78754" y1="19658" x2="78754" y2="19658"/>
                        <a14:foregroundMark x1="64516" y1="44160" x2="64516" y2="44160"/>
                        <a14:foregroundMark x1="63515" y1="65812" x2="63515" y2="65812"/>
                        <a14:foregroundMark x1="76418" y1="86895" x2="76418" y2="86895"/>
                        <a14:foregroundMark x1="71858" y1="95442" x2="71858" y2="95442"/>
                        <a14:foregroundMark x1="39488" y1="90883" x2="39488" y2="90883"/>
                        <a14:foregroundMark x1="18687" y1="87749" x2="18687" y2="87749"/>
                        <a14:foregroundMark x1="9900" y1="79772" x2="9900" y2="79772"/>
                        <a14:foregroundMark x1="2558" y1="80912" x2="2558" y2="80912"/>
                        <a14:foregroundMark x1="48721" y1="21083" x2="48721" y2="21083"/>
                        <a14:foregroundMark x1="42603" y1="11111" x2="42603" y2="11111"/>
                        <a14:foregroundMark x1="53504" y1="9402" x2="53504" y2="9402"/>
                        <a14:foregroundMark x1="58621" y1="15670" x2="58621" y2="15670"/>
                        <a14:foregroundMark x1="67631" y1="15954" x2="67631" y2="15954"/>
                        <a14:foregroundMark x1="76752" y1="13390" x2="76752" y2="13390"/>
                        <a14:foregroundMark x1="84538" y1="14245" x2="84538" y2="14245"/>
                        <a14:foregroundMark x1="84316" y1="34758" x2="84316" y2="34758"/>
                        <a14:foregroundMark x1="80756" y1="63248" x2="80756" y2="63248"/>
                        <a14:foregroundMark x1="83315" y1="82906" x2="83315" y2="8290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141" y="4365104"/>
            <a:ext cx="4893937" cy="1910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264277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30" t="8438" r="7580" b="9799"/>
          <a:stretch/>
        </p:blipFill>
        <p:spPr>
          <a:xfrm>
            <a:off x="5004048" y="1364185"/>
            <a:ext cx="3888432" cy="5017143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63688" y="2996952"/>
            <a:ext cx="2952328" cy="4572000"/>
          </a:xfrm>
        </p:spPr>
        <p:txBody>
          <a:bodyPr>
            <a:normAutofit/>
          </a:bodyPr>
          <a:lstStyle/>
          <a:p>
            <a:r>
              <a:rPr lang="en-GB" sz="2000" dirty="0" smtClean="0"/>
              <a:t>KASSI|TALOS </a:t>
            </a:r>
            <a:r>
              <a:rPr lang="en-GB" sz="2000" dirty="0"/>
              <a:t>| </a:t>
            </a:r>
            <a:r>
              <a:rPr lang="en-GB" sz="2000" dirty="0" smtClean="0"/>
              <a:t>OUERSI|KNOS </a:t>
            </a:r>
            <a:r>
              <a:rPr lang="en-GB" sz="2000" dirty="0" smtClean="0">
                <a:solidFill>
                  <a:srgbClr val="7030A0"/>
                </a:solidFill>
              </a:rPr>
              <a:t>D|EDE </a:t>
            </a:r>
            <a:br>
              <a:rPr lang="en-GB" sz="2000" dirty="0" smtClean="0">
                <a:solidFill>
                  <a:srgbClr val="7030A0"/>
                </a:solidFill>
              </a:rPr>
            </a:br>
            <a:r>
              <a:rPr lang="en-GB" sz="2000" dirty="0" smtClean="0">
                <a:solidFill>
                  <a:srgbClr val="7030A0"/>
                </a:solidFill>
              </a:rPr>
              <a:t>BR|ATOU </a:t>
            </a:r>
            <a:r>
              <a:rPr lang="en-GB" sz="2000" dirty="0">
                <a:solidFill>
                  <a:srgbClr val="7030A0"/>
                </a:solidFill>
              </a:rPr>
              <a:t>D|EKANT|EN </a:t>
            </a:r>
            <a:r>
              <a:rPr lang="en-GB" sz="2000" dirty="0"/>
              <a:t>ALA|[.]</a:t>
            </a:r>
            <a:r>
              <a:rPr lang="en-GB" sz="2000" dirty="0" smtClean="0"/>
              <a:t>EINO|UI</a:t>
            </a:r>
            <a:endParaRPr lang="en-GB" sz="2000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301752" y="1527048"/>
            <a:ext cx="8503920" cy="4572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Continued use of Gallo-Greek epigraphy</a:t>
            </a:r>
          </a:p>
          <a:p>
            <a:pPr lvl="1"/>
            <a:r>
              <a:rPr lang="en-GB" dirty="0" smtClean="0"/>
              <a:t>Nimes (G-206)</a:t>
            </a:r>
          </a:p>
          <a:p>
            <a:pPr lvl="2"/>
            <a:r>
              <a:rPr lang="en-GB" dirty="0" smtClean="0"/>
              <a:t>dating ?  1</a:t>
            </a:r>
            <a:r>
              <a:rPr lang="en-GB" baseline="30000" dirty="0" smtClean="0"/>
              <a:t>st</a:t>
            </a:r>
            <a:r>
              <a:rPr lang="en-GB" dirty="0" smtClean="0"/>
              <a:t> c. B.C. ?</a:t>
            </a:r>
          </a:p>
          <a:p>
            <a:pPr lvl="2"/>
            <a:endParaRPr lang="en-GB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en-GB" dirty="0" smtClean="0"/>
              <a:t>Gallo-Greek in Southern Gaul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907704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Gallo-Greek in Southern Gaul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0326" y="1844824"/>
            <a:ext cx="2616102" cy="44836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r>
              <a:rPr lang="en-GB" dirty="0" smtClean="0"/>
              <a:t>Continued </a:t>
            </a:r>
            <a:r>
              <a:rPr lang="en-GB" dirty="0" smtClean="0"/>
              <a:t>use of Gallo-Greek </a:t>
            </a:r>
            <a:r>
              <a:rPr lang="en-GB" dirty="0" smtClean="0"/>
              <a:t>epigraphy</a:t>
            </a:r>
          </a:p>
          <a:p>
            <a:pPr lvl="1"/>
            <a:r>
              <a:rPr lang="en-GB" dirty="0" smtClean="0"/>
              <a:t>Glanum (G-108)</a:t>
            </a:r>
          </a:p>
          <a:p>
            <a:pPr lvl="2"/>
            <a:r>
              <a:rPr lang="en-GB" dirty="0" smtClean="0"/>
              <a:t>dating ? prior to Augustus ?</a:t>
            </a:r>
          </a:p>
          <a:p>
            <a:pPr lvl="2"/>
            <a:r>
              <a:rPr lang="en-GB" dirty="0">
                <a:solidFill>
                  <a:srgbClr val="7030A0"/>
                </a:solidFill>
              </a:rPr>
              <a:t>MATRE|BO GLA|NEIKA|BO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BRA|TOU DE|KANTEN</a:t>
            </a:r>
            <a:r>
              <a:rPr lang="en-GB" dirty="0" smtClean="0"/>
              <a:t>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14342" y="6328445"/>
            <a:ext cx="2478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 smtClean="0"/>
              <a:t>Glanum</a:t>
            </a:r>
            <a:r>
              <a:rPr lang="en-GB" sz="1600" i="1" dirty="0" smtClean="0"/>
              <a:t> RIG </a:t>
            </a:r>
            <a:r>
              <a:rPr lang="en-GB" sz="1600" dirty="0" smtClean="0"/>
              <a:t>G-64</a:t>
            </a:r>
            <a:endParaRPr lang="en-GB" sz="1600" dirty="0"/>
          </a:p>
        </p:txBody>
      </p:sp>
      <p:pic>
        <p:nvPicPr>
          <p:cNvPr id="5124" name="Picture 4" descr="http://db.edcs.eu/epigr/bilder/$AE_1954_0010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757234"/>
            <a:ext cx="3384376" cy="5072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323528" y="3789040"/>
            <a:ext cx="23762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 err="1"/>
              <a:t>Glani</a:t>
            </a:r>
            <a:r>
              <a:rPr lang="en-GB" sz="1600" dirty="0"/>
              <a:t> et </a:t>
            </a:r>
            <a:r>
              <a:rPr lang="en-GB" sz="1600" dirty="0" err="1"/>
              <a:t>Glanica</a:t>
            </a:r>
            <a:r>
              <a:rPr lang="en-GB" sz="1600" dirty="0"/>
              <a:t>/bus et </a:t>
            </a:r>
            <a:r>
              <a:rPr lang="en-GB" sz="1600" dirty="0" err="1"/>
              <a:t>Fortunae</a:t>
            </a:r>
            <a:r>
              <a:rPr lang="en-GB" sz="1600" dirty="0"/>
              <a:t> / </a:t>
            </a:r>
            <a:r>
              <a:rPr lang="en-GB" sz="1600" dirty="0" err="1"/>
              <a:t>Reduci</a:t>
            </a:r>
            <a:r>
              <a:rPr lang="en-GB" sz="1600" dirty="0"/>
              <a:t> M(</a:t>
            </a:r>
            <a:r>
              <a:rPr lang="en-GB" sz="1600" dirty="0" err="1"/>
              <a:t>arcus</a:t>
            </a:r>
            <a:r>
              <a:rPr lang="en-GB" sz="1600" dirty="0"/>
              <a:t>) </a:t>
            </a:r>
            <a:r>
              <a:rPr lang="en-GB" sz="1600" dirty="0" err="1"/>
              <a:t>Licinius</a:t>
            </a:r>
            <a:r>
              <a:rPr lang="en-GB" sz="1600" dirty="0"/>
              <a:t> / </a:t>
            </a:r>
            <a:r>
              <a:rPr lang="en-GB" sz="1600" dirty="0" err="1"/>
              <a:t>Claud</a:t>
            </a:r>
            <a:r>
              <a:rPr lang="en-GB" sz="1600" dirty="0"/>
              <a:t>(</a:t>
            </a:r>
            <a:r>
              <a:rPr lang="en-GB" sz="1600" dirty="0" err="1"/>
              <a:t>ia</a:t>
            </a:r>
            <a:r>
              <a:rPr lang="en-GB" sz="1600" dirty="0"/>
              <a:t>) </a:t>
            </a:r>
            <a:r>
              <a:rPr lang="en-GB" sz="1600" dirty="0" err="1"/>
              <a:t>Verecundu</a:t>
            </a:r>
            <a:r>
              <a:rPr lang="en-GB" sz="1600" dirty="0"/>
              <a:t>[s] / vet(</a:t>
            </a:r>
            <a:r>
              <a:rPr lang="en-GB" sz="1600" dirty="0" err="1"/>
              <a:t>eranus</a:t>
            </a:r>
            <a:r>
              <a:rPr lang="en-GB" sz="1600" dirty="0"/>
              <a:t>) leg(</a:t>
            </a:r>
            <a:r>
              <a:rPr lang="en-GB" sz="1600" dirty="0" err="1"/>
              <a:t>ionis</a:t>
            </a:r>
            <a:r>
              <a:rPr lang="en-GB" sz="1600" dirty="0"/>
              <a:t>) XXI </a:t>
            </a:r>
            <a:r>
              <a:rPr lang="en-GB" sz="1600" dirty="0" err="1"/>
              <a:t>Rapacis</a:t>
            </a:r>
            <a:r>
              <a:rPr lang="en-GB" sz="1600" dirty="0"/>
              <a:t> / v(</a:t>
            </a:r>
            <a:r>
              <a:rPr lang="en-GB" sz="1600" dirty="0" err="1"/>
              <a:t>otum</a:t>
            </a:r>
            <a:r>
              <a:rPr lang="en-GB" sz="1600" dirty="0"/>
              <a:t>) s(</a:t>
            </a:r>
            <a:r>
              <a:rPr lang="en-GB" sz="1600" dirty="0" err="1"/>
              <a:t>olvit</a:t>
            </a:r>
            <a:r>
              <a:rPr lang="en-GB" sz="1600" dirty="0"/>
              <a:t>) l(</a:t>
            </a:r>
            <a:r>
              <a:rPr lang="en-GB" sz="1600" dirty="0" err="1"/>
              <a:t>ibens</a:t>
            </a:r>
            <a:r>
              <a:rPr lang="en-GB" sz="1600" dirty="0"/>
              <a:t>) m(</a:t>
            </a:r>
            <a:r>
              <a:rPr lang="en-GB" sz="1600" dirty="0" err="1"/>
              <a:t>erito</a:t>
            </a:r>
            <a:r>
              <a:rPr lang="en-GB" sz="16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96278388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en-GB" dirty="0"/>
              <a:t>Gallo-Greek in Southern Gaul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0326" y="1844824"/>
            <a:ext cx="2616102" cy="44836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r>
              <a:rPr lang="en-GB" dirty="0" smtClean="0"/>
              <a:t>Continued </a:t>
            </a:r>
            <a:r>
              <a:rPr lang="en-GB" dirty="0" smtClean="0"/>
              <a:t>use of Gallo-Greek </a:t>
            </a:r>
            <a:r>
              <a:rPr lang="en-GB" dirty="0" smtClean="0"/>
              <a:t>epigraphy</a:t>
            </a:r>
          </a:p>
          <a:p>
            <a:pPr lvl="1"/>
            <a:r>
              <a:rPr lang="en-GB" dirty="0" smtClean="0"/>
              <a:t>Glanum (G-108)</a:t>
            </a:r>
          </a:p>
          <a:p>
            <a:pPr lvl="2"/>
            <a:r>
              <a:rPr lang="en-GB" dirty="0" smtClean="0"/>
              <a:t>dating ? prior to Augustus ?</a:t>
            </a:r>
          </a:p>
          <a:p>
            <a:pPr lvl="2"/>
            <a:r>
              <a:rPr lang="en-GB" dirty="0">
                <a:solidFill>
                  <a:schemeClr val="bg1">
                    <a:lumMod val="65000"/>
                  </a:schemeClr>
                </a:solidFill>
              </a:rPr>
              <a:t>MATRE|BO GLA|NEIKA|BO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olidFill>
                  <a:srgbClr val="7030A0"/>
                </a:solidFill>
              </a:rPr>
              <a:t>BRA|TOU DE|KANTEN.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14342" y="6328445"/>
            <a:ext cx="247813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 smtClean="0"/>
              <a:t>Glanum</a:t>
            </a:r>
            <a:r>
              <a:rPr lang="en-GB" sz="1600" i="1" dirty="0" smtClean="0"/>
              <a:t> RIG </a:t>
            </a:r>
            <a:r>
              <a:rPr lang="en-GB" sz="1600" dirty="0" smtClean="0"/>
              <a:t>G-64</a:t>
            </a:r>
            <a:endParaRPr lang="en-GB" sz="1600" dirty="0"/>
          </a:p>
        </p:txBody>
      </p:sp>
      <p:sp>
        <p:nvSpPr>
          <p:cNvPr id="9" name="TextBox 8"/>
          <p:cNvSpPr txBox="1"/>
          <p:nvPr/>
        </p:nvSpPr>
        <p:spPr>
          <a:xfrm>
            <a:off x="899592" y="3436545"/>
            <a:ext cx="587479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similar to the Roman </a:t>
            </a:r>
            <a:r>
              <a:rPr lang="en-GB" sz="1600" i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votum</a:t>
            </a:r>
            <a:r>
              <a:rPr lang="en-GB" sz="16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1600" i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solvit</a:t>
            </a:r>
            <a:r>
              <a:rPr lang="en-GB" sz="16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1600" i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libens</a:t>
            </a:r>
            <a:r>
              <a:rPr lang="en-GB" sz="16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1600" i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merito</a:t>
            </a:r>
            <a:r>
              <a:rPr lang="en-GB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derived from the Greek </a:t>
            </a:r>
            <a:r>
              <a:rPr lang="en-GB" sz="16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thenian" panose="00000400000000000000" pitchFamily="2" charset="2"/>
              </a:rPr>
              <a:t>dek</a:t>
            </a:r>
            <a:r>
              <a:rPr lang="en-GB" sz="16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thenian" panose="00000400000000000000" pitchFamily="2" charset="2"/>
                <a:sym typeface="Athenian"/>
              </a:rPr>
              <a:t></a:t>
            </a:r>
            <a:r>
              <a:rPr lang="en-GB" sz="16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thenian" panose="00000400000000000000" pitchFamily="2" charset="2"/>
              </a:rPr>
              <a:t>thn</a:t>
            </a:r>
            <a:r>
              <a:rPr lang="en-GB" sz="1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thenian" panose="00000400000000000000" pitchFamily="2" charset="2"/>
              </a:rPr>
              <a:t>  </a:t>
            </a:r>
            <a:r>
              <a:rPr lang="en-GB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? ?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(but why insert an additional ‘n’?)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Oscan </a:t>
            </a:r>
            <a:r>
              <a:rPr lang="en-GB" sz="1600" i="1" dirty="0" err="1" smtClean="0"/>
              <a:t>dekmas</a:t>
            </a:r>
            <a:r>
              <a:rPr lang="en-GB" sz="1600" dirty="0" smtClean="0"/>
              <a:t>, </a:t>
            </a:r>
            <a:r>
              <a:rPr lang="en-GB" sz="1600" i="1" dirty="0" err="1" smtClean="0"/>
              <a:t>dekmanniúís</a:t>
            </a:r>
            <a:r>
              <a:rPr lang="en-GB" sz="1600" dirty="0" smtClean="0"/>
              <a:t> (Latin </a:t>
            </a:r>
            <a:r>
              <a:rPr lang="en-GB" sz="1600" i="1" dirty="0" err="1" smtClean="0"/>
              <a:t>decuma</a:t>
            </a:r>
            <a:r>
              <a:rPr lang="en-GB" sz="1600" i="1" dirty="0" smtClean="0"/>
              <a:t>) </a:t>
            </a:r>
            <a:endParaRPr lang="en-GB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thenian" panose="00000400000000000000" pitchFamily="2" charset="2"/>
              </a:rPr>
              <a:t>bratoude</a:t>
            </a:r>
            <a:r>
              <a:rPr lang="en-GB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= </a:t>
            </a:r>
            <a:r>
              <a:rPr lang="en-GB" sz="16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ex </a:t>
            </a:r>
            <a:r>
              <a:rPr lang="en-GB" sz="1600" i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imperio</a:t>
            </a:r>
            <a:r>
              <a:rPr lang="en-GB" sz="16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ex </a:t>
            </a:r>
            <a:r>
              <a:rPr lang="en-GB" sz="1600" i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iussu</a:t>
            </a:r>
            <a:r>
              <a:rPr lang="en-GB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,… ? ? ?</a:t>
            </a:r>
            <a:br>
              <a:rPr lang="en-GB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cf. </a:t>
            </a:r>
            <a: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Welsh </a:t>
            </a:r>
            <a:r>
              <a:rPr lang="en-GB" sz="16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brawd</a:t>
            </a:r>
            <a:r>
              <a:rPr lang="en-GB" sz="16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‘</a:t>
            </a:r>
            <a:r>
              <a:rPr lang="en-GB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judgement’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r>
              <a:rPr lang="en-GB" sz="1600" dirty="0" smtClean="0"/>
              <a:t>Oscan </a:t>
            </a:r>
            <a:r>
              <a:rPr lang="en-GB" sz="1600" i="1" dirty="0" err="1" smtClean="0"/>
              <a:t>brateis</a:t>
            </a:r>
            <a:r>
              <a:rPr lang="en-GB" sz="1600" i="1" dirty="0" smtClean="0"/>
              <a:t>, </a:t>
            </a:r>
            <a:r>
              <a:rPr lang="en-GB" sz="1600" i="1" dirty="0" err="1" smtClean="0"/>
              <a:t>bratom</a:t>
            </a:r>
            <a:r>
              <a:rPr lang="en-GB" sz="1600" i="1" dirty="0" smtClean="0"/>
              <a:t> = </a:t>
            </a:r>
            <a:r>
              <a:rPr lang="en-GB" sz="1600" dirty="0" smtClean="0"/>
              <a:t>Latin </a:t>
            </a:r>
            <a:r>
              <a:rPr lang="en-GB" sz="1600" i="1" dirty="0" smtClean="0"/>
              <a:t>gratia</a:t>
            </a:r>
            <a:br>
              <a:rPr lang="en-GB" sz="1600" i="1" dirty="0" smtClean="0"/>
            </a:br>
            <a:r>
              <a:rPr lang="en-GB" sz="1600" dirty="0" smtClean="0"/>
              <a:t>Oscan</a:t>
            </a:r>
            <a:r>
              <a:rPr lang="en-GB" sz="1600" i="1" dirty="0" smtClean="0"/>
              <a:t> </a:t>
            </a:r>
            <a:r>
              <a:rPr lang="en-GB" sz="1600" i="1" dirty="0" err="1"/>
              <a:t>brateis</a:t>
            </a:r>
            <a:r>
              <a:rPr lang="en-GB" sz="1600" i="1" dirty="0"/>
              <a:t> </a:t>
            </a:r>
            <a:r>
              <a:rPr lang="en-GB" sz="1600" i="1" dirty="0" err="1" smtClean="0"/>
              <a:t>datas</a:t>
            </a:r>
            <a:r>
              <a:rPr lang="en-GB" sz="1600" i="1" dirty="0" smtClean="0"/>
              <a:t/>
            </a:r>
            <a:br>
              <a:rPr lang="en-GB" sz="1600" i="1" dirty="0" smtClean="0"/>
            </a:br>
            <a:r>
              <a:rPr lang="en-GB" sz="1600" dirty="0"/>
              <a:t>‘on account of favour </a:t>
            </a:r>
            <a:r>
              <a:rPr lang="en-GB" sz="1600" dirty="0" smtClean="0"/>
              <a:t>granted’</a:t>
            </a:r>
            <a:br>
              <a:rPr lang="en-GB" sz="1600" dirty="0" smtClean="0"/>
            </a:br>
            <a:r>
              <a:rPr lang="en-GB" sz="1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cf. Oscan </a:t>
            </a:r>
            <a:r>
              <a:rPr lang="en-GB" sz="1600" i="1" dirty="0" err="1"/>
              <a:t>herclei</a:t>
            </a:r>
            <a:r>
              <a:rPr lang="en-GB" sz="1600" i="1" dirty="0"/>
              <a:t>. </a:t>
            </a:r>
            <a:r>
              <a:rPr lang="en-GB" sz="1600" i="1" dirty="0" err="1"/>
              <a:t>donom</a:t>
            </a:r>
            <a:r>
              <a:rPr lang="en-GB" sz="1600" i="1" dirty="0"/>
              <a:t> </a:t>
            </a:r>
            <a:r>
              <a:rPr lang="en-GB" sz="1600" i="1" dirty="0" err="1"/>
              <a:t>ded</a:t>
            </a:r>
            <a:r>
              <a:rPr lang="en-GB" sz="1600" i="1" dirty="0"/>
              <a:t>(</a:t>
            </a:r>
            <a:r>
              <a:rPr lang="en-GB" sz="1600" i="1" dirty="0" err="1"/>
              <a:t>ed</a:t>
            </a:r>
            <a:r>
              <a:rPr lang="en-GB" sz="1600" i="1" dirty="0"/>
              <a:t>). brat(</a:t>
            </a:r>
            <a:r>
              <a:rPr lang="en-GB" sz="1600" i="1" dirty="0" err="1"/>
              <a:t>eis</a:t>
            </a:r>
            <a:r>
              <a:rPr lang="en-GB" sz="1600" i="1" dirty="0"/>
              <a:t>). </a:t>
            </a:r>
            <a:r>
              <a:rPr lang="en-GB" sz="1600" i="1" dirty="0" err="1"/>
              <a:t>datas</a:t>
            </a:r>
            <a:r>
              <a:rPr lang="en-GB" sz="1600" dirty="0"/>
              <a:t>.</a:t>
            </a:r>
            <a:endParaRPr lang="en-GB" sz="1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215073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 under Augustus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en-GB" dirty="0" smtClean="0"/>
              <a:t>The “</a:t>
            </a:r>
            <a:r>
              <a:rPr lang="en-GB" dirty="0" err="1" smtClean="0"/>
              <a:t>Latinisation</a:t>
            </a:r>
            <a:r>
              <a:rPr lang="en-GB" dirty="0" smtClean="0"/>
              <a:t>” of Italy &amp; the Roman West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Across the Roman empire, the most profound changes seem to take place around Augustus’ reign</a:t>
            </a:r>
          </a:p>
          <a:p>
            <a:pPr lvl="1"/>
            <a:r>
              <a:rPr lang="en-GB" dirty="0" smtClean="0"/>
              <a:t>Societal, economic and cultural were taking place for generations?</a:t>
            </a:r>
          </a:p>
          <a:p>
            <a:pPr lvl="1"/>
            <a:r>
              <a:rPr lang="en-GB" dirty="0" smtClean="0"/>
              <a:t>But what happened under Augustus?</a:t>
            </a:r>
          </a:p>
          <a:p>
            <a:pPr lvl="2"/>
            <a:r>
              <a:rPr lang="en-GB" dirty="0" smtClean="0"/>
              <a:t>People gave up their local epigraphic systems and now adopted Latin</a:t>
            </a:r>
          </a:p>
          <a:p>
            <a:pPr lvl="1"/>
            <a:r>
              <a:rPr lang="en-GB" dirty="0" smtClean="0"/>
              <a:t>What motivated these changes?</a:t>
            </a:r>
          </a:p>
          <a:p>
            <a:pPr lvl="2"/>
            <a:r>
              <a:rPr lang="en-GB" dirty="0" smtClean="0"/>
              <a:t>Integration, people’s participation in Roman affairs…</a:t>
            </a:r>
          </a:p>
          <a:p>
            <a:pPr lvl="3"/>
            <a:r>
              <a:rPr lang="en-GB" dirty="0" smtClean="0"/>
              <a:t>e.g. Glanum, </a:t>
            </a:r>
            <a:r>
              <a:rPr lang="en-GB" dirty="0" err="1" smtClean="0"/>
              <a:t>Cottius</a:t>
            </a:r>
            <a:r>
              <a:rPr lang="en-GB" dirty="0" smtClean="0"/>
              <a:t>, </a:t>
            </a:r>
            <a:r>
              <a:rPr lang="en-GB" dirty="0" err="1" smtClean="0"/>
              <a:t>Salassi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62301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www.gottwein.de/latine/map/ga01_nar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927" b="6574"/>
          <a:stretch/>
        </p:blipFill>
        <p:spPr bwMode="auto">
          <a:xfrm>
            <a:off x="179512" y="2492896"/>
            <a:ext cx="8712969" cy="3831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Glanum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mausoleum of the </a:t>
            </a:r>
            <a:r>
              <a:rPr lang="en-GB" i="1" dirty="0" err="1"/>
              <a:t>Iulii</a:t>
            </a:r>
            <a:endParaRPr lang="en-GB" i="1" dirty="0"/>
          </a:p>
          <a:p>
            <a:pPr lvl="1"/>
            <a:r>
              <a:rPr lang="en-GB" i="1" dirty="0"/>
              <a:t>                                          early: 30’s B.C. (!)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5292080" y="4149080"/>
            <a:ext cx="288032" cy="259499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C00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5841">
            <a:off x="6264401" y="394277"/>
            <a:ext cx="2410584" cy="3214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44546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75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10104</TotalTime>
  <Words>1045</Words>
  <Application>Microsoft Office PowerPoint</Application>
  <PresentationFormat>On-screen Show (4:3)</PresentationFormat>
  <Paragraphs>183</Paragraphs>
  <Slides>27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5" baseType="lpstr">
      <vt:lpstr>Arial</vt:lpstr>
      <vt:lpstr>Symbol</vt:lpstr>
      <vt:lpstr>Georgia</vt:lpstr>
      <vt:lpstr>Calibri</vt:lpstr>
      <vt:lpstr>Athenian</vt:lpstr>
      <vt:lpstr>Wingdings 2</vt:lpstr>
      <vt:lpstr>Wingdings</vt:lpstr>
      <vt:lpstr>Civic</vt:lpstr>
      <vt:lpstr>(Higher/Further) Advanced Latin</vt:lpstr>
      <vt:lpstr>Overview</vt:lpstr>
      <vt:lpstr>Overview</vt:lpstr>
      <vt:lpstr>Overview</vt:lpstr>
      <vt:lpstr>Overview</vt:lpstr>
      <vt:lpstr>Overview</vt:lpstr>
      <vt:lpstr>Bilingual inscription from Vercelli</vt:lpstr>
      <vt:lpstr>Bilingual inscription from Vercelli</vt:lpstr>
      <vt:lpstr>Identitätskrise?</vt:lpstr>
      <vt:lpstr>PowerPoint Presentation</vt:lpstr>
      <vt:lpstr>PowerPoint Presentation</vt:lpstr>
      <vt:lpstr>PowerPoint Presentation</vt:lpstr>
      <vt:lpstr>Lepontic</vt:lpstr>
      <vt:lpstr>Briona: Quintus legatus</vt:lpstr>
      <vt:lpstr>Briona: Quintus legatus</vt:lpstr>
      <vt:lpstr>Briona: Quintus legatus</vt:lpstr>
      <vt:lpstr>Briona: Quintus legatus</vt:lpstr>
      <vt:lpstr>Briona: Quintus legatus</vt:lpstr>
      <vt:lpstr>Cureggio</vt:lpstr>
      <vt:lpstr>Lepontic coin legends</vt:lpstr>
      <vt:lpstr>Gallo-Greek in Southern Gaul</vt:lpstr>
      <vt:lpstr>Gallo-Greek in Southern Gaul</vt:lpstr>
      <vt:lpstr>Gallo-Greek in Southern Gaul</vt:lpstr>
      <vt:lpstr>Gallo-Greek in Southern Gaul</vt:lpstr>
      <vt:lpstr>Gallo-Greek in Southern Gaul</vt:lpstr>
      <vt:lpstr>Change under Augustus</vt:lpstr>
      <vt:lpstr>Glanum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(Higher/Further) Advanced Latin</dc:title>
  <dc:creator>Ralph</dc:creator>
  <cp:lastModifiedBy>Ralph</cp:lastModifiedBy>
  <cp:revision>116</cp:revision>
  <dcterms:created xsi:type="dcterms:W3CDTF">2013-10-24T00:14:31Z</dcterms:created>
  <dcterms:modified xsi:type="dcterms:W3CDTF">2013-10-31T15:25:20Z</dcterms:modified>
</cp:coreProperties>
</file>