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7"/>
  </p:notesMasterIdLst>
  <p:handoutMasterIdLst>
    <p:handoutMasterId r:id="rId28"/>
  </p:handoutMasterIdLst>
  <p:sldIdLst>
    <p:sldId id="991" r:id="rId2"/>
    <p:sldId id="992" r:id="rId3"/>
    <p:sldId id="299" r:id="rId4"/>
    <p:sldId id="1000" r:id="rId5"/>
    <p:sldId id="269" r:id="rId6"/>
    <p:sldId id="285" r:id="rId7"/>
    <p:sldId id="1005" r:id="rId8"/>
    <p:sldId id="303" r:id="rId9"/>
    <p:sldId id="999" r:id="rId10"/>
    <p:sldId id="986" r:id="rId11"/>
    <p:sldId id="1001" r:id="rId12"/>
    <p:sldId id="1006" r:id="rId13"/>
    <p:sldId id="1007" r:id="rId14"/>
    <p:sldId id="1008" r:id="rId15"/>
    <p:sldId id="987" r:id="rId16"/>
    <p:sldId id="305" r:id="rId17"/>
    <p:sldId id="993" r:id="rId18"/>
    <p:sldId id="995" r:id="rId19"/>
    <p:sldId id="1002" r:id="rId20"/>
    <p:sldId id="306" r:id="rId21"/>
    <p:sldId id="988" r:id="rId22"/>
    <p:sldId id="990" r:id="rId23"/>
    <p:sldId id="1003" r:id="rId24"/>
    <p:sldId id="994" r:id="rId25"/>
    <p:sldId id="1004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17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531" autoAdjust="0"/>
    <p:restoredTop sz="76346" autoAdjust="0"/>
  </p:normalViewPr>
  <p:slideViewPr>
    <p:cSldViewPr snapToGrid="0" showGuides="1">
      <p:cViewPr varScale="1">
        <p:scale>
          <a:sx n="87" d="100"/>
          <a:sy n="87" d="100"/>
        </p:scale>
        <p:origin x="741" y="48"/>
      </p:cViewPr>
      <p:guideLst>
        <p:guide orient="horz" pos="2160"/>
        <p:guide pos="177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4" d="100"/>
          <a:sy n="84" d="100"/>
        </p:scale>
        <p:origin x="297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900D4251-5F3E-4ACB-BC89-66CE07EBB9EF}"/>
    <pc:docChg chg="modSld">
      <pc:chgData name="Ewa Kazimierska" userId="8edb7084-dccb-4d8f-9cfb-38098ea1d667" providerId="ADAL" clId="{900D4251-5F3E-4ACB-BC89-66CE07EBB9EF}" dt="2025-10-08T08:34:31.317" v="16" actId="6549"/>
      <pc:docMkLst>
        <pc:docMk/>
      </pc:docMkLst>
      <pc:sldChg chg="modNotesTx">
        <pc:chgData name="Ewa Kazimierska" userId="8edb7084-dccb-4d8f-9cfb-38098ea1d667" providerId="ADAL" clId="{900D4251-5F3E-4ACB-BC89-66CE07EBB9EF}" dt="2025-10-08T08:26:09.007" v="3" actId="6549"/>
        <pc:sldMkLst>
          <pc:docMk/>
          <pc:sldMk cId="1698234651" sldId="269"/>
        </pc:sldMkLst>
      </pc:sldChg>
      <pc:sldChg chg="modNotesTx">
        <pc:chgData name="Ewa Kazimierska" userId="8edb7084-dccb-4d8f-9cfb-38098ea1d667" providerId="ADAL" clId="{900D4251-5F3E-4ACB-BC89-66CE07EBB9EF}" dt="2025-10-08T08:26:15.663" v="4" actId="6549"/>
        <pc:sldMkLst>
          <pc:docMk/>
          <pc:sldMk cId="1882250678" sldId="285"/>
        </pc:sldMkLst>
      </pc:sldChg>
      <pc:sldChg chg="modNotesTx">
        <pc:chgData name="Ewa Kazimierska" userId="8edb7084-dccb-4d8f-9cfb-38098ea1d667" providerId="ADAL" clId="{900D4251-5F3E-4ACB-BC89-66CE07EBB9EF}" dt="2025-10-08T08:25:49.127" v="1" actId="6549"/>
        <pc:sldMkLst>
          <pc:docMk/>
          <pc:sldMk cId="1707631249" sldId="299"/>
        </pc:sldMkLst>
      </pc:sldChg>
      <pc:sldChg chg="modNotesTx">
        <pc:chgData name="Ewa Kazimierska" userId="8edb7084-dccb-4d8f-9cfb-38098ea1d667" providerId="ADAL" clId="{900D4251-5F3E-4ACB-BC89-66CE07EBB9EF}" dt="2025-10-08T08:32:51.045" v="8" actId="6549"/>
        <pc:sldMkLst>
          <pc:docMk/>
          <pc:sldMk cId="1291215366" sldId="303"/>
        </pc:sldMkLst>
      </pc:sldChg>
      <pc:sldChg chg="modNotesTx">
        <pc:chgData name="Ewa Kazimierska" userId="8edb7084-dccb-4d8f-9cfb-38098ea1d667" providerId="ADAL" clId="{900D4251-5F3E-4ACB-BC89-66CE07EBB9EF}" dt="2025-10-08T08:33:00.569" v="9" actId="6549"/>
        <pc:sldMkLst>
          <pc:docMk/>
          <pc:sldMk cId="3346599884" sldId="986"/>
        </pc:sldMkLst>
      </pc:sldChg>
      <pc:sldChg chg="modNotesTx">
        <pc:chgData name="Ewa Kazimierska" userId="8edb7084-dccb-4d8f-9cfb-38098ea1d667" providerId="ADAL" clId="{900D4251-5F3E-4ACB-BC89-66CE07EBB9EF}" dt="2025-10-08T08:25:31.762" v="0" actId="6549"/>
        <pc:sldMkLst>
          <pc:docMk/>
          <pc:sldMk cId="3494524422" sldId="991"/>
        </pc:sldMkLst>
      </pc:sldChg>
      <pc:sldChg chg="modNotesTx">
        <pc:chgData name="Ewa Kazimierska" userId="8edb7084-dccb-4d8f-9cfb-38098ea1d667" providerId="ADAL" clId="{900D4251-5F3E-4ACB-BC89-66CE07EBB9EF}" dt="2025-10-08T08:34:21.820" v="15" actId="6549"/>
        <pc:sldMkLst>
          <pc:docMk/>
          <pc:sldMk cId="1122716062" sldId="994"/>
        </pc:sldMkLst>
      </pc:sldChg>
      <pc:sldChg chg="modNotesTx">
        <pc:chgData name="Ewa Kazimierska" userId="8edb7084-dccb-4d8f-9cfb-38098ea1d667" providerId="ADAL" clId="{900D4251-5F3E-4ACB-BC89-66CE07EBB9EF}" dt="2025-10-08T08:26:30.347" v="6" actId="6549"/>
        <pc:sldMkLst>
          <pc:docMk/>
          <pc:sldMk cId="924395582" sldId="995"/>
        </pc:sldMkLst>
      </pc:sldChg>
      <pc:sldChg chg="modNotesTx">
        <pc:chgData name="Ewa Kazimierska" userId="8edb7084-dccb-4d8f-9cfb-38098ea1d667" providerId="ADAL" clId="{900D4251-5F3E-4ACB-BC89-66CE07EBB9EF}" dt="2025-10-08T08:26:02.600" v="2" actId="6549"/>
        <pc:sldMkLst>
          <pc:docMk/>
          <pc:sldMk cId="2836970959" sldId="1000"/>
        </pc:sldMkLst>
      </pc:sldChg>
      <pc:sldChg chg="modNotesTx">
        <pc:chgData name="Ewa Kazimierska" userId="8edb7084-dccb-4d8f-9cfb-38098ea1d667" providerId="ADAL" clId="{900D4251-5F3E-4ACB-BC89-66CE07EBB9EF}" dt="2025-10-08T08:33:05.897" v="10" actId="6549"/>
        <pc:sldMkLst>
          <pc:docMk/>
          <pc:sldMk cId="468477122" sldId="1001"/>
        </pc:sldMkLst>
      </pc:sldChg>
      <pc:sldChg chg="modNotesTx">
        <pc:chgData name="Ewa Kazimierska" userId="8edb7084-dccb-4d8f-9cfb-38098ea1d667" providerId="ADAL" clId="{900D4251-5F3E-4ACB-BC89-66CE07EBB9EF}" dt="2025-10-08T08:26:41.865" v="7" actId="20577"/>
        <pc:sldMkLst>
          <pc:docMk/>
          <pc:sldMk cId="1912182256" sldId="1002"/>
        </pc:sldMkLst>
      </pc:sldChg>
      <pc:sldChg chg="modNotesTx">
        <pc:chgData name="Ewa Kazimierska" userId="8edb7084-dccb-4d8f-9cfb-38098ea1d667" providerId="ADAL" clId="{900D4251-5F3E-4ACB-BC89-66CE07EBB9EF}" dt="2025-10-08T08:34:02.794" v="14" actId="6549"/>
        <pc:sldMkLst>
          <pc:docMk/>
          <pc:sldMk cId="82013076" sldId="1003"/>
        </pc:sldMkLst>
      </pc:sldChg>
      <pc:sldChg chg="modNotesTx">
        <pc:chgData name="Ewa Kazimierska" userId="8edb7084-dccb-4d8f-9cfb-38098ea1d667" providerId="ADAL" clId="{900D4251-5F3E-4ACB-BC89-66CE07EBB9EF}" dt="2025-10-08T08:34:31.317" v="16" actId="6549"/>
        <pc:sldMkLst>
          <pc:docMk/>
          <pc:sldMk cId="4234881592" sldId="1004"/>
        </pc:sldMkLst>
      </pc:sldChg>
      <pc:sldChg chg="modNotesTx">
        <pc:chgData name="Ewa Kazimierska" userId="8edb7084-dccb-4d8f-9cfb-38098ea1d667" providerId="ADAL" clId="{900D4251-5F3E-4ACB-BC89-66CE07EBB9EF}" dt="2025-10-08T08:26:22.562" v="5" actId="6549"/>
        <pc:sldMkLst>
          <pc:docMk/>
          <pc:sldMk cId="599455193" sldId="1005"/>
        </pc:sldMkLst>
      </pc:sldChg>
      <pc:sldChg chg="modNotesTx">
        <pc:chgData name="Ewa Kazimierska" userId="8edb7084-dccb-4d8f-9cfb-38098ea1d667" providerId="ADAL" clId="{900D4251-5F3E-4ACB-BC89-66CE07EBB9EF}" dt="2025-10-08T08:33:15" v="11" actId="6549"/>
        <pc:sldMkLst>
          <pc:docMk/>
          <pc:sldMk cId="2049115049" sldId="1006"/>
        </pc:sldMkLst>
      </pc:sldChg>
      <pc:sldChg chg="modNotesTx">
        <pc:chgData name="Ewa Kazimierska" userId="8edb7084-dccb-4d8f-9cfb-38098ea1d667" providerId="ADAL" clId="{900D4251-5F3E-4ACB-BC89-66CE07EBB9EF}" dt="2025-10-08T08:33:22.078" v="12" actId="6549"/>
        <pc:sldMkLst>
          <pc:docMk/>
          <pc:sldMk cId="3574670220" sldId="1007"/>
        </pc:sldMkLst>
      </pc:sldChg>
      <pc:sldChg chg="modNotesTx">
        <pc:chgData name="Ewa Kazimierska" userId="8edb7084-dccb-4d8f-9cfb-38098ea1d667" providerId="ADAL" clId="{900D4251-5F3E-4ACB-BC89-66CE07EBB9EF}" dt="2025-10-08T08:33:31.306" v="13" actId="6549"/>
        <pc:sldMkLst>
          <pc:docMk/>
          <pc:sldMk cId="3161914726" sldId="100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826D152-DAEA-4F31-B552-E1FBF2067DA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C11A6F-6426-4436-ADCD-73DCAC00C3D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20E99-AE20-4563-8E8F-CE5B82CABDA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802832-8407-4727-B6A0-B56B18C90C2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EDB1D-FCCE-406F-BE11-0D014E522CA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F99D8B-7677-4B21-BD8D-30EF03F973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120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A27BC7-D9E0-4663-8D5D-2174D117A4C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641B2A-A967-4DCD-A196-F278B3C31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28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81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AA73F-5551-4372-BB6B-CDBBF0C91D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34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7852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080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AA73F-5551-4372-BB6B-CDBBF0C91D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53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487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52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435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7658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8428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2735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8489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6162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8709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1750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2411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471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4996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827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07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7206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98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591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67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47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63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12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01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94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7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62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13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790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51504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67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1489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7881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86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811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412CB41-886B-4008-9C37-F408178736E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444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HvowNWIg5E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EA4433-F9B8-49BA-B6AA-D58157581B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2591" y="480400"/>
            <a:ext cx="10266817" cy="2509213"/>
          </a:xfrm>
        </p:spPr>
        <p:txBody>
          <a:bodyPr/>
          <a:lstStyle/>
          <a:p>
            <a:r>
              <a:rPr lang="en-GB" dirty="0"/>
              <a:t>Fundamentals of organic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chemistry for energetic materials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1494AA4-941B-4369-BC35-E7AB226ED5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871415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Acda6020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</p:txBody>
      </p:sp>
    </p:spTree>
    <p:extLst>
      <p:ext uri="{BB962C8B-B14F-4D97-AF65-F5344CB8AC3E}">
        <p14:creationId xmlns:p14="http://schemas.microsoft.com/office/powerpoint/2010/main" val="3494524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CE6F-F7CF-4995-BF6D-D76DD7887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14400"/>
          </a:xfrm>
        </p:spPr>
        <p:txBody>
          <a:bodyPr/>
          <a:lstStyle/>
          <a:p>
            <a:r>
              <a:rPr lang="en-GB" dirty="0"/>
              <a:t>Today’s lecture –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68C06-EF1B-4C66-9B76-99821CB71F3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8649" y="1171820"/>
            <a:ext cx="9378929" cy="5031235"/>
          </a:xfrm>
        </p:spPr>
        <p:txBody>
          <a:bodyPr>
            <a:normAutofit/>
          </a:bodyPr>
          <a:lstStyle/>
          <a:p>
            <a:r>
              <a:rPr lang="en-GB" sz="2400" cap="none" dirty="0"/>
              <a:t>Recognise key </a:t>
            </a:r>
            <a:r>
              <a:rPr lang="en-GB" sz="2400" cap="none" dirty="0">
                <a:solidFill>
                  <a:srgbClr val="0070C0"/>
                </a:solidFill>
              </a:rPr>
              <a:t>functional groups </a:t>
            </a:r>
            <a:r>
              <a:rPr lang="en-GB" sz="2400" cap="none" dirty="0"/>
              <a:t>in energetic materials (e.g. nitro, nitrate-ester, nitramine).</a:t>
            </a:r>
          </a:p>
          <a:p>
            <a:r>
              <a:rPr lang="en-GB" sz="2400" cap="none" dirty="0"/>
              <a:t>Relate </a:t>
            </a:r>
            <a:r>
              <a:rPr lang="en-GB" sz="2400" cap="none" dirty="0">
                <a:solidFill>
                  <a:srgbClr val="0070C0"/>
                </a:solidFill>
              </a:rPr>
              <a:t>molecular structure </a:t>
            </a:r>
            <a:r>
              <a:rPr lang="en-GB" sz="2400" cap="none" dirty="0"/>
              <a:t>to lifecycle stages (manufacture, storage, use, disposal).</a:t>
            </a:r>
          </a:p>
          <a:p>
            <a:r>
              <a:rPr lang="en-GB" sz="2400" cap="none" dirty="0"/>
              <a:t>Explain in simple terms how organic structures are named and why </a:t>
            </a:r>
            <a:r>
              <a:rPr lang="en-GB" sz="2400" cap="none" dirty="0">
                <a:solidFill>
                  <a:srgbClr val="0070C0"/>
                </a:solidFill>
              </a:rPr>
              <a:t>naming</a:t>
            </a:r>
            <a:r>
              <a:rPr lang="en-GB" sz="2400" cap="none" dirty="0"/>
              <a:t> matters for safety.</a:t>
            </a:r>
          </a:p>
          <a:p>
            <a:r>
              <a:rPr lang="en-GB" sz="2400" cap="none" dirty="0"/>
              <a:t>Identify key </a:t>
            </a:r>
            <a:r>
              <a:rPr lang="en-GB" sz="2400" cap="none" dirty="0">
                <a:solidFill>
                  <a:srgbClr val="0070C0"/>
                </a:solidFill>
              </a:rPr>
              <a:t>analytical methods </a:t>
            </a:r>
            <a:r>
              <a:rPr lang="en-GB" sz="2400" cap="none" dirty="0"/>
              <a:t>for assessing product purity and stability.</a:t>
            </a:r>
          </a:p>
          <a:p>
            <a:r>
              <a:rPr lang="en-GB" sz="2400" cap="none" dirty="0"/>
              <a:t>Reflect on how </a:t>
            </a:r>
            <a:r>
              <a:rPr lang="en-GB" sz="2400" cap="none" dirty="0">
                <a:solidFill>
                  <a:srgbClr val="0070C0"/>
                </a:solidFill>
              </a:rPr>
              <a:t>structure–property </a:t>
            </a:r>
            <a:r>
              <a:rPr lang="en-GB" sz="2400" cap="none" dirty="0"/>
              <a:t>relationships influence hazard and performance.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7630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24E246-330F-4667-94BC-A534B469B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367" y="1"/>
            <a:ext cx="10364451" cy="888028"/>
          </a:xfrm>
        </p:spPr>
        <p:txBody>
          <a:bodyPr/>
          <a:lstStyle/>
          <a:p>
            <a:r>
              <a:rPr lang="en-GB" dirty="0"/>
              <a:t>What is organic chemistry?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3A9C2B-F5D4-4F7B-850E-CFE8FFE48D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38749" y="849324"/>
            <a:ext cx="12095018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0" cap="none" dirty="0">
                <a:solidFill>
                  <a:srgbClr val="0070C0"/>
                </a:solidFill>
                <a:effectLst/>
              </a:rPr>
              <a:t>Organic chemistry is the study of the structure, properties, composition, reactions and preparation of carbon-containing compounds. </a:t>
            </a:r>
            <a:endParaRPr lang="en-GB" sz="2400" b="1" cap="none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4DAD71-8AB4-4ACC-A93D-E5B579FD08F9}"/>
              </a:ext>
            </a:extLst>
          </p:cNvPr>
          <p:cNvSpPr txBox="1"/>
          <p:nvPr/>
        </p:nvSpPr>
        <p:spPr>
          <a:xfrm>
            <a:off x="335521" y="2099440"/>
            <a:ext cx="86914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Originally ORGANIC  meant ‘derived from living things’ but now can also be man-made. </a:t>
            </a:r>
          </a:p>
        </p:txBody>
      </p:sp>
      <p:pic>
        <p:nvPicPr>
          <p:cNvPr id="11" name="Picture 2" descr="willow - Wiktionary, the free dictionary">
            <a:extLst>
              <a:ext uri="{FF2B5EF4-FFF2-40B4-BE49-F238E27FC236}">
                <a16:creationId xmlns:a16="http://schemas.microsoft.com/office/drawing/2014/main" id="{9B8C03D9-F3C2-4573-B93F-8A1C91C78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05" y="2919359"/>
            <a:ext cx="2242683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8CC25A7-D4CA-459F-91A4-A0EF3C6529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7488" y="2975896"/>
            <a:ext cx="2247563" cy="24669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59FDC31-740C-4474-8237-0067A9D851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6951" y="3006366"/>
            <a:ext cx="2247564" cy="24669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5C2B538-E72A-43B9-98DF-883F1498A4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7857" y="5201635"/>
            <a:ext cx="1674802" cy="93477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982B481-2338-462D-B9D6-801C3FE598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9187" y="5204426"/>
            <a:ext cx="1600482" cy="1363374"/>
          </a:xfrm>
          <a:prstGeom prst="rect">
            <a:avLst/>
          </a:prstGeom>
        </p:spPr>
      </p:pic>
      <p:pic>
        <p:nvPicPr>
          <p:cNvPr id="16" name="Picture 2">
            <a:extLst>
              <a:ext uri="{FF2B5EF4-FFF2-40B4-BE49-F238E27FC236}">
                <a16:creationId xmlns:a16="http://schemas.microsoft.com/office/drawing/2014/main" id="{FC0332D1-1C17-4DB7-ACD1-1D593F182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367" y="5203496"/>
            <a:ext cx="1111745" cy="93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A482E0C-17B6-4777-B229-97F8455438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8598" y="2975896"/>
            <a:ext cx="2247563" cy="246697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12A4991-6EA2-41BD-AA19-63BC4A7022CD}"/>
              </a:ext>
            </a:extLst>
          </p:cNvPr>
          <p:cNvSpPr txBox="1"/>
          <p:nvPr/>
        </p:nvSpPr>
        <p:spPr>
          <a:xfrm>
            <a:off x="3564201" y="2975896"/>
            <a:ext cx="11705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Ephedra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935DDB7-A459-41B5-8A07-31F005CD6E76}"/>
              </a:ext>
            </a:extLst>
          </p:cNvPr>
          <p:cNvSpPr txBox="1"/>
          <p:nvPr/>
        </p:nvSpPr>
        <p:spPr>
          <a:xfrm>
            <a:off x="708462" y="2919359"/>
            <a:ext cx="10898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Willow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A94CA13-A604-476F-A58E-E6548CEE5C89}"/>
              </a:ext>
            </a:extLst>
          </p:cNvPr>
          <p:cNvSpPr txBox="1"/>
          <p:nvPr/>
        </p:nvSpPr>
        <p:spPr>
          <a:xfrm>
            <a:off x="6377563" y="3001016"/>
            <a:ext cx="10118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Poppies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FBF139-02F4-4FD7-89EB-654C498A01F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75464" y="5246657"/>
            <a:ext cx="1485428" cy="92577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354677D-999E-4491-8B84-35D4D9BB9F32}"/>
              </a:ext>
            </a:extLst>
          </p:cNvPr>
          <p:cNvSpPr txBox="1"/>
          <p:nvPr/>
        </p:nvSpPr>
        <p:spPr>
          <a:xfrm>
            <a:off x="811099" y="6115143"/>
            <a:ext cx="1344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salicylic acid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31D4158-D287-41E6-B7F4-DC1837EBB408}"/>
              </a:ext>
            </a:extLst>
          </p:cNvPr>
          <p:cNvSpPr txBox="1"/>
          <p:nvPr/>
        </p:nvSpPr>
        <p:spPr>
          <a:xfrm>
            <a:off x="3591591" y="6109218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ephedrine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DF1C4AC-798A-4673-94BB-0F936FA319F0}"/>
              </a:ext>
            </a:extLst>
          </p:cNvPr>
          <p:cNvSpPr txBox="1"/>
          <p:nvPr/>
        </p:nvSpPr>
        <p:spPr>
          <a:xfrm>
            <a:off x="6502057" y="6575136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morphine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F755662-B081-4B51-A2B9-0583A71E760D}"/>
              </a:ext>
            </a:extLst>
          </p:cNvPr>
          <p:cNvSpPr txBox="1"/>
          <p:nvPr/>
        </p:nvSpPr>
        <p:spPr>
          <a:xfrm>
            <a:off x="9288792" y="6193109"/>
            <a:ext cx="1670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urea</a:t>
            </a:r>
          </a:p>
          <a:p>
            <a:r>
              <a:rPr lang="en-GB" dirty="0"/>
              <a:t>1892 - synthetic</a:t>
            </a:r>
          </a:p>
        </p:txBody>
      </p:sp>
    </p:spTree>
    <p:extLst>
      <p:ext uri="{BB962C8B-B14F-4D97-AF65-F5344CB8AC3E}">
        <p14:creationId xmlns:p14="http://schemas.microsoft.com/office/powerpoint/2010/main" val="1707631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B9E30-2DC9-4777-9F63-53603E697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14399"/>
          </a:xfrm>
        </p:spPr>
        <p:txBody>
          <a:bodyPr/>
          <a:lstStyle/>
          <a:p>
            <a:r>
              <a:rPr lang="en-GB" dirty="0"/>
              <a:t>The explosive lifecycle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1EC6B-F58C-4817-9429-F0AB9220FB0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0484" y="1298580"/>
            <a:ext cx="10363826" cy="342410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000" dirty="0"/>
              <a:t>where organic chemistry fits:</a:t>
            </a:r>
          </a:p>
          <a:p>
            <a:r>
              <a:rPr lang="en-GB" sz="2400" b="1" cap="none" dirty="0">
                <a:solidFill>
                  <a:srgbClr val="0070C0"/>
                </a:solidFill>
              </a:rPr>
              <a:t>Manufacture:</a:t>
            </a:r>
            <a:r>
              <a:rPr lang="en-GB" sz="2400" cap="none" dirty="0"/>
              <a:t> Functional group design → nitration, esterification, polymer bonding.</a:t>
            </a:r>
          </a:p>
          <a:p>
            <a:r>
              <a:rPr lang="en-GB" sz="2400" b="1" cap="none" dirty="0">
                <a:solidFill>
                  <a:srgbClr val="0070C0"/>
                </a:solidFill>
              </a:rPr>
              <a:t>Storage: </a:t>
            </a:r>
            <a:r>
              <a:rPr lang="en-GB" sz="2400" cap="none" dirty="0"/>
              <a:t>Molecular stability, degradation of nitro/nitrate ester groups.</a:t>
            </a:r>
          </a:p>
          <a:p>
            <a:r>
              <a:rPr lang="en-GB" sz="2400" b="1" cap="none" dirty="0">
                <a:solidFill>
                  <a:srgbClr val="0070C0"/>
                </a:solidFill>
              </a:rPr>
              <a:t>Use:</a:t>
            </a:r>
            <a:r>
              <a:rPr lang="en-GB" sz="2400" cap="none" dirty="0"/>
              <a:t> Controlled release of chemical energy through oxidation and decomposition.</a:t>
            </a:r>
          </a:p>
          <a:p>
            <a:r>
              <a:rPr lang="en-GB" sz="2400" b="1" cap="none" dirty="0">
                <a:solidFill>
                  <a:srgbClr val="0070C0"/>
                </a:solidFill>
              </a:rPr>
              <a:t>Disposal:</a:t>
            </a:r>
            <a:r>
              <a:rPr lang="en-GB" sz="2400" cap="none" dirty="0"/>
              <a:t> Breakdown of energetic molecules, waste acid treatment, environmental impact.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2535EA-6A14-4A57-997C-EBE7615391C1}"/>
              </a:ext>
            </a:extLst>
          </p:cNvPr>
          <p:cNvSpPr txBox="1"/>
          <p:nvPr/>
        </p:nvSpPr>
        <p:spPr>
          <a:xfrm>
            <a:off x="8004376" y="6041204"/>
            <a:ext cx="4187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Which lifecycle stage do you think requires the most analytical sampling?</a:t>
            </a:r>
          </a:p>
        </p:txBody>
      </p:sp>
    </p:spTree>
    <p:extLst>
      <p:ext uri="{BB962C8B-B14F-4D97-AF65-F5344CB8AC3E}">
        <p14:creationId xmlns:p14="http://schemas.microsoft.com/office/powerpoint/2010/main" val="2836970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954C3EB4-F3B4-4F09-88D2-EC0211EB3DC3}"/>
              </a:ext>
            </a:extLst>
          </p:cNvPr>
          <p:cNvGrpSpPr/>
          <p:nvPr/>
        </p:nvGrpSpPr>
        <p:grpSpPr>
          <a:xfrm>
            <a:off x="288557" y="3429000"/>
            <a:ext cx="4776737" cy="3110493"/>
            <a:chOff x="2434856" y="2860733"/>
            <a:chExt cx="4008474" cy="2690038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EEC00B3-7CEC-4484-A6DD-165E09197F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4543" t="19225" r="6190" b="41551"/>
            <a:stretch/>
          </p:blipFill>
          <p:spPr>
            <a:xfrm>
              <a:off x="3604437" y="2860733"/>
              <a:ext cx="2838893" cy="2690038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44C371A-5E5D-469E-9427-63967BFDD4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823" t="19225" r="83478" b="41551"/>
            <a:stretch/>
          </p:blipFill>
          <p:spPr>
            <a:xfrm>
              <a:off x="2434856" y="2860733"/>
              <a:ext cx="940767" cy="2690038"/>
            </a:xfrm>
            <a:prstGeom prst="rect">
              <a:avLst/>
            </a:prstGeom>
          </p:spPr>
        </p:pic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9C06708C-E1F6-4C84-A291-BD55E4DCC3E3}"/>
                </a:ext>
              </a:extLst>
            </p:cNvPr>
            <p:cNvSpPr/>
            <p:nvPr/>
          </p:nvSpPr>
          <p:spPr>
            <a:xfrm>
              <a:off x="4082902" y="3429000"/>
              <a:ext cx="457200" cy="505047"/>
            </a:xfrm>
            <a:prstGeom prst="round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23B2926F-C8F3-4E4A-8E5D-56C02B8BE204}"/>
                </a:ext>
              </a:extLst>
            </p:cNvPr>
            <p:cNvSpPr/>
            <p:nvPr/>
          </p:nvSpPr>
          <p:spPr>
            <a:xfrm>
              <a:off x="2434856" y="2878178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49C4C61D-9637-48B8-B9E4-FC84E68090A3}"/>
                </a:ext>
              </a:extLst>
            </p:cNvPr>
            <p:cNvSpPr/>
            <p:nvPr/>
          </p:nvSpPr>
          <p:spPr>
            <a:xfrm>
              <a:off x="4561367" y="3426917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2B4EA42D-0056-461B-B4DC-B5A5460046FE}"/>
                </a:ext>
              </a:extLst>
            </p:cNvPr>
            <p:cNvSpPr/>
            <p:nvPr/>
          </p:nvSpPr>
          <p:spPr>
            <a:xfrm>
              <a:off x="5018781" y="3426916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4BDB15DA-A403-4A69-AA6D-9FD62FF81C26}"/>
                </a:ext>
              </a:extLst>
            </p:cNvPr>
            <p:cNvSpPr/>
            <p:nvPr/>
          </p:nvSpPr>
          <p:spPr>
            <a:xfrm>
              <a:off x="5481189" y="3424834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B069118E-2665-4C07-B716-6889A846AA24}"/>
                </a:ext>
              </a:extLst>
            </p:cNvPr>
            <p:cNvSpPr/>
            <p:nvPr/>
          </p:nvSpPr>
          <p:spPr>
            <a:xfrm>
              <a:off x="5484727" y="3960017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831BDCDE-D2EE-4700-8528-44E8BF678E70}"/>
                </a:ext>
              </a:extLst>
            </p:cNvPr>
            <p:cNvSpPr/>
            <p:nvPr/>
          </p:nvSpPr>
          <p:spPr>
            <a:xfrm>
              <a:off x="5484729" y="4491639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50789A1B-FE9E-4DEB-B791-6CB518A62098}"/>
                </a:ext>
              </a:extLst>
            </p:cNvPr>
            <p:cNvSpPr/>
            <p:nvPr/>
          </p:nvSpPr>
          <p:spPr>
            <a:xfrm>
              <a:off x="5484727" y="5023266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CBDF4546-4D91-4732-B07F-9D7F0497CBE5}"/>
                </a:ext>
              </a:extLst>
            </p:cNvPr>
            <p:cNvSpPr/>
            <p:nvPr/>
          </p:nvSpPr>
          <p:spPr>
            <a:xfrm>
              <a:off x="5018781" y="3951147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EAE98370-15D5-4C64-A38F-E9F0BBD45894}"/>
              </a:ext>
            </a:extLst>
          </p:cNvPr>
          <p:cNvSpPr txBox="1"/>
          <p:nvPr/>
        </p:nvSpPr>
        <p:spPr>
          <a:xfrm>
            <a:off x="3095048" y="716273"/>
            <a:ext cx="47062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Organic chemistry is carbon-centric</a:t>
            </a: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BCB13D8B-FD35-45F3-B9B7-00C5FFABE6C0}"/>
              </a:ext>
            </a:extLst>
          </p:cNvPr>
          <p:cNvSpPr txBox="1">
            <a:spLocks/>
          </p:cNvSpPr>
          <p:nvPr/>
        </p:nvSpPr>
        <p:spPr>
          <a:xfrm>
            <a:off x="0" y="158179"/>
            <a:ext cx="10364451" cy="5359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Why carbon?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96D9B06-E066-454C-BDE1-F58F665E42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5064" y="1324986"/>
            <a:ext cx="4050404" cy="140076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4189182-5449-4C4F-9534-FDB23FF88B43}"/>
              </a:ext>
            </a:extLst>
          </p:cNvPr>
          <p:cNvSpPr txBox="1"/>
          <p:nvPr/>
        </p:nvSpPr>
        <p:spPr>
          <a:xfrm>
            <a:off x="138795" y="1303917"/>
            <a:ext cx="7905416" cy="2705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500"/>
              </a:lnSpc>
            </a:pPr>
            <a:r>
              <a:rPr lang="en-GB" sz="2400" dirty="0"/>
              <a:t>Carbon has </a:t>
            </a:r>
            <a:r>
              <a:rPr lang="en-GB" sz="2400" u="sng" dirty="0"/>
              <a:t>4 valence electrons </a:t>
            </a:r>
            <a:r>
              <a:rPr lang="en-GB" sz="2400" dirty="0"/>
              <a:t>that are used to make bonds</a:t>
            </a:r>
          </a:p>
          <a:p>
            <a:pPr>
              <a:lnSpc>
                <a:spcPts val="3500"/>
              </a:lnSpc>
            </a:pPr>
            <a:r>
              <a:rPr lang="en-GB" sz="2400" dirty="0"/>
              <a:t>	with hydrogen – </a:t>
            </a:r>
            <a:r>
              <a:rPr lang="en-GB" sz="2400" b="1" dirty="0"/>
              <a:t>hydrocarbons</a:t>
            </a:r>
            <a:r>
              <a:rPr lang="en-GB" sz="2400" dirty="0"/>
              <a:t> </a:t>
            </a:r>
          </a:p>
          <a:p>
            <a:pPr>
              <a:lnSpc>
                <a:spcPts val="3500"/>
              </a:lnSpc>
            </a:pPr>
            <a:r>
              <a:rPr lang="en-GB" sz="2400" dirty="0"/>
              <a:t>	with other nonmetal atoms, </a:t>
            </a:r>
            <a:r>
              <a:rPr lang="en-GB" sz="2400" b="1" dirty="0"/>
              <a:t>HETEROATOMS</a:t>
            </a:r>
            <a:r>
              <a:rPr lang="en-GB" sz="2400" dirty="0"/>
              <a:t> (oxygen, 	   			nitrogen, halogens (F, Cl, Br, I), sulphur, phosphorus)</a:t>
            </a:r>
          </a:p>
          <a:p>
            <a:pPr>
              <a:lnSpc>
                <a:spcPts val="3500"/>
              </a:lnSpc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E9196EB1-6733-496A-80DE-542E21F1AF98}"/>
              </a:ext>
            </a:extLst>
          </p:cNvPr>
          <p:cNvSpPr/>
          <p:nvPr/>
        </p:nvSpPr>
        <p:spPr>
          <a:xfrm>
            <a:off x="2812467" y="4690385"/>
            <a:ext cx="544827" cy="583986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Bang, Crash, Wham, Pop, Blast PNG">
            <a:extLst>
              <a:ext uri="{FF2B5EF4-FFF2-40B4-BE49-F238E27FC236}">
                <a16:creationId xmlns:a16="http://schemas.microsoft.com/office/drawing/2014/main" id="{766AE32E-4B52-453A-85CA-4EA911C546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1755">
            <a:off x="8511307" y="3680053"/>
            <a:ext cx="3863438" cy="3187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FF35784-E26F-4D7A-A920-9F6813561958}"/>
              </a:ext>
            </a:extLst>
          </p:cNvPr>
          <p:cNvSpPr txBox="1"/>
          <p:nvPr/>
        </p:nvSpPr>
        <p:spPr>
          <a:xfrm>
            <a:off x="5553847" y="3670442"/>
            <a:ext cx="4856168" cy="1405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500"/>
              </a:lnSpc>
            </a:pPr>
            <a:r>
              <a:rPr lang="en-GB" sz="2400" dirty="0"/>
              <a:t>Carbon often </a:t>
            </a:r>
            <a:r>
              <a:rPr lang="en-GB" sz="2400" u="sng" dirty="0"/>
              <a:t>catenates</a:t>
            </a:r>
            <a:r>
              <a:rPr lang="en-GB" sz="2400" dirty="0"/>
              <a:t>, which means it bonds to itself, so it forms lots of different compounds.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D832D7B-7303-470F-B332-E3D44C49AE37}"/>
              </a:ext>
            </a:extLst>
          </p:cNvPr>
          <p:cNvSpPr txBox="1"/>
          <p:nvPr/>
        </p:nvSpPr>
        <p:spPr>
          <a:xfrm rot="1059647">
            <a:off x="9646792" y="4901145"/>
            <a:ext cx="14353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16 millions compounds</a:t>
            </a:r>
          </a:p>
        </p:txBody>
      </p:sp>
    </p:spTree>
    <p:extLst>
      <p:ext uri="{BB962C8B-B14F-4D97-AF65-F5344CB8AC3E}">
        <p14:creationId xmlns:p14="http://schemas.microsoft.com/office/powerpoint/2010/main" val="1698234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D12D1-784E-4707-9036-9D08C8A07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75788"/>
          </a:xfrm>
        </p:spPr>
        <p:txBody>
          <a:bodyPr/>
          <a:lstStyle/>
          <a:p>
            <a:r>
              <a:rPr lang="en-GB" dirty="0"/>
              <a:t>Classification of hydrocarbons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AB11D7-B5A1-4B8C-95B8-66851C15EF25}"/>
              </a:ext>
            </a:extLst>
          </p:cNvPr>
          <p:cNvSpPr txBox="1"/>
          <p:nvPr/>
        </p:nvSpPr>
        <p:spPr>
          <a:xfrm>
            <a:off x="167273" y="3302905"/>
            <a:ext cx="185000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HYDROCARBONS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B05E9C5-45EA-457B-B71F-F110D08B7001}"/>
              </a:ext>
            </a:extLst>
          </p:cNvPr>
          <p:cNvSpPr txBox="1"/>
          <p:nvPr/>
        </p:nvSpPr>
        <p:spPr>
          <a:xfrm>
            <a:off x="3161180" y="3681318"/>
            <a:ext cx="2278552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B050"/>
                </a:solidFill>
              </a:rPr>
              <a:t>ALICYCLIC</a:t>
            </a:r>
          </a:p>
          <a:p>
            <a:pPr algn="ctr"/>
            <a:r>
              <a:rPr lang="en-GB" dirty="0"/>
              <a:t>Cyclic compounds  that are not aromatic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5DD7616-90CA-4CBB-9EEA-09300417D808}"/>
              </a:ext>
            </a:extLst>
          </p:cNvPr>
          <p:cNvSpPr txBox="1"/>
          <p:nvPr/>
        </p:nvSpPr>
        <p:spPr>
          <a:xfrm>
            <a:off x="3028475" y="1688234"/>
            <a:ext cx="241125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B0F0"/>
                </a:solidFill>
              </a:rPr>
              <a:t>ALIPHATIC</a:t>
            </a:r>
          </a:p>
          <a:p>
            <a:pPr algn="ctr"/>
            <a:r>
              <a:rPr lang="en-GB" dirty="0"/>
              <a:t>Compounds that are not cyclic and not aromatic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AB44459-E92E-454E-94F6-CD9D39F3A467}"/>
              </a:ext>
            </a:extLst>
          </p:cNvPr>
          <p:cNvCxnSpPr>
            <a:stCxn id="5" idx="3"/>
            <a:endCxn id="30" idx="1"/>
          </p:cNvCxnSpPr>
          <p:nvPr/>
        </p:nvCxnSpPr>
        <p:spPr>
          <a:xfrm flipV="1">
            <a:off x="2017275" y="2149899"/>
            <a:ext cx="1011200" cy="133767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C5EFC8E-80C0-4069-9183-5D2E92409C75}"/>
              </a:ext>
            </a:extLst>
          </p:cNvPr>
          <p:cNvCxnSpPr>
            <a:cxnSpLocks/>
            <a:stCxn id="5" idx="3"/>
            <a:endCxn id="29" idx="1"/>
          </p:cNvCxnSpPr>
          <p:nvPr/>
        </p:nvCxnSpPr>
        <p:spPr>
          <a:xfrm>
            <a:off x="2017275" y="3487571"/>
            <a:ext cx="1143905" cy="65541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0C5807CF-E03D-41F2-9E47-56EDD003910E}"/>
              </a:ext>
            </a:extLst>
          </p:cNvPr>
          <p:cNvCxnSpPr>
            <a:cxnSpLocks/>
            <a:stCxn id="30" idx="3"/>
            <a:endCxn id="31" idx="1"/>
          </p:cNvCxnSpPr>
          <p:nvPr/>
        </p:nvCxnSpPr>
        <p:spPr>
          <a:xfrm flipV="1">
            <a:off x="5439732" y="1391947"/>
            <a:ext cx="1624970" cy="75795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BE48498B-798D-4801-9AE2-4FC6BDB75995}"/>
              </a:ext>
            </a:extLst>
          </p:cNvPr>
          <p:cNvCxnSpPr>
            <a:cxnSpLocks/>
            <a:stCxn id="29" idx="3"/>
            <a:endCxn id="33" idx="1"/>
          </p:cNvCxnSpPr>
          <p:nvPr/>
        </p:nvCxnSpPr>
        <p:spPr>
          <a:xfrm flipV="1">
            <a:off x="5439732" y="3533929"/>
            <a:ext cx="1614753" cy="60905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9599CDE-5666-4ACD-8EEF-4473819F0D3B}"/>
              </a:ext>
            </a:extLst>
          </p:cNvPr>
          <p:cNvCxnSpPr>
            <a:cxnSpLocks/>
            <a:stCxn id="30" idx="3"/>
            <a:endCxn id="32" idx="1"/>
          </p:cNvCxnSpPr>
          <p:nvPr/>
        </p:nvCxnSpPr>
        <p:spPr>
          <a:xfrm>
            <a:off x="5439732" y="2149899"/>
            <a:ext cx="1626628" cy="32936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C12EDC1F-6407-46F1-B6A3-17B30532FF8E}"/>
              </a:ext>
            </a:extLst>
          </p:cNvPr>
          <p:cNvCxnSpPr>
            <a:cxnSpLocks/>
            <a:stCxn id="29" idx="3"/>
            <a:endCxn id="34" idx="1"/>
          </p:cNvCxnSpPr>
          <p:nvPr/>
        </p:nvCxnSpPr>
        <p:spPr>
          <a:xfrm>
            <a:off x="5439732" y="4142983"/>
            <a:ext cx="1607983" cy="43386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2" name="Group 161">
            <a:extLst>
              <a:ext uri="{FF2B5EF4-FFF2-40B4-BE49-F238E27FC236}">
                <a16:creationId xmlns:a16="http://schemas.microsoft.com/office/drawing/2014/main" id="{491DD3E2-4C25-47EE-BEA4-04EEB53A7845}"/>
              </a:ext>
            </a:extLst>
          </p:cNvPr>
          <p:cNvGrpSpPr/>
          <p:nvPr/>
        </p:nvGrpSpPr>
        <p:grpSpPr>
          <a:xfrm>
            <a:off x="2017275" y="3487571"/>
            <a:ext cx="4652948" cy="3250587"/>
            <a:chOff x="2394767" y="3413379"/>
            <a:chExt cx="4652948" cy="3250587"/>
          </a:xfrm>
        </p:grpSpPr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84C5E92-D790-457D-92DD-36B7099457E1}"/>
                </a:ext>
              </a:extLst>
            </p:cNvPr>
            <p:cNvCxnSpPr>
              <a:cxnSpLocks/>
              <a:endCxn id="28" idx="1"/>
            </p:cNvCxnSpPr>
            <p:nvPr/>
          </p:nvCxnSpPr>
          <p:spPr>
            <a:xfrm>
              <a:off x="2394767" y="3413379"/>
              <a:ext cx="1202749" cy="265042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1" name="Group 160">
              <a:extLst>
                <a:ext uri="{FF2B5EF4-FFF2-40B4-BE49-F238E27FC236}">
                  <a16:creationId xmlns:a16="http://schemas.microsoft.com/office/drawing/2014/main" id="{2AA10C09-8B03-40E0-9291-043C013C74C2}"/>
                </a:ext>
              </a:extLst>
            </p:cNvPr>
            <p:cNvGrpSpPr/>
            <p:nvPr/>
          </p:nvGrpSpPr>
          <p:grpSpPr>
            <a:xfrm>
              <a:off x="3597516" y="5463637"/>
              <a:ext cx="3450199" cy="1200329"/>
              <a:chOff x="3597516" y="5463637"/>
              <a:chExt cx="3450199" cy="1200329"/>
            </a:xfrm>
          </p:grpSpPr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CC8B6E75-E66C-496C-82CE-D6110CD1AB1B}"/>
                  </a:ext>
                </a:extLst>
              </p:cNvPr>
              <p:cNvSpPr txBox="1"/>
              <p:nvPr/>
            </p:nvSpPr>
            <p:spPr>
              <a:xfrm>
                <a:off x="3597516" y="5463637"/>
                <a:ext cx="3450199" cy="120032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solidFill>
                      <a:srgbClr val="C00000"/>
                    </a:solidFill>
                  </a:rPr>
                  <a:t>        AROMATIC</a:t>
                </a:r>
              </a:p>
              <a:p>
                <a:r>
                  <a:rPr lang="en-GB" dirty="0"/>
                  <a:t>    Cyclic compounds </a:t>
                </a:r>
              </a:p>
              <a:p>
                <a:r>
                  <a:rPr lang="en-GB" dirty="0"/>
                  <a:t>containing benzene and </a:t>
                </a:r>
              </a:p>
              <a:p>
                <a:r>
                  <a:rPr lang="en-GB" dirty="0"/>
                  <a:t>   related ring systems</a:t>
                </a:r>
              </a:p>
            </p:txBody>
          </p:sp>
          <p:pic>
            <p:nvPicPr>
              <p:cNvPr id="113" name="Picture 112">
                <a:extLst>
                  <a:ext uri="{FF2B5EF4-FFF2-40B4-BE49-F238E27FC236}">
                    <a16:creationId xmlns:a16="http://schemas.microsoft.com/office/drawing/2014/main" id="{209BC0DA-D6E6-49A8-83A5-8738E89F975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26058" y="5678698"/>
                <a:ext cx="710970" cy="770206"/>
              </a:xfrm>
              <a:prstGeom prst="rect">
                <a:avLst/>
              </a:prstGeom>
            </p:spPr>
          </p:pic>
        </p:grpSp>
      </p:grp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DDDB4640-2531-490A-89FE-51353983E26D}"/>
              </a:ext>
            </a:extLst>
          </p:cNvPr>
          <p:cNvGrpSpPr/>
          <p:nvPr/>
        </p:nvGrpSpPr>
        <p:grpSpPr>
          <a:xfrm>
            <a:off x="7066360" y="2017599"/>
            <a:ext cx="4945051" cy="953400"/>
            <a:chOff x="6348256" y="2054836"/>
            <a:chExt cx="4945051" cy="953400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A15E1C5-93C1-4170-8B54-2DD89BC0F8CA}"/>
                </a:ext>
              </a:extLst>
            </p:cNvPr>
            <p:cNvSpPr txBox="1"/>
            <p:nvPr/>
          </p:nvSpPr>
          <p:spPr>
            <a:xfrm>
              <a:off x="6348256" y="2054836"/>
              <a:ext cx="4945051" cy="9233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F0"/>
                  </a:solidFill>
                </a:rPr>
                <a:t>   UNSATURATED</a:t>
              </a:r>
            </a:p>
            <a:p>
              <a:r>
                <a:rPr lang="en-GB" dirty="0"/>
                <a:t>Open-chain alkenes </a:t>
              </a:r>
            </a:p>
            <a:p>
              <a:r>
                <a:rPr lang="en-GB" dirty="0"/>
                <a:t>      and alkynes</a:t>
              </a:r>
            </a:p>
          </p:txBody>
        </p:sp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id="{4F83F728-E210-4E74-91BA-DDE00A08285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70051" y="2187136"/>
              <a:ext cx="1198286" cy="351035"/>
            </a:xfrm>
            <a:prstGeom prst="rect">
              <a:avLst/>
            </a:prstGeom>
          </p:spPr>
        </p:pic>
        <p:pic>
          <p:nvPicPr>
            <p:cNvPr id="94" name="Picture 93">
              <a:extLst>
                <a:ext uri="{FF2B5EF4-FFF2-40B4-BE49-F238E27FC236}">
                  <a16:creationId xmlns:a16="http://schemas.microsoft.com/office/drawing/2014/main" id="{662F3279-C7D9-401E-8A95-025D9FF79F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51632" y="2764935"/>
              <a:ext cx="589028" cy="128364"/>
            </a:xfrm>
            <a:prstGeom prst="rect">
              <a:avLst/>
            </a:prstGeom>
          </p:spPr>
        </p:pic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3C95B1AD-0C56-4A72-B273-E2D117CFEE47}"/>
                </a:ext>
              </a:extLst>
            </p:cNvPr>
            <p:cNvSpPr txBox="1"/>
            <p:nvPr/>
          </p:nvSpPr>
          <p:spPr>
            <a:xfrm>
              <a:off x="9778622" y="2192802"/>
              <a:ext cx="79220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70C0"/>
                  </a:solidFill>
                </a:rPr>
                <a:t>C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n</a:t>
              </a:r>
              <a:r>
                <a:rPr lang="en-GB" sz="2200" dirty="0">
                  <a:solidFill>
                    <a:srgbClr val="0070C0"/>
                  </a:solidFill>
                </a:rPr>
                <a:t>H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2n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5067E021-16EA-49EA-8988-73F33E733EC8}"/>
                </a:ext>
              </a:extLst>
            </p:cNvPr>
            <p:cNvSpPr txBox="1"/>
            <p:nvPr/>
          </p:nvSpPr>
          <p:spPr>
            <a:xfrm>
              <a:off x="9818448" y="2577349"/>
              <a:ext cx="958917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70C0"/>
                  </a:solidFill>
                </a:rPr>
                <a:t>C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n</a:t>
              </a:r>
              <a:r>
                <a:rPr lang="en-GB" sz="2200" dirty="0">
                  <a:solidFill>
                    <a:srgbClr val="0070C0"/>
                  </a:solidFill>
                </a:rPr>
                <a:t>H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2n-2</a:t>
              </a:r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793679D0-DF7D-4E60-91BF-2ECF92462298}"/>
              </a:ext>
            </a:extLst>
          </p:cNvPr>
          <p:cNvGrpSpPr/>
          <p:nvPr/>
        </p:nvGrpSpPr>
        <p:grpSpPr>
          <a:xfrm>
            <a:off x="7054485" y="3072264"/>
            <a:ext cx="4993992" cy="923330"/>
            <a:chOff x="6381795" y="3081123"/>
            <a:chExt cx="2958865" cy="92333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7380828-95D2-40C5-964C-F87A2EBB075C}"/>
                </a:ext>
              </a:extLst>
            </p:cNvPr>
            <p:cNvSpPr txBox="1"/>
            <p:nvPr/>
          </p:nvSpPr>
          <p:spPr>
            <a:xfrm>
              <a:off x="6381795" y="3081123"/>
              <a:ext cx="2958865" cy="9233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    SATURATED</a:t>
              </a:r>
            </a:p>
            <a:p>
              <a:r>
                <a:rPr lang="en-GB" dirty="0"/>
                <a:t>   Cyclic alkanes</a:t>
              </a:r>
            </a:p>
            <a:p>
              <a:endParaRPr lang="en-GB" dirty="0"/>
            </a:p>
          </p:txBody>
        </p:sp>
        <p:pic>
          <p:nvPicPr>
            <p:cNvPr id="105" name="Picture 104">
              <a:extLst>
                <a:ext uri="{FF2B5EF4-FFF2-40B4-BE49-F238E27FC236}">
                  <a16:creationId xmlns:a16="http://schemas.microsoft.com/office/drawing/2014/main" id="{7306BDD3-0E13-4425-B4F3-2495B7DEA70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386054" y="3198981"/>
              <a:ext cx="408752" cy="743281"/>
            </a:xfrm>
            <a:prstGeom prst="rect">
              <a:avLst/>
            </a:prstGeom>
          </p:spPr>
        </p:pic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A9DB68D1-262D-4692-8198-402EBD6C4F9D}"/>
                </a:ext>
              </a:extLst>
            </p:cNvPr>
            <p:cNvSpPr txBox="1"/>
            <p:nvPr/>
          </p:nvSpPr>
          <p:spPr>
            <a:xfrm>
              <a:off x="7567397" y="3304229"/>
              <a:ext cx="79220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B050"/>
                  </a:solidFill>
                </a:rPr>
                <a:t>C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n</a:t>
              </a:r>
              <a:r>
                <a:rPr lang="en-GB" sz="2200" dirty="0">
                  <a:solidFill>
                    <a:srgbClr val="00B050"/>
                  </a:solidFill>
                </a:rPr>
                <a:t>H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2n</a:t>
              </a:r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1CAD4894-0097-4B0B-A605-B4475A51E793}"/>
              </a:ext>
            </a:extLst>
          </p:cNvPr>
          <p:cNvGrpSpPr/>
          <p:nvPr/>
        </p:nvGrpSpPr>
        <p:grpSpPr>
          <a:xfrm>
            <a:off x="7047715" y="4115181"/>
            <a:ext cx="4993992" cy="923330"/>
            <a:chOff x="6361164" y="4292758"/>
            <a:chExt cx="2979495" cy="923330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9D1C0BD-C04B-4929-A902-BC8FB9677CD8}"/>
                </a:ext>
              </a:extLst>
            </p:cNvPr>
            <p:cNvSpPr txBox="1"/>
            <p:nvPr/>
          </p:nvSpPr>
          <p:spPr>
            <a:xfrm>
              <a:off x="6361164" y="4292758"/>
              <a:ext cx="2979495" cy="9233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UNSATURATED</a:t>
              </a:r>
            </a:p>
            <a:p>
              <a:r>
                <a:rPr lang="en-GB" dirty="0"/>
                <a:t>Cyclic  alkenes</a:t>
              </a:r>
            </a:p>
            <a:p>
              <a:endParaRPr lang="en-GB" dirty="0"/>
            </a:p>
          </p:txBody>
        </p:sp>
        <p:pic>
          <p:nvPicPr>
            <p:cNvPr id="104" name="Picture 103">
              <a:extLst>
                <a:ext uri="{FF2B5EF4-FFF2-40B4-BE49-F238E27FC236}">
                  <a16:creationId xmlns:a16="http://schemas.microsoft.com/office/drawing/2014/main" id="{A3EDE513-73CA-4D5C-9D5F-F65E2930995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360827" y="4373127"/>
              <a:ext cx="415006" cy="743282"/>
            </a:xfrm>
            <a:prstGeom prst="rect">
              <a:avLst/>
            </a:prstGeom>
          </p:spPr>
        </p:pic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F61907B3-8AF5-4522-AEA2-26EBEAE7D7DD}"/>
                </a:ext>
              </a:extLst>
            </p:cNvPr>
            <p:cNvSpPr txBox="1"/>
            <p:nvPr/>
          </p:nvSpPr>
          <p:spPr>
            <a:xfrm>
              <a:off x="7544902" y="4467836"/>
              <a:ext cx="958917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B050"/>
                  </a:solidFill>
                </a:rPr>
                <a:t>C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n</a:t>
              </a:r>
              <a:r>
                <a:rPr lang="en-GB" sz="2200" dirty="0">
                  <a:solidFill>
                    <a:srgbClr val="00B050"/>
                  </a:solidFill>
                </a:rPr>
                <a:t>H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2n-2</a:t>
              </a:r>
            </a:p>
          </p:txBody>
        </p:sp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31A5BB69-EC3F-4831-98BF-96BAA885E558}"/>
              </a:ext>
            </a:extLst>
          </p:cNvPr>
          <p:cNvGrpSpPr/>
          <p:nvPr/>
        </p:nvGrpSpPr>
        <p:grpSpPr>
          <a:xfrm>
            <a:off x="7064702" y="899504"/>
            <a:ext cx="4917060" cy="984885"/>
            <a:chOff x="6361165" y="899504"/>
            <a:chExt cx="4917060" cy="984885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9B06586-E825-488D-AE39-037D7F31699F}"/>
                </a:ext>
              </a:extLst>
            </p:cNvPr>
            <p:cNvSpPr txBox="1"/>
            <p:nvPr/>
          </p:nvSpPr>
          <p:spPr>
            <a:xfrm>
              <a:off x="6361165" y="899504"/>
              <a:ext cx="4917060" cy="98488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F0"/>
                  </a:solidFill>
                </a:rPr>
                <a:t>     SATURATED</a:t>
              </a:r>
            </a:p>
            <a:p>
              <a:r>
                <a:rPr lang="en-GB" dirty="0"/>
                <a:t>Open-chain alkanes</a:t>
              </a:r>
            </a:p>
            <a:p>
              <a:r>
                <a:rPr lang="en-GB" sz="2200" dirty="0">
                  <a:solidFill>
                    <a:srgbClr val="0070C0"/>
                  </a:solidFill>
                </a:rPr>
                <a:t>       C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n</a:t>
              </a:r>
              <a:r>
                <a:rPr lang="en-GB" sz="2200" dirty="0">
                  <a:solidFill>
                    <a:srgbClr val="0070C0"/>
                  </a:solidFill>
                </a:rPr>
                <a:t>H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2n+2</a:t>
              </a:r>
              <a:endParaRPr lang="en-GB" dirty="0"/>
            </a:p>
          </p:txBody>
        </p:sp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6882F1F3-5C8A-4AA4-8A5F-B00ADF975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435254" y="971677"/>
              <a:ext cx="1233083" cy="293744"/>
            </a:xfrm>
            <a:prstGeom prst="rect">
              <a:avLst/>
            </a:prstGeom>
          </p:spPr>
        </p:pic>
        <p:pic>
          <p:nvPicPr>
            <p:cNvPr id="92" name="Picture 91">
              <a:extLst>
                <a:ext uri="{FF2B5EF4-FFF2-40B4-BE49-F238E27FC236}">
                  <a16:creationId xmlns:a16="http://schemas.microsoft.com/office/drawing/2014/main" id="{6568A218-6FE0-4492-AB7E-8AB7BA4AE26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470051" y="1265421"/>
              <a:ext cx="1198286" cy="565080"/>
            </a:xfrm>
            <a:prstGeom prst="rect">
              <a:avLst/>
            </a:prstGeom>
          </p:spPr>
        </p:pic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088BDC45-7C56-4E82-9A44-6D18CD3D7612}"/>
                </a:ext>
              </a:extLst>
            </p:cNvPr>
            <p:cNvSpPr txBox="1"/>
            <p:nvPr/>
          </p:nvSpPr>
          <p:spPr>
            <a:xfrm>
              <a:off x="9742883" y="999081"/>
              <a:ext cx="14596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Straight-chain</a:t>
              </a: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8135AFA4-FAB8-44CF-A674-ED6FCD6135D8}"/>
                </a:ext>
              </a:extLst>
            </p:cNvPr>
            <p:cNvSpPr txBox="1"/>
            <p:nvPr/>
          </p:nvSpPr>
          <p:spPr>
            <a:xfrm>
              <a:off x="9776482" y="1419169"/>
              <a:ext cx="10428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i="1" dirty="0"/>
                <a:t>Branched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82250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0A0CB-3053-47D9-9EBE-A6D245899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Properties of Alkanes and Their Role in Energetic Materials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1C0F339-AE17-4089-AA36-7058BC02E9EA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995968" y="1767346"/>
            <a:ext cx="10624104" cy="432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  Stable yet energy-dense fuels</a:t>
            </a:r>
            <a:r>
              <a:rPr lang="en-US" altLang="en-US" sz="2400" cap="none" dirty="0"/>
              <a:t>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alkanes resist reaction under normal conditions but 	release large amounts of energy upon combustion.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  Used across the explosives lifecycle:</a:t>
            </a:r>
            <a:endParaRPr lang="en-US" altLang="en-US" sz="2400" cap="none" dirty="0"/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 Manufacture: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solvents and diluents in propellant formulation.</a:t>
            </a:r>
            <a:endParaRPr lang="en-US" altLang="en-US" sz="2200" cap="none" dirty="0"/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Use: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medium-chain alkanes (e.g., kerosene/RP-1) as rocket and missile fuels.</a:t>
            </a:r>
            <a:endParaRPr lang="en-US" altLang="en-US" sz="2200" cap="none" dirty="0"/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Disposal: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clean-burning combustion reduces residual pollutants</a:t>
            </a:r>
          </a:p>
          <a:p>
            <a:pPr marL="3429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Chemical control: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non-polar, hydrophobic compounds that require strong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oxidisers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(e.g. nitration) to form energetic derivatives.</a:t>
            </a:r>
          </a:p>
        </p:txBody>
      </p:sp>
    </p:spTree>
    <p:extLst>
      <p:ext uri="{BB962C8B-B14F-4D97-AF65-F5344CB8AC3E}">
        <p14:creationId xmlns:p14="http://schemas.microsoft.com/office/powerpoint/2010/main" val="599455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4A11C8-B0A3-49DF-BB49-8ED1D5E06B37}"/>
              </a:ext>
            </a:extLst>
          </p:cNvPr>
          <p:cNvSpPr txBox="1"/>
          <p:nvPr/>
        </p:nvSpPr>
        <p:spPr>
          <a:xfrm>
            <a:off x="178130" y="870935"/>
            <a:ext cx="125021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Functional Group identifies part of a compound that is responsible for its characteristic reactions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5D05B74-5765-4E51-A595-164912859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14400"/>
          </a:xfrm>
        </p:spPr>
        <p:txBody>
          <a:bodyPr/>
          <a:lstStyle/>
          <a:p>
            <a:r>
              <a:rPr lang="en-GB" dirty="0"/>
              <a:t>Functional groups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9C3EF90-C7D0-4EDB-8443-E8B89FB0CAB6}"/>
              </a:ext>
            </a:extLst>
          </p:cNvPr>
          <p:cNvGrpSpPr/>
          <p:nvPr/>
        </p:nvGrpSpPr>
        <p:grpSpPr>
          <a:xfrm>
            <a:off x="913774" y="1696753"/>
            <a:ext cx="9734082" cy="4993707"/>
            <a:chOff x="625108" y="1816467"/>
            <a:chExt cx="8586737" cy="4355432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9B07ACB1-7F57-4B88-9E65-E89E9C6333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79868" t="2925" r="2213" b="4711"/>
            <a:stretch/>
          </p:blipFill>
          <p:spPr>
            <a:xfrm>
              <a:off x="7712243" y="1816467"/>
              <a:ext cx="1499602" cy="4355432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151E140-FBEB-49AE-9863-C052B2C55C5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11742" r="21813" b="2984"/>
            <a:stretch/>
          </p:blipFill>
          <p:spPr>
            <a:xfrm>
              <a:off x="625108" y="1816467"/>
              <a:ext cx="7087135" cy="4355432"/>
            </a:xfrm>
            <a:prstGeom prst="rect">
              <a:avLst/>
            </a:prstGeom>
          </p:spPr>
        </p:pic>
      </p:grp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D44C29D-1502-455E-B6ED-83A10617F821}"/>
              </a:ext>
            </a:extLst>
          </p:cNvPr>
          <p:cNvSpPr/>
          <p:nvPr/>
        </p:nvSpPr>
        <p:spPr>
          <a:xfrm>
            <a:off x="5775157" y="1792705"/>
            <a:ext cx="1496811" cy="134753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4420E2-3F32-4DBE-B235-CAF6036A1DA5}"/>
              </a:ext>
            </a:extLst>
          </p:cNvPr>
          <p:cNvSpPr/>
          <p:nvPr/>
        </p:nvSpPr>
        <p:spPr>
          <a:xfrm>
            <a:off x="4587156" y="4946168"/>
            <a:ext cx="1412488" cy="134753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9C75B0-2505-4F7D-8A24-1D7B5253300A}"/>
              </a:ext>
            </a:extLst>
          </p:cNvPr>
          <p:cNvSpPr txBox="1"/>
          <p:nvPr/>
        </p:nvSpPr>
        <p:spPr>
          <a:xfrm>
            <a:off x="10749721" y="2182366"/>
            <a:ext cx="15881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aromatic nitro compounds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nitramines 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nitro esters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362FDA9-C169-4FA0-A531-02BE3B1C17AA}"/>
              </a:ext>
            </a:extLst>
          </p:cNvPr>
          <p:cNvSpPr/>
          <p:nvPr/>
        </p:nvSpPr>
        <p:spPr>
          <a:xfrm>
            <a:off x="7284000" y="3341674"/>
            <a:ext cx="1523116" cy="137470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D060A18-BAF9-479A-9ECF-B3A767CA49D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491"/>
          <a:stretch/>
        </p:blipFill>
        <p:spPr>
          <a:xfrm>
            <a:off x="4279079" y="3341674"/>
            <a:ext cx="1496078" cy="115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1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164B9CB-96EE-4F25-AF2C-11B00B397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130" y="13577"/>
            <a:ext cx="10364451" cy="798089"/>
          </a:xfrm>
        </p:spPr>
        <p:txBody>
          <a:bodyPr/>
          <a:lstStyle/>
          <a:p>
            <a:r>
              <a:rPr lang="en-GB" dirty="0"/>
              <a:t>Functional group </a:t>
            </a:r>
            <a:r>
              <a:rPr lang="en-GB" cap="none" dirty="0"/>
              <a:t>vs</a:t>
            </a:r>
            <a:r>
              <a:rPr lang="en-GB" dirty="0"/>
              <a:t> substituent</a:t>
            </a: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A908C516-1CB8-452E-9EF9-71A31A415FB0}"/>
              </a:ext>
            </a:extLst>
          </p:cNvPr>
          <p:cNvSpPr/>
          <p:nvPr/>
        </p:nvSpPr>
        <p:spPr>
          <a:xfrm>
            <a:off x="732252" y="1911340"/>
            <a:ext cx="2170753" cy="798089"/>
          </a:xfrm>
          <a:prstGeom prst="homePlat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DEFINITION</a:t>
            </a:r>
          </a:p>
        </p:txBody>
      </p:sp>
      <p:sp>
        <p:nvSpPr>
          <p:cNvPr id="5" name="Arrow: Pentagon 4">
            <a:extLst>
              <a:ext uri="{FF2B5EF4-FFF2-40B4-BE49-F238E27FC236}">
                <a16:creationId xmlns:a16="http://schemas.microsoft.com/office/drawing/2014/main" id="{90A48385-BB3D-4EFE-856C-777276C7A3FB}"/>
              </a:ext>
            </a:extLst>
          </p:cNvPr>
          <p:cNvSpPr/>
          <p:nvPr/>
        </p:nvSpPr>
        <p:spPr>
          <a:xfrm>
            <a:off x="732252" y="5446745"/>
            <a:ext cx="2170753" cy="798089"/>
          </a:xfrm>
          <a:prstGeom prst="homePlat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ACTIVITY</a:t>
            </a:r>
          </a:p>
        </p:txBody>
      </p: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445ABCC9-A621-48A4-9CC3-4CB6A08594CC}"/>
              </a:ext>
            </a:extLst>
          </p:cNvPr>
          <p:cNvSpPr/>
          <p:nvPr/>
        </p:nvSpPr>
        <p:spPr>
          <a:xfrm>
            <a:off x="732252" y="3594127"/>
            <a:ext cx="2170753" cy="798089"/>
          </a:xfrm>
          <a:prstGeom prst="homePlat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ROLE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DA65449-771D-475F-AEA0-FD0C2B7E2C92}"/>
              </a:ext>
            </a:extLst>
          </p:cNvPr>
          <p:cNvSpPr/>
          <p:nvPr/>
        </p:nvSpPr>
        <p:spPr>
          <a:xfrm>
            <a:off x="3021758" y="1080249"/>
            <a:ext cx="4172708" cy="37885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Functional Group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5F46CF0-3500-4285-A139-D9DABA934B02}"/>
              </a:ext>
            </a:extLst>
          </p:cNvPr>
          <p:cNvSpPr/>
          <p:nvPr/>
        </p:nvSpPr>
        <p:spPr>
          <a:xfrm>
            <a:off x="7275106" y="1065186"/>
            <a:ext cx="4172708" cy="37885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Substituent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59B1F9-6A3A-4AE0-8D80-67400AF6AB8C}"/>
              </a:ext>
            </a:extLst>
          </p:cNvPr>
          <p:cNvSpPr/>
          <p:nvPr/>
        </p:nvSpPr>
        <p:spPr>
          <a:xfrm>
            <a:off x="3021758" y="1514732"/>
            <a:ext cx="4172708" cy="15988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 functional group is a specific group of atoms responsible for the characteristic chemical reactions of a molecule.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D91196-F630-4647-A951-0F5D3BFD2770}"/>
              </a:ext>
            </a:extLst>
          </p:cNvPr>
          <p:cNvSpPr/>
          <p:nvPr/>
        </p:nvSpPr>
        <p:spPr>
          <a:xfrm>
            <a:off x="7275108" y="1524380"/>
            <a:ext cx="4172708" cy="159882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 substituent is an atom or group of atoms that replaces a hydrogen atom in a hydrocarbon molecule.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2DABCE-B6E9-455C-AF92-18D7A0348697}"/>
              </a:ext>
            </a:extLst>
          </p:cNvPr>
          <p:cNvSpPr/>
          <p:nvPr/>
        </p:nvSpPr>
        <p:spPr>
          <a:xfrm>
            <a:off x="3021758" y="3275938"/>
            <a:ext cx="4172708" cy="14979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defines the chemical properties of a compound and determines the molecule's reactivity and class (e.g., alcohols, acids, esters).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DE0C6A-A278-431E-B500-15BA54E16D6C}"/>
              </a:ext>
            </a:extLst>
          </p:cNvPr>
          <p:cNvSpPr/>
          <p:nvPr/>
        </p:nvSpPr>
        <p:spPr>
          <a:xfrm>
            <a:off x="7275107" y="3275938"/>
            <a:ext cx="4172708" cy="149795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can modify the base structure of the molecule; include alkyl groups (e.g., -CH₃), halogens (e.g., -Cl, -Br)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A3CFB6-06C2-4E84-98C1-DA03B7C538D9}"/>
              </a:ext>
            </a:extLst>
          </p:cNvPr>
          <p:cNvSpPr/>
          <p:nvPr/>
        </p:nvSpPr>
        <p:spPr>
          <a:xfrm>
            <a:off x="3021758" y="4953349"/>
            <a:ext cx="4172708" cy="14979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determines how a molecule reacts and which types of reactions it undergoes.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9DD8B79-64DE-4068-98A5-FBC5B5C2C717}"/>
              </a:ext>
            </a:extLst>
          </p:cNvPr>
          <p:cNvSpPr/>
          <p:nvPr/>
        </p:nvSpPr>
        <p:spPr>
          <a:xfrm>
            <a:off x="7275108" y="4953349"/>
            <a:ext cx="4172708" cy="149795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can influence a molecule's physical properties and reactivity but don't always define its main chemical behaviour</a:t>
            </a:r>
          </a:p>
        </p:txBody>
      </p:sp>
    </p:spTree>
    <p:extLst>
      <p:ext uri="{BB962C8B-B14F-4D97-AF65-F5344CB8AC3E}">
        <p14:creationId xmlns:p14="http://schemas.microsoft.com/office/powerpoint/2010/main" val="2013999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BDCE13-74E7-4EE4-B548-5866622E9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428" y="1026487"/>
            <a:ext cx="6977671" cy="546481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55D05B74-5765-4E51-A595-164912859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14400"/>
          </a:xfrm>
        </p:spPr>
        <p:txBody>
          <a:bodyPr/>
          <a:lstStyle/>
          <a:p>
            <a:r>
              <a:rPr lang="en-GB"/>
              <a:t>Functional groups with nitrogen</a:t>
            </a:r>
            <a:endParaRPr lang="en-GB" dirty="0"/>
          </a:p>
        </p:txBody>
      </p:sp>
      <p:pic>
        <p:nvPicPr>
          <p:cNvPr id="1028" name="Picture 4" descr="Details are in the caption following the image">
            <a:extLst>
              <a:ext uri="{FF2B5EF4-FFF2-40B4-BE49-F238E27FC236}">
                <a16:creationId xmlns:a16="http://schemas.microsoft.com/office/drawing/2014/main" id="{C0CC8170-B877-4200-ADE4-B4BE2563EC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78" t="69954" r="35452" b="-2008"/>
          <a:stretch/>
        </p:blipFill>
        <p:spPr bwMode="auto">
          <a:xfrm>
            <a:off x="7819330" y="2783548"/>
            <a:ext cx="3745933" cy="186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Tetryl - Wikipedia">
            <a:extLst>
              <a:ext uri="{FF2B5EF4-FFF2-40B4-BE49-F238E27FC236}">
                <a16:creationId xmlns:a16="http://schemas.microsoft.com/office/drawing/2014/main" id="{AD06E38C-1365-478C-8AB7-F1BE283F0C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7820" y="836071"/>
            <a:ext cx="1849159" cy="169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F3923A-98DB-4B05-90A8-7A8F1A6A88D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838864" y="6206121"/>
            <a:ext cx="190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 </a:t>
            </a:r>
            <a:r>
              <a:rPr lang="en-GB" dirty="0" err="1"/>
              <a:t>azide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BB8484C-A092-4F4E-B550-30EE2E06A3A5}"/>
              </a:ext>
            </a:extLst>
          </p:cNvPr>
          <p:cNvSpPr txBox="1"/>
          <p:nvPr/>
        </p:nvSpPr>
        <p:spPr>
          <a:xfrm>
            <a:off x="8211067" y="4595270"/>
            <a:ext cx="2962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Azo-bridged novel explosive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F88D9D3-CC84-4398-83F5-9F5633584ABB}"/>
              </a:ext>
            </a:extLst>
          </p:cNvPr>
          <p:cNvSpPr txBox="1"/>
          <p:nvPr/>
        </p:nvSpPr>
        <p:spPr>
          <a:xfrm>
            <a:off x="7927820" y="2174683"/>
            <a:ext cx="190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Tetryl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E6183CF-48FB-44D1-B644-FFC1BAD7A66A}"/>
              </a:ext>
            </a:extLst>
          </p:cNvPr>
          <p:cNvSpPr/>
          <p:nvPr/>
        </p:nvSpPr>
        <p:spPr>
          <a:xfrm>
            <a:off x="465737" y="1969686"/>
            <a:ext cx="2025248" cy="1906190"/>
          </a:xfrm>
          <a:prstGeom prst="roundRect">
            <a:avLst/>
          </a:prstGeom>
          <a:noFill/>
          <a:ln w="5715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B64E1C4-0274-4EE9-887C-95A82B158105}"/>
              </a:ext>
            </a:extLst>
          </p:cNvPr>
          <p:cNvSpPr/>
          <p:nvPr/>
        </p:nvSpPr>
        <p:spPr>
          <a:xfrm>
            <a:off x="2695699" y="4180114"/>
            <a:ext cx="2059656" cy="1936533"/>
          </a:xfrm>
          <a:prstGeom prst="roundRect">
            <a:avLst/>
          </a:prstGeom>
          <a:noFill/>
          <a:ln w="5715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C493701-9301-4544-BF05-7DE8996AF892}"/>
              </a:ext>
            </a:extLst>
          </p:cNvPr>
          <p:cNvSpPr/>
          <p:nvPr/>
        </p:nvSpPr>
        <p:spPr>
          <a:xfrm>
            <a:off x="4887012" y="4186859"/>
            <a:ext cx="2025248" cy="1906190"/>
          </a:xfrm>
          <a:prstGeom prst="roundRect">
            <a:avLst/>
          </a:prstGeom>
          <a:noFill/>
          <a:ln w="5715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55D6E16-BB0B-4D40-A740-0CF2189DF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1067" y="5308874"/>
            <a:ext cx="2748051" cy="78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ATB - Wikipedia">
            <a:extLst>
              <a:ext uri="{FF2B5EF4-FFF2-40B4-BE49-F238E27FC236}">
                <a16:creationId xmlns:a16="http://schemas.microsoft.com/office/drawing/2014/main" id="{73A8803F-8204-4B74-8729-3BA27B29E8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3682" y="974115"/>
            <a:ext cx="1739890" cy="143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68E77C3-8648-4142-86CA-763E71BECB63}"/>
              </a:ext>
            </a:extLst>
          </p:cNvPr>
          <p:cNvSpPr txBox="1"/>
          <p:nvPr/>
        </p:nvSpPr>
        <p:spPr>
          <a:xfrm>
            <a:off x="10286508" y="2174683"/>
            <a:ext cx="190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TATB</a:t>
            </a:r>
          </a:p>
        </p:txBody>
      </p:sp>
    </p:spTree>
    <p:extLst>
      <p:ext uri="{BB962C8B-B14F-4D97-AF65-F5344CB8AC3E}">
        <p14:creationId xmlns:p14="http://schemas.microsoft.com/office/powerpoint/2010/main" val="3346599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6F654-5E92-4E4C-AD8F-EFAD2BDF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02525"/>
          </a:xfrm>
        </p:spPr>
        <p:txBody>
          <a:bodyPr/>
          <a:lstStyle/>
          <a:p>
            <a:r>
              <a:rPr lang="en-GB" dirty="0"/>
              <a:t>Functional groups 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131A5-202D-43A7-904B-D1A380EA66D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4278" y="1484581"/>
            <a:ext cx="11543442" cy="3424107"/>
          </a:xfrm>
        </p:spPr>
        <p:txBody>
          <a:bodyPr/>
          <a:lstStyle/>
          <a:p>
            <a:pPr marL="0" indent="0">
              <a:buNone/>
            </a:pPr>
            <a:r>
              <a:rPr lang="en-GB" b="1" cap="none" dirty="0"/>
              <a:t>Functional group		Explosive		Lifecycle impact</a:t>
            </a:r>
          </a:p>
          <a:p>
            <a:pPr marL="0" indent="0">
              <a:buNone/>
            </a:pPr>
            <a:r>
              <a:rPr lang="en-GB" cap="none" dirty="0"/>
              <a:t>–NO₂ (nitro)		TNT			provides oxygen balance, increases sensitivity 							and energy output</a:t>
            </a:r>
          </a:p>
          <a:p>
            <a:pPr marL="0" indent="0">
              <a:buNone/>
            </a:pPr>
            <a:r>
              <a:rPr lang="en-GB" cap="none" dirty="0"/>
              <a:t>–ONO₂ (nitrate ester)	</a:t>
            </a:r>
            <a:r>
              <a:rPr lang="en-GB" cap="none" dirty="0" err="1"/>
              <a:t>nitroglycerin</a:t>
            </a:r>
            <a:r>
              <a:rPr lang="en-GB" cap="none" dirty="0"/>
              <a:t>, EGDN	energetic but thermally unstable → ageing risk</a:t>
            </a:r>
          </a:p>
          <a:p>
            <a:pPr marL="0" indent="0">
              <a:buNone/>
            </a:pPr>
            <a:r>
              <a:rPr lang="en-GB" cap="none" dirty="0"/>
              <a:t>–NH–NO₂ (nitramine)	RDX, HMX		high performance, relatively stable, used in PBXs </a:t>
            </a:r>
          </a:p>
          <a:p>
            <a:pPr marL="0" indent="0">
              <a:buNone/>
            </a:pPr>
            <a:r>
              <a:rPr lang="en-GB" cap="none" dirty="0"/>
              <a:t>Polymer matrix		PBX, SEMTEX		improves safety, reduces sensitivity, affects 								disposal behaviour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B2B688-62FD-4BCE-A8F8-AC630EC2C3C4}"/>
              </a:ext>
            </a:extLst>
          </p:cNvPr>
          <p:cNvSpPr txBox="1"/>
          <p:nvPr/>
        </p:nvSpPr>
        <p:spPr>
          <a:xfrm>
            <a:off x="324278" y="824221"/>
            <a:ext cx="6097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The role of functional groups in the lifecycle:</a:t>
            </a:r>
          </a:p>
        </p:txBody>
      </p:sp>
    </p:spTree>
    <p:extLst>
      <p:ext uri="{BB962C8B-B14F-4D97-AF65-F5344CB8AC3E}">
        <p14:creationId xmlns:p14="http://schemas.microsoft.com/office/powerpoint/2010/main" val="468477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451CD59-3298-45E9-8CBA-B219A42A0A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221" t="30114" r="27891" b="28494"/>
          <a:stretch/>
        </p:blipFill>
        <p:spPr>
          <a:xfrm>
            <a:off x="247749" y="421575"/>
            <a:ext cx="3160469" cy="30502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AF7910-6B34-45EC-848F-FC6EEC704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43148"/>
          </a:xfrm>
        </p:spPr>
        <p:txBody>
          <a:bodyPr/>
          <a:lstStyle/>
          <a:p>
            <a:r>
              <a:rPr lang="en-GB" dirty="0"/>
              <a:t>Structural representation - </a:t>
            </a:r>
            <a:r>
              <a:rPr lang="en-GB" dirty="0" err="1"/>
              <a:t>tnt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227807-F7F6-494C-81B0-121F54064533}"/>
              </a:ext>
            </a:extLst>
          </p:cNvPr>
          <p:cNvSpPr txBox="1"/>
          <p:nvPr/>
        </p:nvSpPr>
        <p:spPr>
          <a:xfrm>
            <a:off x="0" y="3277366"/>
            <a:ext cx="47230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0070C0"/>
                </a:solidFill>
              </a:rPr>
              <a:t>Lewis structure:</a:t>
            </a:r>
            <a:r>
              <a:rPr lang="en-GB" sz="2200" dirty="0"/>
              <a:t> shows all atoms, lone pairs and bond lines; best for seeing exact bonding and heteroatoms.</a:t>
            </a:r>
            <a:br>
              <a:rPr lang="en-GB" dirty="0"/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355C9C-F0B2-4425-B1C5-1F546E5066C7}"/>
              </a:ext>
            </a:extLst>
          </p:cNvPr>
          <p:cNvSpPr txBox="1"/>
          <p:nvPr/>
        </p:nvSpPr>
        <p:spPr>
          <a:xfrm>
            <a:off x="17745" y="4984262"/>
            <a:ext cx="4874991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rgbClr val="0070C0"/>
                </a:solidFill>
              </a:rPr>
              <a:t>Condensed formula: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400" b="1" dirty="0"/>
              <a:t>CH₃–C₆H₂(NO₂)₃</a:t>
            </a:r>
            <a:r>
              <a:rPr lang="en-GB" sz="2400" dirty="0"/>
              <a:t> </a:t>
            </a:r>
            <a:r>
              <a:rPr lang="en-GB" sz="2200" dirty="0"/>
              <a:t>or </a:t>
            </a:r>
            <a:r>
              <a:rPr lang="en-GB" sz="2200" b="1" dirty="0">
                <a:solidFill>
                  <a:srgbClr val="0070C0"/>
                </a:solidFill>
              </a:rPr>
              <a:t>molecular  formula </a:t>
            </a:r>
            <a:r>
              <a:rPr lang="en-GB" sz="2400" b="1" dirty="0"/>
              <a:t>C₇H₅N₃O₆</a:t>
            </a:r>
            <a:r>
              <a:rPr lang="en-GB" sz="2400" dirty="0"/>
              <a:t> </a:t>
            </a:r>
          </a:p>
          <a:p>
            <a:r>
              <a:rPr lang="en-GB" sz="2200" dirty="0"/>
              <a:t>Compact, good for quick formula checks and stoichiometry</a:t>
            </a:r>
          </a:p>
        </p:txBody>
      </p:sp>
      <p:pic>
        <p:nvPicPr>
          <p:cNvPr id="6148" name="Picture 4" descr="Chemical structure of 2,4,6 trinitrotoluene (TNT ...">
            <a:extLst>
              <a:ext uri="{FF2B5EF4-FFF2-40B4-BE49-F238E27FC236}">
                <a16:creationId xmlns:a16="http://schemas.microsoft.com/office/drawing/2014/main" id="{FE8BBF96-C60E-4F17-84F5-72119409F6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2" t="2202" r="2277" b="3973"/>
          <a:stretch/>
        </p:blipFill>
        <p:spPr bwMode="auto">
          <a:xfrm>
            <a:off x="5413655" y="922909"/>
            <a:ext cx="2284383" cy="191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4ABA5E5-1381-431F-926B-C2FF44A2ED72}"/>
              </a:ext>
            </a:extLst>
          </p:cNvPr>
          <p:cNvSpPr txBox="1"/>
          <p:nvPr/>
        </p:nvSpPr>
        <p:spPr>
          <a:xfrm>
            <a:off x="8030054" y="1140071"/>
            <a:ext cx="434002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rgbClr val="0070C0"/>
                </a:solidFill>
              </a:rPr>
              <a:t>Skeletal formula: </a:t>
            </a:r>
            <a:r>
              <a:rPr lang="en-GB" sz="2200" dirty="0"/>
              <a:t>shows connectivity at a glance. Best for reaction mechanisms or </a:t>
            </a:r>
            <a:r>
              <a:rPr lang="en-GB" sz="2200" dirty="0" err="1"/>
              <a:t>regiochemistry</a:t>
            </a:r>
            <a:endParaRPr lang="en-GB" sz="22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5C19D00-5BAF-40FD-B2C1-143983E8E594}"/>
              </a:ext>
            </a:extLst>
          </p:cNvPr>
          <p:cNvGrpSpPr/>
          <p:nvPr/>
        </p:nvGrpSpPr>
        <p:grpSpPr>
          <a:xfrm>
            <a:off x="5517648" y="3577265"/>
            <a:ext cx="3790740" cy="1265792"/>
            <a:chOff x="2953840" y="4817985"/>
            <a:chExt cx="3790740" cy="126579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5C8DD1C-5D8B-4A5C-BF7C-F522FF0F294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022711" y="4826477"/>
              <a:ext cx="3648075" cy="1257300"/>
            </a:xfrm>
            <a:prstGeom prst="rect">
              <a:avLst/>
            </a:prstGeom>
          </p:spPr>
        </p:pic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DD558B9D-CBF0-426A-8682-B3B7251D6A0B}"/>
                </a:ext>
              </a:extLst>
            </p:cNvPr>
            <p:cNvSpPr/>
            <p:nvPr/>
          </p:nvSpPr>
          <p:spPr>
            <a:xfrm>
              <a:off x="2953840" y="4817985"/>
              <a:ext cx="3790740" cy="1261531"/>
            </a:xfrm>
            <a:prstGeom prst="roundRect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1EF5836C-882E-4345-ACA9-8DFBE104D8D7}"/>
              </a:ext>
            </a:extLst>
          </p:cNvPr>
          <p:cNvSpPr txBox="1"/>
          <p:nvPr/>
        </p:nvSpPr>
        <p:spPr>
          <a:xfrm>
            <a:off x="5476998" y="5031692"/>
            <a:ext cx="6369105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rgbClr val="0070C0"/>
                </a:solidFill>
              </a:rPr>
              <a:t>Resonance structures </a:t>
            </a:r>
            <a:r>
              <a:rPr lang="en-GB" sz="2200" dirty="0"/>
              <a:t>are a group of two or more Lewis structures that collectively represent a single polyatomic species ' electronic bonding including fractional bonds and fractional charges.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81BD4B2-FEA8-451A-B21A-2B1300666A11}"/>
              </a:ext>
            </a:extLst>
          </p:cNvPr>
          <p:cNvCxnSpPr>
            <a:cxnSpLocks/>
          </p:cNvCxnSpPr>
          <p:nvPr/>
        </p:nvCxnSpPr>
        <p:spPr>
          <a:xfrm>
            <a:off x="4982967" y="843149"/>
            <a:ext cx="0" cy="601485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8728A43-99ED-4BC2-B568-0D27BBE448F5}"/>
              </a:ext>
            </a:extLst>
          </p:cNvPr>
          <p:cNvCxnSpPr>
            <a:cxnSpLocks/>
          </p:cNvCxnSpPr>
          <p:nvPr/>
        </p:nvCxnSpPr>
        <p:spPr>
          <a:xfrm>
            <a:off x="17745" y="4838796"/>
            <a:ext cx="496522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1D83D5E-CF18-4DE1-B316-F5A370CFE75B}"/>
              </a:ext>
            </a:extLst>
          </p:cNvPr>
          <p:cNvCxnSpPr>
            <a:cxnSpLocks/>
          </p:cNvCxnSpPr>
          <p:nvPr/>
        </p:nvCxnSpPr>
        <p:spPr>
          <a:xfrm>
            <a:off x="4982967" y="3277366"/>
            <a:ext cx="720903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4761FFD-D56B-46F5-9E11-9F144BA003E7}"/>
              </a:ext>
            </a:extLst>
          </p:cNvPr>
          <p:cNvSpPr txBox="1"/>
          <p:nvPr/>
        </p:nvSpPr>
        <p:spPr>
          <a:xfrm>
            <a:off x="10286981" y="3466002"/>
            <a:ext cx="198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Which format would you use on a safety data sheet? </a:t>
            </a:r>
          </a:p>
        </p:txBody>
      </p:sp>
    </p:spTree>
    <p:extLst>
      <p:ext uri="{BB962C8B-B14F-4D97-AF65-F5344CB8AC3E}">
        <p14:creationId xmlns:p14="http://schemas.microsoft.com/office/powerpoint/2010/main" val="2049115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ABCFB-E2FA-42A0-9752-2526FD99E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04126"/>
          </a:xfrm>
        </p:spPr>
        <p:txBody>
          <a:bodyPr/>
          <a:lstStyle/>
          <a:p>
            <a:r>
              <a:rPr lang="en-GB" dirty="0"/>
              <a:t>Naming of explosives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FFB2B59-E3C1-4781-AD68-2DC26CA71815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346750" y="864058"/>
            <a:ext cx="12013061" cy="224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Chemical names describe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how atoms are connected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→ helps predict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behaviour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and safety.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Systematic names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(IUPAC rules) are used for identification, regulatory control, and analytical records.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Explosives often contain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nitro (–NO₂)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nitrate ester (–ONO₂)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or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nitramine (–NH–NO₂)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groups.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E57BB5-AC61-4E74-A0CA-94703916F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5752" y="3429000"/>
            <a:ext cx="6136248" cy="2838236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CDE41662-DFD7-4F80-B348-F72D969C49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750" y="3324624"/>
            <a:ext cx="5889663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400" cap="none" dirty="0"/>
              <a:t> </a:t>
            </a:r>
            <a:r>
              <a:rPr lang="en-US" altLang="en-US" sz="2400" cap="none" dirty="0">
                <a:solidFill>
                  <a:srgbClr val="0070C0"/>
                </a:solidFill>
              </a:rPr>
              <a:t>Knowing where these groups sit on the molecule tells us about:</a:t>
            </a:r>
            <a:br>
              <a:rPr lang="en-US" altLang="en-US" sz="2400" cap="none" dirty="0">
                <a:solidFill>
                  <a:srgbClr val="0070C0"/>
                </a:solidFill>
              </a:rPr>
            </a:br>
            <a:r>
              <a:rPr lang="en-US" altLang="en-US" sz="2400" cap="none" dirty="0">
                <a:solidFill>
                  <a:srgbClr val="0070C0"/>
                </a:solidFill>
              </a:rPr>
              <a:t>	• </a:t>
            </a:r>
            <a:r>
              <a:rPr lang="en-US" altLang="en-US" sz="2400" i="1" cap="none" dirty="0">
                <a:solidFill>
                  <a:srgbClr val="0070C0"/>
                </a:solidFill>
              </a:rPr>
              <a:t>Reactivity and sensitivity</a:t>
            </a:r>
            <a:r>
              <a:rPr lang="en-US" altLang="en-US" sz="2400" cap="none" dirty="0">
                <a:solidFill>
                  <a:srgbClr val="0070C0"/>
                </a:solidFill>
              </a:rPr>
              <a:t> (e.g., TNT vs 	TATB)</a:t>
            </a:r>
            <a:br>
              <a:rPr lang="en-US" altLang="en-US" sz="2400" cap="none" dirty="0">
                <a:solidFill>
                  <a:srgbClr val="0070C0"/>
                </a:solidFill>
              </a:rPr>
            </a:br>
            <a:r>
              <a:rPr lang="en-US" altLang="en-US" sz="2400" cap="none" dirty="0">
                <a:solidFill>
                  <a:srgbClr val="0070C0"/>
                </a:solidFill>
              </a:rPr>
              <a:t>	• </a:t>
            </a:r>
            <a:r>
              <a:rPr lang="en-US" altLang="en-US" sz="2400" i="1" cap="none" dirty="0">
                <a:solidFill>
                  <a:srgbClr val="0070C0"/>
                </a:solidFill>
              </a:rPr>
              <a:t>Performance</a:t>
            </a:r>
            <a:r>
              <a:rPr lang="en-US" altLang="en-US" sz="2400" cap="none" dirty="0">
                <a:solidFill>
                  <a:srgbClr val="0070C0"/>
                </a:solidFill>
              </a:rPr>
              <a:t> (oxygen balance, 	detonation 	power)</a:t>
            </a:r>
            <a:br>
              <a:rPr lang="en-US" altLang="en-US" sz="2400" cap="none" dirty="0">
                <a:solidFill>
                  <a:srgbClr val="0070C0"/>
                </a:solidFill>
              </a:rPr>
            </a:br>
            <a:r>
              <a:rPr lang="en-US" altLang="en-US" sz="2400" cap="none" dirty="0">
                <a:solidFill>
                  <a:srgbClr val="0070C0"/>
                </a:solidFill>
              </a:rPr>
              <a:t>	• </a:t>
            </a:r>
            <a:r>
              <a:rPr lang="en-US" altLang="en-US" sz="2400" i="1" cap="none" dirty="0">
                <a:solidFill>
                  <a:srgbClr val="0070C0"/>
                </a:solidFill>
              </a:rPr>
              <a:t>Handling and storage</a:t>
            </a:r>
            <a:r>
              <a:rPr lang="en-US" altLang="en-US" sz="2400" cap="none" dirty="0">
                <a:solidFill>
                  <a:srgbClr val="0070C0"/>
                </a:solidFill>
              </a:rPr>
              <a:t> (stability, 	degradation path)</a:t>
            </a:r>
          </a:p>
        </p:txBody>
      </p:sp>
    </p:spTree>
    <p:extLst>
      <p:ext uri="{BB962C8B-B14F-4D97-AF65-F5344CB8AC3E}">
        <p14:creationId xmlns:p14="http://schemas.microsoft.com/office/powerpoint/2010/main" val="3574670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3736F-046B-4B1D-874B-0DF53D1C1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52755"/>
          </a:xfrm>
        </p:spPr>
        <p:txBody>
          <a:bodyPr/>
          <a:lstStyle/>
          <a:p>
            <a:r>
              <a:rPr lang="en-GB" dirty="0"/>
              <a:t>Common vs systematic names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38E291-9B7E-416F-9D8E-9F4450CDAA3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86414665"/>
              </p:ext>
            </p:extLst>
          </p:nvPr>
        </p:nvGraphicFramePr>
        <p:xfrm>
          <a:off x="913774" y="852755"/>
          <a:ext cx="10185172" cy="4290690"/>
        </p:xfrm>
        <a:graphic>
          <a:graphicData uri="http://schemas.openxmlformats.org/drawingml/2006/table">
            <a:tbl>
              <a:tblPr/>
              <a:tblGrid>
                <a:gridCol w="1976118">
                  <a:extLst>
                    <a:ext uri="{9D8B030D-6E8A-4147-A177-3AD203B41FA5}">
                      <a16:colId xmlns:a16="http://schemas.microsoft.com/office/drawing/2014/main" val="908371546"/>
                    </a:ext>
                  </a:extLst>
                </a:gridCol>
                <a:gridCol w="2784297">
                  <a:extLst>
                    <a:ext uri="{9D8B030D-6E8A-4147-A177-3AD203B41FA5}">
                      <a16:colId xmlns:a16="http://schemas.microsoft.com/office/drawing/2014/main" val="186314534"/>
                    </a:ext>
                  </a:extLst>
                </a:gridCol>
                <a:gridCol w="2044557">
                  <a:extLst>
                    <a:ext uri="{9D8B030D-6E8A-4147-A177-3AD203B41FA5}">
                      <a16:colId xmlns:a16="http://schemas.microsoft.com/office/drawing/2014/main" val="1721161830"/>
                    </a:ext>
                  </a:extLst>
                </a:gridCol>
                <a:gridCol w="3380200">
                  <a:extLst>
                    <a:ext uri="{9D8B030D-6E8A-4147-A177-3AD203B41FA5}">
                      <a16:colId xmlns:a16="http://schemas.microsoft.com/office/drawing/2014/main" val="2171917943"/>
                    </a:ext>
                  </a:extLst>
                </a:gridCol>
              </a:tblGrid>
              <a:tr h="715115">
                <a:tc>
                  <a:txBody>
                    <a:bodyPr/>
                    <a:lstStyle/>
                    <a:p>
                      <a:r>
                        <a:rPr lang="en-GB" sz="2000" b="1" dirty="0"/>
                        <a:t>Common Name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Systematic / Descriptive Name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</a:rPr>
                        <a:t>Key Functional Group(s)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Notes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3090137"/>
                  </a:ext>
                </a:extLst>
              </a:tr>
              <a:tr h="715115">
                <a:tc>
                  <a:txBody>
                    <a:bodyPr/>
                    <a:lstStyle/>
                    <a:p>
                      <a:r>
                        <a:rPr lang="en-GB" sz="2000" b="1"/>
                        <a:t>TNT</a:t>
                      </a:r>
                      <a:endParaRPr lang="en-GB" sz="2000"/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2,4,6-Trinitrotoluene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0070C0"/>
                          </a:solidFill>
                        </a:rPr>
                        <a:t>Aromatic nitro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Nitration of toluene; relatively stable solid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9339853"/>
                  </a:ext>
                </a:extLst>
              </a:tr>
              <a:tr h="715115">
                <a:tc>
                  <a:txBody>
                    <a:bodyPr/>
                    <a:lstStyle/>
                    <a:p>
                      <a:r>
                        <a:rPr lang="en-GB" sz="2000" b="1"/>
                        <a:t>RDX</a:t>
                      </a:r>
                      <a:endParaRPr lang="en-GB" sz="2000"/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1,3,5-Trinitro-1,3,5-triazinane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0070C0"/>
                          </a:solidFill>
                        </a:rPr>
                        <a:t>Nitramine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High-performance; cyclic nitramine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4838651"/>
                  </a:ext>
                </a:extLst>
              </a:tr>
              <a:tr h="715115">
                <a:tc>
                  <a:txBody>
                    <a:bodyPr/>
                    <a:lstStyle/>
                    <a:p>
                      <a:r>
                        <a:rPr lang="en-GB" sz="2000" b="1"/>
                        <a:t>TATB</a:t>
                      </a:r>
                      <a:endParaRPr lang="en-GB" sz="2000"/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1,3,5-Triamino-2,4,6-trinitrobenzene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0070C0"/>
                          </a:solidFill>
                        </a:rPr>
                        <a:t>Nitro + amino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Very stable; insensitive munition component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3657553"/>
                  </a:ext>
                </a:extLst>
              </a:tr>
              <a:tr h="715115">
                <a:tc>
                  <a:txBody>
                    <a:bodyPr/>
                    <a:lstStyle/>
                    <a:p>
                      <a:r>
                        <a:rPr lang="en-GB" sz="2000" b="1"/>
                        <a:t>Nitroglycerin</a:t>
                      </a:r>
                      <a:endParaRPr lang="en-GB" sz="2000"/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1,2,3-Trinitroxypropane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0070C0"/>
                          </a:solidFill>
                        </a:rPr>
                        <a:t>Nitrate ester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Liquid; highly sensitive to heat and shock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7968603"/>
                  </a:ext>
                </a:extLst>
              </a:tr>
              <a:tr h="715115">
                <a:tc>
                  <a:txBody>
                    <a:bodyPr/>
                    <a:lstStyle/>
                    <a:p>
                      <a:r>
                        <a:rPr lang="en-GB" sz="2000" b="1"/>
                        <a:t>EGDN</a:t>
                      </a:r>
                      <a:endParaRPr lang="en-GB" sz="2000"/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1,2-Dinitroxyethane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0070C0"/>
                          </a:solidFill>
                        </a:rPr>
                        <a:t>Nitrate ester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Used in blasting caps; volatile</a:t>
                      </a:r>
                    </a:p>
                  </a:txBody>
                  <a:tcPr marL="81529" marR="81529" marT="40765" marB="407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456044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ABE283A8-A4AF-49C8-BF42-39BC2BEFBB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3683" y="5426346"/>
            <a:ext cx="1472535" cy="1218188"/>
          </a:xfrm>
          <a:prstGeom prst="rect">
            <a:avLst/>
          </a:prstGeom>
        </p:spPr>
      </p:pic>
      <p:pic>
        <p:nvPicPr>
          <p:cNvPr id="8196" name="Picture 4" descr="RDX - Wikipedia">
            <a:extLst>
              <a:ext uri="{FF2B5EF4-FFF2-40B4-BE49-F238E27FC236}">
                <a16:creationId xmlns:a16="http://schemas.microsoft.com/office/drawing/2014/main" id="{62A8E6CE-1B27-4020-B914-DEBE2497BA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110" y="5185720"/>
            <a:ext cx="1703249" cy="167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keletal formula of zwitterionic nitroglycerin">
            <a:extLst>
              <a:ext uri="{FF2B5EF4-FFF2-40B4-BE49-F238E27FC236}">
                <a16:creationId xmlns:a16="http://schemas.microsoft.com/office/drawing/2014/main" id="{0904FC51-1520-4143-B4A8-64A200A44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640" y="5307202"/>
            <a:ext cx="238125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keletal formula of ethylene glycol dinitrate">
            <a:extLst>
              <a:ext uri="{FF2B5EF4-FFF2-40B4-BE49-F238E27FC236}">
                <a16:creationId xmlns:a16="http://schemas.microsoft.com/office/drawing/2014/main" id="{6AF96B59-0FD1-49CB-BF69-46498F039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5505" y="6035440"/>
            <a:ext cx="1896495" cy="386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undefined">
            <a:extLst>
              <a:ext uri="{FF2B5EF4-FFF2-40B4-BE49-F238E27FC236}">
                <a16:creationId xmlns:a16="http://schemas.microsoft.com/office/drawing/2014/main" id="{F8EA262D-BE70-4053-B6D2-22194B7D8F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31" y="5426346"/>
            <a:ext cx="1565230" cy="133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E57EFDE4-2864-4565-AB5C-41E6344A7614}"/>
              </a:ext>
            </a:extLst>
          </p:cNvPr>
          <p:cNvSpPr/>
          <p:nvPr/>
        </p:nvSpPr>
        <p:spPr>
          <a:xfrm>
            <a:off x="766651" y="5682324"/>
            <a:ext cx="730091" cy="67907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63F799A-DEC2-481B-AF47-4F7D10AA5E5D}"/>
              </a:ext>
            </a:extLst>
          </p:cNvPr>
          <p:cNvSpPr/>
          <p:nvPr/>
        </p:nvSpPr>
        <p:spPr>
          <a:xfrm>
            <a:off x="3339262" y="5280918"/>
            <a:ext cx="852594" cy="82619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CEFD17A-52C3-4022-BDCF-119B12D8E5A7}"/>
              </a:ext>
            </a:extLst>
          </p:cNvPr>
          <p:cNvSpPr/>
          <p:nvPr/>
        </p:nvSpPr>
        <p:spPr>
          <a:xfrm>
            <a:off x="5543623" y="6051153"/>
            <a:ext cx="929095" cy="82619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B2DFECC-5680-4AC5-9AE7-171BECEB9DCF}"/>
              </a:ext>
            </a:extLst>
          </p:cNvPr>
          <p:cNvSpPr/>
          <p:nvPr/>
        </p:nvSpPr>
        <p:spPr>
          <a:xfrm>
            <a:off x="7929982" y="5280918"/>
            <a:ext cx="852594" cy="82619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7FC7732-E0CD-4C56-8E9A-766F0E43B1AB}"/>
              </a:ext>
            </a:extLst>
          </p:cNvPr>
          <p:cNvSpPr/>
          <p:nvPr/>
        </p:nvSpPr>
        <p:spPr>
          <a:xfrm>
            <a:off x="10210844" y="5828338"/>
            <a:ext cx="852594" cy="82619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1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11E3AA98-AC5B-4A98-A1CE-200B2E9C46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0"/>
            <a:ext cx="10363200" cy="87830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Systematic names of explosives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624420-73EE-477A-95F8-452D47112C48}"/>
              </a:ext>
            </a:extLst>
          </p:cNvPr>
          <p:cNvSpPr txBox="1"/>
          <p:nvPr/>
        </p:nvSpPr>
        <p:spPr>
          <a:xfrm>
            <a:off x="513347" y="772374"/>
            <a:ext cx="11165306" cy="19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rgbClr val="00B050"/>
                </a:solidFill>
              </a:rPr>
              <a:t>(2S,3R,4S,5R,6R)-2-[(2R,3R,4S,5R,6S)-4,5-dinitrooxy-2-(</a:t>
            </a:r>
            <a:r>
              <a:rPr lang="en-GB" sz="2800" b="1" dirty="0" err="1">
                <a:solidFill>
                  <a:srgbClr val="00B050"/>
                </a:solidFill>
              </a:rPr>
              <a:t>nitrooxymethyl</a:t>
            </a:r>
            <a:r>
              <a:rPr lang="en-GB" sz="2800" b="1" dirty="0">
                <a:solidFill>
                  <a:srgbClr val="00B050"/>
                </a:solidFill>
              </a:rPr>
              <a:t>)-6-[(2R,3R,4S,5R,6S)-4,5,6-trinitrooxy-2-(</a:t>
            </a:r>
            <a:r>
              <a:rPr lang="en-GB" sz="2800" b="1" dirty="0" err="1">
                <a:solidFill>
                  <a:srgbClr val="00B050"/>
                </a:solidFill>
              </a:rPr>
              <a:t>nitrooxymethyl</a:t>
            </a:r>
            <a:r>
              <a:rPr lang="en-GB" sz="2800" b="1" dirty="0">
                <a:solidFill>
                  <a:srgbClr val="00B050"/>
                </a:solidFill>
              </a:rPr>
              <a:t>)oxan-3-yl]oxyoxan-3-yl]oxy-3,5-dinitrooxy-6-(</a:t>
            </a:r>
            <a:r>
              <a:rPr lang="en-GB" sz="2800" b="1" dirty="0" err="1">
                <a:solidFill>
                  <a:srgbClr val="00B050"/>
                </a:solidFill>
              </a:rPr>
              <a:t>nitrooxymethyl</a:t>
            </a:r>
            <a:r>
              <a:rPr lang="en-GB" sz="2800" b="1" dirty="0">
                <a:solidFill>
                  <a:srgbClr val="00B050"/>
                </a:solidFill>
              </a:rPr>
              <a:t>)oxan-4-yl] nitrate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4E96B1-ACCE-4DBC-9CD6-F184894CB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619" y="3017138"/>
            <a:ext cx="5236918" cy="3512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66E278-5347-4429-B372-2293109234D5}"/>
              </a:ext>
            </a:extLst>
          </p:cNvPr>
          <p:cNvSpPr txBox="1"/>
          <p:nvPr/>
        </p:nvSpPr>
        <p:spPr>
          <a:xfrm>
            <a:off x="9223381" y="5793238"/>
            <a:ext cx="2456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nitrocellulose</a:t>
            </a:r>
          </a:p>
        </p:txBody>
      </p:sp>
    </p:spTree>
    <p:extLst>
      <p:ext uri="{BB962C8B-B14F-4D97-AF65-F5344CB8AC3E}">
        <p14:creationId xmlns:p14="http://schemas.microsoft.com/office/powerpoint/2010/main" val="139939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56ACDF7-75E6-4B5D-8AEC-1E72A3C111B2}"/>
              </a:ext>
            </a:extLst>
          </p:cNvPr>
          <p:cNvSpPr txBox="1"/>
          <p:nvPr/>
        </p:nvSpPr>
        <p:spPr>
          <a:xfrm>
            <a:off x="93873" y="6276017"/>
            <a:ext cx="81790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https://www.youtube.com/watch?v=bq9sNCRezqg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334CE9-C355-4457-B63E-7C141614B130}"/>
              </a:ext>
            </a:extLst>
          </p:cNvPr>
          <p:cNvSpPr txBox="1"/>
          <p:nvPr/>
        </p:nvSpPr>
        <p:spPr>
          <a:xfrm>
            <a:off x="93873" y="5946972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https://www.youtube.com/watch?v=m7KDU1OwQSo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76C96414-700F-432D-96A4-C327DD911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106905"/>
          </a:xfrm>
        </p:spPr>
        <p:txBody>
          <a:bodyPr/>
          <a:lstStyle/>
          <a:p>
            <a:r>
              <a:rPr lang="en-GB" dirty="0"/>
              <a:t>Hybridisation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7DFC8B-120E-4427-BC7E-3E3E720AC016}"/>
              </a:ext>
            </a:extLst>
          </p:cNvPr>
          <p:cNvSpPr txBox="1"/>
          <p:nvPr/>
        </p:nvSpPr>
        <p:spPr>
          <a:xfrm>
            <a:off x="604377" y="922239"/>
            <a:ext cx="1914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Hybridisation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14" name="Picture 13">
            <a:hlinkClick r:id="rId3"/>
            <a:extLst>
              <a:ext uri="{FF2B5EF4-FFF2-40B4-BE49-F238E27FC236}">
                <a16:creationId xmlns:a16="http://schemas.microsoft.com/office/drawing/2014/main" id="{B3B450CA-3217-42A2-9F14-35169EF618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860" y="2290463"/>
            <a:ext cx="5287435" cy="344832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0A0E70A-6AE1-499F-B5FB-7FA07AFF5B67}"/>
              </a:ext>
            </a:extLst>
          </p:cNvPr>
          <p:cNvSpPr txBox="1"/>
          <p:nvPr/>
        </p:nvSpPr>
        <p:spPr>
          <a:xfrm>
            <a:off x="503973" y="936567"/>
            <a:ext cx="10364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            is a process of mixing atomic orbitals with comparable energies to form a new set of hybrid orbitals with equivalent energy and equivalent shape suitable for the pairing of electrons to form covalent bonds.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8042E22-6E88-488E-8B12-1981A2E55B08}"/>
              </a:ext>
            </a:extLst>
          </p:cNvPr>
          <p:cNvGrpSpPr/>
          <p:nvPr/>
        </p:nvGrpSpPr>
        <p:grpSpPr>
          <a:xfrm>
            <a:off x="5969021" y="2257107"/>
            <a:ext cx="6103824" cy="3569654"/>
            <a:chOff x="5969021" y="2257107"/>
            <a:chExt cx="6103824" cy="356965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6C1558A-4221-4215-888F-C46B7A5678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22291" b="17479"/>
            <a:stretch/>
          </p:blipFill>
          <p:spPr>
            <a:xfrm>
              <a:off x="6222980" y="2257107"/>
              <a:ext cx="5848736" cy="2076724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0E2FB4C-EF32-4884-8FC1-251B40248F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70420" t="41845" r="8558" b="40527"/>
            <a:stretch/>
          </p:blipFill>
          <p:spPr>
            <a:xfrm>
              <a:off x="5969021" y="4326430"/>
              <a:ext cx="1911299" cy="1500331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7988423-C35F-4BC5-8038-DC00610ECF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70420" t="24226" r="8558" b="58494"/>
            <a:stretch/>
          </p:blipFill>
          <p:spPr>
            <a:xfrm>
              <a:off x="7903834" y="4355958"/>
              <a:ext cx="1911299" cy="1470803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B2892E77-1CDF-434E-AEC4-EE77C0A451F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70420" t="13447" r="8558" b="78238"/>
            <a:stretch/>
          </p:blipFill>
          <p:spPr>
            <a:xfrm>
              <a:off x="9871065" y="4502098"/>
              <a:ext cx="2201780" cy="81524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0106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46F3696-7B9C-4814-908C-8B73CD3EC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55023"/>
          </a:xfrm>
        </p:spPr>
        <p:txBody>
          <a:bodyPr/>
          <a:lstStyle/>
          <a:p>
            <a:r>
              <a:rPr lang="en-GB" dirty="0"/>
              <a:t>Chemical structure of benzene</a:t>
            </a:r>
            <a:endParaRPr lang="en-GB" baseline="-25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6AEDA2-0425-4E3B-A519-0BAA81C78CC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6265" y="1027106"/>
            <a:ext cx="11785586" cy="3424107"/>
          </a:xfrm>
        </p:spPr>
        <p:txBody>
          <a:bodyPr>
            <a:normAutofit/>
          </a:bodyPr>
          <a:lstStyle/>
          <a:p>
            <a:r>
              <a:rPr lang="en-GB" dirty="0"/>
              <a:t>Main representative of aromatic (</a:t>
            </a:r>
            <a:r>
              <a:rPr lang="en-GB" cap="none" dirty="0"/>
              <a:t>because originally extracted from ‘smelly stuff’</a:t>
            </a:r>
            <a:r>
              <a:rPr lang="en-GB" dirty="0"/>
              <a:t>) hydrocarbons</a:t>
            </a:r>
          </a:p>
          <a:p>
            <a:pPr lvl="1"/>
            <a:r>
              <a:rPr lang="en-GB" sz="2000" dirty="0"/>
              <a:t> Flat ring of six carbon atoms with formula C</a:t>
            </a:r>
            <a:r>
              <a:rPr lang="en-GB" sz="2000" baseline="-25000" dirty="0"/>
              <a:t>6</a:t>
            </a:r>
            <a:r>
              <a:rPr lang="en-GB" sz="2000" dirty="0"/>
              <a:t>H</a:t>
            </a:r>
            <a:r>
              <a:rPr lang="en-GB" sz="2000" baseline="-25000" dirty="0"/>
              <a:t>6</a:t>
            </a:r>
          </a:p>
          <a:p>
            <a:pPr lvl="1"/>
            <a:r>
              <a:rPr lang="en-GB" sz="2000" dirty="0"/>
              <a:t>Conjugated single and double bonds</a:t>
            </a:r>
          </a:p>
          <a:p>
            <a:pPr lvl="1"/>
            <a:r>
              <a:rPr lang="en-GB" sz="2000" dirty="0"/>
              <a:t>Follows Huckle’s rule: </a:t>
            </a:r>
            <a:r>
              <a:rPr lang="en-GB" sz="20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if the number of pi electrons in a compound equals 4 n +2 where n is integer, the compound is aromatic </a:t>
            </a:r>
            <a:endParaRPr lang="en-GB" sz="2000" cap="none" dirty="0"/>
          </a:p>
          <a:p>
            <a:r>
              <a:rPr lang="en-GB" dirty="0"/>
              <a:t>The structure can be drawn in couple different ways: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3D3E5CB-D2FE-4790-964C-720A213CDF28}"/>
              </a:ext>
            </a:extLst>
          </p:cNvPr>
          <p:cNvSpPr txBox="1"/>
          <p:nvPr/>
        </p:nvSpPr>
        <p:spPr>
          <a:xfrm>
            <a:off x="3369622" y="6180892"/>
            <a:ext cx="6097978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“All models are wrong, but some are useful” </a:t>
            </a:r>
            <a:r>
              <a:rPr lang="en-GB" sz="1400" b="1" dirty="0">
                <a:solidFill>
                  <a:srgbClr val="0070C0"/>
                </a:solidFill>
              </a:rPr>
              <a:t>George Box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D72752-2585-4951-98A5-CA4FC36C8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9227" y="4108503"/>
            <a:ext cx="7683961" cy="21195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60A0D9-66D5-424C-A51C-8FC92B2A29F9}"/>
              </a:ext>
            </a:extLst>
          </p:cNvPr>
          <p:cNvSpPr txBox="1"/>
          <p:nvPr/>
        </p:nvSpPr>
        <p:spPr>
          <a:xfrm>
            <a:off x="2104307" y="3714553"/>
            <a:ext cx="370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alternating single and double bonds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9335662-4F43-48EF-9864-5B49A8D2C879}"/>
              </a:ext>
            </a:extLst>
          </p:cNvPr>
          <p:cNvSpPr txBox="1"/>
          <p:nvPr/>
        </p:nvSpPr>
        <p:spPr>
          <a:xfrm>
            <a:off x="6920702" y="3747909"/>
            <a:ext cx="225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equally shared bonds</a:t>
            </a:r>
          </a:p>
        </p:txBody>
      </p:sp>
    </p:spTree>
    <p:extLst>
      <p:ext uri="{BB962C8B-B14F-4D97-AF65-F5344CB8AC3E}">
        <p14:creationId xmlns:p14="http://schemas.microsoft.com/office/powerpoint/2010/main" val="418432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8C8CC-D5A5-45A9-83EE-3529ABAD1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20299"/>
          </a:xfrm>
        </p:spPr>
        <p:txBody>
          <a:bodyPr/>
          <a:lstStyle/>
          <a:p>
            <a:r>
              <a:rPr lang="en-GB" dirty="0"/>
              <a:t>Bonding in benzene - orbitals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8357A-6B9E-4349-9E6A-5BC67075B11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7398" y="680474"/>
            <a:ext cx="11253734" cy="3424107"/>
          </a:xfrm>
        </p:spPr>
        <p:txBody>
          <a:bodyPr>
            <a:normAutofit lnSpcReduction="10000"/>
          </a:bodyPr>
          <a:lstStyle/>
          <a:p>
            <a:r>
              <a:rPr lang="en-GB" cap="none" dirty="0"/>
              <a:t>All six C atoms are sp</a:t>
            </a:r>
            <a:r>
              <a:rPr lang="en-GB" cap="none" baseline="30000" dirty="0"/>
              <a:t>2</a:t>
            </a:r>
            <a:r>
              <a:rPr lang="en-GB" cap="none" dirty="0"/>
              <a:t> hybridised; they overlap with each other and with s orbitals of H atoms to form C-C and C-H sigma bonds</a:t>
            </a:r>
          </a:p>
          <a:p>
            <a:r>
              <a:rPr lang="en-GB" cap="none" dirty="0"/>
              <a:t>All sigma bonds are in one plane and the bond angles are 120</a:t>
            </a:r>
            <a:r>
              <a:rPr lang="en-GB" cap="none" baseline="30000" dirty="0"/>
              <a:t>o</a:t>
            </a:r>
            <a:r>
              <a:rPr lang="en-GB" cap="none" dirty="0"/>
              <a:t> </a:t>
            </a:r>
          </a:p>
          <a:p>
            <a:r>
              <a:rPr lang="en-GB" cap="none" dirty="0"/>
              <a:t>Each carbon atom has </a:t>
            </a:r>
            <a:r>
              <a:rPr lang="en-GB" cap="none" dirty="0" err="1"/>
              <a:t>unhybridised</a:t>
            </a:r>
            <a:r>
              <a:rPr lang="en-GB" cap="none" dirty="0"/>
              <a:t> p-orbital containing one electron; the p orbitals are perpendicular to the plane of sigma bonds</a:t>
            </a:r>
          </a:p>
          <a:p>
            <a:r>
              <a:rPr lang="en-GB" cap="none" dirty="0"/>
              <a:t>The overlap of these p orbitals produces a set of molecular orbitals containing 6 electrons: the six electrons of the p orbitals cover all six carbon atoms and are said to be delocalised. </a:t>
            </a:r>
          </a:p>
          <a:p>
            <a:r>
              <a:rPr lang="en-GB" cap="none" dirty="0"/>
              <a:t>Strong pi bonds form and the benzene ring is stabilised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069452-6FA8-48D3-8F7D-CA457E62AE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6" t="35097" r="63352" b="30667"/>
          <a:stretch/>
        </p:blipFill>
        <p:spPr>
          <a:xfrm>
            <a:off x="7568872" y="3778538"/>
            <a:ext cx="4545722" cy="30794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C91300-600D-4D8C-9A87-7B9BA1C9FF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975" t="35097" r="11137" b="30667"/>
          <a:stretch/>
        </p:blipFill>
        <p:spPr>
          <a:xfrm>
            <a:off x="300868" y="3845397"/>
            <a:ext cx="6973037" cy="300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3955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3B5F6-8117-4DDD-B067-9F6D745A0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Stability and degradation during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B4805-2355-4989-8DC6-58E4537562A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596177"/>
            <a:ext cx="10363826" cy="3424107"/>
          </a:xfrm>
        </p:spPr>
        <p:txBody>
          <a:bodyPr>
            <a:normAutofit/>
          </a:bodyPr>
          <a:lstStyle/>
          <a:p>
            <a:r>
              <a:rPr lang="en-GB" sz="2400" cap="none" dirty="0"/>
              <a:t>Nitrate esters and nitramines slowly decompose, forming acids and gases.</a:t>
            </a:r>
          </a:p>
          <a:p>
            <a:r>
              <a:rPr lang="en-GB" sz="2400" cap="none" dirty="0"/>
              <a:t>Acid </a:t>
            </a:r>
            <a:r>
              <a:rPr lang="en-GB" sz="2400" cap="none" dirty="0" err="1"/>
              <a:t>buildup</a:t>
            </a:r>
            <a:r>
              <a:rPr lang="en-GB" sz="2400" cap="none" dirty="0"/>
              <a:t> catalyses further degradation → autocatalytic instability.</a:t>
            </a:r>
          </a:p>
          <a:p>
            <a:r>
              <a:rPr lang="en-GB" sz="2400" cap="none" dirty="0"/>
              <a:t>Temperature, light, and moisture accelerate decay.</a:t>
            </a:r>
          </a:p>
          <a:p>
            <a:r>
              <a:rPr lang="en-GB" sz="2400" cap="none" dirty="0"/>
              <a:t>Example: </a:t>
            </a:r>
            <a:r>
              <a:rPr lang="en-GB" sz="2400" cap="none" dirty="0" err="1"/>
              <a:t>nitroglycerin</a:t>
            </a:r>
            <a:r>
              <a:rPr lang="en-GB" sz="2400" cap="none" dirty="0"/>
              <a:t> sweating, propellant stabiliser depletion.</a:t>
            </a:r>
          </a:p>
          <a:p>
            <a:r>
              <a:rPr lang="en-GB" sz="2400" cap="none" dirty="0"/>
              <a:t>Analytical relevance: stability monitored by DSC/TGA or acid titration.</a:t>
            </a:r>
          </a:p>
        </p:txBody>
      </p:sp>
    </p:spTree>
    <p:extLst>
      <p:ext uri="{BB962C8B-B14F-4D97-AF65-F5344CB8AC3E}">
        <p14:creationId xmlns:p14="http://schemas.microsoft.com/office/powerpoint/2010/main" val="19121822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E6826B-BDC7-43C9-8FD5-B58E742FE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7624" y="1662049"/>
            <a:ext cx="6489716" cy="348186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840BC711-0948-4EB5-842D-798980ADC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2684"/>
            <a:ext cx="10364451" cy="786023"/>
          </a:xfrm>
        </p:spPr>
        <p:txBody>
          <a:bodyPr/>
          <a:lstStyle/>
          <a:p>
            <a:r>
              <a:rPr lang="en-GB" dirty="0"/>
              <a:t>isomerism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DE2F2F-2111-4CC6-BC51-91DDE9FB0814}"/>
              </a:ext>
            </a:extLst>
          </p:cNvPr>
          <p:cNvSpPr txBox="1"/>
          <p:nvPr/>
        </p:nvSpPr>
        <p:spPr>
          <a:xfrm>
            <a:off x="0" y="786936"/>
            <a:ext cx="120592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Compounds having the same molecular formula but differ from each other in physical or chemical properties are called </a:t>
            </a:r>
            <a:r>
              <a:rPr lang="en-GB" sz="2400" b="1" dirty="0">
                <a:solidFill>
                  <a:srgbClr val="0070C0"/>
                </a:solidFill>
              </a:rPr>
              <a:t>isomers</a:t>
            </a:r>
            <a:r>
              <a:rPr lang="en-GB" sz="2400" dirty="0"/>
              <a:t> and the phenomenon is called </a:t>
            </a:r>
            <a:r>
              <a:rPr lang="en-GB" sz="2400" b="1" dirty="0">
                <a:solidFill>
                  <a:srgbClr val="0070C0"/>
                </a:solidFill>
              </a:rPr>
              <a:t>isomerism</a:t>
            </a:r>
            <a:r>
              <a:rPr lang="en-GB" sz="2400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3EA084-7C11-4778-8502-4149CAF7C349}"/>
              </a:ext>
            </a:extLst>
          </p:cNvPr>
          <p:cNvSpPr txBox="1"/>
          <p:nvPr/>
        </p:nvSpPr>
        <p:spPr>
          <a:xfrm>
            <a:off x="6516370" y="1760154"/>
            <a:ext cx="57926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Structural isomers = constitutional isomers</a:t>
            </a:r>
            <a:r>
              <a:rPr lang="en-GB" sz="2400" dirty="0"/>
              <a:t>: more common</a:t>
            </a:r>
          </a:p>
          <a:p>
            <a:r>
              <a:rPr lang="en-GB" sz="2400" dirty="0"/>
              <a:t>Two molecules have the same number and types of atoms but the connection between these atoms is different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4C77D7-CE2F-4873-9F3E-E4E563541D0E}"/>
              </a:ext>
            </a:extLst>
          </p:cNvPr>
          <p:cNvSpPr txBox="1"/>
          <p:nvPr/>
        </p:nvSpPr>
        <p:spPr>
          <a:xfrm>
            <a:off x="6633411" y="4254097"/>
            <a:ext cx="55585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Stereoisomers = spatial isomers: </a:t>
            </a:r>
          </a:p>
          <a:p>
            <a:r>
              <a:rPr lang="en-GB" sz="2400" dirty="0"/>
              <a:t>Two molecules have the same number and types of atoms but the atoms have different spatial arrangements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D9B8B81-1683-41E1-9059-636D899C77EE}"/>
              </a:ext>
            </a:extLst>
          </p:cNvPr>
          <p:cNvGrpSpPr/>
          <p:nvPr/>
        </p:nvGrpSpPr>
        <p:grpSpPr>
          <a:xfrm>
            <a:off x="23242" y="5389245"/>
            <a:ext cx="2277645" cy="1013966"/>
            <a:chOff x="-71478" y="5317958"/>
            <a:chExt cx="1481795" cy="683332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B9FDF5C-B646-4D85-8A0F-81619932B9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5655" r="86134" b="68254"/>
            <a:stretch/>
          </p:blipFill>
          <p:spPr>
            <a:xfrm>
              <a:off x="-71478" y="5317958"/>
              <a:ext cx="723947" cy="53091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7060991-3BD4-4383-940C-CB963F8612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61897"/>
            <a:stretch/>
          </p:blipFill>
          <p:spPr>
            <a:xfrm>
              <a:off x="684830" y="5346217"/>
              <a:ext cx="725487" cy="655073"/>
            </a:xfrm>
            <a:prstGeom prst="rect">
              <a:avLst/>
            </a:prstGeom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A9A173BB-E7AB-4C67-AB38-3FEDF2C92F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98" t="65029" r="58968" b="12775"/>
          <a:stretch/>
        </p:blipFill>
        <p:spPr>
          <a:xfrm>
            <a:off x="2531875" y="5736945"/>
            <a:ext cx="1224220" cy="101396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39005FE-D1ED-436F-8B79-B6A76008F7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27" t="65029" r="74444" b="12775"/>
          <a:stretch/>
        </p:blipFill>
        <p:spPr>
          <a:xfrm>
            <a:off x="2501753" y="4810535"/>
            <a:ext cx="1230448" cy="92641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6195525B-DEFE-414B-AA26-13BD3E90D2BD}"/>
              </a:ext>
            </a:extLst>
          </p:cNvPr>
          <p:cNvGrpSpPr/>
          <p:nvPr/>
        </p:nvGrpSpPr>
        <p:grpSpPr>
          <a:xfrm>
            <a:off x="4240024" y="4984605"/>
            <a:ext cx="1926877" cy="1189372"/>
            <a:chOff x="5160330" y="5054556"/>
            <a:chExt cx="1975602" cy="113548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FE93EB-B46A-4F7B-A405-499D7E4589F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72959" t="37416" r="6288" b="43009"/>
            <a:stretch/>
          </p:blipFill>
          <p:spPr>
            <a:xfrm>
              <a:off x="5230909" y="5054556"/>
              <a:ext cx="1905023" cy="1135480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DED15209-43A3-40CB-A17E-EA181C524D3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160330" y="5307320"/>
              <a:ext cx="254490" cy="43174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634266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F8894-DC76-4F6F-8236-BFC817717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22692"/>
            <a:ext cx="10364451" cy="826815"/>
          </a:xfrm>
        </p:spPr>
        <p:txBody>
          <a:bodyPr/>
          <a:lstStyle/>
          <a:p>
            <a:r>
              <a:rPr lang="en-GB" dirty="0"/>
              <a:t>Isomers of TNT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5FC2B-D28F-45DE-A1A4-55BEB2F8A6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4420"/>
          <a:stretch/>
        </p:blipFill>
        <p:spPr>
          <a:xfrm>
            <a:off x="346804" y="1858297"/>
            <a:ext cx="5700033" cy="4458781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D63A026-F73F-4449-A2C1-70C69BD59FB9}"/>
              </a:ext>
            </a:extLst>
          </p:cNvPr>
          <p:cNvGrpSpPr/>
          <p:nvPr/>
        </p:nvGrpSpPr>
        <p:grpSpPr>
          <a:xfrm>
            <a:off x="6294613" y="1846498"/>
            <a:ext cx="5686978" cy="4423755"/>
            <a:chOff x="6523323" y="849507"/>
            <a:chExt cx="4425879" cy="327044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7905AEF-1245-4C42-856B-D2BBAB65C4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54435"/>
            <a:stretch/>
          </p:blipFill>
          <p:spPr>
            <a:xfrm>
              <a:off x="6529219" y="1286515"/>
              <a:ext cx="4419983" cy="2833434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223134A-FD53-4151-A494-B2EF66E4C8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92406"/>
            <a:stretch/>
          </p:blipFill>
          <p:spPr>
            <a:xfrm>
              <a:off x="6523323" y="849507"/>
              <a:ext cx="4419980" cy="472402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873A80ED-D683-4302-92EE-2FABE313F791}"/>
              </a:ext>
            </a:extLst>
          </p:cNvPr>
          <p:cNvSpPr txBox="1"/>
          <p:nvPr/>
        </p:nvSpPr>
        <p:spPr>
          <a:xfrm>
            <a:off x="516719" y="892236"/>
            <a:ext cx="110602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Trinitrotoluene (TNT) has six constitutional isomers with diverse physical properties</a:t>
            </a:r>
          </a:p>
        </p:txBody>
      </p:sp>
    </p:spTree>
    <p:extLst>
      <p:ext uri="{BB962C8B-B14F-4D97-AF65-F5344CB8AC3E}">
        <p14:creationId xmlns:p14="http://schemas.microsoft.com/office/powerpoint/2010/main" val="2116863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5F480-AA38-4CA4-BECA-10C3ADEEE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55406"/>
          </a:xfrm>
        </p:spPr>
        <p:txBody>
          <a:bodyPr/>
          <a:lstStyle/>
          <a:p>
            <a:r>
              <a:rPr lang="en-GB" dirty="0"/>
              <a:t>Polymers in </a:t>
            </a:r>
            <a:r>
              <a:rPr lang="en-GB" dirty="0" err="1"/>
              <a:t>Ome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4048B8-4A42-4FF3-B955-CC573B0B4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8819" y="3898984"/>
            <a:ext cx="2807938" cy="28079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6A6617-D6FB-4A56-9391-1B3E95E4C6B4}"/>
              </a:ext>
            </a:extLst>
          </p:cNvPr>
          <p:cNvSpPr txBox="1"/>
          <p:nvPr/>
        </p:nvSpPr>
        <p:spPr>
          <a:xfrm>
            <a:off x="176981" y="987310"/>
            <a:ext cx="114919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polymers: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large molecules made up of small identical subunits called monomers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PBX – polymer (plastic) bonded explosives (1950)</a:t>
            </a:r>
          </a:p>
          <a:p>
            <a:pPr marL="742950" lvl="1" indent="-285750">
              <a:buFontTx/>
              <a:buChar char="-"/>
            </a:pPr>
            <a:r>
              <a:rPr lang="en-GB" sz="2400" dirty="0"/>
              <a:t>show reduced sensitivity </a:t>
            </a:r>
          </a:p>
          <a:p>
            <a:pPr marL="742950" lvl="1" indent="-285750">
              <a:buFontTx/>
              <a:buChar char="-"/>
            </a:pPr>
            <a:r>
              <a:rPr lang="en-GB" sz="2400" dirty="0"/>
              <a:t>facilitate safe an easy handling</a:t>
            </a:r>
          </a:p>
          <a:p>
            <a:pPr marL="742950" lvl="1" indent="-285750">
              <a:buFontTx/>
              <a:buChar char="-"/>
            </a:pPr>
            <a:r>
              <a:rPr lang="en-GB" sz="2400" dirty="0"/>
              <a:t>have improved processibility and mechanical properties</a:t>
            </a:r>
          </a:p>
          <a:p>
            <a:pPr marL="742950" lvl="1" indent="-285750">
              <a:buFontTx/>
              <a:buChar char="-"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F6139-A2FC-4CE7-B67A-4A0DBA294758}"/>
              </a:ext>
            </a:extLst>
          </p:cNvPr>
          <p:cNvSpPr txBox="1"/>
          <p:nvPr/>
        </p:nvSpPr>
        <p:spPr>
          <a:xfrm>
            <a:off x="248284" y="3651655"/>
            <a:ext cx="1603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SEMTEX (1966)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751AEA-4B08-45F2-AA03-FCCD915BA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84" y="4199048"/>
            <a:ext cx="4227131" cy="13906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95D506-11AB-4CB7-910A-07B31F54F036}"/>
              </a:ext>
            </a:extLst>
          </p:cNvPr>
          <p:cNvSpPr txBox="1"/>
          <p:nvPr/>
        </p:nvSpPr>
        <p:spPr>
          <a:xfrm>
            <a:off x="261108" y="5589697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polymer matrix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E3A72E-6A13-4C05-B472-CA1E564D2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6824" y="4020987"/>
            <a:ext cx="3706883" cy="15687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37C91D-D115-4EF8-A3C4-1F855DAB2495}"/>
              </a:ext>
            </a:extLst>
          </p:cNvPr>
          <p:cNvSpPr txBox="1"/>
          <p:nvPr/>
        </p:nvSpPr>
        <p:spPr>
          <a:xfrm>
            <a:off x="4840527" y="5589697"/>
            <a:ext cx="2371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phtalic</a:t>
            </a:r>
            <a:r>
              <a:rPr lang="en-GB" dirty="0"/>
              <a:t> acid n-</a:t>
            </a:r>
            <a:r>
              <a:rPr lang="en-GB" dirty="0" err="1"/>
              <a:t>octylester</a:t>
            </a:r>
            <a:endParaRPr lang="en-GB" dirty="0"/>
          </a:p>
          <a:p>
            <a:r>
              <a:rPr lang="en-GB" dirty="0"/>
              <a:t>plasticiser</a:t>
            </a:r>
          </a:p>
        </p:txBody>
      </p:sp>
    </p:spTree>
    <p:extLst>
      <p:ext uri="{BB962C8B-B14F-4D97-AF65-F5344CB8AC3E}">
        <p14:creationId xmlns:p14="http://schemas.microsoft.com/office/powerpoint/2010/main" val="794034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0D9A9-9B91-4C5D-9BD2-D3663D0E8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26275"/>
          </a:xfrm>
        </p:spPr>
        <p:txBody>
          <a:bodyPr/>
          <a:lstStyle/>
          <a:p>
            <a:r>
              <a:rPr lang="en-GB" dirty="0"/>
              <a:t>Analytical techniques across the lifecycle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CE9060-D490-4A82-B69C-B4B211405E6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256279123"/>
              </p:ext>
            </p:extLst>
          </p:nvPr>
        </p:nvGraphicFramePr>
        <p:xfrm>
          <a:off x="913774" y="1138906"/>
          <a:ext cx="10363200" cy="3017520"/>
        </p:xfrm>
        <a:graphic>
          <a:graphicData uri="http://schemas.openxmlformats.org/drawingml/2006/table">
            <a:tbl>
              <a:tblPr/>
              <a:tblGrid>
                <a:gridCol w="2280239">
                  <a:extLst>
                    <a:ext uri="{9D8B030D-6E8A-4147-A177-3AD203B41FA5}">
                      <a16:colId xmlns:a16="http://schemas.microsoft.com/office/drawing/2014/main" val="3167522035"/>
                    </a:ext>
                  </a:extLst>
                </a:gridCol>
                <a:gridCol w="4078839">
                  <a:extLst>
                    <a:ext uri="{9D8B030D-6E8A-4147-A177-3AD203B41FA5}">
                      <a16:colId xmlns:a16="http://schemas.microsoft.com/office/drawing/2014/main" val="2039082411"/>
                    </a:ext>
                  </a:extLst>
                </a:gridCol>
                <a:gridCol w="4004122">
                  <a:extLst>
                    <a:ext uri="{9D8B030D-6E8A-4147-A177-3AD203B41FA5}">
                      <a16:colId xmlns:a16="http://schemas.microsoft.com/office/drawing/2014/main" val="335978901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/>
                        <a:t>Lifecycle Stage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/>
                        <a:t>Example Analytical Technique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What It Reveals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7308358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Manufacture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IR / GC–MS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Product identity, impurities, yield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3135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Storage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DSC / TGA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Stability, decomposition onset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99763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Use (testing)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Calorimetry / Spectroscopy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Energy release, gas composition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5741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Disposal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Ion Chromatography, UV/Vis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Environmental nitrate residues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49194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0130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7D140-CD5E-4B6B-80CF-56D2715D1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90649"/>
          </a:xfrm>
        </p:spPr>
        <p:txBody>
          <a:bodyPr/>
          <a:lstStyle/>
          <a:p>
            <a:r>
              <a:rPr lang="en-GB" dirty="0"/>
              <a:t>Summary  AND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54E28-8C36-4CBC-B897-003BBAE6AB7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0647" y="1108308"/>
            <a:ext cx="10363826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In today’s lecture we introduced key concepts of organic chemistry including:</a:t>
            </a:r>
          </a:p>
          <a:p>
            <a:pPr lvl="1"/>
            <a:r>
              <a:rPr lang="en-GB" sz="2400" cap="none" dirty="0"/>
              <a:t>Fundamental building blocks of organic chemistry, key concepts covered</a:t>
            </a:r>
          </a:p>
          <a:p>
            <a:pPr lvl="1"/>
            <a:r>
              <a:rPr lang="en-GB" sz="2400" cap="none" dirty="0"/>
              <a:t>How functional groups affect performance and stability</a:t>
            </a:r>
          </a:p>
          <a:p>
            <a:pPr lvl="1"/>
            <a:r>
              <a:rPr lang="en-GB" sz="2400" cap="none" dirty="0"/>
              <a:t>How molecular structure maps onto the explosive lifecycle (manufacture → storage → use → disposal)</a:t>
            </a:r>
          </a:p>
          <a:p>
            <a:pPr lvl="1"/>
            <a:r>
              <a:rPr lang="en-GB" sz="2400" cap="none" dirty="0"/>
              <a:t>Analytical methods for safety and quality control (what to use, and why) </a:t>
            </a:r>
          </a:p>
          <a:p>
            <a:pPr marL="0" lvl="1" indent="0">
              <a:buNone/>
            </a:pPr>
            <a:endParaRPr lang="en-GB" sz="2400" cap="none" dirty="0"/>
          </a:p>
          <a:p>
            <a:pPr marL="0" lvl="1" indent="0">
              <a:buNone/>
            </a:pPr>
            <a:r>
              <a:rPr lang="en-GB" sz="2400" cap="none" dirty="0"/>
              <a:t>Next lecture: analytical techniques</a:t>
            </a:r>
          </a:p>
        </p:txBody>
      </p:sp>
    </p:spTree>
    <p:extLst>
      <p:ext uri="{BB962C8B-B14F-4D97-AF65-F5344CB8AC3E}">
        <p14:creationId xmlns:p14="http://schemas.microsoft.com/office/powerpoint/2010/main" val="11227160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DF276-322E-43CC-AE99-80ED75B5B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698643"/>
          </a:xfrm>
        </p:spPr>
        <p:txBody>
          <a:bodyPr/>
          <a:lstStyle/>
          <a:p>
            <a:r>
              <a:rPr lang="en-GB" dirty="0"/>
              <a:t>Why organic chemistry matters for safety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507C113-C3D1-4712-82B0-D963F9186E2F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708291" y="1269370"/>
            <a:ext cx="11195372" cy="1694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How does understanding molecular structure help predict hazard or ageing?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Why is knowledge of functional groups critical before scaling up synthesis?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What role do analytical methods play in preventing accidents or environmental damage?</a:t>
            </a:r>
          </a:p>
        </p:txBody>
      </p:sp>
    </p:spTree>
    <p:extLst>
      <p:ext uri="{BB962C8B-B14F-4D97-AF65-F5344CB8AC3E}">
        <p14:creationId xmlns:p14="http://schemas.microsoft.com/office/powerpoint/2010/main" val="423488159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1758</Words>
  <Application>Microsoft Office PowerPoint</Application>
  <PresentationFormat>Widescreen</PresentationFormat>
  <Paragraphs>241</Paragraphs>
  <Slides>25</Slides>
  <Notes>22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Tw Cen MT</vt:lpstr>
      <vt:lpstr>Droplet</vt:lpstr>
      <vt:lpstr>Fundamentals of organic   chemistry for energetic materials </vt:lpstr>
      <vt:lpstr>Today’s lecture – learning outcomes</vt:lpstr>
      <vt:lpstr>What is organic chemistry?</vt:lpstr>
      <vt:lpstr>The explosive lifecycle</vt:lpstr>
      <vt:lpstr>PowerPoint Presentation</vt:lpstr>
      <vt:lpstr>Classification of hydrocarbons</vt:lpstr>
      <vt:lpstr>Properties of Alkanes and Their Role in Energetic Materials</vt:lpstr>
      <vt:lpstr>Functional groups</vt:lpstr>
      <vt:lpstr>Functional group vs substituent</vt:lpstr>
      <vt:lpstr>Functional groups with nitrogen</vt:lpstr>
      <vt:lpstr>Functional groups and </vt:lpstr>
      <vt:lpstr>Structural representation - tnt</vt:lpstr>
      <vt:lpstr>Naming of explosives</vt:lpstr>
      <vt:lpstr>Common vs systematic names </vt:lpstr>
      <vt:lpstr>Systematic names of explosives</vt:lpstr>
      <vt:lpstr>Hybridisation </vt:lpstr>
      <vt:lpstr>Chemical structure of benzene</vt:lpstr>
      <vt:lpstr>Bonding in benzene - orbitals</vt:lpstr>
      <vt:lpstr>Stability and degradation during storage</vt:lpstr>
      <vt:lpstr>isomerism</vt:lpstr>
      <vt:lpstr>Isomers of TNT</vt:lpstr>
      <vt:lpstr>Polymers in Ome</vt:lpstr>
      <vt:lpstr>Analytical techniques across the lifecycle</vt:lpstr>
      <vt:lpstr>Summary  AND NEXT STEPS</vt:lpstr>
      <vt:lpstr>Why organic chemistry matters for safety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6</cp:revision>
  <dcterms:created xsi:type="dcterms:W3CDTF">2023-10-14T09:08:27Z</dcterms:created>
  <dcterms:modified xsi:type="dcterms:W3CDTF">2025-10-08T08:34:34Z</dcterms:modified>
</cp:coreProperties>
</file>