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1" r:id="rId1"/>
  </p:sldMasterIdLst>
  <p:notesMasterIdLst>
    <p:notesMasterId r:id="rId12"/>
  </p:notesMasterIdLst>
  <p:sldIdLst>
    <p:sldId id="256" r:id="rId2"/>
    <p:sldId id="257" r:id="rId3"/>
    <p:sldId id="259" r:id="rId4"/>
    <p:sldId id="270" r:id="rId5"/>
    <p:sldId id="260" r:id="rId6"/>
    <p:sldId id="268" r:id="rId7"/>
    <p:sldId id="271" r:id="rId8"/>
    <p:sldId id="272" r:id="rId9"/>
    <p:sldId id="267"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iana Migaes (2026738)" initials="AM(" lastIdx="1" clrIdx="0">
    <p:extLst>
      <p:ext uri="{19B8F6BF-5375-455C-9EA6-DF929625EA0E}">
        <p15:presenceInfo xmlns:p15="http://schemas.microsoft.com/office/powerpoint/2012/main" userId="Andriana Migaes (202673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7" autoAdjust="0"/>
    <p:restoredTop sz="78527" autoAdjust="0"/>
  </p:normalViewPr>
  <p:slideViewPr>
    <p:cSldViewPr snapToGrid="0">
      <p:cViewPr varScale="1">
        <p:scale>
          <a:sx n="68" d="100"/>
          <a:sy n="68" d="100"/>
        </p:scale>
        <p:origin x="116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image" Target="../media/image4.jpg"/><Relationship Id="rId1" Type="http://schemas.openxmlformats.org/officeDocument/2006/relationships/image" Target="../media/image3.jpg"/></Relationships>
</file>

<file path=ppt/diagrams/_rels/drawing2.xml.rels><?xml version="1.0" encoding="UTF-8" standalone="yes"?>
<Relationships xmlns="http://schemas.openxmlformats.org/package/2006/relationships"><Relationship Id="rId3" Type="http://schemas.openxmlformats.org/officeDocument/2006/relationships/image" Target="../media/image5.jfif"/><Relationship Id="rId2" Type="http://schemas.openxmlformats.org/officeDocument/2006/relationships/image" Target="../media/image4.jpg"/><Relationship Id="rId1" Type="http://schemas.openxmlformats.org/officeDocument/2006/relationships/image" Target="../media/image3.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817F2-4AE1-4F74-B7A0-72FD7FA5501C}"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4CCA1DAB-50F3-45D9-9B75-8F8A4476E949}">
      <dgm:prSet/>
      <dgm:spPr>
        <a:solidFill>
          <a:schemeClr val="accent1">
            <a:lumMod val="75000"/>
          </a:schemeClr>
        </a:solidFill>
      </dgm:spPr>
      <dgm:t>
        <a:bodyPr/>
        <a:lstStyle/>
        <a:p>
          <a:r>
            <a:rPr lang="en-GB" b="0" i="0" dirty="0"/>
            <a:t>“The reaction people have to excessive demands or pressures, arising when people try to cope with tasks, responsibilities or other types of pressure connected with their job, but find difficulty, strain or worry in doing so.” (Health and Safety Executive, 2018)</a:t>
          </a:r>
          <a:endParaRPr lang="en-US" dirty="0"/>
        </a:p>
      </dgm:t>
    </dgm:pt>
    <dgm:pt modelId="{ACDFEBA1-F43C-4178-A41B-ED7CA1F4C516}" type="parTrans" cxnId="{DB28C5DD-99F7-4433-BA79-E01EF46FE950}">
      <dgm:prSet/>
      <dgm:spPr/>
      <dgm:t>
        <a:bodyPr/>
        <a:lstStyle/>
        <a:p>
          <a:endParaRPr lang="en-US"/>
        </a:p>
      </dgm:t>
    </dgm:pt>
    <dgm:pt modelId="{79E28A7D-CA6F-4A4B-996D-E0478B98FC4F}" type="sibTrans" cxnId="{DB28C5DD-99F7-4433-BA79-E01EF46FE950}">
      <dgm:prSet/>
      <dgm:spPr/>
      <dgm:t>
        <a:bodyPr/>
        <a:lstStyle/>
        <a:p>
          <a:endParaRPr lang="en-US"/>
        </a:p>
      </dgm:t>
    </dgm:pt>
    <dgm:pt modelId="{2B015B71-3B09-42F6-9FD5-EB07BC974908}" type="pres">
      <dgm:prSet presAssocID="{8B1817F2-4AE1-4F74-B7A0-72FD7FA5501C}" presName="Name0" presStyleCnt="0">
        <dgm:presLayoutVars>
          <dgm:dir/>
          <dgm:animLvl val="lvl"/>
          <dgm:resizeHandles val="exact"/>
        </dgm:presLayoutVars>
      </dgm:prSet>
      <dgm:spPr/>
    </dgm:pt>
    <dgm:pt modelId="{13C53504-E1CC-49E4-8C10-E6D4D677111E}" type="pres">
      <dgm:prSet presAssocID="{4CCA1DAB-50F3-45D9-9B75-8F8A4476E949}" presName="linNode" presStyleCnt="0"/>
      <dgm:spPr/>
    </dgm:pt>
    <dgm:pt modelId="{D792AD05-A61F-4487-9ABF-98C20DF206D3}" type="pres">
      <dgm:prSet presAssocID="{4CCA1DAB-50F3-45D9-9B75-8F8A4476E949}" presName="parentText" presStyleLbl="node1" presStyleIdx="0" presStyleCnt="1" custScaleX="188113" custLinFactNeighborX="-60397" custLinFactNeighborY="-418">
        <dgm:presLayoutVars>
          <dgm:chMax val="1"/>
          <dgm:bulletEnabled val="1"/>
        </dgm:presLayoutVars>
      </dgm:prSet>
      <dgm:spPr/>
    </dgm:pt>
  </dgm:ptLst>
  <dgm:cxnLst>
    <dgm:cxn modelId="{F0672E2B-E82D-4C2E-AA65-7D9A89FC2B9C}" type="presOf" srcId="{4CCA1DAB-50F3-45D9-9B75-8F8A4476E949}" destId="{D792AD05-A61F-4487-9ABF-98C20DF206D3}" srcOrd="0" destOrd="0" presId="urn:microsoft.com/office/officeart/2005/8/layout/vList5"/>
    <dgm:cxn modelId="{DCF6A87F-FBE8-4FF9-8B23-8F0F182D84AF}" type="presOf" srcId="{8B1817F2-4AE1-4F74-B7A0-72FD7FA5501C}" destId="{2B015B71-3B09-42F6-9FD5-EB07BC974908}" srcOrd="0" destOrd="0" presId="urn:microsoft.com/office/officeart/2005/8/layout/vList5"/>
    <dgm:cxn modelId="{DB28C5DD-99F7-4433-BA79-E01EF46FE950}" srcId="{8B1817F2-4AE1-4F74-B7A0-72FD7FA5501C}" destId="{4CCA1DAB-50F3-45D9-9B75-8F8A4476E949}" srcOrd="0" destOrd="0" parTransId="{ACDFEBA1-F43C-4178-A41B-ED7CA1F4C516}" sibTransId="{79E28A7D-CA6F-4A4B-996D-E0478B98FC4F}"/>
    <dgm:cxn modelId="{8D5306B1-FA17-49EA-AB04-149C06E2A640}" type="presParOf" srcId="{2B015B71-3B09-42F6-9FD5-EB07BC974908}" destId="{13C53504-E1CC-49E4-8C10-E6D4D677111E}" srcOrd="0" destOrd="0" presId="urn:microsoft.com/office/officeart/2005/8/layout/vList5"/>
    <dgm:cxn modelId="{54D2F2E7-B3CC-4E6A-AC0D-F355EB453AF6}" type="presParOf" srcId="{13C53504-E1CC-49E4-8C10-E6D4D677111E}" destId="{D792AD05-A61F-4487-9ABF-98C20DF206D3}"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FCC9F8-8785-441D-9CE7-AD2CE02E8AF2}"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02904424-5379-4C1D-A2EF-883488E25F24}">
      <dgm:prSet custT="1"/>
      <dgm:spPr/>
      <dgm:t>
        <a:bodyPr/>
        <a:lstStyle/>
        <a:p>
          <a:r>
            <a:rPr lang="en-US" sz="1800" b="1" i="0" dirty="0"/>
            <a:t>Psychological effects</a:t>
          </a:r>
          <a:r>
            <a:rPr lang="en-GB" sz="1800" b="1" i="0" dirty="0"/>
            <a:t>:</a:t>
          </a:r>
        </a:p>
        <a:p>
          <a:r>
            <a:rPr lang="en-GB" sz="1800" b="0" i="0" dirty="0"/>
            <a:t>tiredness, nervousness, depression, anxiety, loss of confidence, isolation</a:t>
          </a:r>
          <a:endParaRPr lang="en-US" sz="1700" dirty="0"/>
        </a:p>
      </dgm:t>
    </dgm:pt>
    <dgm:pt modelId="{8541F937-5EDD-4211-B9AB-A2964AE7701F}" type="parTrans" cxnId="{1A57A2E0-3DB4-4ADA-A897-03DD930D9D8A}">
      <dgm:prSet/>
      <dgm:spPr/>
      <dgm:t>
        <a:bodyPr/>
        <a:lstStyle/>
        <a:p>
          <a:endParaRPr lang="en-US"/>
        </a:p>
      </dgm:t>
    </dgm:pt>
    <dgm:pt modelId="{320ED52B-3C9C-4813-AC9C-533191834112}" type="sibTrans" cxnId="{1A57A2E0-3DB4-4ADA-A897-03DD930D9D8A}">
      <dgm:prSet/>
      <dgm:spPr/>
      <dgm:t>
        <a:bodyPr/>
        <a:lstStyle/>
        <a:p>
          <a:endParaRPr lang="en-US"/>
        </a:p>
      </dgm:t>
    </dgm:pt>
    <dgm:pt modelId="{A12043EA-460E-4A84-ABD6-5D250D7F3C26}">
      <dgm:prSet custT="1"/>
      <dgm:spPr/>
      <dgm:t>
        <a:bodyPr/>
        <a:lstStyle/>
        <a:p>
          <a:r>
            <a:rPr lang="en-US" sz="1800" b="1" i="0" dirty="0"/>
            <a:t>Effects </a:t>
          </a:r>
          <a:r>
            <a:rPr lang="en-US" sz="1800" b="1" i="0" dirty="0" err="1"/>
            <a:t>directely</a:t>
          </a:r>
          <a:r>
            <a:rPr lang="en-US" sz="1800" b="1" i="0" dirty="0"/>
            <a:t> on the work :</a:t>
          </a:r>
        </a:p>
        <a:p>
          <a:r>
            <a:rPr lang="en-US" sz="1800" b="0" i="0" dirty="0"/>
            <a:t>lack of focus, work overload, hasty decisions, unjustified mistakes, less performance and work productivity</a:t>
          </a:r>
          <a:endParaRPr lang="en-US" sz="1700" dirty="0"/>
        </a:p>
      </dgm:t>
    </dgm:pt>
    <dgm:pt modelId="{5868CED1-4EB4-4839-A575-91DAB9E96F6A}" type="parTrans" cxnId="{5E474A5C-9E0C-403C-9DF7-3FEC5631A187}">
      <dgm:prSet/>
      <dgm:spPr/>
      <dgm:t>
        <a:bodyPr/>
        <a:lstStyle/>
        <a:p>
          <a:endParaRPr lang="en-US"/>
        </a:p>
      </dgm:t>
    </dgm:pt>
    <dgm:pt modelId="{67D2CB51-6E09-4438-9448-042794FCECD9}" type="sibTrans" cxnId="{5E474A5C-9E0C-403C-9DF7-3FEC5631A187}">
      <dgm:prSet/>
      <dgm:spPr/>
      <dgm:t>
        <a:bodyPr/>
        <a:lstStyle/>
        <a:p>
          <a:endParaRPr lang="en-US"/>
        </a:p>
      </dgm:t>
    </dgm:pt>
    <dgm:pt modelId="{A99A6C44-2385-427F-B306-3228C0E4A5D6}">
      <dgm:prSet/>
      <dgm:spPr/>
      <dgm:t>
        <a:bodyPr/>
        <a:lstStyle/>
        <a:p>
          <a:r>
            <a:rPr lang="en-US" b="1" i="0" dirty="0"/>
            <a:t>Physical effects: </a:t>
          </a:r>
        </a:p>
        <a:p>
          <a:r>
            <a:rPr lang="en-US" b="0" i="0" dirty="0"/>
            <a:t>health problem, </a:t>
          </a:r>
          <a:r>
            <a:rPr lang="en-GB" b="0" i="0" dirty="0"/>
            <a:t>performing a thing in a longer time</a:t>
          </a:r>
        </a:p>
        <a:p>
          <a:r>
            <a:rPr lang="en-US" b="0" i="0" dirty="0"/>
            <a:t>sickness, inefficiency at work</a:t>
          </a:r>
          <a:endParaRPr lang="en-US" dirty="0"/>
        </a:p>
      </dgm:t>
    </dgm:pt>
    <dgm:pt modelId="{53DF53E4-E4A5-4D9C-8C51-6E123F754D2C}" type="parTrans" cxnId="{DE0777FD-307F-4A8F-8021-94E87931BD49}">
      <dgm:prSet/>
      <dgm:spPr/>
      <dgm:t>
        <a:bodyPr/>
        <a:lstStyle/>
        <a:p>
          <a:endParaRPr lang="en-US"/>
        </a:p>
      </dgm:t>
    </dgm:pt>
    <dgm:pt modelId="{BAAA2CAC-3988-4F2E-99AF-35BEF662CA63}" type="sibTrans" cxnId="{DE0777FD-307F-4A8F-8021-94E87931BD49}">
      <dgm:prSet/>
      <dgm:spPr/>
      <dgm:t>
        <a:bodyPr/>
        <a:lstStyle/>
        <a:p>
          <a:endParaRPr lang="en-US"/>
        </a:p>
      </dgm:t>
    </dgm:pt>
    <dgm:pt modelId="{F6A89EA3-81E1-4984-9AA7-230ECB8652A9}" type="pres">
      <dgm:prSet presAssocID="{07FCC9F8-8785-441D-9CE7-AD2CE02E8AF2}" presName="Name0" presStyleCnt="0">
        <dgm:presLayoutVars>
          <dgm:dir/>
          <dgm:resizeHandles val="exact"/>
        </dgm:presLayoutVars>
      </dgm:prSet>
      <dgm:spPr/>
    </dgm:pt>
    <dgm:pt modelId="{6B2E004E-4C52-4CDD-9D6D-183E8679A12D}" type="pres">
      <dgm:prSet presAssocID="{07FCC9F8-8785-441D-9CE7-AD2CE02E8AF2}" presName="fgShape" presStyleLbl="fgShp" presStyleIdx="0" presStyleCnt="1"/>
      <dgm:spPr/>
    </dgm:pt>
    <dgm:pt modelId="{0F98F481-5BA4-43B9-972A-54BE71C68ABC}" type="pres">
      <dgm:prSet presAssocID="{07FCC9F8-8785-441D-9CE7-AD2CE02E8AF2}" presName="linComp" presStyleCnt="0"/>
      <dgm:spPr/>
    </dgm:pt>
    <dgm:pt modelId="{1A204190-4E22-433B-8FE7-1105B6576614}" type="pres">
      <dgm:prSet presAssocID="{02904424-5379-4C1D-A2EF-883488E25F24}" presName="compNode" presStyleCnt="0"/>
      <dgm:spPr/>
    </dgm:pt>
    <dgm:pt modelId="{568EA2D7-5306-486E-BE2E-EE0A740CEB17}" type="pres">
      <dgm:prSet presAssocID="{02904424-5379-4C1D-A2EF-883488E25F24}" presName="bkgdShape" presStyleLbl="node1" presStyleIdx="0" presStyleCnt="3"/>
      <dgm:spPr/>
    </dgm:pt>
    <dgm:pt modelId="{CE7A6B24-4BAD-46BF-AA4C-284DD48CCBD3}" type="pres">
      <dgm:prSet presAssocID="{02904424-5379-4C1D-A2EF-883488E25F24}" presName="nodeTx" presStyleLbl="node1" presStyleIdx="0" presStyleCnt="3">
        <dgm:presLayoutVars>
          <dgm:bulletEnabled val="1"/>
        </dgm:presLayoutVars>
      </dgm:prSet>
      <dgm:spPr/>
    </dgm:pt>
    <dgm:pt modelId="{BC45CC9B-2C19-44FD-804E-8F0D58CA63A5}" type="pres">
      <dgm:prSet presAssocID="{02904424-5379-4C1D-A2EF-883488E25F24}" presName="invisiNode" presStyleLbl="node1" presStyleIdx="0" presStyleCnt="3"/>
      <dgm:spPr/>
    </dgm:pt>
    <dgm:pt modelId="{2F2C3513-2D23-4EC9-B936-F11037C3545F}" type="pres">
      <dgm:prSet presAssocID="{02904424-5379-4C1D-A2EF-883488E25F24}"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dgm:spPr>
    </dgm:pt>
    <dgm:pt modelId="{7950E1EE-73AD-4550-AAFE-3C63C6241280}" type="pres">
      <dgm:prSet presAssocID="{320ED52B-3C9C-4813-AC9C-533191834112}" presName="sibTrans" presStyleLbl="sibTrans2D1" presStyleIdx="0" presStyleCnt="0"/>
      <dgm:spPr/>
    </dgm:pt>
    <dgm:pt modelId="{96D921CF-7CB5-4E04-8BCC-0D52CC1CD261}" type="pres">
      <dgm:prSet presAssocID="{A12043EA-460E-4A84-ABD6-5D250D7F3C26}" presName="compNode" presStyleCnt="0"/>
      <dgm:spPr/>
    </dgm:pt>
    <dgm:pt modelId="{7B4E609A-DF16-43D1-8D97-36CE3A560FE2}" type="pres">
      <dgm:prSet presAssocID="{A12043EA-460E-4A84-ABD6-5D250D7F3C26}" presName="bkgdShape" presStyleLbl="node1" presStyleIdx="1" presStyleCnt="3" custLinFactNeighborX="-48" custLinFactNeighborY="0"/>
      <dgm:spPr/>
    </dgm:pt>
    <dgm:pt modelId="{84791CD0-7E51-4109-B659-F7FB4D4AA7DB}" type="pres">
      <dgm:prSet presAssocID="{A12043EA-460E-4A84-ABD6-5D250D7F3C26}" presName="nodeTx" presStyleLbl="node1" presStyleIdx="1" presStyleCnt="3">
        <dgm:presLayoutVars>
          <dgm:bulletEnabled val="1"/>
        </dgm:presLayoutVars>
      </dgm:prSet>
      <dgm:spPr/>
    </dgm:pt>
    <dgm:pt modelId="{E53A8083-5FE1-4E8C-A4A1-C3896E92E549}" type="pres">
      <dgm:prSet presAssocID="{A12043EA-460E-4A84-ABD6-5D250D7F3C26}" presName="invisiNode" presStyleLbl="node1" presStyleIdx="1" presStyleCnt="3"/>
      <dgm:spPr/>
    </dgm:pt>
    <dgm:pt modelId="{57F91973-2FF2-4F02-9D78-32D5DD62D53D}" type="pres">
      <dgm:prSet presAssocID="{A12043EA-460E-4A84-ABD6-5D250D7F3C26}" presName="imagNode" presStyleLbl="fgImgPlace1" presStyleIdx="1" presStyleCnt="3" custLinFactNeighborX="2951" custLinFactNeighborY="-7671"/>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564CEF5E-C87F-4C47-8BBC-93C215F333BC}" type="pres">
      <dgm:prSet presAssocID="{67D2CB51-6E09-4438-9448-042794FCECD9}" presName="sibTrans" presStyleLbl="sibTrans2D1" presStyleIdx="0" presStyleCnt="0"/>
      <dgm:spPr/>
    </dgm:pt>
    <dgm:pt modelId="{E903910E-1A4E-4C6F-92D2-8F38B95D2EE5}" type="pres">
      <dgm:prSet presAssocID="{A99A6C44-2385-427F-B306-3228C0E4A5D6}" presName="compNode" presStyleCnt="0"/>
      <dgm:spPr/>
    </dgm:pt>
    <dgm:pt modelId="{9D3EB5C8-74DF-4A14-9A75-CCB82BCB37C3}" type="pres">
      <dgm:prSet presAssocID="{A99A6C44-2385-427F-B306-3228C0E4A5D6}" presName="bkgdShape" presStyleLbl="node1" presStyleIdx="2" presStyleCnt="3" custLinFactNeighborX="642" custLinFactNeighborY="0"/>
      <dgm:spPr/>
    </dgm:pt>
    <dgm:pt modelId="{F13DBC89-E9DE-478E-B038-18F76AC809B1}" type="pres">
      <dgm:prSet presAssocID="{A99A6C44-2385-427F-B306-3228C0E4A5D6}" presName="nodeTx" presStyleLbl="node1" presStyleIdx="2" presStyleCnt="3">
        <dgm:presLayoutVars>
          <dgm:bulletEnabled val="1"/>
        </dgm:presLayoutVars>
      </dgm:prSet>
      <dgm:spPr/>
    </dgm:pt>
    <dgm:pt modelId="{4B53C702-0D8B-4B3B-B230-6E43C193301B}" type="pres">
      <dgm:prSet presAssocID="{A99A6C44-2385-427F-B306-3228C0E4A5D6}" presName="invisiNode" presStyleLbl="node1" presStyleIdx="2" presStyleCnt="3"/>
      <dgm:spPr/>
    </dgm:pt>
    <dgm:pt modelId="{552B68FD-6D6B-4BEE-8811-B714A2FAC22C}" type="pres">
      <dgm:prSet presAssocID="{A99A6C44-2385-427F-B306-3228C0E4A5D6}"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dgm:spPr>
    </dgm:pt>
  </dgm:ptLst>
  <dgm:cxnLst>
    <dgm:cxn modelId="{08F57000-91D5-4C4A-B2E5-81240DF41B3A}" type="presOf" srcId="{A12043EA-460E-4A84-ABD6-5D250D7F3C26}" destId="{7B4E609A-DF16-43D1-8D97-36CE3A560FE2}" srcOrd="0" destOrd="0" presId="urn:microsoft.com/office/officeart/2005/8/layout/hList7"/>
    <dgm:cxn modelId="{ACA7AA09-527B-4B3B-B3AD-CE8C539E2A2F}" type="presOf" srcId="{07FCC9F8-8785-441D-9CE7-AD2CE02E8AF2}" destId="{F6A89EA3-81E1-4984-9AA7-230ECB8652A9}" srcOrd="0" destOrd="0" presId="urn:microsoft.com/office/officeart/2005/8/layout/hList7"/>
    <dgm:cxn modelId="{3A853C35-211E-4E66-BFEE-B7027E1E314A}" type="presOf" srcId="{02904424-5379-4C1D-A2EF-883488E25F24}" destId="{568EA2D7-5306-486E-BE2E-EE0A740CEB17}" srcOrd="0" destOrd="0" presId="urn:microsoft.com/office/officeart/2005/8/layout/hList7"/>
    <dgm:cxn modelId="{B7E82537-3E50-4F4F-867D-6A5375D49E4B}" type="presOf" srcId="{02904424-5379-4C1D-A2EF-883488E25F24}" destId="{CE7A6B24-4BAD-46BF-AA4C-284DD48CCBD3}" srcOrd="1" destOrd="0" presId="urn:microsoft.com/office/officeart/2005/8/layout/hList7"/>
    <dgm:cxn modelId="{5E474A5C-9E0C-403C-9DF7-3FEC5631A187}" srcId="{07FCC9F8-8785-441D-9CE7-AD2CE02E8AF2}" destId="{A12043EA-460E-4A84-ABD6-5D250D7F3C26}" srcOrd="1" destOrd="0" parTransId="{5868CED1-4EB4-4839-A575-91DAB9E96F6A}" sibTransId="{67D2CB51-6E09-4438-9448-042794FCECD9}"/>
    <dgm:cxn modelId="{93571A4C-368F-4502-9EF3-FEF7D976093A}" type="presOf" srcId="{320ED52B-3C9C-4813-AC9C-533191834112}" destId="{7950E1EE-73AD-4550-AAFE-3C63C6241280}" srcOrd="0" destOrd="0" presId="urn:microsoft.com/office/officeart/2005/8/layout/hList7"/>
    <dgm:cxn modelId="{75DD6F8F-DA83-4D50-89A1-C0F0303DD257}" type="presOf" srcId="{A99A6C44-2385-427F-B306-3228C0E4A5D6}" destId="{F13DBC89-E9DE-478E-B038-18F76AC809B1}" srcOrd="1" destOrd="0" presId="urn:microsoft.com/office/officeart/2005/8/layout/hList7"/>
    <dgm:cxn modelId="{BDDA7DA1-58C5-433E-A3D6-986825D7B3CB}" type="presOf" srcId="{67D2CB51-6E09-4438-9448-042794FCECD9}" destId="{564CEF5E-C87F-4C47-8BBC-93C215F333BC}" srcOrd="0" destOrd="0" presId="urn:microsoft.com/office/officeart/2005/8/layout/hList7"/>
    <dgm:cxn modelId="{21AB53C0-9B53-4C91-9030-5764DD1A6288}" type="presOf" srcId="{A99A6C44-2385-427F-B306-3228C0E4A5D6}" destId="{9D3EB5C8-74DF-4A14-9A75-CCB82BCB37C3}" srcOrd="0" destOrd="0" presId="urn:microsoft.com/office/officeart/2005/8/layout/hList7"/>
    <dgm:cxn modelId="{050DC7C5-AD98-418C-BB12-4ACD78DD6ACF}" type="presOf" srcId="{A12043EA-460E-4A84-ABD6-5D250D7F3C26}" destId="{84791CD0-7E51-4109-B659-F7FB4D4AA7DB}" srcOrd="1" destOrd="0" presId="urn:microsoft.com/office/officeart/2005/8/layout/hList7"/>
    <dgm:cxn modelId="{1A57A2E0-3DB4-4ADA-A897-03DD930D9D8A}" srcId="{07FCC9F8-8785-441D-9CE7-AD2CE02E8AF2}" destId="{02904424-5379-4C1D-A2EF-883488E25F24}" srcOrd="0" destOrd="0" parTransId="{8541F937-5EDD-4211-B9AB-A2964AE7701F}" sibTransId="{320ED52B-3C9C-4813-AC9C-533191834112}"/>
    <dgm:cxn modelId="{DE0777FD-307F-4A8F-8021-94E87931BD49}" srcId="{07FCC9F8-8785-441D-9CE7-AD2CE02E8AF2}" destId="{A99A6C44-2385-427F-B306-3228C0E4A5D6}" srcOrd="2" destOrd="0" parTransId="{53DF53E4-E4A5-4D9C-8C51-6E123F754D2C}" sibTransId="{BAAA2CAC-3988-4F2E-99AF-35BEF662CA63}"/>
    <dgm:cxn modelId="{4C3484F3-C9A4-45EA-B83C-674C5E7E9DB1}" type="presParOf" srcId="{F6A89EA3-81E1-4984-9AA7-230ECB8652A9}" destId="{6B2E004E-4C52-4CDD-9D6D-183E8679A12D}" srcOrd="0" destOrd="0" presId="urn:microsoft.com/office/officeart/2005/8/layout/hList7"/>
    <dgm:cxn modelId="{008F05F5-FA71-4358-8A13-DC952EDD0137}" type="presParOf" srcId="{F6A89EA3-81E1-4984-9AA7-230ECB8652A9}" destId="{0F98F481-5BA4-43B9-972A-54BE71C68ABC}" srcOrd="1" destOrd="0" presId="urn:microsoft.com/office/officeart/2005/8/layout/hList7"/>
    <dgm:cxn modelId="{EE54C67E-D16C-4759-BECF-581A0B882FBB}" type="presParOf" srcId="{0F98F481-5BA4-43B9-972A-54BE71C68ABC}" destId="{1A204190-4E22-433B-8FE7-1105B6576614}" srcOrd="0" destOrd="0" presId="urn:microsoft.com/office/officeart/2005/8/layout/hList7"/>
    <dgm:cxn modelId="{FF83D85E-0028-47C9-8308-C572E7C702E7}" type="presParOf" srcId="{1A204190-4E22-433B-8FE7-1105B6576614}" destId="{568EA2D7-5306-486E-BE2E-EE0A740CEB17}" srcOrd="0" destOrd="0" presId="urn:microsoft.com/office/officeart/2005/8/layout/hList7"/>
    <dgm:cxn modelId="{B81BBA8F-E1B0-4B24-A086-E7C7000AC018}" type="presParOf" srcId="{1A204190-4E22-433B-8FE7-1105B6576614}" destId="{CE7A6B24-4BAD-46BF-AA4C-284DD48CCBD3}" srcOrd="1" destOrd="0" presId="urn:microsoft.com/office/officeart/2005/8/layout/hList7"/>
    <dgm:cxn modelId="{DBC5FA4E-8456-4426-9CA4-B5988DE121F5}" type="presParOf" srcId="{1A204190-4E22-433B-8FE7-1105B6576614}" destId="{BC45CC9B-2C19-44FD-804E-8F0D58CA63A5}" srcOrd="2" destOrd="0" presId="urn:microsoft.com/office/officeart/2005/8/layout/hList7"/>
    <dgm:cxn modelId="{96920038-84E9-4397-909B-91EBD3EA0DE7}" type="presParOf" srcId="{1A204190-4E22-433B-8FE7-1105B6576614}" destId="{2F2C3513-2D23-4EC9-B936-F11037C3545F}" srcOrd="3" destOrd="0" presId="urn:microsoft.com/office/officeart/2005/8/layout/hList7"/>
    <dgm:cxn modelId="{9BAC42CC-4ABD-4131-B77C-30A0081BC9E4}" type="presParOf" srcId="{0F98F481-5BA4-43B9-972A-54BE71C68ABC}" destId="{7950E1EE-73AD-4550-AAFE-3C63C6241280}" srcOrd="1" destOrd="0" presId="urn:microsoft.com/office/officeart/2005/8/layout/hList7"/>
    <dgm:cxn modelId="{DE33508E-F028-4E63-8037-F312CC5BF580}" type="presParOf" srcId="{0F98F481-5BA4-43B9-972A-54BE71C68ABC}" destId="{96D921CF-7CB5-4E04-8BCC-0D52CC1CD261}" srcOrd="2" destOrd="0" presId="urn:microsoft.com/office/officeart/2005/8/layout/hList7"/>
    <dgm:cxn modelId="{123B9374-583E-4F72-A888-DB409D0A1E70}" type="presParOf" srcId="{96D921CF-7CB5-4E04-8BCC-0D52CC1CD261}" destId="{7B4E609A-DF16-43D1-8D97-36CE3A560FE2}" srcOrd="0" destOrd="0" presId="urn:microsoft.com/office/officeart/2005/8/layout/hList7"/>
    <dgm:cxn modelId="{1C513E5F-0820-46B9-A049-91060E79C7D7}" type="presParOf" srcId="{96D921CF-7CB5-4E04-8BCC-0D52CC1CD261}" destId="{84791CD0-7E51-4109-B659-F7FB4D4AA7DB}" srcOrd="1" destOrd="0" presId="urn:microsoft.com/office/officeart/2005/8/layout/hList7"/>
    <dgm:cxn modelId="{3B4A0F08-EE82-484A-AEBC-04572D2730B0}" type="presParOf" srcId="{96D921CF-7CB5-4E04-8BCC-0D52CC1CD261}" destId="{E53A8083-5FE1-4E8C-A4A1-C3896E92E549}" srcOrd="2" destOrd="0" presId="urn:microsoft.com/office/officeart/2005/8/layout/hList7"/>
    <dgm:cxn modelId="{69FC7557-FC48-433A-8797-B44FE031CAA5}" type="presParOf" srcId="{96D921CF-7CB5-4E04-8BCC-0D52CC1CD261}" destId="{57F91973-2FF2-4F02-9D78-32D5DD62D53D}" srcOrd="3" destOrd="0" presId="urn:microsoft.com/office/officeart/2005/8/layout/hList7"/>
    <dgm:cxn modelId="{73E9A0CE-0738-45C7-B1F9-25530AC67317}" type="presParOf" srcId="{0F98F481-5BA4-43B9-972A-54BE71C68ABC}" destId="{564CEF5E-C87F-4C47-8BBC-93C215F333BC}" srcOrd="3" destOrd="0" presId="urn:microsoft.com/office/officeart/2005/8/layout/hList7"/>
    <dgm:cxn modelId="{1EF03664-ABA5-4E8F-BAF2-368AE334FE94}" type="presParOf" srcId="{0F98F481-5BA4-43B9-972A-54BE71C68ABC}" destId="{E903910E-1A4E-4C6F-92D2-8F38B95D2EE5}" srcOrd="4" destOrd="0" presId="urn:microsoft.com/office/officeart/2005/8/layout/hList7"/>
    <dgm:cxn modelId="{6F947C1E-A451-4827-A816-2A2166F09C78}" type="presParOf" srcId="{E903910E-1A4E-4C6F-92D2-8F38B95D2EE5}" destId="{9D3EB5C8-74DF-4A14-9A75-CCB82BCB37C3}" srcOrd="0" destOrd="0" presId="urn:microsoft.com/office/officeart/2005/8/layout/hList7"/>
    <dgm:cxn modelId="{C6124FA2-C8DE-4776-A1E4-829EDD114433}" type="presParOf" srcId="{E903910E-1A4E-4C6F-92D2-8F38B95D2EE5}" destId="{F13DBC89-E9DE-478E-B038-18F76AC809B1}" srcOrd="1" destOrd="0" presId="urn:microsoft.com/office/officeart/2005/8/layout/hList7"/>
    <dgm:cxn modelId="{9EBEB75D-503D-4DC7-AF33-20CA48854227}" type="presParOf" srcId="{E903910E-1A4E-4C6F-92D2-8F38B95D2EE5}" destId="{4B53C702-0D8B-4B3B-B230-6E43C193301B}" srcOrd="2" destOrd="0" presId="urn:microsoft.com/office/officeart/2005/8/layout/hList7"/>
    <dgm:cxn modelId="{770506FF-5C0F-4189-AD72-8268C3E4A2A0}" type="presParOf" srcId="{E903910E-1A4E-4C6F-92D2-8F38B95D2EE5}" destId="{552B68FD-6D6B-4BEE-8811-B714A2FAC22C}"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4A107A-B579-484D-9CFA-7626400DF03C}"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8CFAA1C4-C1A6-417F-9DF6-E951942E136A}">
      <dgm:prSet custT="1"/>
      <dgm:spPr>
        <a:solidFill>
          <a:schemeClr val="accent1">
            <a:lumMod val="60000"/>
            <a:lumOff val="40000"/>
          </a:schemeClr>
        </a:solidFill>
      </dgm:spPr>
      <dgm:t>
        <a:bodyPr/>
        <a:lstStyle/>
        <a:p>
          <a:r>
            <a:rPr lang="en-GB" sz="2400" b="1" i="0" dirty="0">
              <a:solidFill>
                <a:schemeClr val="tx1"/>
              </a:solidFill>
            </a:rPr>
            <a:t>Political</a:t>
          </a:r>
        </a:p>
        <a:p>
          <a:r>
            <a:rPr lang="en-GB" sz="2200" b="0" i="0" dirty="0">
              <a:solidFill>
                <a:schemeClr val="tx1"/>
              </a:solidFill>
            </a:rPr>
            <a:t> Tax</a:t>
          </a:r>
          <a:endParaRPr lang="en-US" sz="2200" dirty="0">
            <a:solidFill>
              <a:schemeClr val="tx1"/>
            </a:solidFill>
          </a:endParaRPr>
        </a:p>
      </dgm:t>
    </dgm:pt>
    <dgm:pt modelId="{46352A60-CFCA-46E4-91C7-BB3BC6A7DD1F}" type="parTrans" cxnId="{4F305825-8DCA-4DE5-B65A-B9AA86CE5BB9}">
      <dgm:prSet/>
      <dgm:spPr/>
      <dgm:t>
        <a:bodyPr/>
        <a:lstStyle/>
        <a:p>
          <a:endParaRPr lang="en-US"/>
        </a:p>
      </dgm:t>
    </dgm:pt>
    <dgm:pt modelId="{3A7EFF8E-68C2-42F5-88F0-61A4BBE3477C}" type="sibTrans" cxnId="{4F305825-8DCA-4DE5-B65A-B9AA86CE5BB9}">
      <dgm:prSet/>
      <dgm:spPr/>
      <dgm:t>
        <a:bodyPr/>
        <a:lstStyle/>
        <a:p>
          <a:endParaRPr lang="en-US"/>
        </a:p>
      </dgm:t>
    </dgm:pt>
    <dgm:pt modelId="{DEE1BDCA-0056-410D-8FB9-A25BA0006B44}">
      <dgm:prSet custT="1"/>
      <dgm:spPr>
        <a:solidFill>
          <a:srgbClr val="FFC000"/>
        </a:solidFill>
      </dgm:spPr>
      <dgm:t>
        <a:bodyPr/>
        <a:lstStyle/>
        <a:p>
          <a:r>
            <a:rPr lang="en-GB" sz="2400" b="1" i="0" dirty="0">
              <a:solidFill>
                <a:schemeClr val="tx1"/>
              </a:solidFill>
            </a:rPr>
            <a:t>Economical</a:t>
          </a:r>
        </a:p>
        <a:p>
          <a:r>
            <a:rPr lang="en-GB" sz="2200" b="0" i="0" dirty="0">
              <a:solidFill>
                <a:schemeClr val="tx1"/>
              </a:solidFill>
            </a:rPr>
            <a:t>low salary </a:t>
          </a:r>
          <a:endParaRPr lang="en-US" sz="2200" dirty="0">
            <a:solidFill>
              <a:schemeClr val="tx1"/>
            </a:solidFill>
          </a:endParaRPr>
        </a:p>
      </dgm:t>
    </dgm:pt>
    <dgm:pt modelId="{34DE5789-2FEA-4E4D-86D9-6B8086474F9D}" type="parTrans" cxnId="{4A53EE4B-2588-44E7-A3DE-7002F7E88250}">
      <dgm:prSet/>
      <dgm:spPr/>
      <dgm:t>
        <a:bodyPr/>
        <a:lstStyle/>
        <a:p>
          <a:endParaRPr lang="en-US"/>
        </a:p>
      </dgm:t>
    </dgm:pt>
    <dgm:pt modelId="{F71558D4-EAD6-41C1-A240-15BD54BEAFD8}" type="sibTrans" cxnId="{4A53EE4B-2588-44E7-A3DE-7002F7E88250}">
      <dgm:prSet/>
      <dgm:spPr/>
      <dgm:t>
        <a:bodyPr/>
        <a:lstStyle/>
        <a:p>
          <a:endParaRPr lang="en-US"/>
        </a:p>
      </dgm:t>
    </dgm:pt>
    <dgm:pt modelId="{ADEBDBDD-26DA-486C-A04E-B0F96552793C}">
      <dgm:prSet custT="1"/>
      <dgm:spPr>
        <a:solidFill>
          <a:schemeClr val="bg2">
            <a:lumMod val="50000"/>
          </a:schemeClr>
        </a:solidFill>
      </dgm:spPr>
      <dgm:t>
        <a:bodyPr/>
        <a:lstStyle/>
        <a:p>
          <a:r>
            <a:rPr lang="en-GB" sz="2400" b="1" i="0" dirty="0">
              <a:solidFill>
                <a:schemeClr val="tx1"/>
              </a:solidFill>
            </a:rPr>
            <a:t>Social</a:t>
          </a:r>
        </a:p>
        <a:p>
          <a:r>
            <a:rPr lang="en-GB" sz="2100" b="0" i="0" dirty="0"/>
            <a:t>  </a:t>
          </a:r>
          <a:r>
            <a:rPr lang="en-GB" sz="2100" b="0" i="0" dirty="0">
              <a:solidFill>
                <a:schemeClr val="tx1"/>
              </a:solidFill>
            </a:rPr>
            <a:t>Career attitudes Work-life balance  Cultural barrier </a:t>
          </a:r>
        </a:p>
        <a:p>
          <a:r>
            <a:rPr lang="en-GB" sz="2100" b="0" i="0" dirty="0">
              <a:solidFill>
                <a:schemeClr val="tx1"/>
              </a:solidFill>
            </a:rPr>
            <a:t>Age distribution</a:t>
          </a:r>
          <a:endParaRPr lang="en-US" sz="2100" dirty="0">
            <a:solidFill>
              <a:schemeClr val="tx1"/>
            </a:solidFill>
          </a:endParaRPr>
        </a:p>
      </dgm:t>
    </dgm:pt>
    <dgm:pt modelId="{89751C9D-18C4-4480-B676-39BEFDF1C1C8}" type="sibTrans" cxnId="{A4C04C48-FC09-4D97-BCD7-365527498013}">
      <dgm:prSet/>
      <dgm:spPr/>
      <dgm:t>
        <a:bodyPr/>
        <a:lstStyle/>
        <a:p>
          <a:endParaRPr lang="en-US"/>
        </a:p>
      </dgm:t>
    </dgm:pt>
    <dgm:pt modelId="{B11539A6-F424-4FAE-9C0F-9CA35704DAC9}" type="parTrans" cxnId="{A4C04C48-FC09-4D97-BCD7-365527498013}">
      <dgm:prSet/>
      <dgm:spPr/>
      <dgm:t>
        <a:bodyPr/>
        <a:lstStyle/>
        <a:p>
          <a:endParaRPr lang="en-US"/>
        </a:p>
      </dgm:t>
    </dgm:pt>
    <dgm:pt modelId="{7B9825EE-3D7B-4F9D-A2F8-1D41F7E7EE0F}" type="pres">
      <dgm:prSet presAssocID="{714A107A-B579-484D-9CFA-7626400DF03C}" presName="Name0" presStyleCnt="0">
        <dgm:presLayoutVars>
          <dgm:dir/>
          <dgm:resizeHandles val="exact"/>
        </dgm:presLayoutVars>
      </dgm:prSet>
      <dgm:spPr/>
    </dgm:pt>
    <dgm:pt modelId="{3A59EDF0-6A7B-45A1-9D69-1635DBC19603}" type="pres">
      <dgm:prSet presAssocID="{8CFAA1C4-C1A6-417F-9DF6-E951942E136A}" presName="node" presStyleLbl="node1" presStyleIdx="0" presStyleCnt="3">
        <dgm:presLayoutVars>
          <dgm:bulletEnabled val="1"/>
        </dgm:presLayoutVars>
      </dgm:prSet>
      <dgm:spPr/>
    </dgm:pt>
    <dgm:pt modelId="{2A1EA872-BB76-4209-88E1-BC5B546AAB05}" type="pres">
      <dgm:prSet presAssocID="{3A7EFF8E-68C2-42F5-88F0-61A4BBE3477C}" presName="sibTrans" presStyleCnt="0"/>
      <dgm:spPr/>
    </dgm:pt>
    <dgm:pt modelId="{950075DB-1ED1-404E-BE3F-1F1C773E2B6A}" type="pres">
      <dgm:prSet presAssocID="{DEE1BDCA-0056-410D-8FB9-A25BA0006B44}" presName="node" presStyleLbl="node1" presStyleIdx="1" presStyleCnt="3" custLinFactNeighborX="-15902" custLinFactNeighborY="-269">
        <dgm:presLayoutVars>
          <dgm:bulletEnabled val="1"/>
        </dgm:presLayoutVars>
      </dgm:prSet>
      <dgm:spPr/>
    </dgm:pt>
    <dgm:pt modelId="{A9581BBC-BCC9-4C46-9CE2-1D400445A888}" type="pres">
      <dgm:prSet presAssocID="{F71558D4-EAD6-41C1-A240-15BD54BEAFD8}" presName="sibTrans" presStyleCnt="0"/>
      <dgm:spPr/>
    </dgm:pt>
    <dgm:pt modelId="{4ADE1F87-C750-40F2-9845-04B76A21B16A}" type="pres">
      <dgm:prSet presAssocID="{ADEBDBDD-26DA-486C-A04E-B0F96552793C}" presName="node" presStyleLbl="node1" presStyleIdx="2" presStyleCnt="3" custLinFactNeighborX="0">
        <dgm:presLayoutVars>
          <dgm:bulletEnabled val="1"/>
        </dgm:presLayoutVars>
      </dgm:prSet>
      <dgm:spPr/>
    </dgm:pt>
  </dgm:ptLst>
  <dgm:cxnLst>
    <dgm:cxn modelId="{666F6C13-C8A6-45C6-810A-0B3FEDC16A78}" type="presOf" srcId="{DEE1BDCA-0056-410D-8FB9-A25BA0006B44}" destId="{950075DB-1ED1-404E-BE3F-1F1C773E2B6A}" srcOrd="0" destOrd="0" presId="urn:microsoft.com/office/officeart/2005/8/layout/hList6"/>
    <dgm:cxn modelId="{4F305825-8DCA-4DE5-B65A-B9AA86CE5BB9}" srcId="{714A107A-B579-484D-9CFA-7626400DF03C}" destId="{8CFAA1C4-C1A6-417F-9DF6-E951942E136A}" srcOrd="0" destOrd="0" parTransId="{46352A60-CFCA-46E4-91C7-BB3BC6A7DD1F}" sibTransId="{3A7EFF8E-68C2-42F5-88F0-61A4BBE3477C}"/>
    <dgm:cxn modelId="{A4C04C48-FC09-4D97-BCD7-365527498013}" srcId="{714A107A-B579-484D-9CFA-7626400DF03C}" destId="{ADEBDBDD-26DA-486C-A04E-B0F96552793C}" srcOrd="2" destOrd="0" parTransId="{B11539A6-F424-4FAE-9C0F-9CA35704DAC9}" sibTransId="{89751C9D-18C4-4480-B676-39BEFDF1C1C8}"/>
    <dgm:cxn modelId="{4A53EE4B-2588-44E7-A3DE-7002F7E88250}" srcId="{714A107A-B579-484D-9CFA-7626400DF03C}" destId="{DEE1BDCA-0056-410D-8FB9-A25BA0006B44}" srcOrd="1" destOrd="0" parTransId="{34DE5789-2FEA-4E4D-86D9-6B8086474F9D}" sibTransId="{F71558D4-EAD6-41C1-A240-15BD54BEAFD8}"/>
    <dgm:cxn modelId="{593A9985-DD0A-4FE1-B1CF-9FC9EBF7AABB}" type="presOf" srcId="{ADEBDBDD-26DA-486C-A04E-B0F96552793C}" destId="{4ADE1F87-C750-40F2-9845-04B76A21B16A}" srcOrd="0" destOrd="0" presId="urn:microsoft.com/office/officeart/2005/8/layout/hList6"/>
    <dgm:cxn modelId="{AE8A5D94-553D-4B71-BF31-E24F0ED778B9}" type="presOf" srcId="{8CFAA1C4-C1A6-417F-9DF6-E951942E136A}" destId="{3A59EDF0-6A7B-45A1-9D69-1635DBC19603}" srcOrd="0" destOrd="0" presId="urn:microsoft.com/office/officeart/2005/8/layout/hList6"/>
    <dgm:cxn modelId="{E5F259D4-BB41-445B-8558-3EFE870208BA}" type="presOf" srcId="{714A107A-B579-484D-9CFA-7626400DF03C}" destId="{7B9825EE-3D7B-4F9D-A2F8-1D41F7E7EE0F}" srcOrd="0" destOrd="0" presId="urn:microsoft.com/office/officeart/2005/8/layout/hList6"/>
    <dgm:cxn modelId="{4486E48E-67BC-4BA0-8C80-F3E82C1020CA}" type="presParOf" srcId="{7B9825EE-3D7B-4F9D-A2F8-1D41F7E7EE0F}" destId="{3A59EDF0-6A7B-45A1-9D69-1635DBC19603}" srcOrd="0" destOrd="0" presId="urn:microsoft.com/office/officeart/2005/8/layout/hList6"/>
    <dgm:cxn modelId="{FB588A52-2653-4297-99EC-F04CA8889CDB}" type="presParOf" srcId="{7B9825EE-3D7B-4F9D-A2F8-1D41F7E7EE0F}" destId="{2A1EA872-BB76-4209-88E1-BC5B546AAB05}" srcOrd="1" destOrd="0" presId="urn:microsoft.com/office/officeart/2005/8/layout/hList6"/>
    <dgm:cxn modelId="{7A7EDEEB-7A15-49A4-A8DC-423DD859DDC7}" type="presParOf" srcId="{7B9825EE-3D7B-4F9D-A2F8-1D41F7E7EE0F}" destId="{950075DB-1ED1-404E-BE3F-1F1C773E2B6A}" srcOrd="2" destOrd="0" presId="urn:microsoft.com/office/officeart/2005/8/layout/hList6"/>
    <dgm:cxn modelId="{3FEEB88C-AF89-4AF8-89C0-5C3F22B3FB3E}" type="presParOf" srcId="{7B9825EE-3D7B-4F9D-A2F8-1D41F7E7EE0F}" destId="{A9581BBC-BCC9-4C46-9CE2-1D400445A888}" srcOrd="3" destOrd="0" presId="urn:microsoft.com/office/officeart/2005/8/layout/hList6"/>
    <dgm:cxn modelId="{226F85EF-BC11-414D-A375-82D8B576711C}" type="presParOf" srcId="{7B9825EE-3D7B-4F9D-A2F8-1D41F7E7EE0F}" destId="{4ADE1F87-C750-40F2-9845-04B76A21B16A}"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2ED834-2228-4A13-9216-6BFA3C5B1CE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4415C228-9500-4654-9A1D-2EC4E89A4347}">
      <dgm:prSet/>
      <dgm:spPr/>
      <dgm:t>
        <a:bodyPr/>
        <a:lstStyle/>
        <a:p>
          <a:r>
            <a:rPr lang="en-GB" i="1" u="sng" dirty="0"/>
            <a:t>Work environment/social: </a:t>
          </a:r>
          <a:r>
            <a:rPr lang="en-GB" b="0" i="0" dirty="0"/>
            <a:t>Good communication skills between </a:t>
          </a:r>
          <a:r>
            <a:rPr lang="en-GB" b="0" i="0" dirty="0" err="1"/>
            <a:t>collegues</a:t>
          </a:r>
          <a:r>
            <a:rPr lang="en-GB" b="0" i="0" dirty="0"/>
            <a:t> and departments</a:t>
          </a:r>
          <a:r>
            <a:rPr lang="en-US" b="0" i="0" dirty="0"/>
            <a:t>, </a:t>
          </a:r>
          <a:r>
            <a:rPr lang="en-GB" dirty="0"/>
            <a:t>training and </a:t>
          </a:r>
          <a:r>
            <a:rPr lang="en-GB" b="0" i="0" dirty="0"/>
            <a:t>Teambuilding activities</a:t>
          </a:r>
          <a:endParaRPr lang="en-US" dirty="0"/>
        </a:p>
      </dgm:t>
    </dgm:pt>
    <dgm:pt modelId="{9A1D5AA1-6470-48F5-9B87-B088A1E050A4}" type="parTrans" cxnId="{C8CCE931-99F4-4CB4-934B-0209B0678FE6}">
      <dgm:prSet/>
      <dgm:spPr/>
      <dgm:t>
        <a:bodyPr/>
        <a:lstStyle/>
        <a:p>
          <a:endParaRPr lang="en-US"/>
        </a:p>
      </dgm:t>
    </dgm:pt>
    <dgm:pt modelId="{2306DE90-D768-45E9-BB22-2995CF3D6939}" type="sibTrans" cxnId="{C8CCE931-99F4-4CB4-934B-0209B0678FE6}">
      <dgm:prSet/>
      <dgm:spPr/>
      <dgm:t>
        <a:bodyPr/>
        <a:lstStyle/>
        <a:p>
          <a:endParaRPr lang="en-US"/>
        </a:p>
      </dgm:t>
    </dgm:pt>
    <dgm:pt modelId="{25A8E717-E2C7-4D38-AF64-B7B463E773F7}">
      <dgm:prSet/>
      <dgm:spPr/>
      <dgm:t>
        <a:bodyPr/>
        <a:lstStyle/>
        <a:p>
          <a:r>
            <a:rPr lang="en-GB" i="1" u="sng" dirty="0"/>
            <a:t>Disorganization: </a:t>
          </a:r>
          <a:r>
            <a:rPr lang="en-GB" dirty="0"/>
            <a:t>good time management, </a:t>
          </a:r>
          <a:r>
            <a:rPr lang="en-GB" b="0" i="0" dirty="0"/>
            <a:t>Flexible work schedules, Planning out any upcoming stressful days or events – do to-do list</a:t>
          </a:r>
          <a:endParaRPr lang="en-US" dirty="0"/>
        </a:p>
      </dgm:t>
    </dgm:pt>
    <dgm:pt modelId="{9B2ED7B7-4431-438E-862D-2B0A93E240BC}" type="parTrans" cxnId="{25B1CEC2-9E36-416A-A779-D0F62F9DBC2D}">
      <dgm:prSet/>
      <dgm:spPr/>
      <dgm:t>
        <a:bodyPr/>
        <a:lstStyle/>
        <a:p>
          <a:endParaRPr lang="en-US"/>
        </a:p>
      </dgm:t>
    </dgm:pt>
    <dgm:pt modelId="{B1BA70B2-89C1-4A26-80B1-06C69B84A12B}" type="sibTrans" cxnId="{25B1CEC2-9E36-416A-A779-D0F62F9DBC2D}">
      <dgm:prSet/>
      <dgm:spPr/>
      <dgm:t>
        <a:bodyPr/>
        <a:lstStyle/>
        <a:p>
          <a:endParaRPr lang="en-US"/>
        </a:p>
      </dgm:t>
    </dgm:pt>
    <dgm:pt modelId="{731C8A7A-EEF8-40C9-9837-1A5EECE53352}">
      <dgm:prSet/>
      <dgm:spPr/>
      <dgm:t>
        <a:bodyPr/>
        <a:lstStyle/>
        <a:p>
          <a:r>
            <a:rPr lang="en-GB" i="1" u="none" dirty="0"/>
            <a:t>Physical discomfort: </a:t>
          </a:r>
          <a:r>
            <a:rPr lang="en-GB" b="0" i="0" dirty="0"/>
            <a:t>Ergonomic workspace, which does not cause physical discomfort</a:t>
          </a:r>
          <a:endParaRPr lang="en-US" dirty="0"/>
        </a:p>
      </dgm:t>
    </dgm:pt>
    <dgm:pt modelId="{9FC5749A-26E6-47C6-80F9-07E40703BAF2}" type="parTrans" cxnId="{04898ADE-EE82-4EBB-A30C-E9F3CA3BC1EC}">
      <dgm:prSet/>
      <dgm:spPr/>
      <dgm:t>
        <a:bodyPr/>
        <a:lstStyle/>
        <a:p>
          <a:endParaRPr lang="en-US"/>
        </a:p>
      </dgm:t>
    </dgm:pt>
    <dgm:pt modelId="{A6511CBB-DC4E-4B24-A04A-332C339B03D7}" type="sibTrans" cxnId="{04898ADE-EE82-4EBB-A30C-E9F3CA3BC1EC}">
      <dgm:prSet/>
      <dgm:spPr/>
      <dgm:t>
        <a:bodyPr/>
        <a:lstStyle/>
        <a:p>
          <a:endParaRPr lang="en-US"/>
        </a:p>
      </dgm:t>
    </dgm:pt>
    <dgm:pt modelId="{1FC7075B-220C-43BE-8983-B8A7410BE9D4}">
      <dgm:prSet/>
      <dgm:spPr/>
      <dgm:t>
        <a:bodyPr/>
        <a:lstStyle/>
        <a:p>
          <a:r>
            <a:rPr lang="en-GB" b="0" i="1" u="sng" dirty="0"/>
            <a:t>Political</a:t>
          </a:r>
          <a:r>
            <a:rPr lang="en-GB" b="0" i="0" dirty="0"/>
            <a:t>: labour reforms, less taxes</a:t>
          </a:r>
          <a:endParaRPr lang="en-US" dirty="0"/>
        </a:p>
      </dgm:t>
    </dgm:pt>
    <dgm:pt modelId="{259B7FA1-2F7C-4A50-ADA4-D1D66FB48BEA}" type="parTrans" cxnId="{528DDF77-CA64-4D92-957B-FE86E7F20286}">
      <dgm:prSet/>
      <dgm:spPr/>
      <dgm:t>
        <a:bodyPr/>
        <a:lstStyle/>
        <a:p>
          <a:endParaRPr lang="en-US"/>
        </a:p>
      </dgm:t>
    </dgm:pt>
    <dgm:pt modelId="{DC13974D-DDE7-4066-A757-A0D9B74B60BC}" type="sibTrans" cxnId="{528DDF77-CA64-4D92-957B-FE86E7F20286}">
      <dgm:prSet/>
      <dgm:spPr/>
      <dgm:t>
        <a:bodyPr/>
        <a:lstStyle/>
        <a:p>
          <a:endParaRPr lang="en-US"/>
        </a:p>
      </dgm:t>
    </dgm:pt>
    <dgm:pt modelId="{F2243179-6FB6-4ACE-A594-0D02BB25EF0F}">
      <dgm:prSet/>
      <dgm:spPr/>
      <dgm:t>
        <a:bodyPr/>
        <a:lstStyle/>
        <a:p>
          <a:r>
            <a:rPr lang="en-GB" i="1" u="sng" dirty="0"/>
            <a:t>Economica</a:t>
          </a:r>
          <a:r>
            <a:rPr lang="en-GB" i="1" dirty="0"/>
            <a:t>l</a:t>
          </a:r>
          <a:r>
            <a:rPr lang="en-GB" dirty="0"/>
            <a:t>: retraining and increase salary</a:t>
          </a:r>
          <a:endParaRPr lang="en-US" dirty="0"/>
        </a:p>
      </dgm:t>
    </dgm:pt>
    <dgm:pt modelId="{A36D9A58-646D-49B4-BA9F-D0C17CF55320}" type="parTrans" cxnId="{27A6280D-0EF3-49A0-BAD4-81EFB34F133B}">
      <dgm:prSet/>
      <dgm:spPr/>
      <dgm:t>
        <a:bodyPr/>
        <a:lstStyle/>
        <a:p>
          <a:endParaRPr lang="en-US"/>
        </a:p>
      </dgm:t>
    </dgm:pt>
    <dgm:pt modelId="{5B1DA317-FC01-4BD7-B723-44D17FA920D7}" type="sibTrans" cxnId="{27A6280D-0EF3-49A0-BAD4-81EFB34F133B}">
      <dgm:prSet/>
      <dgm:spPr/>
      <dgm:t>
        <a:bodyPr/>
        <a:lstStyle/>
        <a:p>
          <a:endParaRPr lang="en-US"/>
        </a:p>
      </dgm:t>
    </dgm:pt>
    <dgm:pt modelId="{9B030729-5FFA-4D83-B804-1149A4907047}" type="pres">
      <dgm:prSet presAssocID="{A62ED834-2228-4A13-9216-6BFA3C5B1CEF}" presName="Name0" presStyleCnt="0">
        <dgm:presLayoutVars>
          <dgm:chMax val="7"/>
          <dgm:dir/>
          <dgm:animLvl val="lvl"/>
          <dgm:resizeHandles val="exact"/>
        </dgm:presLayoutVars>
      </dgm:prSet>
      <dgm:spPr/>
    </dgm:pt>
    <dgm:pt modelId="{F5D68DDE-CDD8-488D-BB4F-9E58E93B583C}" type="pres">
      <dgm:prSet presAssocID="{4415C228-9500-4654-9A1D-2EC4E89A4347}" presName="circle1" presStyleLbl="node1" presStyleIdx="0" presStyleCnt="5" custLinFactNeighborX="229"/>
      <dgm:spPr/>
    </dgm:pt>
    <dgm:pt modelId="{2606F4DC-C715-4702-ABDC-0A4B2281667B}" type="pres">
      <dgm:prSet presAssocID="{4415C228-9500-4654-9A1D-2EC4E89A4347}" presName="space" presStyleCnt="0"/>
      <dgm:spPr/>
    </dgm:pt>
    <dgm:pt modelId="{47ACF4A0-4B16-4768-98A0-AADBF22E2829}" type="pres">
      <dgm:prSet presAssocID="{4415C228-9500-4654-9A1D-2EC4E89A4347}" presName="rect1" presStyleLbl="alignAcc1" presStyleIdx="0" presStyleCnt="5"/>
      <dgm:spPr/>
    </dgm:pt>
    <dgm:pt modelId="{50A50F12-FBD8-43EC-AE0E-23EBDC632D2B}" type="pres">
      <dgm:prSet presAssocID="{25A8E717-E2C7-4D38-AF64-B7B463E773F7}" presName="vertSpace2" presStyleLbl="node1" presStyleIdx="0" presStyleCnt="5"/>
      <dgm:spPr/>
    </dgm:pt>
    <dgm:pt modelId="{A74B9AA9-014F-41B6-BF4A-24C564991798}" type="pres">
      <dgm:prSet presAssocID="{25A8E717-E2C7-4D38-AF64-B7B463E773F7}" presName="circle2" presStyleLbl="node1" presStyleIdx="1" presStyleCnt="5"/>
      <dgm:spPr/>
    </dgm:pt>
    <dgm:pt modelId="{C7C4C7B6-90A9-4978-B544-1A8869619AC9}" type="pres">
      <dgm:prSet presAssocID="{25A8E717-E2C7-4D38-AF64-B7B463E773F7}" presName="rect2" presStyleLbl="alignAcc1" presStyleIdx="1" presStyleCnt="5"/>
      <dgm:spPr/>
    </dgm:pt>
    <dgm:pt modelId="{B3611250-956B-49E0-A50A-86ADD79DD23C}" type="pres">
      <dgm:prSet presAssocID="{731C8A7A-EEF8-40C9-9837-1A5EECE53352}" presName="vertSpace3" presStyleLbl="node1" presStyleIdx="1" presStyleCnt="5"/>
      <dgm:spPr/>
    </dgm:pt>
    <dgm:pt modelId="{9C650210-200F-4430-B0D9-A46607473DA5}" type="pres">
      <dgm:prSet presAssocID="{731C8A7A-EEF8-40C9-9837-1A5EECE53352}" presName="circle3" presStyleLbl="node1" presStyleIdx="2" presStyleCnt="5"/>
      <dgm:spPr/>
    </dgm:pt>
    <dgm:pt modelId="{AC754508-575B-4E8B-893C-363CA4FBB41B}" type="pres">
      <dgm:prSet presAssocID="{731C8A7A-EEF8-40C9-9837-1A5EECE53352}" presName="rect3" presStyleLbl="alignAcc1" presStyleIdx="2" presStyleCnt="5"/>
      <dgm:spPr/>
    </dgm:pt>
    <dgm:pt modelId="{B513E6DA-2C21-47B7-8F69-80EC30CA2A1A}" type="pres">
      <dgm:prSet presAssocID="{1FC7075B-220C-43BE-8983-B8A7410BE9D4}" presName="vertSpace4" presStyleLbl="node1" presStyleIdx="2" presStyleCnt="5"/>
      <dgm:spPr/>
    </dgm:pt>
    <dgm:pt modelId="{332AA666-F258-4F5D-9D57-EEC71F3EE893}" type="pres">
      <dgm:prSet presAssocID="{1FC7075B-220C-43BE-8983-B8A7410BE9D4}" presName="circle4" presStyleLbl="node1" presStyleIdx="3" presStyleCnt="5"/>
      <dgm:spPr/>
    </dgm:pt>
    <dgm:pt modelId="{753B1F26-4654-4D96-8689-7FC497E8E63F}" type="pres">
      <dgm:prSet presAssocID="{1FC7075B-220C-43BE-8983-B8A7410BE9D4}" presName="rect4" presStyleLbl="alignAcc1" presStyleIdx="3" presStyleCnt="5"/>
      <dgm:spPr/>
    </dgm:pt>
    <dgm:pt modelId="{9A9DFF3B-300F-4301-A210-F904E419A504}" type="pres">
      <dgm:prSet presAssocID="{F2243179-6FB6-4ACE-A594-0D02BB25EF0F}" presName="vertSpace5" presStyleLbl="node1" presStyleIdx="3" presStyleCnt="5"/>
      <dgm:spPr/>
    </dgm:pt>
    <dgm:pt modelId="{90E8AE9E-E91B-4E7C-B7D9-7139B69B907D}" type="pres">
      <dgm:prSet presAssocID="{F2243179-6FB6-4ACE-A594-0D02BB25EF0F}" presName="circle5" presStyleLbl="node1" presStyleIdx="4" presStyleCnt="5"/>
      <dgm:spPr/>
    </dgm:pt>
    <dgm:pt modelId="{3EA35297-F9EE-4793-8A40-93ACD426B90A}" type="pres">
      <dgm:prSet presAssocID="{F2243179-6FB6-4ACE-A594-0D02BB25EF0F}" presName="rect5" presStyleLbl="alignAcc1" presStyleIdx="4" presStyleCnt="5"/>
      <dgm:spPr/>
    </dgm:pt>
    <dgm:pt modelId="{74312F24-38EC-4D21-994A-468992D9FC27}" type="pres">
      <dgm:prSet presAssocID="{4415C228-9500-4654-9A1D-2EC4E89A4347}" presName="rect1ParTxNoCh" presStyleLbl="alignAcc1" presStyleIdx="4" presStyleCnt="5">
        <dgm:presLayoutVars>
          <dgm:chMax val="1"/>
          <dgm:bulletEnabled val="1"/>
        </dgm:presLayoutVars>
      </dgm:prSet>
      <dgm:spPr/>
    </dgm:pt>
    <dgm:pt modelId="{305E3490-2FE1-4016-A68C-36CBA7AC33AA}" type="pres">
      <dgm:prSet presAssocID="{25A8E717-E2C7-4D38-AF64-B7B463E773F7}" presName="rect2ParTxNoCh" presStyleLbl="alignAcc1" presStyleIdx="4" presStyleCnt="5">
        <dgm:presLayoutVars>
          <dgm:chMax val="1"/>
          <dgm:bulletEnabled val="1"/>
        </dgm:presLayoutVars>
      </dgm:prSet>
      <dgm:spPr/>
    </dgm:pt>
    <dgm:pt modelId="{5395AD4C-C4CE-4D78-9A74-1E10EBAF028D}" type="pres">
      <dgm:prSet presAssocID="{731C8A7A-EEF8-40C9-9837-1A5EECE53352}" presName="rect3ParTxNoCh" presStyleLbl="alignAcc1" presStyleIdx="4" presStyleCnt="5">
        <dgm:presLayoutVars>
          <dgm:chMax val="1"/>
          <dgm:bulletEnabled val="1"/>
        </dgm:presLayoutVars>
      </dgm:prSet>
      <dgm:spPr/>
    </dgm:pt>
    <dgm:pt modelId="{C2D4D1D3-4ECF-4D33-AC25-AB546871EF86}" type="pres">
      <dgm:prSet presAssocID="{1FC7075B-220C-43BE-8983-B8A7410BE9D4}" presName="rect4ParTxNoCh" presStyleLbl="alignAcc1" presStyleIdx="4" presStyleCnt="5">
        <dgm:presLayoutVars>
          <dgm:chMax val="1"/>
          <dgm:bulletEnabled val="1"/>
        </dgm:presLayoutVars>
      </dgm:prSet>
      <dgm:spPr/>
    </dgm:pt>
    <dgm:pt modelId="{0FF73B03-6960-435C-8837-02A3A1281024}" type="pres">
      <dgm:prSet presAssocID="{F2243179-6FB6-4ACE-A594-0D02BB25EF0F}" presName="rect5ParTxNoCh" presStyleLbl="alignAcc1" presStyleIdx="4" presStyleCnt="5">
        <dgm:presLayoutVars>
          <dgm:chMax val="1"/>
          <dgm:bulletEnabled val="1"/>
        </dgm:presLayoutVars>
      </dgm:prSet>
      <dgm:spPr/>
    </dgm:pt>
  </dgm:ptLst>
  <dgm:cxnLst>
    <dgm:cxn modelId="{27A6280D-0EF3-49A0-BAD4-81EFB34F133B}" srcId="{A62ED834-2228-4A13-9216-6BFA3C5B1CEF}" destId="{F2243179-6FB6-4ACE-A594-0D02BB25EF0F}" srcOrd="4" destOrd="0" parTransId="{A36D9A58-646D-49B4-BA9F-D0C17CF55320}" sibTransId="{5B1DA317-FC01-4BD7-B723-44D17FA920D7}"/>
    <dgm:cxn modelId="{6D43390D-5190-42AC-949E-DEDF8FFF331E}" type="presOf" srcId="{25A8E717-E2C7-4D38-AF64-B7B463E773F7}" destId="{305E3490-2FE1-4016-A68C-36CBA7AC33AA}" srcOrd="1" destOrd="0" presId="urn:microsoft.com/office/officeart/2005/8/layout/target3"/>
    <dgm:cxn modelId="{DDFE5D0E-AC53-4547-99E3-147D0FA2F4C7}" type="presOf" srcId="{F2243179-6FB6-4ACE-A594-0D02BB25EF0F}" destId="{0FF73B03-6960-435C-8837-02A3A1281024}" srcOrd="1" destOrd="0" presId="urn:microsoft.com/office/officeart/2005/8/layout/target3"/>
    <dgm:cxn modelId="{E50CF511-8D10-4CEB-9558-FA413071D4C1}" type="presOf" srcId="{4415C228-9500-4654-9A1D-2EC4E89A4347}" destId="{74312F24-38EC-4D21-994A-468992D9FC27}" srcOrd="1" destOrd="0" presId="urn:microsoft.com/office/officeart/2005/8/layout/target3"/>
    <dgm:cxn modelId="{C8CCE931-99F4-4CB4-934B-0209B0678FE6}" srcId="{A62ED834-2228-4A13-9216-6BFA3C5B1CEF}" destId="{4415C228-9500-4654-9A1D-2EC4E89A4347}" srcOrd="0" destOrd="0" parTransId="{9A1D5AA1-6470-48F5-9B87-B088A1E050A4}" sibTransId="{2306DE90-D768-45E9-BB22-2995CF3D6939}"/>
    <dgm:cxn modelId="{77E86C5E-3026-4EF3-A0D1-5CE2D0F81806}" type="presOf" srcId="{731C8A7A-EEF8-40C9-9837-1A5EECE53352}" destId="{5395AD4C-C4CE-4D78-9A74-1E10EBAF028D}" srcOrd="1" destOrd="0" presId="urn:microsoft.com/office/officeart/2005/8/layout/target3"/>
    <dgm:cxn modelId="{41AB4467-9B06-48A9-8160-D3BB05577F75}" type="presOf" srcId="{1FC7075B-220C-43BE-8983-B8A7410BE9D4}" destId="{753B1F26-4654-4D96-8689-7FC497E8E63F}" srcOrd="0" destOrd="0" presId="urn:microsoft.com/office/officeart/2005/8/layout/target3"/>
    <dgm:cxn modelId="{528DDF77-CA64-4D92-957B-FE86E7F20286}" srcId="{A62ED834-2228-4A13-9216-6BFA3C5B1CEF}" destId="{1FC7075B-220C-43BE-8983-B8A7410BE9D4}" srcOrd="3" destOrd="0" parTransId="{259B7FA1-2F7C-4A50-ADA4-D1D66FB48BEA}" sibTransId="{DC13974D-DDE7-4066-A757-A0D9B74B60BC}"/>
    <dgm:cxn modelId="{CDCB9B59-40BB-47E1-87D8-2D4A45E4D045}" type="presOf" srcId="{F2243179-6FB6-4ACE-A594-0D02BB25EF0F}" destId="{3EA35297-F9EE-4793-8A40-93ACD426B90A}" srcOrd="0" destOrd="0" presId="urn:microsoft.com/office/officeart/2005/8/layout/target3"/>
    <dgm:cxn modelId="{09B8017A-48E8-412E-A0DC-A6128A11A1F5}" type="presOf" srcId="{731C8A7A-EEF8-40C9-9837-1A5EECE53352}" destId="{AC754508-575B-4E8B-893C-363CA4FBB41B}" srcOrd="0" destOrd="0" presId="urn:microsoft.com/office/officeart/2005/8/layout/target3"/>
    <dgm:cxn modelId="{28A78B8E-FB9E-4A2A-8B80-64308EAF1C92}" type="presOf" srcId="{4415C228-9500-4654-9A1D-2EC4E89A4347}" destId="{47ACF4A0-4B16-4768-98A0-AADBF22E2829}" srcOrd="0" destOrd="0" presId="urn:microsoft.com/office/officeart/2005/8/layout/target3"/>
    <dgm:cxn modelId="{02EA9DA5-8379-4056-867D-640ABFA24657}" type="presOf" srcId="{A62ED834-2228-4A13-9216-6BFA3C5B1CEF}" destId="{9B030729-5FFA-4D83-B804-1149A4907047}" srcOrd="0" destOrd="0" presId="urn:microsoft.com/office/officeart/2005/8/layout/target3"/>
    <dgm:cxn modelId="{58C052B7-963C-4065-B9ED-73A1A4C54906}" type="presOf" srcId="{25A8E717-E2C7-4D38-AF64-B7B463E773F7}" destId="{C7C4C7B6-90A9-4978-B544-1A8869619AC9}" srcOrd="0" destOrd="0" presId="urn:microsoft.com/office/officeart/2005/8/layout/target3"/>
    <dgm:cxn modelId="{25B1CEC2-9E36-416A-A779-D0F62F9DBC2D}" srcId="{A62ED834-2228-4A13-9216-6BFA3C5B1CEF}" destId="{25A8E717-E2C7-4D38-AF64-B7B463E773F7}" srcOrd="1" destOrd="0" parTransId="{9B2ED7B7-4431-438E-862D-2B0A93E240BC}" sibTransId="{B1BA70B2-89C1-4A26-80B1-06C69B84A12B}"/>
    <dgm:cxn modelId="{53B629CB-C532-44E3-B89C-F21842F2533B}" type="presOf" srcId="{1FC7075B-220C-43BE-8983-B8A7410BE9D4}" destId="{C2D4D1D3-4ECF-4D33-AC25-AB546871EF86}" srcOrd="1" destOrd="0" presId="urn:microsoft.com/office/officeart/2005/8/layout/target3"/>
    <dgm:cxn modelId="{04898ADE-EE82-4EBB-A30C-E9F3CA3BC1EC}" srcId="{A62ED834-2228-4A13-9216-6BFA3C5B1CEF}" destId="{731C8A7A-EEF8-40C9-9837-1A5EECE53352}" srcOrd="2" destOrd="0" parTransId="{9FC5749A-26E6-47C6-80F9-07E40703BAF2}" sibTransId="{A6511CBB-DC4E-4B24-A04A-332C339B03D7}"/>
    <dgm:cxn modelId="{2D7A2833-1EEC-4C72-BCD3-AD2C62363F3E}" type="presParOf" srcId="{9B030729-5FFA-4D83-B804-1149A4907047}" destId="{F5D68DDE-CDD8-488D-BB4F-9E58E93B583C}" srcOrd="0" destOrd="0" presId="urn:microsoft.com/office/officeart/2005/8/layout/target3"/>
    <dgm:cxn modelId="{CEBDD436-6415-493A-ABDE-20000BE34284}" type="presParOf" srcId="{9B030729-5FFA-4D83-B804-1149A4907047}" destId="{2606F4DC-C715-4702-ABDC-0A4B2281667B}" srcOrd="1" destOrd="0" presId="urn:microsoft.com/office/officeart/2005/8/layout/target3"/>
    <dgm:cxn modelId="{2D38EDBE-FCA0-4BD1-BB8F-4CB833708DD7}" type="presParOf" srcId="{9B030729-5FFA-4D83-B804-1149A4907047}" destId="{47ACF4A0-4B16-4768-98A0-AADBF22E2829}" srcOrd="2" destOrd="0" presId="urn:microsoft.com/office/officeart/2005/8/layout/target3"/>
    <dgm:cxn modelId="{51455D39-8C73-4092-A0FB-8F351837082D}" type="presParOf" srcId="{9B030729-5FFA-4D83-B804-1149A4907047}" destId="{50A50F12-FBD8-43EC-AE0E-23EBDC632D2B}" srcOrd="3" destOrd="0" presId="urn:microsoft.com/office/officeart/2005/8/layout/target3"/>
    <dgm:cxn modelId="{F4CE329C-23BD-4467-81B7-2AC83ADFEE19}" type="presParOf" srcId="{9B030729-5FFA-4D83-B804-1149A4907047}" destId="{A74B9AA9-014F-41B6-BF4A-24C564991798}" srcOrd="4" destOrd="0" presId="urn:microsoft.com/office/officeart/2005/8/layout/target3"/>
    <dgm:cxn modelId="{D0CFDF97-B737-4281-9A20-CEF1D7833EF8}" type="presParOf" srcId="{9B030729-5FFA-4D83-B804-1149A4907047}" destId="{C7C4C7B6-90A9-4978-B544-1A8869619AC9}" srcOrd="5" destOrd="0" presId="urn:microsoft.com/office/officeart/2005/8/layout/target3"/>
    <dgm:cxn modelId="{D4502BCE-E0A0-44F2-BB9C-EAA223930602}" type="presParOf" srcId="{9B030729-5FFA-4D83-B804-1149A4907047}" destId="{B3611250-956B-49E0-A50A-86ADD79DD23C}" srcOrd="6" destOrd="0" presId="urn:microsoft.com/office/officeart/2005/8/layout/target3"/>
    <dgm:cxn modelId="{FF6DE5CA-1B45-465A-B2CB-BAFFFB67942C}" type="presParOf" srcId="{9B030729-5FFA-4D83-B804-1149A4907047}" destId="{9C650210-200F-4430-B0D9-A46607473DA5}" srcOrd="7" destOrd="0" presId="urn:microsoft.com/office/officeart/2005/8/layout/target3"/>
    <dgm:cxn modelId="{118B8C55-1B93-48FE-8686-31B584F5A667}" type="presParOf" srcId="{9B030729-5FFA-4D83-B804-1149A4907047}" destId="{AC754508-575B-4E8B-893C-363CA4FBB41B}" srcOrd="8" destOrd="0" presId="urn:microsoft.com/office/officeart/2005/8/layout/target3"/>
    <dgm:cxn modelId="{FB05FCBE-09C4-4526-A392-6CAE26D99842}" type="presParOf" srcId="{9B030729-5FFA-4D83-B804-1149A4907047}" destId="{B513E6DA-2C21-47B7-8F69-80EC30CA2A1A}" srcOrd="9" destOrd="0" presId="urn:microsoft.com/office/officeart/2005/8/layout/target3"/>
    <dgm:cxn modelId="{F82BE36D-0CA1-45FD-8570-C37FA00B41EB}" type="presParOf" srcId="{9B030729-5FFA-4D83-B804-1149A4907047}" destId="{332AA666-F258-4F5D-9D57-EEC71F3EE893}" srcOrd="10" destOrd="0" presId="urn:microsoft.com/office/officeart/2005/8/layout/target3"/>
    <dgm:cxn modelId="{183326F5-6BDF-4B2A-8259-C56156404886}" type="presParOf" srcId="{9B030729-5FFA-4D83-B804-1149A4907047}" destId="{753B1F26-4654-4D96-8689-7FC497E8E63F}" srcOrd="11" destOrd="0" presId="urn:microsoft.com/office/officeart/2005/8/layout/target3"/>
    <dgm:cxn modelId="{42508E61-41E9-4B8D-9C0D-FFAFBCB82525}" type="presParOf" srcId="{9B030729-5FFA-4D83-B804-1149A4907047}" destId="{9A9DFF3B-300F-4301-A210-F904E419A504}" srcOrd="12" destOrd="0" presId="urn:microsoft.com/office/officeart/2005/8/layout/target3"/>
    <dgm:cxn modelId="{DDB04480-B71C-47CB-9FEC-1293CF6E1D60}" type="presParOf" srcId="{9B030729-5FFA-4D83-B804-1149A4907047}" destId="{90E8AE9E-E91B-4E7C-B7D9-7139B69B907D}" srcOrd="13" destOrd="0" presId="urn:microsoft.com/office/officeart/2005/8/layout/target3"/>
    <dgm:cxn modelId="{F828FE7F-60CF-4A1D-8E82-B465046F0F50}" type="presParOf" srcId="{9B030729-5FFA-4D83-B804-1149A4907047}" destId="{3EA35297-F9EE-4793-8A40-93ACD426B90A}" srcOrd="14" destOrd="0" presId="urn:microsoft.com/office/officeart/2005/8/layout/target3"/>
    <dgm:cxn modelId="{C2C237B5-E5E9-40C2-88EE-09CA95245148}" type="presParOf" srcId="{9B030729-5FFA-4D83-B804-1149A4907047}" destId="{74312F24-38EC-4D21-994A-468992D9FC27}" srcOrd="15" destOrd="0" presId="urn:microsoft.com/office/officeart/2005/8/layout/target3"/>
    <dgm:cxn modelId="{2F57831F-CDA7-48E1-AEE2-1D62C65A0F8A}" type="presParOf" srcId="{9B030729-5FFA-4D83-B804-1149A4907047}" destId="{305E3490-2FE1-4016-A68C-36CBA7AC33AA}" srcOrd="16" destOrd="0" presId="urn:microsoft.com/office/officeart/2005/8/layout/target3"/>
    <dgm:cxn modelId="{EE0BDD4F-76AC-4DEB-8293-B44EDB445E1D}" type="presParOf" srcId="{9B030729-5FFA-4D83-B804-1149A4907047}" destId="{5395AD4C-C4CE-4D78-9A74-1E10EBAF028D}" srcOrd="17" destOrd="0" presId="urn:microsoft.com/office/officeart/2005/8/layout/target3"/>
    <dgm:cxn modelId="{68BC11C3-4A44-49EA-B63C-C7BED86A7220}" type="presParOf" srcId="{9B030729-5FFA-4D83-B804-1149A4907047}" destId="{C2D4D1D3-4ECF-4D33-AC25-AB546871EF86}" srcOrd="18" destOrd="0" presId="urn:microsoft.com/office/officeart/2005/8/layout/target3"/>
    <dgm:cxn modelId="{D18A1A7A-1695-40B1-B005-438982932809}" type="presParOf" srcId="{9B030729-5FFA-4D83-B804-1149A4907047}" destId="{0FF73B03-6960-435C-8837-02A3A1281024}"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2AD05-A61F-4487-9ABF-98C20DF206D3}">
      <dsp:nvSpPr>
        <dsp:cNvPr id="0" name=""/>
        <dsp:cNvSpPr/>
      </dsp:nvSpPr>
      <dsp:spPr>
        <a:xfrm>
          <a:off x="0" y="0"/>
          <a:ext cx="5231928" cy="4469363"/>
        </a:xfrm>
        <a:prstGeom prst="roundRect">
          <a:avLst/>
        </a:prstGeom>
        <a:solidFill>
          <a:schemeClr val="accent1">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0" i="0" kern="1200" dirty="0"/>
            <a:t>“The reaction people have to excessive demands or pressures, arising when people try to cope with tasks, responsibilities or other types of pressure connected with their job, but find difficulty, strain or worry in doing so.” (Health and Safety Executive, 2018)</a:t>
          </a:r>
          <a:endParaRPr lang="en-US" sz="2700" kern="1200" dirty="0"/>
        </a:p>
      </dsp:txBody>
      <dsp:txXfrm>
        <a:off x="218176" y="218176"/>
        <a:ext cx="4795576" cy="4033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EA2D7-5306-486E-BE2E-EE0A740CEB17}">
      <dsp:nvSpPr>
        <dsp:cNvPr id="0" name=""/>
        <dsp:cNvSpPr/>
      </dsp:nvSpPr>
      <dsp:spPr>
        <a:xfrm>
          <a:off x="2033" y="0"/>
          <a:ext cx="3163442" cy="517030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i="0" kern="1200" dirty="0"/>
            <a:t>Psychological effects</a:t>
          </a:r>
          <a:r>
            <a:rPr lang="en-GB" sz="1800" b="1" i="0" kern="1200" dirty="0"/>
            <a:t>:</a:t>
          </a:r>
        </a:p>
        <a:p>
          <a:pPr marL="0" lvl="0" indent="0" algn="ctr" defTabSz="800100">
            <a:lnSpc>
              <a:spcPct val="90000"/>
            </a:lnSpc>
            <a:spcBef>
              <a:spcPct val="0"/>
            </a:spcBef>
            <a:spcAft>
              <a:spcPct val="35000"/>
            </a:spcAft>
            <a:buNone/>
          </a:pPr>
          <a:r>
            <a:rPr lang="en-GB" sz="1800" b="0" i="0" kern="1200" dirty="0"/>
            <a:t>tiredness, nervousness, depression, anxiety, loss of confidence, isolation</a:t>
          </a:r>
          <a:endParaRPr lang="en-US" sz="1700" kern="1200" dirty="0"/>
        </a:p>
      </dsp:txBody>
      <dsp:txXfrm>
        <a:off x="2033" y="2068123"/>
        <a:ext cx="3163442" cy="2068123"/>
      </dsp:txXfrm>
    </dsp:sp>
    <dsp:sp modelId="{2F2C3513-2D23-4EC9-B936-F11037C3545F}">
      <dsp:nvSpPr>
        <dsp:cNvPr id="0" name=""/>
        <dsp:cNvSpPr/>
      </dsp:nvSpPr>
      <dsp:spPr>
        <a:xfrm>
          <a:off x="722897" y="310218"/>
          <a:ext cx="1721713" cy="172171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4E609A-DF16-43D1-8D97-36CE3A560FE2}">
      <dsp:nvSpPr>
        <dsp:cNvPr id="0" name=""/>
        <dsp:cNvSpPr/>
      </dsp:nvSpPr>
      <dsp:spPr>
        <a:xfrm>
          <a:off x="3258860" y="0"/>
          <a:ext cx="3163442" cy="517030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i="0" kern="1200" dirty="0"/>
            <a:t>Effects </a:t>
          </a:r>
          <a:r>
            <a:rPr lang="en-US" sz="1800" b="1" i="0" kern="1200" dirty="0" err="1"/>
            <a:t>directely</a:t>
          </a:r>
          <a:r>
            <a:rPr lang="en-US" sz="1800" b="1" i="0" kern="1200" dirty="0"/>
            <a:t> on the work :</a:t>
          </a:r>
        </a:p>
        <a:p>
          <a:pPr marL="0" lvl="0" indent="0" algn="ctr" defTabSz="800100">
            <a:lnSpc>
              <a:spcPct val="90000"/>
            </a:lnSpc>
            <a:spcBef>
              <a:spcPct val="0"/>
            </a:spcBef>
            <a:spcAft>
              <a:spcPct val="35000"/>
            </a:spcAft>
            <a:buNone/>
          </a:pPr>
          <a:r>
            <a:rPr lang="en-US" sz="1800" b="0" i="0" kern="1200" dirty="0"/>
            <a:t>lack of focus, work overload, hasty decisions, unjustified mistakes, less performance and work productivity</a:t>
          </a:r>
          <a:endParaRPr lang="en-US" sz="1700" kern="1200" dirty="0"/>
        </a:p>
      </dsp:txBody>
      <dsp:txXfrm>
        <a:off x="3258860" y="2068123"/>
        <a:ext cx="3163442" cy="2068123"/>
      </dsp:txXfrm>
    </dsp:sp>
    <dsp:sp modelId="{57F91973-2FF2-4F02-9D78-32D5DD62D53D}">
      <dsp:nvSpPr>
        <dsp:cNvPr id="0" name=""/>
        <dsp:cNvSpPr/>
      </dsp:nvSpPr>
      <dsp:spPr>
        <a:xfrm>
          <a:off x="4032051" y="178145"/>
          <a:ext cx="1721713" cy="172171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3EB5C8-74DF-4A14-9A75-CCB82BCB37C3}">
      <dsp:nvSpPr>
        <dsp:cNvPr id="0" name=""/>
        <dsp:cNvSpPr/>
      </dsp:nvSpPr>
      <dsp:spPr>
        <a:xfrm>
          <a:off x="6520758" y="0"/>
          <a:ext cx="3163442" cy="517030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i="0" kern="1200" dirty="0"/>
            <a:t>Physical effects: </a:t>
          </a:r>
        </a:p>
        <a:p>
          <a:pPr marL="0" lvl="0" indent="0" algn="ctr" defTabSz="800100">
            <a:lnSpc>
              <a:spcPct val="90000"/>
            </a:lnSpc>
            <a:spcBef>
              <a:spcPct val="0"/>
            </a:spcBef>
            <a:spcAft>
              <a:spcPct val="35000"/>
            </a:spcAft>
            <a:buNone/>
          </a:pPr>
          <a:r>
            <a:rPr lang="en-US" sz="1800" b="0" i="0" kern="1200" dirty="0"/>
            <a:t>health problem, </a:t>
          </a:r>
          <a:r>
            <a:rPr lang="en-GB" sz="1800" b="0" i="0" kern="1200" dirty="0"/>
            <a:t>performing a thing in a longer time</a:t>
          </a:r>
        </a:p>
        <a:p>
          <a:pPr marL="0" lvl="0" indent="0" algn="ctr" defTabSz="800100">
            <a:lnSpc>
              <a:spcPct val="90000"/>
            </a:lnSpc>
            <a:spcBef>
              <a:spcPct val="0"/>
            </a:spcBef>
            <a:spcAft>
              <a:spcPct val="35000"/>
            </a:spcAft>
            <a:buNone/>
          </a:pPr>
          <a:r>
            <a:rPr lang="en-US" sz="1800" b="0" i="0" kern="1200" dirty="0"/>
            <a:t>sickness, inefficiency at work</a:t>
          </a:r>
          <a:endParaRPr lang="en-US" sz="1800" kern="1200" dirty="0"/>
        </a:p>
      </dsp:txBody>
      <dsp:txXfrm>
        <a:off x="6520758" y="2068123"/>
        <a:ext cx="3163442" cy="2068123"/>
      </dsp:txXfrm>
    </dsp:sp>
    <dsp:sp modelId="{552B68FD-6D6B-4BEE-8811-B714A2FAC22C}">
      <dsp:nvSpPr>
        <dsp:cNvPr id="0" name=""/>
        <dsp:cNvSpPr/>
      </dsp:nvSpPr>
      <dsp:spPr>
        <a:xfrm>
          <a:off x="7239589" y="310218"/>
          <a:ext cx="1721713" cy="1721713"/>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2E004E-4C52-4CDD-9D6D-183E8679A12D}">
      <dsp:nvSpPr>
        <dsp:cNvPr id="0" name=""/>
        <dsp:cNvSpPr/>
      </dsp:nvSpPr>
      <dsp:spPr>
        <a:xfrm>
          <a:off x="387368" y="4136247"/>
          <a:ext cx="8909464" cy="775546"/>
        </a:xfrm>
        <a:prstGeom prst="leftRightArrow">
          <a:avLst/>
        </a:prstGeom>
        <a:solidFill>
          <a:schemeClr val="accent1">
            <a:tint val="6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9EDF0-6A7B-45A1-9D69-1635DBC19603}">
      <dsp:nvSpPr>
        <dsp:cNvPr id="0" name=""/>
        <dsp:cNvSpPr/>
      </dsp:nvSpPr>
      <dsp:spPr>
        <a:xfrm rot="16200000">
          <a:off x="-713811" y="714976"/>
          <a:ext cx="4458970" cy="3029016"/>
        </a:xfrm>
        <a:prstGeom prst="flowChartManualOperation">
          <a:avLst/>
        </a:prstGeom>
        <a:solidFill>
          <a:schemeClr val="accent1">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rPr>
            <a:t>Political</a:t>
          </a:r>
        </a:p>
        <a:p>
          <a:pPr marL="0" lvl="0" indent="0" algn="ctr" defTabSz="1066800">
            <a:lnSpc>
              <a:spcPct val="90000"/>
            </a:lnSpc>
            <a:spcBef>
              <a:spcPct val="0"/>
            </a:spcBef>
            <a:spcAft>
              <a:spcPct val="35000"/>
            </a:spcAft>
            <a:buNone/>
          </a:pPr>
          <a:r>
            <a:rPr lang="en-GB" sz="2200" b="0" i="0" kern="1200" dirty="0">
              <a:solidFill>
                <a:schemeClr val="tx1"/>
              </a:solidFill>
            </a:rPr>
            <a:t> Tax</a:t>
          </a:r>
          <a:endParaRPr lang="en-US" sz="2200" kern="1200" dirty="0">
            <a:solidFill>
              <a:schemeClr val="tx1"/>
            </a:solidFill>
          </a:endParaRPr>
        </a:p>
      </dsp:txBody>
      <dsp:txXfrm rot="5400000">
        <a:off x="1166" y="891793"/>
        <a:ext cx="3029016" cy="2675382"/>
      </dsp:txXfrm>
    </dsp:sp>
    <dsp:sp modelId="{950075DB-1ED1-404E-BE3F-1F1C773E2B6A}">
      <dsp:nvSpPr>
        <dsp:cNvPr id="0" name=""/>
        <dsp:cNvSpPr/>
      </dsp:nvSpPr>
      <dsp:spPr>
        <a:xfrm rot="16200000">
          <a:off x="2506255" y="714976"/>
          <a:ext cx="4458970" cy="3029016"/>
        </a:xfrm>
        <a:prstGeom prst="flowChartManualOperation">
          <a:avLst/>
        </a:prstGeom>
        <a:solidFill>
          <a:srgbClr val="FFC000"/>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rPr>
            <a:t>Economical</a:t>
          </a:r>
        </a:p>
        <a:p>
          <a:pPr marL="0" lvl="0" indent="0" algn="ctr" defTabSz="1066800">
            <a:lnSpc>
              <a:spcPct val="90000"/>
            </a:lnSpc>
            <a:spcBef>
              <a:spcPct val="0"/>
            </a:spcBef>
            <a:spcAft>
              <a:spcPct val="35000"/>
            </a:spcAft>
            <a:buNone/>
          </a:pPr>
          <a:r>
            <a:rPr lang="en-GB" sz="2200" b="0" i="0" kern="1200" dirty="0">
              <a:solidFill>
                <a:schemeClr val="tx1"/>
              </a:solidFill>
            </a:rPr>
            <a:t>low salary </a:t>
          </a:r>
          <a:endParaRPr lang="en-US" sz="2200" kern="1200" dirty="0">
            <a:solidFill>
              <a:schemeClr val="tx1"/>
            </a:solidFill>
          </a:endParaRPr>
        </a:p>
      </dsp:txBody>
      <dsp:txXfrm rot="5400000">
        <a:off x="3221232" y="891793"/>
        <a:ext cx="3029016" cy="2675382"/>
      </dsp:txXfrm>
    </dsp:sp>
    <dsp:sp modelId="{4ADE1F87-C750-40F2-9845-04B76A21B16A}">
      <dsp:nvSpPr>
        <dsp:cNvPr id="0" name=""/>
        <dsp:cNvSpPr/>
      </dsp:nvSpPr>
      <dsp:spPr>
        <a:xfrm rot="16200000">
          <a:off x="5798574" y="714976"/>
          <a:ext cx="4458970" cy="3029016"/>
        </a:xfrm>
        <a:prstGeom prst="flowChartManualOperation">
          <a:avLst/>
        </a:prstGeom>
        <a:solidFill>
          <a:schemeClr val="bg2">
            <a:lumMod val="5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tx1"/>
              </a:solidFill>
            </a:rPr>
            <a:t>Social</a:t>
          </a:r>
        </a:p>
        <a:p>
          <a:pPr marL="0" lvl="0" indent="0" algn="ctr" defTabSz="1066800">
            <a:lnSpc>
              <a:spcPct val="90000"/>
            </a:lnSpc>
            <a:spcBef>
              <a:spcPct val="0"/>
            </a:spcBef>
            <a:spcAft>
              <a:spcPct val="35000"/>
            </a:spcAft>
            <a:buNone/>
          </a:pPr>
          <a:r>
            <a:rPr lang="en-GB" sz="2100" b="0" i="0" kern="1200" dirty="0"/>
            <a:t>  </a:t>
          </a:r>
          <a:r>
            <a:rPr lang="en-GB" sz="2100" b="0" i="0" kern="1200" dirty="0">
              <a:solidFill>
                <a:schemeClr val="tx1"/>
              </a:solidFill>
            </a:rPr>
            <a:t>Career attitudes Work-life balance  Cultural barrier </a:t>
          </a:r>
        </a:p>
        <a:p>
          <a:pPr marL="0" lvl="0" indent="0" algn="ctr" defTabSz="1066800">
            <a:lnSpc>
              <a:spcPct val="90000"/>
            </a:lnSpc>
            <a:spcBef>
              <a:spcPct val="0"/>
            </a:spcBef>
            <a:spcAft>
              <a:spcPct val="35000"/>
            </a:spcAft>
            <a:buNone/>
          </a:pPr>
          <a:r>
            <a:rPr lang="en-GB" sz="2100" b="0" i="0" kern="1200" dirty="0">
              <a:solidFill>
                <a:schemeClr val="tx1"/>
              </a:solidFill>
            </a:rPr>
            <a:t>Age distribution</a:t>
          </a:r>
          <a:endParaRPr lang="en-US" sz="2100" kern="1200" dirty="0">
            <a:solidFill>
              <a:schemeClr val="tx1"/>
            </a:solidFill>
          </a:endParaRPr>
        </a:p>
      </dsp:txBody>
      <dsp:txXfrm rot="5400000">
        <a:off x="6513551" y="891793"/>
        <a:ext cx="3029016" cy="26753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D68DDE-CDD8-488D-BB4F-9E58E93B583C}">
      <dsp:nvSpPr>
        <dsp:cNvPr id="0" name=""/>
        <dsp:cNvSpPr/>
      </dsp:nvSpPr>
      <dsp:spPr>
        <a:xfrm>
          <a:off x="10139" y="0"/>
          <a:ext cx="4427862" cy="4427862"/>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ACF4A0-4B16-4768-98A0-AADBF22E2829}">
      <dsp:nvSpPr>
        <dsp:cNvPr id="0" name=""/>
        <dsp:cNvSpPr/>
      </dsp:nvSpPr>
      <dsp:spPr>
        <a:xfrm>
          <a:off x="2213931" y="0"/>
          <a:ext cx="7512681" cy="4427862"/>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i="1" u="sng" kern="1200" dirty="0"/>
            <a:t>Work environment/social: </a:t>
          </a:r>
          <a:r>
            <a:rPr lang="en-GB" sz="1800" b="0" i="0" kern="1200" dirty="0"/>
            <a:t>Good communication skills between </a:t>
          </a:r>
          <a:r>
            <a:rPr lang="en-GB" sz="1800" b="0" i="0" kern="1200" dirty="0" err="1"/>
            <a:t>collegues</a:t>
          </a:r>
          <a:r>
            <a:rPr lang="en-GB" sz="1800" b="0" i="0" kern="1200" dirty="0"/>
            <a:t> and departments</a:t>
          </a:r>
          <a:r>
            <a:rPr lang="en-US" sz="1800" b="0" i="0" kern="1200" dirty="0"/>
            <a:t>, </a:t>
          </a:r>
          <a:r>
            <a:rPr lang="en-GB" sz="1800" kern="1200" dirty="0"/>
            <a:t>training and </a:t>
          </a:r>
          <a:r>
            <a:rPr lang="en-GB" sz="1800" b="0" i="0" kern="1200" dirty="0"/>
            <a:t>Teambuilding activities</a:t>
          </a:r>
          <a:endParaRPr lang="en-US" sz="1800" kern="1200" dirty="0"/>
        </a:p>
      </dsp:txBody>
      <dsp:txXfrm>
        <a:off x="2213931" y="0"/>
        <a:ext cx="7512681" cy="708457"/>
      </dsp:txXfrm>
    </dsp:sp>
    <dsp:sp modelId="{A74B9AA9-014F-41B6-BF4A-24C564991798}">
      <dsp:nvSpPr>
        <dsp:cNvPr id="0" name=""/>
        <dsp:cNvSpPr/>
      </dsp:nvSpPr>
      <dsp:spPr>
        <a:xfrm>
          <a:off x="464925" y="708457"/>
          <a:ext cx="3498010" cy="3498010"/>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C4C7B6-90A9-4978-B544-1A8869619AC9}">
      <dsp:nvSpPr>
        <dsp:cNvPr id="0" name=""/>
        <dsp:cNvSpPr/>
      </dsp:nvSpPr>
      <dsp:spPr>
        <a:xfrm>
          <a:off x="2213931" y="708457"/>
          <a:ext cx="7512681" cy="3498010"/>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i="1" u="sng" kern="1200" dirty="0"/>
            <a:t>Disorganization: </a:t>
          </a:r>
          <a:r>
            <a:rPr lang="en-GB" sz="1800" kern="1200" dirty="0"/>
            <a:t>good time management, </a:t>
          </a:r>
          <a:r>
            <a:rPr lang="en-GB" sz="1800" b="0" i="0" kern="1200" dirty="0"/>
            <a:t>Flexible work schedules, Planning out any upcoming stressful days or events – do to-do list</a:t>
          </a:r>
          <a:endParaRPr lang="en-US" sz="1800" kern="1200" dirty="0"/>
        </a:p>
      </dsp:txBody>
      <dsp:txXfrm>
        <a:off x="2213931" y="708457"/>
        <a:ext cx="7512681" cy="708457"/>
      </dsp:txXfrm>
    </dsp:sp>
    <dsp:sp modelId="{9C650210-200F-4430-B0D9-A46607473DA5}">
      <dsp:nvSpPr>
        <dsp:cNvPr id="0" name=""/>
        <dsp:cNvSpPr/>
      </dsp:nvSpPr>
      <dsp:spPr>
        <a:xfrm>
          <a:off x="929851" y="1416915"/>
          <a:ext cx="2568159" cy="2568159"/>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754508-575B-4E8B-893C-363CA4FBB41B}">
      <dsp:nvSpPr>
        <dsp:cNvPr id="0" name=""/>
        <dsp:cNvSpPr/>
      </dsp:nvSpPr>
      <dsp:spPr>
        <a:xfrm>
          <a:off x="2213931" y="1416915"/>
          <a:ext cx="7512681" cy="2568159"/>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i="1" u="none" kern="1200" dirty="0"/>
            <a:t>Physical discomfort: </a:t>
          </a:r>
          <a:r>
            <a:rPr lang="en-GB" sz="1800" b="0" i="0" kern="1200" dirty="0"/>
            <a:t>Ergonomic workspace, which does not cause physical discomfort</a:t>
          </a:r>
          <a:endParaRPr lang="en-US" sz="1800" kern="1200" dirty="0"/>
        </a:p>
      </dsp:txBody>
      <dsp:txXfrm>
        <a:off x="2213931" y="1416915"/>
        <a:ext cx="7512681" cy="708457"/>
      </dsp:txXfrm>
    </dsp:sp>
    <dsp:sp modelId="{332AA666-F258-4F5D-9D57-EEC71F3EE893}">
      <dsp:nvSpPr>
        <dsp:cNvPr id="0" name=""/>
        <dsp:cNvSpPr/>
      </dsp:nvSpPr>
      <dsp:spPr>
        <a:xfrm>
          <a:off x="1394776" y="2125373"/>
          <a:ext cx="1638308" cy="1638308"/>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3B1F26-4654-4D96-8689-7FC497E8E63F}">
      <dsp:nvSpPr>
        <dsp:cNvPr id="0" name=""/>
        <dsp:cNvSpPr/>
      </dsp:nvSpPr>
      <dsp:spPr>
        <a:xfrm>
          <a:off x="2213931" y="2125373"/>
          <a:ext cx="7512681" cy="1638308"/>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1" u="sng" kern="1200" dirty="0"/>
            <a:t>Political</a:t>
          </a:r>
          <a:r>
            <a:rPr lang="en-GB" sz="1800" b="0" i="0" kern="1200" dirty="0"/>
            <a:t>: labour reforms, less taxes</a:t>
          </a:r>
          <a:endParaRPr lang="en-US" sz="1800" kern="1200" dirty="0"/>
        </a:p>
      </dsp:txBody>
      <dsp:txXfrm>
        <a:off x="2213931" y="2125373"/>
        <a:ext cx="7512681" cy="708457"/>
      </dsp:txXfrm>
    </dsp:sp>
    <dsp:sp modelId="{90E8AE9E-E91B-4E7C-B7D9-7139B69B907D}">
      <dsp:nvSpPr>
        <dsp:cNvPr id="0" name=""/>
        <dsp:cNvSpPr/>
      </dsp:nvSpPr>
      <dsp:spPr>
        <a:xfrm>
          <a:off x="1859702" y="2833831"/>
          <a:ext cx="708457" cy="708457"/>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A35297-F9EE-4793-8A40-93ACD426B90A}">
      <dsp:nvSpPr>
        <dsp:cNvPr id="0" name=""/>
        <dsp:cNvSpPr/>
      </dsp:nvSpPr>
      <dsp:spPr>
        <a:xfrm>
          <a:off x="2213931" y="2833831"/>
          <a:ext cx="7512681" cy="708457"/>
        </a:xfrm>
        <a:prstGeom prst="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i="1" u="sng" kern="1200" dirty="0"/>
            <a:t>Economica</a:t>
          </a:r>
          <a:r>
            <a:rPr lang="en-GB" sz="1800" i="1" kern="1200" dirty="0"/>
            <a:t>l</a:t>
          </a:r>
          <a:r>
            <a:rPr lang="en-GB" sz="1800" kern="1200" dirty="0"/>
            <a:t>: retraining and increase salary</a:t>
          </a:r>
          <a:endParaRPr lang="en-US" sz="1800" kern="1200" dirty="0"/>
        </a:p>
      </dsp:txBody>
      <dsp:txXfrm>
        <a:off x="2213931" y="2833831"/>
        <a:ext cx="7512681" cy="70845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96F6-EA58-49C0-81DB-4346083A77A7}" type="datetimeFigureOut">
              <a:rPr lang="en-US" smtClean="0"/>
              <a:t>11/16/2021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441B9-9B4F-4479-8BD4-43F38C2CA477}" type="slidenum">
              <a:rPr lang="en-US" smtClean="0"/>
              <a:t>‹#›</a:t>
            </a:fld>
            <a:endParaRPr lang="en-US"/>
          </a:p>
        </p:txBody>
      </p:sp>
    </p:spTree>
    <p:extLst>
      <p:ext uri="{BB962C8B-B14F-4D97-AF65-F5344CB8AC3E}">
        <p14:creationId xmlns:p14="http://schemas.microsoft.com/office/powerpoint/2010/main" val="2189395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dirty="0"/>
          </a:p>
        </p:txBody>
      </p:sp>
      <p:sp>
        <p:nvSpPr>
          <p:cNvPr id="4" name="Slide Number Placeholder 3"/>
          <p:cNvSpPr>
            <a:spLocks noGrp="1"/>
          </p:cNvSpPr>
          <p:nvPr>
            <p:ph type="sldNum" sz="quarter" idx="5"/>
          </p:nvPr>
        </p:nvSpPr>
        <p:spPr/>
        <p:txBody>
          <a:bodyPr/>
          <a:lstStyle/>
          <a:p>
            <a:fld id="{FEE441B9-9B4F-4479-8BD4-43F38C2CA477}" type="slidenum">
              <a:rPr lang="en-US" smtClean="0"/>
              <a:t>2</a:t>
            </a:fld>
            <a:endParaRPr lang="en-US"/>
          </a:p>
        </p:txBody>
      </p:sp>
    </p:spTree>
    <p:extLst>
      <p:ext uri="{BB962C8B-B14F-4D97-AF65-F5344CB8AC3E}">
        <p14:creationId xmlns:p14="http://schemas.microsoft.com/office/powerpoint/2010/main" val="3516830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9192719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058871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0326050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ADA732-7637-4203-BCEB-B5B3A2B999B8}"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682267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ADA732-7637-4203-BCEB-B5B3A2B999B8}" type="datetimeFigureOut">
              <a:rPr lang="en-US" smtClean="0"/>
              <a:t>11/16/2021</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1935305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ADA732-7637-4203-BCEB-B5B3A2B999B8}" type="datetimeFigureOut">
              <a:rPr lang="en-US" smtClean="0"/>
              <a:t>11/16/2021</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818534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ADA732-7637-4203-BCEB-B5B3A2B999B8}" type="datetimeFigureOut">
              <a:rPr lang="en-US" smtClean="0"/>
              <a:t>11/16/2021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625269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947928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288469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565715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1CA0E0C-BC34-4EE9-94B9-7154E024E1E8}"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428740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58031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1CA0E0C-BC34-4EE9-94B9-7154E024E1E8}"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42072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11/16/2021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7462063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9454933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11/16/2021</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419329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7ADA732-7637-4203-BCEB-B5B3A2B999B8}" type="datetimeFigureOut">
              <a:rPr lang="en-US" smtClean="0"/>
              <a:t>11/16/2021</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1CA0E0C-BC34-4EE9-94B9-7154E024E1E8}" type="slidenum">
              <a:rPr lang="en-US" smtClean="0"/>
              <a:t>‹#›</a:t>
            </a:fld>
            <a:endParaRPr lang="en-US"/>
          </a:p>
        </p:txBody>
      </p:sp>
    </p:spTree>
    <p:extLst>
      <p:ext uri="{BB962C8B-B14F-4D97-AF65-F5344CB8AC3E}">
        <p14:creationId xmlns:p14="http://schemas.microsoft.com/office/powerpoint/2010/main" val="4174370099"/>
      </p:ext>
    </p:extLst>
  </p:cSld>
  <p:clrMap bg1="lt1" tx1="dk1" bg2="lt2" tx2="dk2" accent1="accent1" accent2="accent2" accent3="accent3" accent4="accent4" accent5="accent5" accent6="accent6" hlink="hlink" folHlink="folHlink"/>
  <p:sldLayoutIdLst>
    <p:sldLayoutId id="2147484032" r:id="rId1"/>
    <p:sldLayoutId id="2147484033" r:id="rId2"/>
    <p:sldLayoutId id="2147484034" r:id="rId3"/>
    <p:sldLayoutId id="2147484035" r:id="rId4"/>
    <p:sldLayoutId id="2147484036" r:id="rId5"/>
    <p:sldLayoutId id="2147484037" r:id="rId6"/>
    <p:sldLayoutId id="2147484038" r:id="rId7"/>
    <p:sldLayoutId id="2147484039" r:id="rId8"/>
    <p:sldLayoutId id="2147484040" r:id="rId9"/>
    <p:sldLayoutId id="2147484041" r:id="rId10"/>
    <p:sldLayoutId id="2147484042" r:id="rId11"/>
    <p:sldLayoutId id="2147484043" r:id="rId12"/>
    <p:sldLayoutId id="2147484044" r:id="rId13"/>
    <p:sldLayoutId id="2147484045" r:id="rId14"/>
    <p:sldLayoutId id="2147484046" r:id="rId15"/>
    <p:sldLayoutId id="214748404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moodle.uwtsd.ac.uk/course/view.php?id=590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4.xml"/><Relationship Id="rId7" Type="http://schemas.openxmlformats.org/officeDocument/2006/relationships/image" Target="../media/image7.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erkbox.com/uk/resources/library/2020-workplace-stress-survey(accesed" TargetMode="External"/><Relationship Id="rId2" Type="http://schemas.openxmlformats.org/officeDocument/2006/relationships/hyperlink" Target="https://smallbusiness.chron.com/stress-affects-work-performance-18040.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CBB98AF9-F03F-4473-AEB7-93F66C9B55B4}"/>
              </a:ext>
            </a:extLst>
          </p:cNvPr>
          <p:cNvSpPr>
            <a:spLocks noGrp="1" noChangeArrowheads="1"/>
          </p:cNvSpPr>
          <p:nvPr>
            <p:ph type="ctrTitle"/>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Subtitle 2">
            <a:extLst>
              <a:ext uri="{FF2B5EF4-FFF2-40B4-BE49-F238E27FC236}">
                <a16:creationId xmlns:a16="http://schemas.microsoft.com/office/drawing/2014/main" id="{7945F424-BBBC-486D-BAD2-95C09694B04E}"/>
              </a:ext>
            </a:extLst>
          </p:cNvPr>
          <p:cNvSpPr>
            <a:spLocks noGrp="1"/>
          </p:cNvSpPr>
          <p:nvPr>
            <p:ph type="subTitle" idx="1"/>
          </p:nvPr>
        </p:nvSpPr>
        <p:spPr>
          <a:xfrm>
            <a:off x="1794579" y="4597030"/>
            <a:ext cx="9144000" cy="1800387"/>
          </a:xfrm>
        </p:spPr>
        <p:txBody>
          <a:bodyPr>
            <a:noAutofit/>
          </a:bodyPr>
          <a:lstStyle/>
          <a:p>
            <a:pPr fontAlgn="ctr"/>
            <a:r>
              <a:rPr lang="en-GB" sz="1800" b="1" strike="noStrike" dirty="0">
                <a:solidFill>
                  <a:schemeClr val="accent1">
                    <a:lumMod val="75000"/>
                  </a:schemeClr>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Module: Problem Solving and Decision Making (BMSW4004_BIRM)</a:t>
            </a:r>
          </a:p>
          <a:p>
            <a:br>
              <a:rPr lang="en-US" sz="1800" b="1" dirty="0">
                <a:solidFill>
                  <a:schemeClr val="accent1">
                    <a:lumMod val="75000"/>
                  </a:schemeClr>
                </a:solidFill>
                <a:latin typeface="Arial" panose="020B0604020202020204" pitchFamily="34" charset="0"/>
                <a:cs typeface="Arial" panose="020B0604020202020204" pitchFamily="34" charset="0"/>
              </a:rPr>
            </a:br>
            <a:r>
              <a:rPr lang="en-US" sz="1800" b="1" dirty="0">
                <a:solidFill>
                  <a:schemeClr val="accent1">
                    <a:lumMod val="75000"/>
                  </a:schemeClr>
                </a:solidFill>
                <a:latin typeface="Arial" panose="020B0604020202020204" pitchFamily="34" charset="0"/>
                <a:cs typeface="Arial" panose="020B0604020202020204" pitchFamily="34" charset="0"/>
              </a:rPr>
              <a:t>STUDENTS NAME: ANDRIANA MIGAES (2026738)</a:t>
            </a:r>
            <a:br>
              <a:rPr lang="en-US" sz="1800" b="1" dirty="0">
                <a:solidFill>
                  <a:schemeClr val="accent1">
                    <a:lumMod val="75000"/>
                  </a:schemeClr>
                </a:solidFill>
                <a:latin typeface="Arial" panose="020B0604020202020204" pitchFamily="34" charset="0"/>
                <a:cs typeface="Arial" panose="020B0604020202020204" pitchFamily="34" charset="0"/>
              </a:rPr>
            </a:br>
            <a:r>
              <a:rPr lang="en-US" sz="1800" b="1" dirty="0">
                <a:solidFill>
                  <a:schemeClr val="accent1">
                    <a:lumMod val="75000"/>
                  </a:schemeClr>
                </a:solidFill>
                <a:latin typeface="Arial" panose="020B0604020202020204" pitchFamily="34" charset="0"/>
                <a:cs typeface="Arial" panose="020B0604020202020204" pitchFamily="34" charset="0"/>
              </a:rPr>
              <a:t>                              </a:t>
            </a:r>
            <a:br>
              <a:rPr lang="en-US" sz="1800" b="1" dirty="0">
                <a:solidFill>
                  <a:schemeClr val="accent1">
                    <a:lumMod val="75000"/>
                  </a:schemeClr>
                </a:solidFill>
                <a:latin typeface="Arial" panose="020B0604020202020204" pitchFamily="34" charset="0"/>
                <a:cs typeface="Arial" panose="020B0604020202020204" pitchFamily="34" charset="0"/>
              </a:rPr>
            </a:br>
            <a:r>
              <a:rPr lang="en-US" sz="1800" b="1" dirty="0">
                <a:solidFill>
                  <a:schemeClr val="accent1">
                    <a:lumMod val="75000"/>
                  </a:schemeClr>
                </a:solidFill>
                <a:latin typeface="Arial" panose="020B0604020202020204" pitchFamily="34" charset="0"/>
                <a:cs typeface="Arial" panose="020B0604020202020204" pitchFamily="34" charset="0"/>
              </a:rPr>
              <a:t>LECTURER: </a:t>
            </a:r>
            <a:r>
              <a:rPr lang="en-US" sz="1800" b="1" i="0" dirty="0">
                <a:solidFill>
                  <a:schemeClr val="accent1">
                    <a:lumMod val="75000"/>
                  </a:schemeClr>
                </a:solidFill>
                <a:effectLst/>
                <a:latin typeface="Arial" panose="020B0604020202020204" pitchFamily="34" charset="0"/>
                <a:cs typeface="Arial" panose="020B0604020202020204" pitchFamily="34" charset="0"/>
              </a:rPr>
              <a:t>CHIJIOKE UBA</a:t>
            </a:r>
            <a:endParaRPr lang="en-US" sz="1800" dirty="0">
              <a:solidFill>
                <a:schemeClr val="accent1">
                  <a:lumMod val="75000"/>
                </a:schemeClr>
              </a:solidFill>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E1580085-62FC-420F-AF01-A1F8AB215AC3}"/>
              </a:ext>
            </a:extLst>
          </p:cNvPr>
          <p:cNvGraphicFramePr>
            <a:graphicFrameLocks noGrp="1"/>
          </p:cNvGraphicFramePr>
          <p:nvPr>
            <p:extLst>
              <p:ext uri="{D42A27DB-BD31-4B8C-83A1-F6EECF244321}">
                <p14:modId xmlns:p14="http://schemas.microsoft.com/office/powerpoint/2010/main" val="714768002"/>
              </p:ext>
            </p:extLst>
          </p:nvPr>
        </p:nvGraphicFramePr>
        <p:xfrm>
          <a:off x="2212622" y="1478844"/>
          <a:ext cx="7891498" cy="2956560"/>
        </p:xfrm>
        <a:graphic>
          <a:graphicData uri="http://schemas.openxmlformats.org/drawingml/2006/table">
            <a:tbl>
              <a:tblPr/>
              <a:tblGrid>
                <a:gridCol w="7891498">
                  <a:extLst>
                    <a:ext uri="{9D8B030D-6E8A-4147-A177-3AD203B41FA5}">
                      <a16:colId xmlns:a16="http://schemas.microsoft.com/office/drawing/2014/main" val="399272909"/>
                    </a:ext>
                  </a:extLst>
                </a:gridCol>
              </a:tblGrid>
              <a:tr h="2767005">
                <a:tc>
                  <a:txBody>
                    <a:bodyPr/>
                    <a:lstStyle/>
                    <a:p>
                      <a:pPr algn="ctr"/>
                      <a:r>
                        <a:rPr lang="en-GB" sz="4800" b="1" i="0" dirty="0">
                          <a:solidFill>
                            <a:schemeClr val="tx1">
                              <a:lumMod val="85000"/>
                              <a:lumOff val="15000"/>
                            </a:schemeClr>
                          </a:solidFill>
                          <a:effectLst/>
                          <a:latin typeface="Arial-BoldMT"/>
                        </a:rPr>
                        <a:t>Problem Solving and</a:t>
                      </a:r>
                      <a:br>
                        <a:rPr lang="en-GB" sz="4800" b="1" i="0" dirty="0">
                          <a:solidFill>
                            <a:schemeClr val="tx1">
                              <a:lumMod val="85000"/>
                              <a:lumOff val="15000"/>
                            </a:schemeClr>
                          </a:solidFill>
                          <a:effectLst/>
                          <a:latin typeface="Arial-BoldMT"/>
                        </a:rPr>
                      </a:br>
                      <a:r>
                        <a:rPr lang="en-GB" sz="4800" b="1" i="0" dirty="0">
                          <a:solidFill>
                            <a:schemeClr val="tx1">
                              <a:lumMod val="85000"/>
                              <a:lumOff val="15000"/>
                            </a:schemeClr>
                          </a:solidFill>
                          <a:effectLst/>
                          <a:latin typeface="Arial-BoldMT"/>
                        </a:rPr>
                        <a:t>Decision making</a:t>
                      </a:r>
                    </a:p>
                    <a:p>
                      <a:pPr algn="ctr"/>
                      <a:r>
                        <a:rPr lang="en-GB" sz="4800" b="1" i="0" dirty="0">
                          <a:solidFill>
                            <a:schemeClr val="accent6">
                              <a:lumMod val="50000"/>
                            </a:schemeClr>
                          </a:solidFill>
                          <a:effectLst/>
                          <a:latin typeface="Arial-BoldMT"/>
                        </a:rPr>
                        <a:t> </a:t>
                      </a:r>
                      <a:r>
                        <a:rPr lang="en-GB" sz="4400" b="1" i="0" dirty="0">
                          <a:solidFill>
                            <a:schemeClr val="accent6">
                              <a:lumMod val="50000"/>
                            </a:schemeClr>
                          </a:solidFill>
                          <a:effectLst/>
                          <a:latin typeface="Arial-BoldMT"/>
                        </a:rPr>
                        <a:t>Stress to the workplace in the UK</a:t>
                      </a:r>
                      <a:endParaRPr lang="en-GB" sz="7200" dirty="0">
                        <a:solidFill>
                          <a:schemeClr val="accent6">
                            <a:lumMod val="50000"/>
                          </a:schemeClr>
                        </a:solidFill>
                        <a:effectLst/>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92065281"/>
                  </a:ext>
                </a:extLst>
              </a:tr>
            </a:tbl>
          </a:graphicData>
        </a:graphic>
      </p:graphicFrame>
      <p:pic>
        <p:nvPicPr>
          <p:cNvPr id="6" name="Picture 4" descr="UWTSD LOGO">
            <a:extLst>
              <a:ext uri="{FF2B5EF4-FFF2-40B4-BE49-F238E27FC236}">
                <a16:creationId xmlns:a16="http://schemas.microsoft.com/office/drawing/2014/main" id="{297966FB-4E3D-4174-A50E-8AFD3C2130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286" y="275220"/>
            <a:ext cx="4268345" cy="853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512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1703E-7D07-4B67-B01E-3059C33C1341}"/>
              </a:ext>
            </a:extLst>
          </p:cNvPr>
          <p:cNvSpPr>
            <a:spLocks noGrp="1"/>
          </p:cNvSpPr>
          <p:nvPr>
            <p:ph type="title"/>
          </p:nvPr>
        </p:nvSpPr>
        <p:spPr>
          <a:xfrm>
            <a:off x="2172702" y="543302"/>
            <a:ext cx="8911687" cy="1280890"/>
          </a:xfrm>
        </p:spPr>
        <p:txBody>
          <a:bodyPr>
            <a:normAutofit/>
          </a:bodyPr>
          <a:lstStyle/>
          <a:p>
            <a:r>
              <a:rPr lang="en-GB" sz="4400" b="1" dirty="0">
                <a:solidFill>
                  <a:schemeClr val="accent1"/>
                </a:solidFill>
                <a:latin typeface="Arial" panose="020B0604020202020204" pitchFamily="34" charset="0"/>
                <a:cs typeface="Arial" panose="020B0604020202020204" pitchFamily="34" charset="0"/>
              </a:rPr>
              <a:t>Stress to the workplace </a:t>
            </a:r>
            <a:endParaRPr lang="en-US" sz="4400" b="1" dirty="0">
              <a:solidFill>
                <a:schemeClr val="accent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2F90010-FDFE-4BD4-A018-865CAE24C3AA}"/>
              </a:ext>
            </a:extLst>
          </p:cNvPr>
          <p:cNvGraphicFramePr>
            <a:graphicFrameLocks noGrp="1"/>
          </p:cNvGraphicFramePr>
          <p:nvPr>
            <p:ph idx="1"/>
            <p:extLst>
              <p:ext uri="{D42A27DB-BD31-4B8C-83A1-F6EECF244321}">
                <p14:modId xmlns:p14="http://schemas.microsoft.com/office/powerpoint/2010/main" val="2280563748"/>
              </p:ext>
            </p:extLst>
          </p:nvPr>
        </p:nvGraphicFramePr>
        <p:xfrm>
          <a:off x="961053" y="1595535"/>
          <a:ext cx="7725747" cy="4469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November H&amp;amp;S Memo - Reducing Stress in the Workplace - Quadra Consulting">
            <a:extLst>
              <a:ext uri="{FF2B5EF4-FFF2-40B4-BE49-F238E27FC236}">
                <a16:creationId xmlns:a16="http://schemas.microsoft.com/office/drawing/2014/main" id="{3F9B6145-04F2-4320-9E6B-8B45897EE79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28546" y="1733722"/>
            <a:ext cx="5401446" cy="44693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48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D3270-EC7F-4B1A-ABAE-7F198F96AFC5}"/>
              </a:ext>
            </a:extLst>
          </p:cNvPr>
          <p:cNvSpPr>
            <a:spLocks noGrp="1"/>
          </p:cNvSpPr>
          <p:nvPr>
            <p:ph type="title"/>
          </p:nvPr>
        </p:nvSpPr>
        <p:spPr>
          <a:xfrm>
            <a:off x="1717576" y="333022"/>
            <a:ext cx="9404723" cy="1400530"/>
          </a:xfrm>
        </p:spPr>
        <p:txBody>
          <a:bodyPr>
            <a:normAutofit/>
          </a:bodyPr>
          <a:lstStyle/>
          <a:p>
            <a:r>
              <a:rPr lang="en-GB" sz="4000" b="1" dirty="0">
                <a:solidFill>
                  <a:schemeClr val="accent1"/>
                </a:solidFill>
              </a:rPr>
              <a:t>Effects of stress at the workplace</a:t>
            </a:r>
            <a:endParaRPr lang="en-US" sz="4000" dirty="0">
              <a:solidFill>
                <a:schemeClr val="accent1"/>
              </a:solidFill>
            </a:endParaRPr>
          </a:p>
        </p:txBody>
      </p:sp>
      <p:graphicFrame>
        <p:nvGraphicFramePr>
          <p:cNvPr id="4" name="Content Placeholder 3">
            <a:extLst>
              <a:ext uri="{FF2B5EF4-FFF2-40B4-BE49-F238E27FC236}">
                <a16:creationId xmlns:a16="http://schemas.microsoft.com/office/drawing/2014/main" id="{EA7D67D4-855F-4E76-8A93-344728E98684}"/>
              </a:ext>
            </a:extLst>
          </p:cNvPr>
          <p:cNvGraphicFramePr>
            <a:graphicFrameLocks noGrp="1"/>
          </p:cNvGraphicFramePr>
          <p:nvPr>
            <p:ph idx="1"/>
            <p:extLst>
              <p:ext uri="{D42A27DB-BD31-4B8C-83A1-F6EECF244321}">
                <p14:modId xmlns:p14="http://schemas.microsoft.com/office/powerpoint/2010/main" val="3530120028"/>
              </p:ext>
            </p:extLst>
          </p:nvPr>
        </p:nvGraphicFramePr>
        <p:xfrm>
          <a:off x="1717576" y="1033287"/>
          <a:ext cx="9684201" cy="5170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183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645F3-B33B-4FF1-BF8B-9C7017D32871}"/>
              </a:ext>
            </a:extLst>
          </p:cNvPr>
          <p:cNvSpPr>
            <a:spLocks noGrp="1"/>
          </p:cNvSpPr>
          <p:nvPr>
            <p:ph type="title"/>
          </p:nvPr>
        </p:nvSpPr>
        <p:spPr>
          <a:xfrm>
            <a:off x="1656292" y="78979"/>
            <a:ext cx="9404723" cy="1123438"/>
          </a:xfrm>
        </p:spPr>
        <p:txBody>
          <a:bodyPr>
            <a:normAutofit/>
          </a:bodyPr>
          <a:lstStyle/>
          <a:p>
            <a:r>
              <a:rPr lang="en-GB" sz="4800" b="1" dirty="0">
                <a:solidFill>
                  <a:schemeClr val="accent1"/>
                </a:solidFill>
              </a:rPr>
              <a:t>Fishbourne </a:t>
            </a:r>
            <a:r>
              <a:rPr lang="en-GB" sz="4800" b="1" dirty="0" err="1">
                <a:solidFill>
                  <a:schemeClr val="accent1"/>
                </a:solidFill>
              </a:rPr>
              <a:t>diagrame</a:t>
            </a:r>
            <a:r>
              <a:rPr lang="en-GB" sz="4800" b="1" dirty="0">
                <a:solidFill>
                  <a:schemeClr val="accent1"/>
                </a:solidFill>
              </a:rPr>
              <a:t> </a:t>
            </a:r>
            <a:endParaRPr lang="en-US" sz="4800" b="1" dirty="0">
              <a:solidFill>
                <a:schemeClr val="accent1"/>
              </a:solidFill>
            </a:endParaRPr>
          </a:p>
        </p:txBody>
      </p:sp>
      <p:sp>
        <p:nvSpPr>
          <p:cNvPr id="4" name="Line 35">
            <a:extLst>
              <a:ext uri="{FF2B5EF4-FFF2-40B4-BE49-F238E27FC236}">
                <a16:creationId xmlns:a16="http://schemas.microsoft.com/office/drawing/2014/main" id="{17CBB245-D692-415C-968A-B97A15604676}"/>
              </a:ext>
            </a:extLst>
          </p:cNvPr>
          <p:cNvSpPr>
            <a:spLocks noChangeShapeType="1"/>
          </p:cNvSpPr>
          <p:nvPr/>
        </p:nvSpPr>
        <p:spPr bwMode="auto">
          <a:xfrm>
            <a:off x="3050117" y="207359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5" name="Text Box 34">
            <a:extLst>
              <a:ext uri="{FF2B5EF4-FFF2-40B4-BE49-F238E27FC236}">
                <a16:creationId xmlns:a16="http://schemas.microsoft.com/office/drawing/2014/main" id="{E79F23E2-75AF-4FCC-AF88-7C53C931F7B3}"/>
              </a:ext>
            </a:extLst>
          </p:cNvPr>
          <p:cNvSpPr txBox="1">
            <a:spLocks noChangeArrowheads="1"/>
          </p:cNvSpPr>
          <p:nvPr/>
        </p:nvSpPr>
        <p:spPr bwMode="auto">
          <a:xfrm>
            <a:off x="1524000" y="1878329"/>
            <a:ext cx="1526117" cy="50164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CONFLICTS BETWEEN EMPLOYEES</a:t>
            </a:r>
            <a:endParaRPr kumimoji="0" lang="en-GB" altLang="en-US" sz="2000" b="1" i="0" u="none" strike="noStrike" cap="none" normalizeH="0" baseline="0" dirty="0">
              <a:ln>
                <a:noFill/>
              </a:ln>
              <a:effectLst/>
              <a:latin typeface="Arial" panose="020B0604020202020204" pitchFamily="34" charset="0"/>
            </a:endParaRPr>
          </a:p>
        </p:txBody>
      </p:sp>
      <p:sp>
        <p:nvSpPr>
          <p:cNvPr id="6" name="Line 33">
            <a:extLst>
              <a:ext uri="{FF2B5EF4-FFF2-40B4-BE49-F238E27FC236}">
                <a16:creationId xmlns:a16="http://schemas.microsoft.com/office/drawing/2014/main" id="{6ACFF9D0-0B1E-4B7C-A6AB-8D5011BB0590}"/>
              </a:ext>
            </a:extLst>
          </p:cNvPr>
          <p:cNvSpPr>
            <a:spLocks noChangeShapeType="1"/>
          </p:cNvSpPr>
          <p:nvPr/>
        </p:nvSpPr>
        <p:spPr bwMode="auto">
          <a:xfrm>
            <a:off x="3651780" y="267525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7" name="Text Box 32">
            <a:extLst>
              <a:ext uri="{FF2B5EF4-FFF2-40B4-BE49-F238E27FC236}">
                <a16:creationId xmlns:a16="http://schemas.microsoft.com/office/drawing/2014/main" id="{16976A50-8018-4D61-9FDB-12C0675EFE92}"/>
              </a:ext>
            </a:extLst>
          </p:cNvPr>
          <p:cNvSpPr txBox="1">
            <a:spLocks noChangeArrowheads="1"/>
          </p:cNvSpPr>
          <p:nvPr/>
        </p:nvSpPr>
        <p:spPr bwMode="auto">
          <a:xfrm>
            <a:off x="1935692" y="2478404"/>
            <a:ext cx="1701800" cy="466723"/>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PRESSURE FROM ADMINISTRATION</a:t>
            </a:r>
            <a:endParaRPr kumimoji="0" lang="en-GB" altLang="en-US" sz="2000" b="1" i="0" u="none" strike="noStrike" cap="none" normalizeH="0" baseline="0" dirty="0">
              <a:ln>
                <a:noFill/>
              </a:ln>
              <a:effectLst/>
              <a:latin typeface="Arial" panose="020B0604020202020204" pitchFamily="34" charset="0"/>
            </a:endParaRPr>
          </a:p>
        </p:txBody>
      </p:sp>
      <p:sp>
        <p:nvSpPr>
          <p:cNvPr id="8" name="Line 31">
            <a:extLst>
              <a:ext uri="{FF2B5EF4-FFF2-40B4-BE49-F238E27FC236}">
                <a16:creationId xmlns:a16="http://schemas.microsoft.com/office/drawing/2014/main" id="{EF62414D-8A72-4CBA-A498-1DCF9FF8C4CF}"/>
              </a:ext>
            </a:extLst>
          </p:cNvPr>
          <p:cNvSpPr>
            <a:spLocks noChangeShapeType="1"/>
          </p:cNvSpPr>
          <p:nvPr/>
        </p:nvSpPr>
        <p:spPr bwMode="auto">
          <a:xfrm>
            <a:off x="4204230" y="322770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9" name="Text Box 30">
            <a:extLst>
              <a:ext uri="{FF2B5EF4-FFF2-40B4-BE49-F238E27FC236}">
                <a16:creationId xmlns:a16="http://schemas.microsoft.com/office/drawing/2014/main" id="{1DA37F0B-1AD1-4AC9-927E-02840D53377D}"/>
              </a:ext>
            </a:extLst>
          </p:cNvPr>
          <p:cNvSpPr txBox="1">
            <a:spLocks noChangeArrowheads="1"/>
          </p:cNvSpPr>
          <p:nvPr/>
        </p:nvSpPr>
        <p:spPr bwMode="auto">
          <a:xfrm>
            <a:off x="2727855" y="3030855"/>
            <a:ext cx="1462087" cy="363535"/>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HARASSMENT DISCRIMINATION</a:t>
            </a:r>
            <a:endParaRPr kumimoji="0" lang="en-GB" altLang="en-US" sz="2000" b="1" i="0" u="none" strike="noStrike" cap="none" normalizeH="0" baseline="0" dirty="0">
              <a:ln>
                <a:noFill/>
              </a:ln>
              <a:effectLst/>
              <a:latin typeface="Arial" panose="020B0604020202020204" pitchFamily="34" charset="0"/>
            </a:endParaRPr>
          </a:p>
        </p:txBody>
      </p:sp>
      <p:sp>
        <p:nvSpPr>
          <p:cNvPr id="10" name="Line 29">
            <a:extLst>
              <a:ext uri="{FF2B5EF4-FFF2-40B4-BE49-F238E27FC236}">
                <a16:creationId xmlns:a16="http://schemas.microsoft.com/office/drawing/2014/main" id="{473AE926-3A7D-44E1-AB75-9D44007C2819}"/>
              </a:ext>
            </a:extLst>
          </p:cNvPr>
          <p:cNvSpPr>
            <a:spLocks noChangeShapeType="1"/>
          </p:cNvSpPr>
          <p:nvPr/>
        </p:nvSpPr>
        <p:spPr bwMode="auto">
          <a:xfrm>
            <a:off x="5394855" y="208153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11" name="Text Box 28">
            <a:extLst>
              <a:ext uri="{FF2B5EF4-FFF2-40B4-BE49-F238E27FC236}">
                <a16:creationId xmlns:a16="http://schemas.microsoft.com/office/drawing/2014/main" id="{4C292844-D787-4D28-B107-16A2DC761296}"/>
              </a:ext>
            </a:extLst>
          </p:cNvPr>
          <p:cNvSpPr txBox="1">
            <a:spLocks noChangeArrowheads="1"/>
          </p:cNvSpPr>
          <p:nvPr/>
        </p:nvSpPr>
        <p:spPr bwMode="auto">
          <a:xfrm>
            <a:off x="4169304" y="1798343"/>
            <a:ext cx="1190625" cy="50164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LONG HOURS AND SHIFT WORK</a:t>
            </a:r>
            <a:endParaRPr kumimoji="0" lang="en-GB" altLang="en-US" sz="2000" b="1" i="0" u="none" strike="noStrike" cap="none" normalizeH="0" baseline="0" dirty="0">
              <a:ln>
                <a:noFill/>
              </a:ln>
              <a:effectLst/>
              <a:latin typeface="Arial" panose="020B0604020202020204" pitchFamily="34" charset="0"/>
            </a:endParaRPr>
          </a:p>
        </p:txBody>
      </p:sp>
      <p:sp>
        <p:nvSpPr>
          <p:cNvPr id="12" name="Line 27">
            <a:extLst>
              <a:ext uri="{FF2B5EF4-FFF2-40B4-BE49-F238E27FC236}">
                <a16:creationId xmlns:a16="http://schemas.microsoft.com/office/drawing/2014/main" id="{3696BDB6-6D5C-490D-92A1-2AB57F43F1B4}"/>
              </a:ext>
            </a:extLst>
          </p:cNvPr>
          <p:cNvSpPr>
            <a:spLocks noChangeShapeType="1"/>
          </p:cNvSpPr>
          <p:nvPr/>
        </p:nvSpPr>
        <p:spPr bwMode="auto">
          <a:xfrm>
            <a:off x="5983817" y="2681605"/>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13" name="Text Box 26">
            <a:extLst>
              <a:ext uri="{FF2B5EF4-FFF2-40B4-BE49-F238E27FC236}">
                <a16:creationId xmlns:a16="http://schemas.microsoft.com/office/drawing/2014/main" id="{67F86239-40E2-4578-9862-D1BC03D7933C}"/>
              </a:ext>
            </a:extLst>
          </p:cNvPr>
          <p:cNvSpPr txBox="1">
            <a:spLocks noChangeArrowheads="1"/>
          </p:cNvSpPr>
          <p:nvPr/>
        </p:nvSpPr>
        <p:spPr bwMode="auto">
          <a:xfrm>
            <a:off x="4391556" y="2430780"/>
            <a:ext cx="1701800" cy="520699"/>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UNCLEAR RULES/ </a:t>
            </a:r>
            <a:b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b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INEFFICIENT COMMUNICATION </a:t>
            </a:r>
            <a:endParaRPr kumimoji="0" lang="en-GB" altLang="en-US" sz="2000" b="1" i="0" u="none" strike="noStrike" cap="none" normalizeH="0" baseline="0" dirty="0">
              <a:ln>
                <a:noFill/>
              </a:ln>
              <a:effectLst/>
              <a:latin typeface="Arial" panose="020B0604020202020204" pitchFamily="34" charset="0"/>
            </a:endParaRPr>
          </a:p>
        </p:txBody>
      </p:sp>
      <p:sp>
        <p:nvSpPr>
          <p:cNvPr id="14" name="Line 25">
            <a:extLst>
              <a:ext uri="{FF2B5EF4-FFF2-40B4-BE49-F238E27FC236}">
                <a16:creationId xmlns:a16="http://schemas.microsoft.com/office/drawing/2014/main" id="{42FACC5E-F346-483D-B69B-96696722ADD0}"/>
              </a:ext>
            </a:extLst>
          </p:cNvPr>
          <p:cNvSpPr>
            <a:spLocks noChangeShapeType="1"/>
          </p:cNvSpPr>
          <p:nvPr/>
        </p:nvSpPr>
        <p:spPr bwMode="auto">
          <a:xfrm>
            <a:off x="6490230" y="323405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15" name="Text Box 24">
            <a:extLst>
              <a:ext uri="{FF2B5EF4-FFF2-40B4-BE49-F238E27FC236}">
                <a16:creationId xmlns:a16="http://schemas.microsoft.com/office/drawing/2014/main" id="{194812C4-44B4-425B-8765-D28D8D5A8BD7}"/>
              </a:ext>
            </a:extLst>
          </p:cNvPr>
          <p:cNvSpPr txBox="1">
            <a:spLocks noChangeArrowheads="1"/>
          </p:cNvSpPr>
          <p:nvPr/>
        </p:nvSpPr>
        <p:spPr bwMode="auto">
          <a:xfrm>
            <a:off x="5183717" y="3030855"/>
            <a:ext cx="1292225"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POOR TIME MANAGEMENT</a:t>
            </a:r>
            <a:endParaRPr kumimoji="0" lang="en-GB" altLang="en-US" sz="2000" b="1" i="0" u="none" strike="noStrike" cap="none" normalizeH="0" baseline="0" dirty="0">
              <a:ln>
                <a:noFill/>
              </a:ln>
              <a:effectLst/>
              <a:latin typeface="Arial" panose="020B0604020202020204" pitchFamily="34" charset="0"/>
            </a:endParaRPr>
          </a:p>
        </p:txBody>
      </p:sp>
      <p:sp>
        <p:nvSpPr>
          <p:cNvPr id="16" name="Line 23">
            <a:extLst>
              <a:ext uri="{FF2B5EF4-FFF2-40B4-BE49-F238E27FC236}">
                <a16:creationId xmlns:a16="http://schemas.microsoft.com/office/drawing/2014/main" id="{25706F63-DA72-4316-BD48-7C51AEC56711}"/>
              </a:ext>
            </a:extLst>
          </p:cNvPr>
          <p:cNvSpPr>
            <a:spLocks noChangeShapeType="1"/>
          </p:cNvSpPr>
          <p:nvPr/>
        </p:nvSpPr>
        <p:spPr bwMode="auto">
          <a:xfrm>
            <a:off x="7790392" y="4011930"/>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17" name="Text Box 22">
            <a:extLst>
              <a:ext uri="{FF2B5EF4-FFF2-40B4-BE49-F238E27FC236}">
                <a16:creationId xmlns:a16="http://schemas.microsoft.com/office/drawing/2014/main" id="{37F1A1E1-4BC5-4AB3-91BF-1ACE8FEBE828}"/>
              </a:ext>
            </a:extLst>
          </p:cNvPr>
          <p:cNvSpPr txBox="1">
            <a:spLocks noChangeArrowheads="1"/>
          </p:cNvSpPr>
          <p:nvPr/>
        </p:nvSpPr>
        <p:spPr bwMode="auto">
          <a:xfrm>
            <a:off x="6715655" y="3823018"/>
            <a:ext cx="1060450" cy="363537"/>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a:ln>
                  <a:noFill/>
                </a:ln>
                <a:effectLst/>
                <a:latin typeface="Arial" panose="020B0604020202020204" pitchFamily="34" charset="0"/>
                <a:ea typeface="Times New Roman" panose="02020603050405020304" pitchFamily="18" charset="0"/>
              </a:rPr>
              <a:t>NOICE</a:t>
            </a:r>
            <a:endParaRPr kumimoji="0" lang="en-GB" altLang="en-US" sz="900" b="1" i="0" u="none" strike="noStrike" cap="none" normalizeH="0" baseline="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a:ln>
                  <a:noFill/>
                </a:ln>
                <a:effectLst/>
                <a:latin typeface="Arial" panose="020B0604020202020204" pitchFamily="34" charset="0"/>
                <a:ea typeface="Times New Roman" panose="02020603050405020304" pitchFamily="18" charset="0"/>
              </a:rPr>
              <a:t>VIBRATION</a:t>
            </a:r>
            <a:endParaRPr kumimoji="0" lang="en-GB" altLang="en-US" sz="2000" b="1" i="0" u="none" strike="noStrike" cap="none" normalizeH="0" baseline="0">
              <a:ln>
                <a:noFill/>
              </a:ln>
              <a:effectLst/>
              <a:latin typeface="Arial" panose="020B0604020202020204" pitchFamily="34" charset="0"/>
            </a:endParaRPr>
          </a:p>
        </p:txBody>
      </p:sp>
      <p:sp>
        <p:nvSpPr>
          <p:cNvPr id="18" name="Line 21">
            <a:extLst>
              <a:ext uri="{FF2B5EF4-FFF2-40B4-BE49-F238E27FC236}">
                <a16:creationId xmlns:a16="http://schemas.microsoft.com/office/drawing/2014/main" id="{C2AB1EBF-57D3-43D6-AF96-9085E24CD6B7}"/>
              </a:ext>
            </a:extLst>
          </p:cNvPr>
          <p:cNvSpPr>
            <a:spLocks noChangeShapeType="1"/>
          </p:cNvSpPr>
          <p:nvPr/>
        </p:nvSpPr>
        <p:spPr bwMode="auto">
          <a:xfrm>
            <a:off x="7266517" y="456914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19" name="Text Box 20">
            <a:extLst>
              <a:ext uri="{FF2B5EF4-FFF2-40B4-BE49-F238E27FC236}">
                <a16:creationId xmlns:a16="http://schemas.microsoft.com/office/drawing/2014/main" id="{12727D08-F893-4CE9-BF16-DCE18A83D99E}"/>
              </a:ext>
            </a:extLst>
          </p:cNvPr>
          <p:cNvSpPr txBox="1">
            <a:spLocks noChangeArrowheads="1"/>
          </p:cNvSpPr>
          <p:nvPr/>
        </p:nvSpPr>
        <p:spPr bwMode="auto">
          <a:xfrm>
            <a:off x="5771092" y="4273868"/>
            <a:ext cx="1481138" cy="696912"/>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INADEQUANTE TEMPERATURE/</a:t>
            </a:r>
            <a:endParaRPr kumimoji="0" lang="en-GB" altLang="en-US" sz="9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HUMEDITY/</a:t>
            </a:r>
            <a:endParaRPr kumimoji="0" lang="en-GB" altLang="en-US" sz="9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VENTILATION</a:t>
            </a:r>
            <a:endParaRPr kumimoji="0" lang="en-GB" altLang="en-US" sz="2000" b="1" i="0" u="none" strike="noStrike" cap="none" normalizeH="0" baseline="0" dirty="0">
              <a:ln>
                <a:noFill/>
              </a:ln>
              <a:effectLst/>
              <a:latin typeface="Arial" panose="020B0604020202020204" pitchFamily="34" charset="0"/>
            </a:endParaRPr>
          </a:p>
        </p:txBody>
      </p:sp>
      <p:sp>
        <p:nvSpPr>
          <p:cNvPr id="20" name="Line 19">
            <a:extLst>
              <a:ext uri="{FF2B5EF4-FFF2-40B4-BE49-F238E27FC236}">
                <a16:creationId xmlns:a16="http://schemas.microsoft.com/office/drawing/2014/main" id="{3C416E33-7E01-4658-812A-4754EC4ABFF0}"/>
              </a:ext>
            </a:extLst>
          </p:cNvPr>
          <p:cNvSpPr>
            <a:spLocks noChangeShapeType="1"/>
          </p:cNvSpPr>
          <p:nvPr/>
        </p:nvSpPr>
        <p:spPr bwMode="auto">
          <a:xfrm>
            <a:off x="6768042" y="5121593"/>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21" name="Text Box 18">
            <a:extLst>
              <a:ext uri="{FF2B5EF4-FFF2-40B4-BE49-F238E27FC236}">
                <a16:creationId xmlns:a16="http://schemas.microsoft.com/office/drawing/2014/main" id="{9BF144B1-E501-4544-8838-766535E02F4F}"/>
              </a:ext>
            </a:extLst>
          </p:cNvPr>
          <p:cNvSpPr txBox="1">
            <a:spLocks noChangeArrowheads="1"/>
          </p:cNvSpPr>
          <p:nvPr/>
        </p:nvSpPr>
        <p:spPr bwMode="auto">
          <a:xfrm>
            <a:off x="5677430" y="5091430"/>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a:ln>
                  <a:noFill/>
                </a:ln>
                <a:effectLst/>
                <a:latin typeface="Arial" panose="020B0604020202020204" pitchFamily="34" charset="0"/>
                <a:ea typeface="Times New Roman" panose="02020603050405020304" pitchFamily="18" charset="0"/>
              </a:rPr>
              <a:t>DANGEROUS WORK</a:t>
            </a:r>
            <a:endParaRPr kumimoji="0" lang="en-GB" altLang="en-US" sz="2000" b="1" i="0" u="none" strike="noStrike" cap="none" normalizeH="0" baseline="0">
              <a:ln>
                <a:noFill/>
              </a:ln>
              <a:effectLst/>
              <a:latin typeface="Arial" panose="020B0604020202020204" pitchFamily="34" charset="0"/>
            </a:endParaRPr>
          </a:p>
        </p:txBody>
      </p:sp>
      <p:sp>
        <p:nvSpPr>
          <p:cNvPr id="22" name="Line 17">
            <a:extLst>
              <a:ext uri="{FF2B5EF4-FFF2-40B4-BE49-F238E27FC236}">
                <a16:creationId xmlns:a16="http://schemas.microsoft.com/office/drawing/2014/main" id="{992B6874-3715-4DB4-94AB-49F9AA2BFD5B}"/>
              </a:ext>
            </a:extLst>
          </p:cNvPr>
          <p:cNvSpPr>
            <a:spLocks noChangeShapeType="1"/>
          </p:cNvSpPr>
          <p:nvPr/>
        </p:nvSpPr>
        <p:spPr bwMode="auto">
          <a:xfrm>
            <a:off x="5263092" y="3981768"/>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23" name="Text Box 16">
            <a:extLst>
              <a:ext uri="{FF2B5EF4-FFF2-40B4-BE49-F238E27FC236}">
                <a16:creationId xmlns:a16="http://schemas.microsoft.com/office/drawing/2014/main" id="{CA3162BC-6143-4E13-B0CD-CCB578724A30}"/>
              </a:ext>
            </a:extLst>
          </p:cNvPr>
          <p:cNvSpPr txBox="1">
            <a:spLocks noChangeArrowheads="1"/>
          </p:cNvSpPr>
          <p:nvPr/>
        </p:nvSpPr>
        <p:spPr bwMode="auto">
          <a:xfrm>
            <a:off x="4189942" y="379285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a:ln>
                  <a:noFill/>
                </a:ln>
                <a:effectLst/>
                <a:latin typeface="Arial" panose="020B0604020202020204" pitchFamily="34" charset="0"/>
                <a:ea typeface="Times New Roman" panose="02020603050405020304" pitchFamily="18" charset="0"/>
              </a:rPr>
              <a:t>INADEQUATE LIGHTING</a:t>
            </a:r>
            <a:endParaRPr kumimoji="0" lang="en-GB" altLang="en-US" sz="2000" b="1" i="0" u="none" strike="noStrike" cap="none" normalizeH="0" baseline="0">
              <a:ln>
                <a:noFill/>
              </a:ln>
              <a:effectLst/>
              <a:latin typeface="Arial" panose="020B0604020202020204" pitchFamily="34" charset="0"/>
            </a:endParaRPr>
          </a:p>
        </p:txBody>
      </p:sp>
      <p:sp>
        <p:nvSpPr>
          <p:cNvPr id="24" name="Line 15">
            <a:extLst>
              <a:ext uri="{FF2B5EF4-FFF2-40B4-BE49-F238E27FC236}">
                <a16:creationId xmlns:a16="http://schemas.microsoft.com/office/drawing/2014/main" id="{7CB1BF21-EA37-4FFE-925A-73857E32380D}"/>
              </a:ext>
            </a:extLst>
          </p:cNvPr>
          <p:cNvSpPr>
            <a:spLocks noChangeShapeType="1"/>
          </p:cNvSpPr>
          <p:nvPr/>
        </p:nvSpPr>
        <p:spPr bwMode="auto">
          <a:xfrm>
            <a:off x="4813830" y="453898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25" name="Text Box 14">
            <a:extLst>
              <a:ext uri="{FF2B5EF4-FFF2-40B4-BE49-F238E27FC236}">
                <a16:creationId xmlns:a16="http://schemas.microsoft.com/office/drawing/2014/main" id="{798AC5DF-FC84-4EE4-9E1A-A124248ED360}"/>
              </a:ext>
            </a:extLst>
          </p:cNvPr>
          <p:cNvSpPr txBox="1">
            <a:spLocks noChangeArrowheads="1"/>
          </p:cNvSpPr>
          <p:nvPr/>
        </p:nvSpPr>
        <p:spPr bwMode="auto">
          <a:xfrm>
            <a:off x="3739092" y="4351655"/>
            <a:ext cx="1060450"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a:ln>
                  <a:noFill/>
                </a:ln>
                <a:effectLst/>
                <a:latin typeface="Arial" panose="020B0604020202020204" pitchFamily="34" charset="0"/>
                <a:ea typeface="Times New Roman" panose="02020603050405020304" pitchFamily="18" charset="0"/>
              </a:rPr>
              <a:t>OLD EQUIPMENT</a:t>
            </a:r>
            <a:endParaRPr kumimoji="0" lang="en-GB" altLang="en-US" sz="2000" b="1" i="0" u="none" strike="noStrike" cap="none" normalizeH="0" baseline="0">
              <a:ln>
                <a:noFill/>
              </a:ln>
              <a:effectLst/>
              <a:latin typeface="Arial" panose="020B0604020202020204" pitchFamily="34" charset="0"/>
            </a:endParaRPr>
          </a:p>
        </p:txBody>
      </p:sp>
      <p:sp>
        <p:nvSpPr>
          <p:cNvPr id="26" name="Line 13">
            <a:extLst>
              <a:ext uri="{FF2B5EF4-FFF2-40B4-BE49-F238E27FC236}">
                <a16:creationId xmlns:a16="http://schemas.microsoft.com/office/drawing/2014/main" id="{E7B146C0-0A3C-46BF-85C7-C1746322917B}"/>
              </a:ext>
            </a:extLst>
          </p:cNvPr>
          <p:cNvSpPr>
            <a:spLocks noChangeShapeType="1"/>
          </p:cNvSpPr>
          <p:nvPr/>
        </p:nvSpPr>
        <p:spPr bwMode="auto">
          <a:xfrm>
            <a:off x="4313767" y="509143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27" name="Text Box 12">
            <a:extLst>
              <a:ext uri="{FF2B5EF4-FFF2-40B4-BE49-F238E27FC236}">
                <a16:creationId xmlns:a16="http://schemas.microsoft.com/office/drawing/2014/main" id="{E4051853-0E89-459C-B226-D4D2F6B90481}"/>
              </a:ext>
            </a:extLst>
          </p:cNvPr>
          <p:cNvSpPr txBox="1">
            <a:spLocks noChangeArrowheads="1"/>
          </p:cNvSpPr>
          <p:nvPr/>
        </p:nvSpPr>
        <p:spPr bwMode="auto">
          <a:xfrm>
            <a:off x="2913593" y="4904105"/>
            <a:ext cx="1385888" cy="363538"/>
          </a:xfrm>
          <a:prstGeom prst="rect">
            <a:avLst/>
          </a:prstGeom>
          <a:noFill/>
          <a:ln w="9525" cap="rnd">
            <a:solidFill>
              <a:srgbClr val="000000"/>
            </a:solidFill>
            <a:prstDash val="sys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1" i="0" u="none" strike="noStrike" cap="none" normalizeH="0" baseline="0" dirty="0">
                <a:ln>
                  <a:noFill/>
                </a:ln>
                <a:effectLst/>
                <a:latin typeface="Arial" panose="020B0604020202020204" pitchFamily="34" charset="0"/>
                <a:ea typeface="Times New Roman" panose="02020603050405020304" pitchFamily="18" charset="0"/>
              </a:rPr>
              <a:t>UNCOMFORTABLE SEATS</a:t>
            </a:r>
            <a:endParaRPr kumimoji="0" lang="en-GB" altLang="en-US" sz="2000" b="1" i="0" u="none" strike="noStrike" cap="none" normalizeH="0" baseline="0" dirty="0">
              <a:ln>
                <a:noFill/>
              </a:ln>
              <a:effectLst/>
              <a:latin typeface="Arial" panose="020B0604020202020204" pitchFamily="34" charset="0"/>
            </a:endParaRPr>
          </a:p>
        </p:txBody>
      </p:sp>
      <p:sp>
        <p:nvSpPr>
          <p:cNvPr id="28" name="Rectangle 11">
            <a:extLst>
              <a:ext uri="{FF2B5EF4-FFF2-40B4-BE49-F238E27FC236}">
                <a16:creationId xmlns:a16="http://schemas.microsoft.com/office/drawing/2014/main" id="{5DEB1193-B368-4455-9825-CCAFFC049576}"/>
              </a:ext>
            </a:extLst>
          </p:cNvPr>
          <p:cNvSpPr>
            <a:spLocks noChangeArrowheads="1"/>
          </p:cNvSpPr>
          <p:nvPr/>
        </p:nvSpPr>
        <p:spPr bwMode="auto">
          <a:xfrm>
            <a:off x="2294468" y="1165543"/>
            <a:ext cx="1701800" cy="501650"/>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effectLst/>
                <a:latin typeface="Arial" panose="020B0604020202020204" pitchFamily="34" charset="0"/>
                <a:ea typeface="Times New Roman" panose="02020603050405020304" pitchFamily="18" charset="0"/>
              </a:rPr>
              <a:t>WORK ENVIRONMENT</a:t>
            </a:r>
            <a:endParaRPr kumimoji="0" lang="en-GB" altLang="en-US" sz="2000" b="1" i="0" u="none" strike="noStrike" cap="none" normalizeH="0" baseline="0">
              <a:ln>
                <a:noFill/>
              </a:ln>
              <a:effectLst/>
              <a:latin typeface="Arial" panose="020B0604020202020204" pitchFamily="34" charset="0"/>
            </a:endParaRPr>
          </a:p>
        </p:txBody>
      </p:sp>
      <p:sp>
        <p:nvSpPr>
          <p:cNvPr id="29" name="Rectangle 10">
            <a:extLst>
              <a:ext uri="{FF2B5EF4-FFF2-40B4-BE49-F238E27FC236}">
                <a16:creationId xmlns:a16="http://schemas.microsoft.com/office/drawing/2014/main" id="{7BC78A16-304A-49C5-9D21-0A958FCCFD1B}"/>
              </a:ext>
            </a:extLst>
          </p:cNvPr>
          <p:cNvSpPr>
            <a:spLocks noChangeArrowheads="1"/>
          </p:cNvSpPr>
          <p:nvPr/>
        </p:nvSpPr>
        <p:spPr bwMode="auto">
          <a:xfrm>
            <a:off x="5036079" y="1165543"/>
            <a:ext cx="1909761" cy="487362"/>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effectLst/>
                <a:latin typeface="Arial" panose="020B0604020202020204" pitchFamily="34" charset="0"/>
                <a:ea typeface="Times New Roman" panose="02020603050405020304" pitchFamily="18" charset="0"/>
              </a:rPr>
              <a:t>DISORGANIZATION </a:t>
            </a:r>
            <a:endParaRPr kumimoji="0" lang="en-GB" altLang="en-US" sz="2000" b="1" i="0" u="none" strike="noStrike" cap="none" normalizeH="0" baseline="0" dirty="0">
              <a:ln>
                <a:noFill/>
              </a:ln>
              <a:effectLst/>
              <a:latin typeface="Arial" panose="020B0604020202020204" pitchFamily="34" charset="0"/>
            </a:endParaRPr>
          </a:p>
        </p:txBody>
      </p:sp>
      <p:sp>
        <p:nvSpPr>
          <p:cNvPr id="30" name="Line 9">
            <a:extLst>
              <a:ext uri="{FF2B5EF4-FFF2-40B4-BE49-F238E27FC236}">
                <a16:creationId xmlns:a16="http://schemas.microsoft.com/office/drawing/2014/main" id="{4EFF586E-96D4-49E9-AC95-6C30AD2BE0F0}"/>
              </a:ext>
            </a:extLst>
          </p:cNvPr>
          <p:cNvSpPr>
            <a:spLocks noChangeShapeType="1"/>
          </p:cNvSpPr>
          <p:nvPr/>
        </p:nvSpPr>
        <p:spPr bwMode="auto">
          <a:xfrm>
            <a:off x="2294467" y="3559493"/>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dirty="0"/>
          </a:p>
        </p:txBody>
      </p:sp>
      <p:sp>
        <p:nvSpPr>
          <p:cNvPr id="31" name="Line 8">
            <a:extLst>
              <a:ext uri="{FF2B5EF4-FFF2-40B4-BE49-F238E27FC236}">
                <a16:creationId xmlns:a16="http://schemas.microsoft.com/office/drawing/2014/main" id="{343E56BF-C51F-420B-890E-2D0A0B390496}"/>
              </a:ext>
            </a:extLst>
          </p:cNvPr>
          <p:cNvSpPr>
            <a:spLocks noChangeShapeType="1"/>
          </p:cNvSpPr>
          <p:nvPr/>
        </p:nvSpPr>
        <p:spPr bwMode="auto">
          <a:xfrm>
            <a:off x="3199342" y="1657668"/>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32" name="Line 7">
            <a:extLst>
              <a:ext uri="{FF2B5EF4-FFF2-40B4-BE49-F238E27FC236}">
                <a16:creationId xmlns:a16="http://schemas.microsoft.com/office/drawing/2014/main" id="{7BAE56AA-BD4A-4581-96B7-06E33B4341C1}"/>
              </a:ext>
            </a:extLst>
          </p:cNvPr>
          <p:cNvSpPr>
            <a:spLocks noChangeShapeType="1"/>
          </p:cNvSpPr>
          <p:nvPr/>
        </p:nvSpPr>
        <p:spPr bwMode="auto">
          <a:xfrm>
            <a:off x="5536142" y="165766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33" name="Rectangle 6">
            <a:extLst>
              <a:ext uri="{FF2B5EF4-FFF2-40B4-BE49-F238E27FC236}">
                <a16:creationId xmlns:a16="http://schemas.microsoft.com/office/drawing/2014/main" id="{FA14507D-5811-44A1-8AA3-1FCE56267EE7}"/>
              </a:ext>
            </a:extLst>
          </p:cNvPr>
          <p:cNvSpPr>
            <a:spLocks noChangeArrowheads="1"/>
          </p:cNvSpPr>
          <p:nvPr/>
        </p:nvSpPr>
        <p:spPr bwMode="auto">
          <a:xfrm>
            <a:off x="3539067" y="5494655"/>
            <a:ext cx="1501775"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effectLst/>
                <a:latin typeface="Arial" panose="020B0604020202020204" pitchFamily="34" charset="0"/>
                <a:ea typeface="Times New Roman" panose="02020603050405020304" pitchFamily="18" charset="0"/>
              </a:rPr>
              <a:t>PHYSICAL DISCOMFORT</a:t>
            </a:r>
            <a:endParaRPr kumimoji="0" lang="en-GB" altLang="en-US" sz="2000" b="1" i="0" u="none" strike="noStrike" cap="none" normalizeH="0" baseline="0">
              <a:ln>
                <a:noFill/>
              </a:ln>
              <a:effectLst/>
              <a:latin typeface="Arial" panose="020B0604020202020204" pitchFamily="34" charset="0"/>
            </a:endParaRPr>
          </a:p>
        </p:txBody>
      </p:sp>
      <p:sp>
        <p:nvSpPr>
          <p:cNvPr id="34" name="Line 5">
            <a:extLst>
              <a:ext uri="{FF2B5EF4-FFF2-40B4-BE49-F238E27FC236}">
                <a16:creationId xmlns:a16="http://schemas.microsoft.com/office/drawing/2014/main" id="{BF5CEDFD-34F9-4603-9230-5FADB29E6DCA}"/>
              </a:ext>
            </a:extLst>
          </p:cNvPr>
          <p:cNvSpPr>
            <a:spLocks noChangeShapeType="1"/>
          </p:cNvSpPr>
          <p:nvPr/>
        </p:nvSpPr>
        <p:spPr bwMode="auto">
          <a:xfrm flipV="1">
            <a:off x="4540780" y="3559493"/>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35" name="Rectangle 4">
            <a:extLst>
              <a:ext uri="{FF2B5EF4-FFF2-40B4-BE49-F238E27FC236}">
                <a16:creationId xmlns:a16="http://schemas.microsoft.com/office/drawing/2014/main" id="{FA5EF6FC-3FF4-4D86-BD4F-626B75103083}"/>
              </a:ext>
            </a:extLst>
          </p:cNvPr>
          <p:cNvSpPr>
            <a:spLocks noChangeArrowheads="1"/>
          </p:cNvSpPr>
          <p:nvPr/>
        </p:nvSpPr>
        <p:spPr bwMode="auto">
          <a:xfrm>
            <a:off x="6504517" y="5494655"/>
            <a:ext cx="2133600" cy="500063"/>
          </a:xfrm>
          <a:prstGeom prst="rect">
            <a:avLst/>
          </a:prstGeom>
          <a:solidFill>
            <a:srgbClr val="A0E0FF"/>
          </a:solidFill>
          <a:ln w="10160">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effectLst/>
                <a:latin typeface="Arial" panose="020B0604020202020204" pitchFamily="34" charset="0"/>
                <a:ea typeface="Times New Roman" panose="02020603050405020304" pitchFamily="18" charset="0"/>
              </a:rPr>
              <a:t>UNFORDABLE SECURITY CONDITIOS</a:t>
            </a:r>
            <a:endParaRPr kumimoji="0" lang="en-GB" altLang="en-US" sz="2000" b="1" i="0" u="none" strike="noStrike" cap="none" normalizeH="0" baseline="0">
              <a:ln>
                <a:noFill/>
              </a:ln>
              <a:effectLst/>
              <a:latin typeface="Arial" panose="020B0604020202020204" pitchFamily="34" charset="0"/>
            </a:endParaRPr>
          </a:p>
        </p:txBody>
      </p:sp>
      <p:sp>
        <p:nvSpPr>
          <p:cNvPr id="36" name="Line 3">
            <a:extLst>
              <a:ext uri="{FF2B5EF4-FFF2-40B4-BE49-F238E27FC236}">
                <a16:creationId xmlns:a16="http://schemas.microsoft.com/office/drawing/2014/main" id="{75186A38-BADF-43AB-8BAC-C0EF3B65F3D6}"/>
              </a:ext>
            </a:extLst>
          </p:cNvPr>
          <p:cNvSpPr>
            <a:spLocks noChangeShapeType="1"/>
          </p:cNvSpPr>
          <p:nvPr/>
        </p:nvSpPr>
        <p:spPr bwMode="auto">
          <a:xfrm flipV="1">
            <a:off x="7002992" y="3559493"/>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sz="2000" b="1"/>
          </a:p>
        </p:txBody>
      </p:sp>
      <p:sp>
        <p:nvSpPr>
          <p:cNvPr id="38" name="Text Box 1">
            <a:extLst>
              <a:ext uri="{FF2B5EF4-FFF2-40B4-BE49-F238E27FC236}">
                <a16:creationId xmlns:a16="http://schemas.microsoft.com/office/drawing/2014/main" id="{6A4D16C0-817E-4AF4-B215-32147400E477}"/>
              </a:ext>
            </a:extLst>
          </p:cNvPr>
          <p:cNvSpPr txBox="1">
            <a:spLocks noChangeArrowheads="1"/>
          </p:cNvSpPr>
          <p:nvPr/>
        </p:nvSpPr>
        <p:spPr bwMode="auto">
          <a:xfrm>
            <a:off x="9233430" y="3165793"/>
            <a:ext cx="1060450" cy="765175"/>
          </a:xfrm>
          <a:prstGeom prst="rect">
            <a:avLst/>
          </a:prstGeom>
          <a:solidFill>
            <a:srgbClr val="FFFF99"/>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effectLst/>
                <a:latin typeface="Arial" panose="020B0604020202020204" pitchFamily="34" charset="0"/>
                <a:ea typeface="Times New Roman" panose="02020603050405020304" pitchFamily="18" charset="0"/>
                <a:cs typeface="Arial" panose="020B0604020202020204" pitchFamily="34" charset="0"/>
              </a:rPr>
              <a:t>WAITING TIME</a:t>
            </a:r>
            <a:endParaRPr kumimoji="0" lang="en-GB" altLang="en-US" sz="2000" b="1" i="0" u="none" strike="noStrike" cap="none" normalizeH="0" baseline="0">
              <a:ln>
                <a:noFill/>
              </a:ln>
              <a:effectLst/>
              <a:latin typeface="Arial" panose="020B0604020202020204" pitchFamily="34" charset="0"/>
            </a:endParaRPr>
          </a:p>
        </p:txBody>
      </p:sp>
      <p:sp>
        <p:nvSpPr>
          <p:cNvPr id="39" name="Rectangle 36">
            <a:extLst>
              <a:ext uri="{FF2B5EF4-FFF2-40B4-BE49-F238E27FC236}">
                <a16:creationId xmlns:a16="http://schemas.microsoft.com/office/drawing/2014/main" id="{7A44B031-76CF-414B-B330-F7DD112A8713}"/>
              </a:ext>
            </a:extLst>
          </p:cNvPr>
          <p:cNvSpPr>
            <a:spLocks noChangeArrowheads="1"/>
          </p:cNvSpPr>
          <p:nvPr/>
        </p:nvSpPr>
        <p:spPr bwMode="auto">
          <a:xfrm>
            <a:off x="2472267" y="567025"/>
            <a:ext cx="18473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sz="2000" b="1"/>
          </a:p>
        </p:txBody>
      </p:sp>
      <p:sp>
        <p:nvSpPr>
          <p:cNvPr id="40" name="Rectangle 55">
            <a:extLst>
              <a:ext uri="{FF2B5EF4-FFF2-40B4-BE49-F238E27FC236}">
                <a16:creationId xmlns:a16="http://schemas.microsoft.com/office/drawing/2014/main" id="{06F0E203-E826-4B2C-A436-C958A6D51774}"/>
              </a:ext>
            </a:extLst>
          </p:cNvPr>
          <p:cNvSpPr>
            <a:spLocks noChangeArrowheads="1"/>
          </p:cNvSpPr>
          <p:nvPr/>
        </p:nvSpPr>
        <p:spPr bwMode="auto">
          <a:xfrm>
            <a:off x="2472267" y="795625"/>
            <a:ext cx="184731"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sz="2000" b="1"/>
          </a:p>
        </p:txBody>
      </p:sp>
    </p:spTree>
    <p:extLst>
      <p:ext uri="{BB962C8B-B14F-4D97-AF65-F5344CB8AC3E}">
        <p14:creationId xmlns:p14="http://schemas.microsoft.com/office/powerpoint/2010/main" val="3472531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48EA-9EAC-4D75-8CC6-33394139EC14}"/>
              </a:ext>
            </a:extLst>
          </p:cNvPr>
          <p:cNvSpPr>
            <a:spLocks noGrp="1"/>
          </p:cNvSpPr>
          <p:nvPr>
            <p:ph type="title"/>
          </p:nvPr>
        </p:nvSpPr>
        <p:spPr>
          <a:xfrm>
            <a:off x="2592926" y="624110"/>
            <a:ext cx="8911687" cy="1280890"/>
          </a:xfrm>
        </p:spPr>
        <p:txBody>
          <a:bodyPr>
            <a:normAutofit/>
          </a:bodyPr>
          <a:lstStyle/>
          <a:p>
            <a:r>
              <a:rPr lang="en-GB" sz="4000" b="1" dirty="0">
                <a:solidFill>
                  <a:schemeClr val="accent1"/>
                </a:solidFill>
              </a:rPr>
              <a:t>PESTLE analysis </a:t>
            </a:r>
            <a:endParaRPr lang="en-US" sz="4000" b="1" dirty="0">
              <a:solidFill>
                <a:schemeClr val="accent1"/>
              </a:solidFill>
            </a:endParaRPr>
          </a:p>
        </p:txBody>
      </p:sp>
      <p:graphicFrame>
        <p:nvGraphicFramePr>
          <p:cNvPr id="6" name="Content Placeholder 5">
            <a:extLst>
              <a:ext uri="{FF2B5EF4-FFF2-40B4-BE49-F238E27FC236}">
                <a16:creationId xmlns:a16="http://schemas.microsoft.com/office/drawing/2014/main" id="{E49F82D5-0789-4684-803C-F7A6E8ACA5B7}"/>
              </a:ext>
            </a:extLst>
          </p:cNvPr>
          <p:cNvGraphicFramePr>
            <a:graphicFrameLocks noGrp="1"/>
          </p:cNvGraphicFramePr>
          <p:nvPr>
            <p:ph idx="1"/>
            <p:extLst>
              <p:ext uri="{D42A27DB-BD31-4B8C-83A1-F6EECF244321}">
                <p14:modId xmlns:p14="http://schemas.microsoft.com/office/powerpoint/2010/main" val="1523938452"/>
              </p:ext>
            </p:extLst>
          </p:nvPr>
        </p:nvGraphicFramePr>
        <p:xfrm>
          <a:off x="1960880" y="1452880"/>
          <a:ext cx="9543733" cy="44589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9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tress map of the uk">
            <a:extLst>
              <a:ext uri="{FF2B5EF4-FFF2-40B4-BE49-F238E27FC236}">
                <a16:creationId xmlns:a16="http://schemas.microsoft.com/office/drawing/2014/main" id="{B1D28974-422E-44D9-9E68-D490E1EA99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2792" y="0"/>
            <a:ext cx="894654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217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369AE-47C0-4199-8015-C9361CD9FBE1}"/>
              </a:ext>
            </a:extLst>
          </p:cNvPr>
          <p:cNvSpPr>
            <a:spLocks noGrp="1"/>
          </p:cNvSpPr>
          <p:nvPr>
            <p:ph type="title"/>
          </p:nvPr>
        </p:nvSpPr>
        <p:spPr>
          <a:xfrm>
            <a:off x="1952845" y="306333"/>
            <a:ext cx="8911687" cy="1280890"/>
          </a:xfrm>
        </p:spPr>
        <p:txBody>
          <a:bodyPr/>
          <a:lstStyle/>
          <a:p>
            <a:r>
              <a:rPr lang="en-GB" b="1" dirty="0">
                <a:solidFill>
                  <a:schemeClr val="accent1"/>
                </a:solidFill>
              </a:rPr>
              <a:t>Solutions to prevent and reduce work stress</a:t>
            </a:r>
            <a:endParaRPr lang="en-US" dirty="0"/>
          </a:p>
        </p:txBody>
      </p:sp>
      <p:graphicFrame>
        <p:nvGraphicFramePr>
          <p:cNvPr id="4" name="Content Placeholder 3">
            <a:extLst>
              <a:ext uri="{FF2B5EF4-FFF2-40B4-BE49-F238E27FC236}">
                <a16:creationId xmlns:a16="http://schemas.microsoft.com/office/drawing/2014/main" id="{E1536A69-304C-4928-A964-B427C2D84239}"/>
              </a:ext>
            </a:extLst>
          </p:cNvPr>
          <p:cNvGraphicFramePr>
            <a:graphicFrameLocks noGrp="1"/>
          </p:cNvGraphicFramePr>
          <p:nvPr>
            <p:ph idx="1"/>
            <p:extLst>
              <p:ext uri="{D42A27DB-BD31-4B8C-83A1-F6EECF244321}">
                <p14:modId xmlns:p14="http://schemas.microsoft.com/office/powerpoint/2010/main" val="2289753735"/>
              </p:ext>
            </p:extLst>
          </p:nvPr>
        </p:nvGraphicFramePr>
        <p:xfrm>
          <a:off x="512543" y="1587223"/>
          <a:ext cx="9726612" cy="44278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AEE5B1FF-E3A0-476D-BBD5-EB4E1681A055}"/>
              </a:ext>
            </a:extLst>
          </p:cNvPr>
          <p:cNvPicPr>
            <a:picLocks noChangeAspect="1"/>
          </p:cNvPicPr>
          <p:nvPr/>
        </p:nvPicPr>
        <p:blipFill>
          <a:blip r:embed="rId7"/>
          <a:stretch>
            <a:fillRect/>
          </a:stretch>
        </p:blipFill>
        <p:spPr>
          <a:xfrm>
            <a:off x="10134600" y="558523"/>
            <a:ext cx="2057400" cy="2057400"/>
          </a:xfrm>
          <a:prstGeom prst="rect">
            <a:avLst/>
          </a:prstGeom>
        </p:spPr>
      </p:pic>
      <p:pic>
        <p:nvPicPr>
          <p:cNvPr id="6" name="Picture 5">
            <a:extLst>
              <a:ext uri="{FF2B5EF4-FFF2-40B4-BE49-F238E27FC236}">
                <a16:creationId xmlns:a16="http://schemas.microsoft.com/office/drawing/2014/main" id="{BE481886-8AAE-4ECA-AD8C-D62DC9C06150}"/>
              </a:ext>
            </a:extLst>
          </p:cNvPr>
          <p:cNvPicPr>
            <a:picLocks noChangeAspect="1"/>
          </p:cNvPicPr>
          <p:nvPr/>
        </p:nvPicPr>
        <p:blipFill>
          <a:blip r:embed="rId8"/>
          <a:stretch>
            <a:fillRect/>
          </a:stretch>
        </p:blipFill>
        <p:spPr>
          <a:xfrm>
            <a:off x="10159890" y="2400300"/>
            <a:ext cx="2057400" cy="2057400"/>
          </a:xfrm>
          <a:prstGeom prst="rect">
            <a:avLst/>
          </a:prstGeom>
        </p:spPr>
      </p:pic>
      <p:pic>
        <p:nvPicPr>
          <p:cNvPr id="7" name="Picture 6">
            <a:extLst>
              <a:ext uri="{FF2B5EF4-FFF2-40B4-BE49-F238E27FC236}">
                <a16:creationId xmlns:a16="http://schemas.microsoft.com/office/drawing/2014/main" id="{F42020F8-40EB-4316-A483-8C78EE38A30F}"/>
              </a:ext>
            </a:extLst>
          </p:cNvPr>
          <p:cNvPicPr>
            <a:picLocks noChangeAspect="1"/>
          </p:cNvPicPr>
          <p:nvPr/>
        </p:nvPicPr>
        <p:blipFill>
          <a:blip r:embed="rId9"/>
          <a:stretch>
            <a:fillRect/>
          </a:stretch>
        </p:blipFill>
        <p:spPr>
          <a:xfrm>
            <a:off x="10239155" y="4494267"/>
            <a:ext cx="2057400" cy="2057400"/>
          </a:xfrm>
          <a:prstGeom prst="rect">
            <a:avLst/>
          </a:prstGeom>
        </p:spPr>
      </p:pic>
    </p:spTree>
    <p:extLst>
      <p:ext uri="{BB962C8B-B14F-4D97-AF65-F5344CB8AC3E}">
        <p14:creationId xmlns:p14="http://schemas.microsoft.com/office/powerpoint/2010/main" val="128372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A73FD-75AB-4AE7-ACCE-42515EE9301F}"/>
              </a:ext>
            </a:extLst>
          </p:cNvPr>
          <p:cNvSpPr>
            <a:spLocks noGrp="1"/>
          </p:cNvSpPr>
          <p:nvPr>
            <p:ph type="title"/>
          </p:nvPr>
        </p:nvSpPr>
        <p:spPr>
          <a:xfrm>
            <a:off x="2328765" y="624110"/>
            <a:ext cx="8911687" cy="1280890"/>
          </a:xfrm>
        </p:spPr>
        <p:txBody>
          <a:bodyPr/>
          <a:lstStyle/>
          <a:p>
            <a:r>
              <a:rPr lang="en-GB" b="1" dirty="0">
                <a:solidFill>
                  <a:schemeClr val="accent1"/>
                </a:solidFill>
              </a:rPr>
              <a:t>Conclusion</a:t>
            </a:r>
            <a:endParaRPr lang="en-US" b="1" dirty="0">
              <a:solidFill>
                <a:schemeClr val="accent1"/>
              </a:solidFill>
            </a:endParaRPr>
          </a:p>
        </p:txBody>
      </p:sp>
      <p:sp>
        <p:nvSpPr>
          <p:cNvPr id="3" name="Content Placeholder 2">
            <a:extLst>
              <a:ext uri="{FF2B5EF4-FFF2-40B4-BE49-F238E27FC236}">
                <a16:creationId xmlns:a16="http://schemas.microsoft.com/office/drawing/2014/main" id="{4FAC1120-5FB9-44F3-8FB7-D38313543EC8}"/>
              </a:ext>
            </a:extLst>
          </p:cNvPr>
          <p:cNvSpPr>
            <a:spLocks noGrp="1"/>
          </p:cNvSpPr>
          <p:nvPr>
            <p:ph idx="1"/>
          </p:nvPr>
        </p:nvSpPr>
        <p:spPr>
          <a:xfrm>
            <a:off x="1330960" y="1905000"/>
            <a:ext cx="10173652" cy="4006222"/>
          </a:xfrm>
        </p:spPr>
        <p:txBody>
          <a:bodyPr/>
          <a:lstStyle/>
          <a:p>
            <a:r>
              <a:rPr lang="en-GB" sz="2400" i="1" dirty="0">
                <a:latin typeface="Arial" panose="020B0604020202020204" pitchFamily="34" charset="0"/>
                <a:ea typeface="Adobe Song Std L" panose="02020300000000000000" pitchFamily="18" charset="-128"/>
                <a:cs typeface="Arial" panose="020B0604020202020204" pitchFamily="34" charset="0"/>
              </a:rPr>
              <a:t>In conclusion, I can say that stress at work has become a major factor that affects our lives every day, it affects our mental and physical health.</a:t>
            </a:r>
          </a:p>
          <a:p>
            <a:r>
              <a:rPr lang="en-GB" sz="2400" i="1" dirty="0">
                <a:latin typeface="Arial" panose="020B0604020202020204" pitchFamily="34" charset="0"/>
                <a:ea typeface="Adobe Song Std L" panose="02020300000000000000" pitchFamily="18" charset="-128"/>
                <a:cs typeface="Arial" panose="020B0604020202020204" pitchFamily="34" charset="0"/>
              </a:rPr>
              <a:t>In order for this problem not to overcome us, we must find optimal solutions to diminish the impact of this problem and be happier.</a:t>
            </a:r>
          </a:p>
          <a:p>
            <a:r>
              <a:rPr lang="en-GB" sz="2400" i="1" dirty="0">
                <a:latin typeface="Arial" panose="020B0604020202020204" pitchFamily="34" charset="0"/>
                <a:ea typeface="Adobe Song Std L" panose="02020300000000000000" pitchFamily="18" charset="-128"/>
                <a:cs typeface="Arial" panose="020B0604020202020204" pitchFamily="34" charset="0"/>
              </a:rPr>
              <a:t>And if we have the opportunity to choose a job that brings us pleasure, we can certainly declare that stress at work does not influence us.</a:t>
            </a:r>
          </a:p>
          <a:p>
            <a:pPr marL="0" indent="0">
              <a:buNone/>
            </a:pPr>
            <a:endParaRPr lang="en-US" sz="2000" dirty="0"/>
          </a:p>
        </p:txBody>
      </p:sp>
    </p:spTree>
    <p:extLst>
      <p:ext uri="{BB962C8B-B14F-4D97-AF65-F5344CB8AC3E}">
        <p14:creationId xmlns:p14="http://schemas.microsoft.com/office/powerpoint/2010/main" val="801791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Thank you for your attention! Or how to &amp;quot;sink&amp;quot; the presentation - Reprezent">
            <a:extLst>
              <a:ext uri="{FF2B5EF4-FFF2-40B4-BE49-F238E27FC236}">
                <a16:creationId xmlns:a16="http://schemas.microsoft.com/office/drawing/2014/main" id="{7D6F1C9B-B854-413A-B6D5-63FF2B7441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24191" y="243840"/>
            <a:ext cx="7743618" cy="5807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945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F7E9-3E16-4D1B-BB5E-A54E72D70BEA}"/>
              </a:ext>
            </a:extLst>
          </p:cNvPr>
          <p:cNvSpPr>
            <a:spLocks noGrp="1"/>
          </p:cNvSpPr>
          <p:nvPr>
            <p:ph type="title"/>
          </p:nvPr>
        </p:nvSpPr>
        <p:spPr>
          <a:xfrm>
            <a:off x="1625404" y="320638"/>
            <a:ext cx="9404723" cy="1400530"/>
          </a:xfrm>
        </p:spPr>
        <p:txBody>
          <a:bodyPr/>
          <a:lstStyle/>
          <a:p>
            <a:r>
              <a:rPr lang="en-GB" b="1" dirty="0" err="1">
                <a:solidFill>
                  <a:schemeClr val="accent1"/>
                </a:solidFill>
              </a:rPr>
              <a:t>Referinces</a:t>
            </a:r>
            <a:endParaRPr lang="en-US" b="1" dirty="0">
              <a:solidFill>
                <a:schemeClr val="accent1"/>
              </a:solidFill>
            </a:endParaRPr>
          </a:p>
        </p:txBody>
      </p:sp>
      <p:sp>
        <p:nvSpPr>
          <p:cNvPr id="6" name="TextBox 5">
            <a:extLst>
              <a:ext uri="{FF2B5EF4-FFF2-40B4-BE49-F238E27FC236}">
                <a16:creationId xmlns:a16="http://schemas.microsoft.com/office/drawing/2014/main" id="{4BBFD775-61B5-4CD2-867F-A5C07636FA48}"/>
              </a:ext>
            </a:extLst>
          </p:cNvPr>
          <p:cNvSpPr txBox="1"/>
          <p:nvPr/>
        </p:nvSpPr>
        <p:spPr>
          <a:xfrm>
            <a:off x="1625404" y="1242963"/>
            <a:ext cx="10241281" cy="4845942"/>
          </a:xfrm>
          <a:prstGeom prst="rect">
            <a:avLst/>
          </a:prstGeom>
          <a:noFill/>
        </p:spPr>
        <p:txBody>
          <a:bodyPr wrap="square">
            <a:spAutoFit/>
          </a:bodyPr>
          <a:lstStyle/>
          <a:p>
            <a:pPr marL="342900" lvl="0" indent="-342900">
              <a:lnSpc>
                <a:spcPct val="107000"/>
              </a:lnSpc>
              <a:spcAft>
                <a:spcPts val="800"/>
              </a:spcAft>
              <a:buFont typeface="+mj-lt"/>
              <a:buAutoNum type="arabicPeriod"/>
              <a:tabLst>
                <a:tab pos="457200" algn="l"/>
              </a:tabLst>
            </a:pPr>
            <a:r>
              <a:rPr lang="en-GB" sz="1600" dirty="0" err="1">
                <a:effectLst/>
                <a:latin typeface="Arial" panose="020B0604020202020204" pitchFamily="34" charset="0"/>
                <a:ea typeface="Calibri" panose="020F0502020204030204" pitchFamily="34" charset="0"/>
                <a:cs typeface="Arial" panose="020B0604020202020204" pitchFamily="34" charset="0"/>
              </a:rPr>
              <a:t>Ahola</a:t>
            </a:r>
            <a:r>
              <a:rPr lang="en-GB" sz="1600" dirty="0">
                <a:effectLst/>
                <a:latin typeface="Arial" panose="020B0604020202020204" pitchFamily="34" charset="0"/>
                <a:ea typeface="Calibri" panose="020F0502020204030204" pitchFamily="34" charset="0"/>
                <a:cs typeface="Arial" panose="020B0604020202020204" pitchFamily="34" charset="0"/>
              </a:rPr>
              <a:t>, K., </a:t>
            </a:r>
            <a:r>
              <a:rPr lang="en-GB" sz="1600" dirty="0" err="1">
                <a:effectLst/>
                <a:latin typeface="Arial" panose="020B0604020202020204" pitchFamily="34" charset="0"/>
                <a:ea typeface="Calibri" panose="020F0502020204030204" pitchFamily="34" charset="0"/>
                <a:cs typeface="Arial" panose="020B0604020202020204" pitchFamily="34" charset="0"/>
              </a:rPr>
              <a:t>Toppinen</a:t>
            </a:r>
            <a:r>
              <a:rPr lang="en-GB" sz="1600" dirty="0">
                <a:effectLst/>
                <a:latin typeface="Arial" panose="020B0604020202020204" pitchFamily="34" charset="0"/>
                <a:ea typeface="Calibri" panose="020F0502020204030204" pitchFamily="34" charset="0"/>
                <a:cs typeface="Arial" panose="020B0604020202020204" pitchFamily="34" charset="0"/>
              </a:rPr>
              <a:t>-Tanner, S., </a:t>
            </a:r>
            <a:r>
              <a:rPr lang="en-GB" sz="1600" dirty="0" err="1">
                <a:effectLst/>
                <a:latin typeface="Arial" panose="020B0604020202020204" pitchFamily="34" charset="0"/>
                <a:ea typeface="Calibri" panose="020F0502020204030204" pitchFamily="34" charset="0"/>
                <a:cs typeface="Arial" panose="020B0604020202020204" pitchFamily="34" charset="0"/>
              </a:rPr>
              <a:t>Seppänen</a:t>
            </a:r>
            <a:r>
              <a:rPr lang="en-GB" sz="1600" dirty="0">
                <a:effectLst/>
                <a:latin typeface="Arial" panose="020B0604020202020204" pitchFamily="34" charset="0"/>
                <a:ea typeface="Calibri" panose="020F0502020204030204" pitchFamily="34" charset="0"/>
                <a:cs typeface="Arial" panose="020B0604020202020204" pitchFamily="34" charset="0"/>
              </a:rPr>
              <a:t>, J. (2017). Interventions to alleviate burnout symptoms and support return to work among employees with burnout: Systematic review and meta-analysis. Burnout Research, 4, 1–11</a:t>
            </a: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Alston, M.H. 1986. Occupational suicide among women. Issues in Mental Health Nursing, 8:109-119</a:t>
            </a: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US" sz="1600" dirty="0">
                <a:effectLst/>
                <a:latin typeface="Arial" panose="020B0604020202020204" pitchFamily="34" charset="0"/>
                <a:ea typeface="Calibri" panose="020F0502020204030204" pitchFamily="34" charset="0"/>
                <a:cs typeface="Arial" panose="020B0604020202020204" pitchFamily="34" charset="0"/>
              </a:rPr>
              <a:t>Hamlett , C.  (2019) : How Stress Affects Your Work Performance </a:t>
            </a:r>
            <a:r>
              <a:rPr lang="en-US" sz="16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2"/>
              </a:rPr>
              <a:t>https://smallbusiness.chron.com/stress-affects-work-performance-18040.html</a:t>
            </a: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US" sz="16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https://www.perkbox.com/uk/resources/library/2020-workplace-stress-survey  (</a:t>
            </a:r>
            <a:r>
              <a:rPr lang="en-US" sz="16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accesed</a:t>
            </a:r>
            <a:r>
              <a:rPr lang="en-US" sz="1600" dirty="0">
                <a:effectLst/>
                <a:latin typeface="Arial" panose="020B0604020202020204" pitchFamily="34" charset="0"/>
                <a:ea typeface="Calibri" panose="020F0502020204030204" pitchFamily="34" charset="0"/>
                <a:cs typeface="Arial" panose="020B0604020202020204" pitchFamily="34" charset="0"/>
              </a:rPr>
              <a:t> on 08/11/2021)</a:t>
            </a:r>
          </a:p>
          <a:p>
            <a:pPr marL="342900" lvl="0" indent="-342900">
              <a:lnSpc>
                <a:spcPct val="107000"/>
              </a:lnSpc>
              <a:spcAft>
                <a:spcPts val="800"/>
              </a:spcAft>
              <a:buFont typeface="+mj-lt"/>
              <a:buAutoNum type="arabicPeriod"/>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McLaney, M. , &amp; Hurrell, J.J. 1988. Control, stress, and job satisfaction. Work and Stress, 2:217-224.</a:t>
            </a: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600" dirty="0" err="1">
                <a:effectLst/>
                <a:latin typeface="Arial" panose="020B0604020202020204" pitchFamily="34" charset="0"/>
                <a:ea typeface="Calibri" panose="020F0502020204030204" pitchFamily="34" charset="0"/>
                <a:cs typeface="Arial" panose="020B0604020202020204" pitchFamily="34" charset="0"/>
              </a:rPr>
              <a:t>Salvendy</a:t>
            </a:r>
            <a:r>
              <a:rPr lang="en-GB" sz="1600" dirty="0">
                <a:effectLst/>
                <a:latin typeface="Arial" panose="020B0604020202020204" pitchFamily="34" charset="0"/>
                <a:ea typeface="Calibri" panose="020F0502020204030204" pitchFamily="34" charset="0"/>
                <a:cs typeface="Arial" panose="020B0604020202020204" pitchFamily="34" charset="0"/>
              </a:rPr>
              <a:t>, G. , &amp; Smith, M.J. 1981. Machine pacing and occupational stress. London: Taylor and Francis.</a:t>
            </a: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US" sz="1600" dirty="0">
                <a:effectLst/>
                <a:latin typeface="Arial" panose="020B0604020202020204" pitchFamily="34" charset="0"/>
                <a:ea typeface="Calibri" panose="020F0502020204030204" pitchFamily="34" charset="0"/>
                <a:cs typeface="Arial" panose="020B0604020202020204" pitchFamily="34" charset="0"/>
              </a:rPr>
              <a:t>Stress Management: How to Reduce, Prevent, and Cope with </a:t>
            </a:r>
            <a:r>
              <a:rPr lang="en-US" sz="1600" dirty="0" err="1">
                <a:effectLst/>
                <a:latin typeface="Arial" panose="020B0604020202020204" pitchFamily="34" charset="0"/>
                <a:ea typeface="Calibri" panose="020F0502020204030204" pitchFamily="34" charset="0"/>
                <a:cs typeface="Arial" panose="020B0604020202020204" pitchFamily="34" charset="0"/>
              </a:rPr>
              <a:t>Stress</a:t>
            </a:r>
            <a:r>
              <a:rPr lang="en-US" sz="1600" i="1" dirty="0" err="1">
                <a:effectLst/>
                <a:latin typeface="Arial" panose="020B0604020202020204" pitchFamily="34" charset="0"/>
                <a:ea typeface="Calibri" panose="020F0502020204030204" pitchFamily="34" charset="0"/>
                <a:cs typeface="Arial" panose="020B0604020202020204" pitchFamily="34" charset="0"/>
              </a:rPr>
              <a:t>Lawrence</a:t>
            </a:r>
            <a:r>
              <a:rPr lang="en-US" sz="1600" i="1" dirty="0">
                <a:effectLst/>
                <a:latin typeface="Arial" panose="020B0604020202020204" pitchFamily="34" charset="0"/>
                <a:ea typeface="Calibri" panose="020F0502020204030204" pitchFamily="34" charset="0"/>
                <a:cs typeface="Arial" panose="020B0604020202020204" pitchFamily="34" charset="0"/>
              </a:rPr>
              <a:t> Robinson, Melinda Smith, MA, Robert Segal, MA, H(elpguide.org</a:t>
            </a:r>
            <a:r>
              <a:rPr lang="en-US" sz="1600" dirty="0">
                <a:effectLst/>
                <a:latin typeface="Arial" panose="020B0604020202020204" pitchFamily="34" charset="0"/>
                <a:ea typeface="Calibri" panose="020F0502020204030204" pitchFamily="34" charset="0"/>
                <a:cs typeface="Arial" panose="020B0604020202020204" pitchFamily="34" charset="0"/>
              </a:rPr>
              <a:t> (2011)</a:t>
            </a:r>
          </a:p>
          <a:p>
            <a:pPr marL="342900" lvl="0" indent="-342900">
              <a:lnSpc>
                <a:spcPct val="107000"/>
              </a:lnSpc>
              <a:spcAft>
                <a:spcPts val="800"/>
              </a:spcAft>
              <a:buFont typeface="+mj-lt"/>
              <a:buAutoNum type="arabicPeriod"/>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Taylor C, Graham J, Potts </a:t>
            </a:r>
            <a:r>
              <a:rPr lang="en-GB" sz="1600" dirty="0" err="1">
                <a:effectLst/>
                <a:latin typeface="Arial" panose="020B0604020202020204" pitchFamily="34" charset="0"/>
                <a:ea typeface="Calibri" panose="020F0502020204030204" pitchFamily="34" charset="0"/>
                <a:cs typeface="Arial" panose="020B0604020202020204" pitchFamily="34" charset="0"/>
              </a:rPr>
              <a:t>HWW,</a:t>
            </a:r>
            <a:r>
              <a:rPr lang="en-GB" sz="1600" i="1" dirty="0" err="1">
                <a:effectLst/>
                <a:latin typeface="Arial" panose="020B0604020202020204" pitchFamily="34" charset="0"/>
                <a:ea typeface="Calibri" panose="020F0502020204030204" pitchFamily="34" charset="0"/>
                <a:cs typeface="Arial" panose="020B0604020202020204" pitchFamily="34" charset="0"/>
              </a:rPr>
              <a:t>et</a:t>
            </a:r>
            <a:r>
              <a:rPr lang="en-GB" sz="1600" i="1" dirty="0">
                <a:effectLst/>
                <a:latin typeface="Arial" panose="020B0604020202020204" pitchFamily="34" charset="0"/>
                <a:ea typeface="Calibri" panose="020F0502020204030204" pitchFamily="34" charset="0"/>
                <a:cs typeface="Arial" panose="020B0604020202020204" pitchFamily="34" charset="0"/>
              </a:rPr>
              <a:t> al</a:t>
            </a:r>
            <a:r>
              <a:rPr lang="en-GB" sz="1600" dirty="0">
                <a:effectLst/>
                <a:latin typeface="Arial" panose="020B0604020202020204" pitchFamily="34" charset="0"/>
                <a:ea typeface="Calibri" panose="020F0502020204030204" pitchFamily="34" charset="0"/>
                <a:cs typeface="Arial" panose="020B0604020202020204" pitchFamily="34" charset="0"/>
              </a:rPr>
              <a:t>. The impact of hospital consultants’ poor mental health on patient care. Br J Psychiatry 2007;</a:t>
            </a:r>
            <a:r>
              <a:rPr lang="en-GB" sz="1600" b="1" dirty="0">
                <a:effectLst/>
                <a:latin typeface="Arial" panose="020B0604020202020204" pitchFamily="34" charset="0"/>
                <a:ea typeface="Calibri" panose="020F0502020204030204" pitchFamily="34" charset="0"/>
                <a:cs typeface="Arial" panose="020B0604020202020204" pitchFamily="34" charset="0"/>
              </a:rPr>
              <a:t>190</a:t>
            </a:r>
            <a:r>
              <a:rPr lang="en-GB" sz="1600" dirty="0">
                <a:effectLst/>
                <a:latin typeface="Arial" panose="020B0604020202020204" pitchFamily="34" charset="0"/>
                <a:ea typeface="Calibri" panose="020F0502020204030204" pitchFamily="34" charset="0"/>
                <a:cs typeface="Arial" panose="020B0604020202020204" pitchFamily="34" charset="0"/>
              </a:rPr>
              <a:t>:268–9.</a:t>
            </a:r>
            <a:endParaRPr lang="en-US" sz="1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Weiss, H.M. , &amp; Adler, S. 1984. Personality and organizational </a:t>
            </a:r>
            <a:r>
              <a:rPr lang="en-GB" sz="1600" dirty="0" err="1">
                <a:effectLst/>
                <a:latin typeface="Arial" panose="020B0604020202020204" pitchFamily="34" charset="0"/>
                <a:ea typeface="Calibri" panose="020F0502020204030204" pitchFamily="34" charset="0"/>
                <a:cs typeface="Arial" panose="020B0604020202020204" pitchFamily="34" charset="0"/>
              </a:rPr>
              <a:t>behavior</a:t>
            </a:r>
            <a:r>
              <a:rPr lang="en-GB" sz="1600" dirty="0">
                <a:effectLst/>
                <a:latin typeface="Arial" panose="020B0604020202020204" pitchFamily="34" charset="0"/>
                <a:ea typeface="Calibri" panose="020F0502020204030204" pitchFamily="34" charset="0"/>
                <a:cs typeface="Arial" panose="020B0604020202020204" pitchFamily="34" charset="0"/>
              </a:rPr>
              <a:t>. Research in Organizational </a:t>
            </a:r>
            <a:r>
              <a:rPr lang="en-GB" sz="1600" dirty="0" err="1">
                <a:effectLst/>
                <a:latin typeface="Arial" panose="020B0604020202020204" pitchFamily="34" charset="0"/>
                <a:ea typeface="Calibri" panose="020F0502020204030204" pitchFamily="34" charset="0"/>
                <a:cs typeface="Arial" panose="020B0604020202020204" pitchFamily="34" charset="0"/>
              </a:rPr>
              <a:t>Behavior</a:t>
            </a:r>
            <a:r>
              <a:rPr lang="en-GB" sz="1600" dirty="0">
                <a:effectLst/>
                <a:latin typeface="Arial" panose="020B0604020202020204" pitchFamily="34" charset="0"/>
                <a:ea typeface="Calibri" panose="020F0502020204030204" pitchFamily="34" charset="0"/>
                <a:cs typeface="Arial" panose="020B0604020202020204" pitchFamily="34" charset="0"/>
              </a:rPr>
              <a:t>, 6: 1-50.</a:t>
            </a:r>
            <a:endParaRPr lang="en-GB" b="0" i="0" kern="12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990233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1448</TotalTime>
  <Words>638</Words>
  <Application>Microsoft Office PowerPoint</Application>
  <PresentationFormat>Widescreen</PresentationFormat>
  <Paragraphs>65</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Arial-BoldMT</vt:lpstr>
      <vt:lpstr>Calibri</vt:lpstr>
      <vt:lpstr>Century Gothic</vt:lpstr>
      <vt:lpstr>Wingdings 3</vt:lpstr>
      <vt:lpstr>Wisp</vt:lpstr>
      <vt:lpstr> </vt:lpstr>
      <vt:lpstr>Stress to the workplace </vt:lpstr>
      <vt:lpstr>Effects of stress at the workplace</vt:lpstr>
      <vt:lpstr>Fishbourne diagrame </vt:lpstr>
      <vt:lpstr>PESTLE analysis </vt:lpstr>
      <vt:lpstr>PowerPoint Presentation</vt:lpstr>
      <vt:lpstr>Solutions to prevent and reduce work stress</vt:lpstr>
      <vt:lpstr>Conclusion</vt:lpstr>
      <vt:lpstr>PowerPoint Presentation</vt:lpstr>
      <vt:lpstr>Referinces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Andriana Migaes (2026738)</dc:creator>
  <cp:lastModifiedBy>Andriana Migaes (2026738)</cp:lastModifiedBy>
  <cp:revision>9</cp:revision>
  <dcterms:created xsi:type="dcterms:W3CDTF">2021-10-27T09:07:50Z</dcterms:created>
  <dcterms:modified xsi:type="dcterms:W3CDTF">2021-11-16T14:49:39Z</dcterms:modified>
</cp:coreProperties>
</file>