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56" r:id="rId5"/>
    <p:sldId id="257" r:id="rId6"/>
    <p:sldId id="262" r:id="rId7"/>
    <p:sldId id="263" r:id="rId8"/>
    <p:sldId id="258" r:id="rId9"/>
    <p:sldId id="259" r:id="rId10"/>
    <p:sldId id="260" r:id="rId11"/>
    <p:sldId id="261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AF28F"/>
    <a:srgbClr val="BAE18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FE06DA-8CA0-487F-AC97-10B38691DB4C}" v="4" dt="2026-10-22T19:36:15.1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 Downing (2501427)" userId="8a61a55d-013f-4ea2-bb77-253d49966299" providerId="ADAL" clId="{9693DF84-232F-47B9-A3B6-7D7924A81FBB}"/>
    <pc:docChg chg="undo custSel modSld">
      <pc:chgData name="Flo Downing (2501427)" userId="8a61a55d-013f-4ea2-bb77-253d49966299" providerId="ADAL" clId="{9693DF84-232F-47B9-A3B6-7D7924A81FBB}" dt="2026-10-23T01:39:20.977" v="13" actId="21"/>
      <pc:docMkLst>
        <pc:docMk/>
      </pc:docMkLst>
      <pc:sldChg chg="delSp modSp mod">
        <pc:chgData name="Flo Downing (2501427)" userId="8a61a55d-013f-4ea2-bb77-253d49966299" providerId="ADAL" clId="{9693DF84-232F-47B9-A3B6-7D7924A81FBB}" dt="2026-10-23T01:39:20.977" v="13" actId="21"/>
        <pc:sldMkLst>
          <pc:docMk/>
          <pc:sldMk cId="779213631" sldId="256"/>
        </pc:sldMkLst>
        <pc:spChg chg="mod">
          <ac:chgData name="Flo Downing (2501427)" userId="8a61a55d-013f-4ea2-bb77-253d49966299" providerId="ADAL" clId="{9693DF84-232F-47B9-A3B6-7D7924A81FBB}" dt="2026-10-22T19:37:54.861" v="11" actId="2711"/>
          <ac:spMkLst>
            <pc:docMk/>
            <pc:sldMk cId="779213631" sldId="256"/>
            <ac:spMk id="2" creationId="{B326D05F-8F0B-7896-15BE-8D040B909CD5}"/>
          </ac:spMkLst>
        </pc:spChg>
        <pc:spChg chg="del mod">
          <ac:chgData name="Flo Downing (2501427)" userId="8a61a55d-013f-4ea2-bb77-253d49966299" providerId="ADAL" clId="{9693DF84-232F-47B9-A3B6-7D7924A81FBB}" dt="2026-10-23T01:39:20.977" v="13" actId="21"/>
          <ac:spMkLst>
            <pc:docMk/>
            <pc:sldMk cId="779213631" sldId="256"/>
            <ac:spMk id="3" creationId="{CE30622D-111B-D454-1D80-7E73B2740E38}"/>
          </ac:spMkLst>
        </pc:spChg>
      </pc:sldChg>
      <pc:sldChg chg="modSp mod">
        <pc:chgData name="Flo Downing (2501427)" userId="8a61a55d-013f-4ea2-bb77-253d49966299" providerId="ADAL" clId="{9693DF84-232F-47B9-A3B6-7D7924A81FBB}" dt="2026-10-22T19:37:02.689" v="9" actId="14100"/>
        <pc:sldMkLst>
          <pc:docMk/>
          <pc:sldMk cId="543290981" sldId="260"/>
        </pc:sldMkLst>
        <pc:spChg chg="mod">
          <ac:chgData name="Flo Downing (2501427)" userId="8a61a55d-013f-4ea2-bb77-253d49966299" providerId="ADAL" clId="{9693DF84-232F-47B9-A3B6-7D7924A81FBB}" dt="2026-10-22T19:37:02.689" v="9" actId="14100"/>
          <ac:spMkLst>
            <pc:docMk/>
            <pc:sldMk cId="543290981" sldId="260"/>
            <ac:spMk id="3" creationId="{00B86807-D6D6-9027-E3F4-C8D0A06F644E}"/>
          </ac:spMkLst>
        </pc:spChg>
      </pc:sldChg>
      <pc:sldChg chg="modSp mod">
        <pc:chgData name="Flo Downing (2501427)" userId="8a61a55d-013f-4ea2-bb77-253d49966299" providerId="ADAL" clId="{9693DF84-232F-47B9-A3B6-7D7924A81FBB}" dt="2026-10-22T19:36:38.325" v="7" actId="20577"/>
        <pc:sldMkLst>
          <pc:docMk/>
          <pc:sldMk cId="2013566066" sldId="264"/>
        </pc:sldMkLst>
        <pc:spChg chg="mod">
          <ac:chgData name="Flo Downing (2501427)" userId="8a61a55d-013f-4ea2-bb77-253d49966299" providerId="ADAL" clId="{9693DF84-232F-47B9-A3B6-7D7924A81FBB}" dt="2026-10-22T19:36:38.325" v="7" actId="20577"/>
          <ac:spMkLst>
            <pc:docMk/>
            <pc:sldMk cId="2013566066" sldId="264"/>
            <ac:spMk id="3" creationId="{587DB783-5C00-DCBE-C55B-5819DCBCC7E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4BE34A-2FCE-4E06-A233-E5726E873F70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7834C-B08B-466C-9EC5-897D7A3D0C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016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17834C-B08B-466C-9EC5-897D7A3D0CB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393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5CB86-1127-1E08-7E8B-CEDD486FE2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E6FDB5-735D-7585-F432-54B03BE99E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60B976-66CE-62BB-EE58-44C391025F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7E41C-E582-4AD3-8BAD-4CF20FEC2FAF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A41FBC-CDA4-08BA-EAF7-A17965380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5598B6-3B2F-7EC6-8C7E-1555D3EB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E27BE-DB4F-4CA3-AD27-370AC02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470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86C5D-EEA3-3F47-5097-7317B8D4D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4476C-1F27-6E94-10D3-0DEF33B9B8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8A65FC-71E3-A482-751A-5C0740BBD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7E41C-E582-4AD3-8BAD-4CF20FEC2FAF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13057-EC9E-FE51-46ED-743E8F1D3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1B5308-7B2C-9A54-675E-011DCE75C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E27BE-DB4F-4CA3-AD27-370AC02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236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CD14B-641B-7A8D-B5BC-419A5B596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32A179-D450-84D5-7C68-164F7F8D33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95966-F615-1B47-537F-4D83C7EF0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7E41C-E582-4AD3-8BAD-4CF20FEC2FAF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550CB-F16C-D9C8-9201-0127FA551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959829-A70F-7F9F-0CDF-1AE081B5F6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E27BE-DB4F-4CA3-AD27-370AC02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056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5E0DAB-A8CD-4846-24AA-19822002D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9EA9BB-7C88-E976-B688-EF0B40BD1F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01F2FE-B667-12B3-CF1F-3B145FA9B0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D9C9FC-4921-4DFF-61C6-B632DD54A4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7E41C-E582-4AD3-8BAD-4CF20FEC2FAF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5C63A7-B070-4392-4BBA-AF8FD4399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A90AF1-0EDD-3FFE-CDF7-448407AE3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E27BE-DB4F-4CA3-AD27-370AC02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075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E01A9-16FC-5376-B83A-ACB4548FA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D1CF19-654B-AB65-BE1D-6686D29B9E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8F88D6-1BB5-9882-0535-FA7448939C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933DB0-62DA-151B-DB77-EDAE4CDCED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C095D5-EE07-AEC5-B601-2FE3F56DF1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EA84C3-162B-9EC5-673B-B738D321E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7E41C-E582-4AD3-8BAD-4CF20FEC2FAF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E43FF5-DA38-4F73-2C31-F9562354F7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47AAAA-D3D1-ADB7-8FCF-AD5822015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E27BE-DB4F-4CA3-AD27-370AC02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901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222AB-3108-6591-1242-B545C69FB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BB2E3E-9B89-D95D-E305-3C7B3C2E9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7E41C-E582-4AD3-8BAD-4CF20FEC2FAF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306B92-430B-AA1D-A8A1-D637B9D950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209FD4-0EDE-D1F1-17DF-7F1015E7A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E27BE-DB4F-4CA3-AD27-370AC02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941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30136E-AA01-80F3-030A-9BE3A9745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7E41C-E582-4AD3-8BAD-4CF20FEC2FAF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CD3EAC-27D6-F67D-5459-EEF7F94BEA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08ECC-0B89-FB56-C095-D14E8DDBE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E27BE-DB4F-4CA3-AD27-370AC02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779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5FF2C-282B-2BA8-FC6F-5CAFE3CB6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D2804-3B71-E305-1B44-23057E113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C3509E-DC9F-F8BC-0329-69F3C76737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3664E-72A5-0079-DE18-740687965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7E41C-E582-4AD3-8BAD-4CF20FEC2FAF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6210BB-5B50-2C17-515B-0C5770E0F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7E0A60-A266-4ADD-0ADA-4B999A5D1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E27BE-DB4F-4CA3-AD27-370AC02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927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598D6-665B-A009-937F-F8FBB947E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9ED27A-3E6B-035A-ACA2-23D9BB4D87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E50058-1F27-F6BE-1299-47241150A0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D33A1C-4847-5521-81E5-DCE0DCF67A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7E41C-E582-4AD3-8BAD-4CF20FEC2FAF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19C6AA-899A-E9F2-6819-21ADD2FC0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218F4-E122-8D1B-56DA-D8E7CA9AB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E27BE-DB4F-4CA3-AD27-370AC02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561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4539F-B879-0A92-63D8-2A9DE35C9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292F6B-2EA0-A709-22C7-AE1B5C7003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AB60D6-78D7-4ED2-456F-6079B33CB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7E41C-E582-4AD3-8BAD-4CF20FEC2FAF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EA40B8-8FD5-BA75-B390-27EB43826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E37D4-365A-166C-9E82-B9706D557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E27BE-DB4F-4CA3-AD27-370AC02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7854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3D0B49F-9148-C729-ABA8-80AACAE6DA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3EE42A-90F8-FCB6-7E3E-17B684C3F9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DCAB74-CEF3-23AE-2C7B-A713FFF2D8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7E41C-E582-4AD3-8BAD-4CF20FEC2FAF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D97003-C8D6-C670-6324-4F424E81F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822579-A7A0-DD39-A474-F3D2F3C77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E27BE-DB4F-4CA3-AD27-370AC02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119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F28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E6C17F-5F89-B8FE-2B33-41D45E0EF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D1696B-AD25-8F38-95EB-3FABD89DCC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4F0102-DDBF-8173-BF5A-1750EBDF58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827E41C-E582-4AD3-8BAD-4CF20FEC2FAF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8FFC22-2BF4-34D0-AE27-D8A3B82DB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F14B2-0A5D-05C3-5914-3892FB1EAE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07E27BE-DB4F-4CA3-AD27-370AC02703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452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764/aja.118.1.000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6D05F-8F0B-7896-15BE-8D040B909C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76200" y="2428081"/>
            <a:ext cx="12268200" cy="1655762"/>
          </a:xfrm>
        </p:spPr>
        <p:txBody>
          <a:bodyPr>
            <a:normAutofit fontScale="90000"/>
          </a:bodyPr>
          <a:lstStyle/>
          <a:p>
            <a:r>
              <a:rPr lang="en-GB" dirty="0"/>
              <a:t>The Fallen and Their Swords: A New Explanation for the Rise of the Shaft Graves</a:t>
            </a:r>
          </a:p>
        </p:txBody>
      </p:sp>
    </p:spTree>
    <p:extLst>
      <p:ext uri="{BB962C8B-B14F-4D97-AF65-F5344CB8AC3E}">
        <p14:creationId xmlns:p14="http://schemas.microsoft.com/office/powerpoint/2010/main" val="779213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6432F-B355-1237-536C-77A0AD3FC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1543" y="0"/>
            <a:ext cx="5921828" cy="1325563"/>
          </a:xfrm>
        </p:spPr>
        <p:txBody>
          <a:bodyPr/>
          <a:lstStyle/>
          <a:p>
            <a:r>
              <a:rPr lang="en-GB" dirty="0"/>
              <a:t>Data: Quantity of Swords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2966B9F-54AD-F0BB-2B3E-656624EEB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400" y="1099457"/>
            <a:ext cx="8752114" cy="5595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2849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4E2F90-7519-7D28-CF1C-E72DB22F45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6E807CF-3BA4-9B44-F40B-7C998DE216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021" y="191638"/>
            <a:ext cx="9789958" cy="6474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908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419E0B-6FD9-37BA-2263-E72422BEF6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8F212-AAA8-95A0-CB7A-1E6EEC895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9386" y="0"/>
            <a:ext cx="5693228" cy="1325563"/>
          </a:xfrm>
        </p:spPr>
        <p:txBody>
          <a:bodyPr/>
          <a:lstStyle/>
          <a:p>
            <a:r>
              <a:rPr lang="en-GB" dirty="0"/>
              <a:t>Data: Quality of Swords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C12B0A-C2AC-8EBC-1DC2-5D6DA96103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8207" y="1068023"/>
            <a:ext cx="8255586" cy="5411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630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1DDA830-D86D-3A72-F4C4-F6BF0F5163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20"/>
          <a:stretch>
            <a:fillRect/>
          </a:stretch>
        </p:blipFill>
        <p:spPr>
          <a:xfrm>
            <a:off x="8338457" y="239485"/>
            <a:ext cx="3015343" cy="63790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C38F28-F2C2-09B6-7AFB-5AED08A82D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06" r="14175" b="6513"/>
          <a:stretch>
            <a:fillRect/>
          </a:stretch>
        </p:blipFill>
        <p:spPr>
          <a:xfrm>
            <a:off x="838200" y="239485"/>
            <a:ext cx="2514600" cy="633313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87A5675-0580-8D27-9937-58B6B7B385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1709" y="259798"/>
            <a:ext cx="2627838" cy="629251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B57A55D-4FA2-15A5-4AC4-FE1587AA4DAD}"/>
              </a:ext>
            </a:extLst>
          </p:cNvPr>
          <p:cNvSpPr txBox="1"/>
          <p:nvPr/>
        </p:nvSpPr>
        <p:spPr>
          <a:xfrm>
            <a:off x="8338456" y="6552309"/>
            <a:ext cx="43760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Blade 764, GCA, Grave V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F537156-980D-4260-C46F-9CAA09D45FB2}"/>
              </a:ext>
            </a:extLst>
          </p:cNvPr>
          <p:cNvSpPr txBox="1"/>
          <p:nvPr/>
        </p:nvSpPr>
        <p:spPr>
          <a:xfrm>
            <a:off x="729343" y="655230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Blade 748, GCA, Grave V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12006B5-8799-9CBC-CC92-E99FA7376F3B}"/>
              </a:ext>
            </a:extLst>
          </p:cNvPr>
          <p:cNvSpPr txBox="1"/>
          <p:nvPr/>
        </p:nvSpPr>
        <p:spPr>
          <a:xfrm>
            <a:off x="3646716" y="6488668"/>
            <a:ext cx="63572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Pommel and 2 swords from GCA, Grave V</a:t>
            </a:r>
          </a:p>
        </p:txBody>
      </p:sp>
    </p:spTree>
    <p:extLst>
      <p:ext uri="{BB962C8B-B14F-4D97-AF65-F5344CB8AC3E}">
        <p14:creationId xmlns:p14="http://schemas.microsoft.com/office/powerpoint/2010/main" val="4091797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4BA7B-7B2E-717D-3E0C-8ED807B8C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857" y="103981"/>
            <a:ext cx="10515600" cy="1325563"/>
          </a:xfrm>
        </p:spPr>
        <p:txBody>
          <a:bodyPr/>
          <a:lstStyle/>
          <a:p>
            <a:r>
              <a:rPr lang="en-GB" dirty="0"/>
              <a:t>Theories Referenced</a:t>
            </a:r>
          </a:p>
        </p:txBody>
      </p:sp>
      <p:pic>
        <p:nvPicPr>
          <p:cNvPr id="5" name="Picture 4" descr="(PDF) Iconographies of value. Words, people and things in the Late ...">
            <a:extLst>
              <a:ext uri="{FF2B5EF4-FFF2-40B4-BE49-F238E27FC236}">
                <a16:creationId xmlns:a16="http://schemas.microsoft.com/office/drawing/2014/main" id="{752D043E-8ECD-D1C8-D367-FAE5EBB45F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857" y="1429544"/>
            <a:ext cx="3613946" cy="5143500"/>
          </a:xfrm>
          <a:prstGeom prst="rect">
            <a:avLst/>
          </a:prstGeom>
        </p:spPr>
      </p:pic>
      <p:pic>
        <p:nvPicPr>
          <p:cNvPr id="6" name="Picture 5" descr="Greece in the Bronze Age, Vermeule">
            <a:extLst>
              <a:ext uri="{FF2B5EF4-FFF2-40B4-BE49-F238E27FC236}">
                <a16:creationId xmlns:a16="http://schemas.microsoft.com/office/drawing/2014/main" id="{D0A07E05-6585-27F8-EA9A-5112383FEE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2146" y="1429544"/>
            <a:ext cx="3426344" cy="5143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86BBCE-57FC-0021-6CD8-4A35001DD0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2256" y="1429544"/>
            <a:ext cx="3568474" cy="5093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786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7010B-5283-0A71-3FC4-1264E3CF97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Harrell Thinks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86807-D6D6-9027-E3F4-C8D0A06F6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5771"/>
            <a:ext cx="10515600" cy="463119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“I posit that in dividual Shaft Grave swords were commissioned as gifts to be bestowed on swordsmen by faction leaders”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B90F12-7B87-64CE-10A8-863A753071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4642" y="3047541"/>
            <a:ext cx="9098000" cy="60915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EDFEB95-DE33-A5DC-F0D3-5B8648E91A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5125" y="4177837"/>
            <a:ext cx="7999079" cy="7007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268739E-C0BE-302E-4888-93A2557723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95360" y="5399753"/>
            <a:ext cx="7061637" cy="70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290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E0290-AB7C-BDF5-97BA-8A118EBB3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1A9B-A7D7-8B74-86E3-F7A4D98965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72343"/>
            <a:ext cx="10515600" cy="430462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 does this say about Mycenaean burial practises?</a:t>
            </a:r>
          </a:p>
          <a:p>
            <a:pPr marL="0" indent="0">
              <a:buNone/>
            </a:pPr>
            <a:r>
              <a:rPr lang="en-GB" dirty="0"/>
              <a:t>What do I think about it?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5261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5080AC-BD31-053D-D148-EC9502AC66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FE922-C3D7-F85A-2535-35AA16942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DB783-5C00-DCBE-C55B-5819DCBCC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0457"/>
            <a:ext cx="10515600" cy="469650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Harrell, K. (2014). The fallen and their swords: A new explanation for the rise of the shaft graves. </a:t>
            </a:r>
            <a:r>
              <a:rPr lang="en-GB" i="1" dirty="0"/>
              <a:t>American Journal of Archaeology</a:t>
            </a:r>
            <a:r>
              <a:rPr lang="en-GB" dirty="0"/>
              <a:t>, </a:t>
            </a:r>
            <a:r>
              <a:rPr lang="en-GB" i="1" dirty="0"/>
              <a:t>118</a:t>
            </a:r>
            <a:r>
              <a:rPr lang="en-GB" dirty="0"/>
              <a:t>(1). </a:t>
            </a:r>
            <a:r>
              <a:rPr lang="en-GB" dirty="0">
                <a:hlinkClick r:id="rId2"/>
              </a:rPr>
              <a:t>https://doi.org/10.3764/aja.118.1.0003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Boyd, M.J. (2002). </a:t>
            </a:r>
            <a:r>
              <a:rPr lang="en-GB" i="1" dirty="0"/>
              <a:t>Middle </a:t>
            </a:r>
            <a:r>
              <a:rPr lang="en-GB" i="1" dirty="0" err="1"/>
              <a:t>helladic</a:t>
            </a:r>
            <a:r>
              <a:rPr lang="en-GB" i="1" dirty="0"/>
              <a:t> and early </a:t>
            </a:r>
            <a:r>
              <a:rPr lang="en-GB" i="1" dirty="0" err="1"/>
              <a:t>mycenaean</a:t>
            </a:r>
            <a:r>
              <a:rPr lang="en-GB" i="1" dirty="0"/>
              <a:t> mortuary practices in the southern and western </a:t>
            </a:r>
            <a:r>
              <a:rPr lang="en-GB" i="1" dirty="0" err="1"/>
              <a:t>peloponnese</a:t>
            </a:r>
            <a:r>
              <a:rPr lang="en-GB" dirty="0"/>
              <a:t>. British Archaeological Reports Oxford Limited.</a:t>
            </a:r>
          </a:p>
          <a:p>
            <a:pPr marL="0" indent="0">
              <a:buNone/>
            </a:pPr>
            <a:r>
              <a:rPr lang="en-GB" dirty="0"/>
              <a:t>Townsend, E. (2010). </a:t>
            </a:r>
            <a:r>
              <a:rPr lang="en-GB" i="1" dirty="0"/>
              <a:t>Greece in the bronze age</a:t>
            </a:r>
            <a:r>
              <a:rPr lang="en-GB" dirty="0"/>
              <a:t>. University of Chicago Press.</a:t>
            </a:r>
          </a:p>
          <a:p>
            <a:pPr marL="0" indent="0">
              <a:buNone/>
            </a:pPr>
            <a:r>
              <a:rPr lang="en-GB" dirty="0"/>
              <a:t>Bennet, J. (2004). Iconographies of value. Words, people and things in the late bronze age Aegean. </a:t>
            </a:r>
            <a:r>
              <a:rPr lang="en-GB" i="1" dirty="0"/>
              <a:t>The emergence of civilisation revisited, Oxford ( …</a:t>
            </a:r>
            <a:r>
              <a:rPr lang="en-GB" dirty="0"/>
              <a:t>. [online] Available at: https://www.academia.edu/775244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35660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10" ma:contentTypeDescription="Create a new document." ma:contentTypeScope="" ma:versionID="d61ab4206ff597e28f7d0e1e701d7b55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ebfec3b90e779a42c48cfbc565d4be10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BillingMetadata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12" nillable="true" ma:displayName="MediaServiceBillingMetadata" ma:hidden="true" ma:internalName="MediaServiceBillingMetadata" ma:readOnly="true">
      <xsd:simpleType>
        <xsd:restriction base="dms:Note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Props1.xml><?xml version="1.0" encoding="utf-8"?>
<ds:datastoreItem xmlns:ds="http://schemas.openxmlformats.org/officeDocument/2006/customXml" ds:itemID="{00170275-FA83-48FE-BBE9-0F0F247956D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CCEFE5B-77CD-4B89-86B6-6AF0F504EF3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BCD501F-34FA-43DD-B761-A457B7ECDADA}">
  <ds:schemaRefs>
    <ds:schemaRef ds:uri="716bca3a-9bc9-4129-a185-7ea87f9d73cc"/>
    <ds:schemaRef ds:uri="http://schemas.microsoft.com/office/2006/documentManagement/types"/>
    <ds:schemaRef ds:uri="http://purl.org/dc/elements/1.1/"/>
    <ds:schemaRef ds:uri="http://purl.org/dc/terms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612</TotalTime>
  <Words>231</Words>
  <Application>Microsoft Office PowerPoint</Application>
  <PresentationFormat>Widescreen</PresentationFormat>
  <Paragraphs>18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The Fallen and Their Swords: A New Explanation for the Rise of the Shaft Graves</vt:lpstr>
      <vt:lpstr>Data: Quantity of Swords</vt:lpstr>
      <vt:lpstr>PowerPoint Presentation</vt:lpstr>
      <vt:lpstr>Data: Quality of Swords</vt:lpstr>
      <vt:lpstr>PowerPoint Presentation</vt:lpstr>
      <vt:lpstr>Theories Referenced</vt:lpstr>
      <vt:lpstr>What Harrell Thinks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Flo Downing (2501427)</dc:creator>
  <cp:lastModifiedBy>Flo Downing (2501427)</cp:lastModifiedBy>
  <cp:revision>1</cp:revision>
  <dcterms:created xsi:type="dcterms:W3CDTF">2026-10-22T14:58:41Z</dcterms:created>
  <dcterms:modified xsi:type="dcterms:W3CDTF">2026-10-23T01:39:23Z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