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</p:sldIdLst>
  <p:sldSz cx="21383625" cy="30275213"/>
  <p:notesSz cx="6858000" cy="9144000"/>
  <p:defaultTextStyle>
    <a:defPPr>
      <a:defRPr lang="en-US"/>
    </a:defPPr>
    <a:lvl1pPr marL="0" algn="l" defTabSz="2951637" rtl="0" eaLnBrk="1" latinLnBrk="0" hangingPunct="1">
      <a:defRPr sz="5797" kern="1200">
        <a:solidFill>
          <a:schemeClr val="tx1"/>
        </a:solidFill>
        <a:latin typeface="+mn-lt"/>
        <a:ea typeface="+mn-ea"/>
        <a:cs typeface="+mn-cs"/>
      </a:defRPr>
    </a:lvl1pPr>
    <a:lvl2pPr marL="1475819" algn="l" defTabSz="2951637" rtl="0" eaLnBrk="1" latinLnBrk="0" hangingPunct="1">
      <a:defRPr sz="5797" kern="1200">
        <a:solidFill>
          <a:schemeClr val="tx1"/>
        </a:solidFill>
        <a:latin typeface="+mn-lt"/>
        <a:ea typeface="+mn-ea"/>
        <a:cs typeface="+mn-cs"/>
      </a:defRPr>
    </a:lvl2pPr>
    <a:lvl3pPr marL="2951637" algn="l" defTabSz="2951637" rtl="0" eaLnBrk="1" latinLnBrk="0" hangingPunct="1">
      <a:defRPr sz="5797" kern="1200">
        <a:solidFill>
          <a:schemeClr val="tx1"/>
        </a:solidFill>
        <a:latin typeface="+mn-lt"/>
        <a:ea typeface="+mn-ea"/>
        <a:cs typeface="+mn-cs"/>
      </a:defRPr>
    </a:lvl3pPr>
    <a:lvl4pPr marL="4427456" algn="l" defTabSz="2951637" rtl="0" eaLnBrk="1" latinLnBrk="0" hangingPunct="1">
      <a:defRPr sz="5797" kern="1200">
        <a:solidFill>
          <a:schemeClr val="tx1"/>
        </a:solidFill>
        <a:latin typeface="+mn-lt"/>
        <a:ea typeface="+mn-ea"/>
        <a:cs typeface="+mn-cs"/>
      </a:defRPr>
    </a:lvl4pPr>
    <a:lvl5pPr marL="5903275" algn="l" defTabSz="2951637" rtl="0" eaLnBrk="1" latinLnBrk="0" hangingPunct="1">
      <a:defRPr sz="5797" kern="1200">
        <a:solidFill>
          <a:schemeClr val="tx1"/>
        </a:solidFill>
        <a:latin typeface="+mn-lt"/>
        <a:ea typeface="+mn-ea"/>
        <a:cs typeface="+mn-cs"/>
      </a:defRPr>
    </a:lvl5pPr>
    <a:lvl6pPr marL="7379093" algn="l" defTabSz="2951637" rtl="0" eaLnBrk="1" latinLnBrk="0" hangingPunct="1">
      <a:defRPr sz="5797" kern="1200">
        <a:solidFill>
          <a:schemeClr val="tx1"/>
        </a:solidFill>
        <a:latin typeface="+mn-lt"/>
        <a:ea typeface="+mn-ea"/>
        <a:cs typeface="+mn-cs"/>
      </a:defRPr>
    </a:lvl6pPr>
    <a:lvl7pPr marL="8854912" algn="l" defTabSz="2951637" rtl="0" eaLnBrk="1" latinLnBrk="0" hangingPunct="1">
      <a:defRPr sz="5797" kern="1200">
        <a:solidFill>
          <a:schemeClr val="tx1"/>
        </a:solidFill>
        <a:latin typeface="+mn-lt"/>
        <a:ea typeface="+mn-ea"/>
        <a:cs typeface="+mn-cs"/>
      </a:defRPr>
    </a:lvl7pPr>
    <a:lvl8pPr marL="10330731" algn="l" defTabSz="2951637" rtl="0" eaLnBrk="1" latinLnBrk="0" hangingPunct="1">
      <a:defRPr sz="5797" kern="1200">
        <a:solidFill>
          <a:schemeClr val="tx1"/>
        </a:solidFill>
        <a:latin typeface="+mn-lt"/>
        <a:ea typeface="+mn-ea"/>
        <a:cs typeface="+mn-cs"/>
      </a:defRPr>
    </a:lvl8pPr>
    <a:lvl9pPr marL="11806549" algn="l" defTabSz="2951637" rtl="0" eaLnBrk="1" latinLnBrk="0" hangingPunct="1">
      <a:defRPr sz="5797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9536" userDrawn="1">
          <p15:clr>
            <a:srgbClr val="A4A3A4"/>
          </p15:clr>
        </p15:guide>
        <p15:guide id="2" pos="6735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67D7C"/>
    <a:srgbClr val="D28B0C"/>
    <a:srgbClr val="E2E2E2"/>
    <a:srgbClr val="F1A00F"/>
    <a:srgbClr val="D16309"/>
    <a:srgbClr val="BC5908"/>
    <a:srgbClr val="D56509"/>
    <a:srgbClr val="E46C0A"/>
    <a:srgbClr val="8FA3A3"/>
    <a:srgbClr val="879D9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622" autoAdjust="0"/>
  </p:normalViewPr>
  <p:slideViewPr>
    <p:cSldViewPr>
      <p:cViewPr>
        <p:scale>
          <a:sx n="33" d="100"/>
          <a:sy n="33" d="100"/>
        </p:scale>
        <p:origin x="664" y="156"/>
      </p:cViewPr>
      <p:guideLst>
        <p:guide orient="horz" pos="9536"/>
        <p:guide pos="6735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03772" y="9404941"/>
            <a:ext cx="18176081" cy="648954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207544" y="17155954"/>
            <a:ext cx="14968538" cy="7736999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147477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294955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442432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58991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737387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884865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1032342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11798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D00520-C6AC-46B0-BFFB-03ECD628117F}" type="datetimeFigureOut">
              <a:rPr lang="en-GB" smtClean="0"/>
              <a:t>07/05/2017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7DBA99-6779-4C62-9364-1B7229C3DE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79371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D00520-C6AC-46B0-BFFB-03ECD628117F}" type="datetimeFigureOut">
              <a:rPr lang="en-GB" smtClean="0"/>
              <a:t>07/05/2017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7DBA99-6779-4C62-9364-1B7229C3DE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7287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89159" y="19454630"/>
            <a:ext cx="18176081" cy="6012994"/>
          </a:xfrm>
        </p:spPr>
        <p:txBody>
          <a:bodyPr anchor="t"/>
          <a:lstStyle>
            <a:lvl1pPr algn="l">
              <a:defRPr sz="12929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89159" y="12831929"/>
            <a:ext cx="18176081" cy="6622700"/>
          </a:xfrm>
        </p:spPr>
        <p:txBody>
          <a:bodyPr anchor="b"/>
          <a:lstStyle>
            <a:lvl1pPr marL="0" indent="0">
              <a:buNone/>
              <a:defRPr sz="6429">
                <a:solidFill>
                  <a:schemeClr val="tx1">
                    <a:tint val="75000"/>
                  </a:schemeClr>
                </a:solidFill>
              </a:defRPr>
            </a:lvl1pPr>
            <a:lvl2pPr marL="1474775" indent="0">
              <a:buNone/>
              <a:defRPr sz="5793">
                <a:solidFill>
                  <a:schemeClr val="tx1">
                    <a:tint val="75000"/>
                  </a:schemeClr>
                </a:solidFill>
              </a:defRPr>
            </a:lvl2pPr>
            <a:lvl3pPr marL="2949550" indent="0">
              <a:buNone/>
              <a:defRPr sz="5157">
                <a:solidFill>
                  <a:schemeClr val="tx1">
                    <a:tint val="75000"/>
                  </a:schemeClr>
                </a:solidFill>
              </a:defRPr>
            </a:lvl3pPr>
            <a:lvl4pPr marL="4424325" indent="0">
              <a:buNone/>
              <a:defRPr sz="4522">
                <a:solidFill>
                  <a:schemeClr val="tx1">
                    <a:tint val="75000"/>
                  </a:schemeClr>
                </a:solidFill>
              </a:defRPr>
            </a:lvl4pPr>
            <a:lvl5pPr marL="5899100" indent="0">
              <a:buNone/>
              <a:defRPr sz="4522">
                <a:solidFill>
                  <a:schemeClr val="tx1">
                    <a:tint val="75000"/>
                  </a:schemeClr>
                </a:solidFill>
              </a:defRPr>
            </a:lvl5pPr>
            <a:lvl6pPr marL="7373875" indent="0">
              <a:buNone/>
              <a:defRPr sz="4522">
                <a:solidFill>
                  <a:schemeClr val="tx1">
                    <a:tint val="75000"/>
                  </a:schemeClr>
                </a:solidFill>
              </a:defRPr>
            </a:lvl6pPr>
            <a:lvl7pPr marL="8848650" indent="0">
              <a:buNone/>
              <a:defRPr sz="4522">
                <a:solidFill>
                  <a:schemeClr val="tx1">
                    <a:tint val="75000"/>
                  </a:schemeClr>
                </a:solidFill>
              </a:defRPr>
            </a:lvl7pPr>
            <a:lvl8pPr marL="10323425" indent="0">
              <a:buNone/>
              <a:defRPr sz="4522">
                <a:solidFill>
                  <a:schemeClr val="tx1">
                    <a:tint val="75000"/>
                  </a:schemeClr>
                </a:solidFill>
              </a:defRPr>
            </a:lvl8pPr>
            <a:lvl9pPr marL="11798200" indent="0">
              <a:buNone/>
              <a:defRPr sz="4522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D00520-C6AC-46B0-BFFB-03ECD628117F}" type="datetimeFigureOut">
              <a:rPr lang="en-GB" smtClean="0"/>
              <a:t>07/05/2017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7DBA99-6779-4C62-9364-1B7229C3DE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99045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537952" y="44081273"/>
            <a:ext cx="31674494" cy="124675009"/>
          </a:xfrm>
        </p:spPr>
        <p:txBody>
          <a:bodyPr/>
          <a:lstStyle>
            <a:lvl1pPr>
              <a:defRPr sz="9043"/>
            </a:lvl1pPr>
            <a:lvl2pPr>
              <a:defRPr sz="7772"/>
            </a:lvl2pPr>
            <a:lvl3pPr>
              <a:defRPr sz="6429"/>
            </a:lvl3pPr>
            <a:lvl4pPr>
              <a:defRPr sz="5793"/>
            </a:lvl4pPr>
            <a:lvl5pPr>
              <a:defRPr sz="5793"/>
            </a:lvl5pPr>
            <a:lvl6pPr>
              <a:defRPr sz="5793"/>
            </a:lvl6pPr>
            <a:lvl7pPr>
              <a:defRPr sz="5793"/>
            </a:lvl7pPr>
            <a:lvl8pPr>
              <a:defRPr sz="5793"/>
            </a:lvl8pPr>
            <a:lvl9pPr>
              <a:defRPr sz="5793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5568840" y="44081273"/>
            <a:ext cx="31674494" cy="124675009"/>
          </a:xfrm>
        </p:spPr>
        <p:txBody>
          <a:bodyPr/>
          <a:lstStyle>
            <a:lvl1pPr>
              <a:defRPr sz="9043"/>
            </a:lvl1pPr>
            <a:lvl2pPr>
              <a:defRPr sz="7772"/>
            </a:lvl2pPr>
            <a:lvl3pPr>
              <a:defRPr sz="6429"/>
            </a:lvl3pPr>
            <a:lvl4pPr>
              <a:defRPr sz="5793"/>
            </a:lvl4pPr>
            <a:lvl5pPr>
              <a:defRPr sz="5793"/>
            </a:lvl5pPr>
            <a:lvl6pPr>
              <a:defRPr sz="5793"/>
            </a:lvl6pPr>
            <a:lvl7pPr>
              <a:defRPr sz="5793"/>
            </a:lvl7pPr>
            <a:lvl8pPr>
              <a:defRPr sz="5793"/>
            </a:lvl8pPr>
            <a:lvl9pPr>
              <a:defRPr sz="5793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D00520-C6AC-46B0-BFFB-03ECD628117F}" type="datetimeFigureOut">
              <a:rPr lang="en-GB" smtClean="0"/>
              <a:t>07/05/2017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7DBA99-6779-4C62-9364-1B7229C3DE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52706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9181" y="1212413"/>
            <a:ext cx="19245263" cy="5045869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182" y="6776885"/>
            <a:ext cx="9448148" cy="2824283"/>
          </a:xfrm>
        </p:spPr>
        <p:txBody>
          <a:bodyPr anchor="b"/>
          <a:lstStyle>
            <a:lvl1pPr marL="0" indent="0">
              <a:buNone/>
              <a:defRPr sz="7772" b="1"/>
            </a:lvl1pPr>
            <a:lvl2pPr marL="1474775" indent="0">
              <a:buNone/>
              <a:defRPr sz="6429" b="1"/>
            </a:lvl2pPr>
            <a:lvl3pPr marL="2949550" indent="0">
              <a:buNone/>
              <a:defRPr sz="5793" b="1"/>
            </a:lvl3pPr>
            <a:lvl4pPr marL="4424325" indent="0">
              <a:buNone/>
              <a:defRPr sz="5157" b="1"/>
            </a:lvl4pPr>
            <a:lvl5pPr marL="5899100" indent="0">
              <a:buNone/>
              <a:defRPr sz="5157" b="1"/>
            </a:lvl5pPr>
            <a:lvl6pPr marL="7373875" indent="0">
              <a:buNone/>
              <a:defRPr sz="5157" b="1"/>
            </a:lvl6pPr>
            <a:lvl7pPr marL="8848650" indent="0">
              <a:buNone/>
              <a:defRPr sz="5157" b="1"/>
            </a:lvl7pPr>
            <a:lvl8pPr marL="10323425" indent="0">
              <a:buNone/>
              <a:defRPr sz="5157" b="1"/>
            </a:lvl8pPr>
            <a:lvl9pPr marL="11798200" indent="0">
              <a:buNone/>
              <a:defRPr sz="5157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182" y="9601167"/>
            <a:ext cx="9448148" cy="17443290"/>
          </a:xfrm>
        </p:spPr>
        <p:txBody>
          <a:bodyPr/>
          <a:lstStyle>
            <a:lvl1pPr>
              <a:defRPr sz="7772"/>
            </a:lvl1pPr>
            <a:lvl2pPr>
              <a:defRPr sz="6429"/>
            </a:lvl2pPr>
            <a:lvl3pPr>
              <a:defRPr sz="5793"/>
            </a:lvl3pPr>
            <a:lvl4pPr>
              <a:defRPr sz="5157"/>
            </a:lvl4pPr>
            <a:lvl5pPr>
              <a:defRPr sz="5157"/>
            </a:lvl5pPr>
            <a:lvl6pPr>
              <a:defRPr sz="5157"/>
            </a:lvl6pPr>
            <a:lvl7pPr>
              <a:defRPr sz="5157"/>
            </a:lvl7pPr>
            <a:lvl8pPr>
              <a:defRPr sz="5157"/>
            </a:lvl8pPr>
            <a:lvl9pPr>
              <a:defRPr sz="5157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0862586" y="6776885"/>
            <a:ext cx="9451859" cy="2824283"/>
          </a:xfrm>
        </p:spPr>
        <p:txBody>
          <a:bodyPr anchor="b"/>
          <a:lstStyle>
            <a:lvl1pPr marL="0" indent="0">
              <a:buNone/>
              <a:defRPr sz="7772" b="1"/>
            </a:lvl1pPr>
            <a:lvl2pPr marL="1474775" indent="0">
              <a:buNone/>
              <a:defRPr sz="6429" b="1"/>
            </a:lvl2pPr>
            <a:lvl3pPr marL="2949550" indent="0">
              <a:buNone/>
              <a:defRPr sz="5793" b="1"/>
            </a:lvl3pPr>
            <a:lvl4pPr marL="4424325" indent="0">
              <a:buNone/>
              <a:defRPr sz="5157" b="1"/>
            </a:lvl4pPr>
            <a:lvl5pPr marL="5899100" indent="0">
              <a:buNone/>
              <a:defRPr sz="5157" b="1"/>
            </a:lvl5pPr>
            <a:lvl6pPr marL="7373875" indent="0">
              <a:buNone/>
              <a:defRPr sz="5157" b="1"/>
            </a:lvl6pPr>
            <a:lvl7pPr marL="8848650" indent="0">
              <a:buNone/>
              <a:defRPr sz="5157" b="1"/>
            </a:lvl7pPr>
            <a:lvl8pPr marL="10323425" indent="0">
              <a:buNone/>
              <a:defRPr sz="5157" b="1"/>
            </a:lvl8pPr>
            <a:lvl9pPr marL="11798200" indent="0">
              <a:buNone/>
              <a:defRPr sz="5157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10862586" y="9601167"/>
            <a:ext cx="9451859" cy="17443290"/>
          </a:xfrm>
        </p:spPr>
        <p:txBody>
          <a:bodyPr/>
          <a:lstStyle>
            <a:lvl1pPr>
              <a:defRPr sz="7772"/>
            </a:lvl1pPr>
            <a:lvl2pPr>
              <a:defRPr sz="6429"/>
            </a:lvl2pPr>
            <a:lvl3pPr>
              <a:defRPr sz="5793"/>
            </a:lvl3pPr>
            <a:lvl4pPr>
              <a:defRPr sz="5157"/>
            </a:lvl4pPr>
            <a:lvl5pPr>
              <a:defRPr sz="5157"/>
            </a:lvl5pPr>
            <a:lvl6pPr>
              <a:defRPr sz="5157"/>
            </a:lvl6pPr>
            <a:lvl7pPr>
              <a:defRPr sz="5157"/>
            </a:lvl7pPr>
            <a:lvl8pPr>
              <a:defRPr sz="5157"/>
            </a:lvl8pPr>
            <a:lvl9pPr>
              <a:defRPr sz="5157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D00520-C6AC-46B0-BFFB-03ECD628117F}" type="datetimeFigureOut">
              <a:rPr lang="en-GB" smtClean="0"/>
              <a:t>07/05/2017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7DBA99-6779-4C62-9364-1B7229C3DE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0745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D00520-C6AC-46B0-BFFB-03ECD628117F}" type="datetimeFigureOut">
              <a:rPr lang="en-GB" smtClean="0"/>
              <a:t>07/05/2017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7DBA99-6779-4C62-9364-1B7229C3DE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73769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D00520-C6AC-46B0-BFFB-03ECD628117F}" type="datetimeFigureOut">
              <a:rPr lang="en-GB" smtClean="0"/>
              <a:t>07/05/2017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7DBA99-6779-4C62-9364-1B7229C3DE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4000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9183" y="1205402"/>
            <a:ext cx="7035065" cy="5129967"/>
          </a:xfrm>
        </p:spPr>
        <p:txBody>
          <a:bodyPr anchor="b"/>
          <a:lstStyle>
            <a:lvl1pPr algn="l">
              <a:defRPr sz="6429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60404" y="1205405"/>
            <a:ext cx="11954040" cy="25839056"/>
          </a:xfrm>
        </p:spPr>
        <p:txBody>
          <a:bodyPr/>
          <a:lstStyle>
            <a:lvl1pPr>
              <a:defRPr sz="10315"/>
            </a:lvl1pPr>
            <a:lvl2pPr>
              <a:defRPr sz="9043"/>
            </a:lvl2pPr>
            <a:lvl3pPr>
              <a:defRPr sz="7772"/>
            </a:lvl3pPr>
            <a:lvl4pPr>
              <a:defRPr sz="6429"/>
            </a:lvl4pPr>
            <a:lvl5pPr>
              <a:defRPr sz="6429"/>
            </a:lvl5pPr>
            <a:lvl6pPr>
              <a:defRPr sz="6429"/>
            </a:lvl6pPr>
            <a:lvl7pPr>
              <a:defRPr sz="6429"/>
            </a:lvl7pPr>
            <a:lvl8pPr>
              <a:defRPr sz="6429"/>
            </a:lvl8pPr>
            <a:lvl9pPr>
              <a:defRPr sz="6429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69183" y="6335371"/>
            <a:ext cx="7035065" cy="20709089"/>
          </a:xfrm>
        </p:spPr>
        <p:txBody>
          <a:bodyPr/>
          <a:lstStyle>
            <a:lvl1pPr marL="0" indent="0">
              <a:buNone/>
              <a:defRPr sz="4522"/>
            </a:lvl1pPr>
            <a:lvl2pPr marL="1474775" indent="0">
              <a:buNone/>
              <a:defRPr sz="3886"/>
            </a:lvl2pPr>
            <a:lvl3pPr marL="2949550" indent="0">
              <a:buNone/>
              <a:defRPr sz="3250"/>
            </a:lvl3pPr>
            <a:lvl4pPr marL="4424325" indent="0">
              <a:buNone/>
              <a:defRPr sz="2897"/>
            </a:lvl4pPr>
            <a:lvl5pPr marL="5899100" indent="0">
              <a:buNone/>
              <a:defRPr sz="2897"/>
            </a:lvl5pPr>
            <a:lvl6pPr marL="7373875" indent="0">
              <a:buNone/>
              <a:defRPr sz="2897"/>
            </a:lvl6pPr>
            <a:lvl7pPr marL="8848650" indent="0">
              <a:buNone/>
              <a:defRPr sz="2897"/>
            </a:lvl7pPr>
            <a:lvl8pPr marL="10323425" indent="0">
              <a:buNone/>
              <a:defRPr sz="2897"/>
            </a:lvl8pPr>
            <a:lvl9pPr marL="11798200" indent="0">
              <a:buNone/>
              <a:defRPr sz="2897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D00520-C6AC-46B0-BFFB-03ECD628117F}" type="datetimeFigureOut">
              <a:rPr lang="en-GB" smtClean="0"/>
              <a:t>07/05/2017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7DBA99-6779-4C62-9364-1B7229C3DE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48911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91341" y="21192650"/>
            <a:ext cx="12830175" cy="2501912"/>
          </a:xfrm>
        </p:spPr>
        <p:txBody>
          <a:bodyPr anchor="b"/>
          <a:lstStyle>
            <a:lvl1pPr algn="l">
              <a:defRPr sz="6429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191341" y="2705146"/>
            <a:ext cx="12830175" cy="18165128"/>
          </a:xfrm>
        </p:spPr>
        <p:txBody>
          <a:bodyPr/>
          <a:lstStyle>
            <a:lvl1pPr marL="0" indent="0">
              <a:buNone/>
              <a:defRPr sz="10315"/>
            </a:lvl1pPr>
            <a:lvl2pPr marL="1474775" indent="0">
              <a:buNone/>
              <a:defRPr sz="9043"/>
            </a:lvl2pPr>
            <a:lvl3pPr marL="2949550" indent="0">
              <a:buNone/>
              <a:defRPr sz="7772"/>
            </a:lvl3pPr>
            <a:lvl4pPr marL="4424325" indent="0">
              <a:buNone/>
              <a:defRPr sz="6429"/>
            </a:lvl4pPr>
            <a:lvl5pPr marL="5899100" indent="0">
              <a:buNone/>
              <a:defRPr sz="6429"/>
            </a:lvl5pPr>
            <a:lvl6pPr marL="7373875" indent="0">
              <a:buNone/>
              <a:defRPr sz="6429"/>
            </a:lvl6pPr>
            <a:lvl7pPr marL="8848650" indent="0">
              <a:buNone/>
              <a:defRPr sz="6429"/>
            </a:lvl7pPr>
            <a:lvl8pPr marL="10323425" indent="0">
              <a:buNone/>
              <a:defRPr sz="6429"/>
            </a:lvl8pPr>
            <a:lvl9pPr marL="11798200" indent="0">
              <a:buNone/>
              <a:defRPr sz="6429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191341" y="23694561"/>
            <a:ext cx="12830175" cy="3553130"/>
          </a:xfrm>
        </p:spPr>
        <p:txBody>
          <a:bodyPr/>
          <a:lstStyle>
            <a:lvl1pPr marL="0" indent="0">
              <a:buNone/>
              <a:defRPr sz="4522"/>
            </a:lvl1pPr>
            <a:lvl2pPr marL="1474775" indent="0">
              <a:buNone/>
              <a:defRPr sz="3886"/>
            </a:lvl2pPr>
            <a:lvl3pPr marL="2949550" indent="0">
              <a:buNone/>
              <a:defRPr sz="3250"/>
            </a:lvl3pPr>
            <a:lvl4pPr marL="4424325" indent="0">
              <a:buNone/>
              <a:defRPr sz="2897"/>
            </a:lvl4pPr>
            <a:lvl5pPr marL="5899100" indent="0">
              <a:buNone/>
              <a:defRPr sz="2897"/>
            </a:lvl5pPr>
            <a:lvl6pPr marL="7373875" indent="0">
              <a:buNone/>
              <a:defRPr sz="2897"/>
            </a:lvl6pPr>
            <a:lvl7pPr marL="8848650" indent="0">
              <a:buNone/>
              <a:defRPr sz="2897"/>
            </a:lvl7pPr>
            <a:lvl8pPr marL="10323425" indent="0">
              <a:buNone/>
              <a:defRPr sz="2897"/>
            </a:lvl8pPr>
            <a:lvl9pPr marL="11798200" indent="0">
              <a:buNone/>
              <a:defRPr sz="2897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D00520-C6AC-46B0-BFFB-03ECD628117F}" type="datetimeFigureOut">
              <a:rPr lang="en-GB" smtClean="0"/>
              <a:t>07/05/2017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7DBA99-6779-4C62-9364-1B7229C3DE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52798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D00520-C6AC-46B0-BFFB-03ECD628117F}" type="datetimeFigureOut">
              <a:rPr lang="en-GB" smtClean="0"/>
              <a:t>07/05/2017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7DBA99-6779-4C62-9364-1B7229C3DE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71100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1316990" y="7568804"/>
            <a:ext cx="15926346" cy="161187477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537953" y="7568804"/>
            <a:ext cx="47422643" cy="16118747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D00520-C6AC-46B0-BFFB-03ECD628117F}" type="datetimeFigureOut">
              <a:rPr lang="en-GB" smtClean="0"/>
              <a:t>07/05/2017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7DBA99-6779-4C62-9364-1B7229C3DE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64793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181" y="1212413"/>
            <a:ext cx="19245263" cy="5045869"/>
          </a:xfrm>
          <a:prstGeom prst="rect">
            <a:avLst/>
          </a:prstGeom>
        </p:spPr>
        <p:txBody>
          <a:bodyPr vert="horz" lIns="417488" tIns="208744" rIns="417488" bIns="208744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181" y="7064219"/>
            <a:ext cx="19245263" cy="19980241"/>
          </a:xfrm>
          <a:prstGeom prst="rect">
            <a:avLst/>
          </a:prstGeom>
        </p:spPr>
        <p:txBody>
          <a:bodyPr vert="horz" lIns="417488" tIns="208744" rIns="417488" bIns="208744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9182" y="28060640"/>
            <a:ext cx="4989512" cy="1611875"/>
          </a:xfrm>
          <a:prstGeom prst="rect">
            <a:avLst/>
          </a:prstGeom>
        </p:spPr>
        <p:txBody>
          <a:bodyPr vert="horz" lIns="417488" tIns="208744" rIns="417488" bIns="208744" rtlCol="0" anchor="ctr"/>
          <a:lstStyle>
            <a:lvl1pPr algn="l">
              <a:defRPr sz="388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D00520-C6AC-46B0-BFFB-03ECD628117F}" type="datetimeFigureOut">
              <a:rPr lang="en-GB" smtClean="0"/>
              <a:t>07/05/2017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306072" y="28060640"/>
            <a:ext cx="6771481" cy="1611875"/>
          </a:xfrm>
          <a:prstGeom prst="rect">
            <a:avLst/>
          </a:prstGeom>
        </p:spPr>
        <p:txBody>
          <a:bodyPr vert="horz" lIns="417488" tIns="208744" rIns="417488" bIns="208744" rtlCol="0" anchor="ctr"/>
          <a:lstStyle>
            <a:lvl1pPr algn="ctr">
              <a:defRPr sz="388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5324931" y="28060640"/>
            <a:ext cx="4989512" cy="1611875"/>
          </a:xfrm>
          <a:prstGeom prst="rect">
            <a:avLst/>
          </a:prstGeom>
        </p:spPr>
        <p:txBody>
          <a:bodyPr vert="horz" lIns="417488" tIns="208744" rIns="417488" bIns="208744" rtlCol="0" anchor="ctr"/>
          <a:lstStyle>
            <a:lvl1pPr algn="r">
              <a:defRPr sz="388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F7DBA99-6779-4C62-9364-1B7229C3DE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804630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2949550" rtl="0" eaLnBrk="1" latinLnBrk="0" hangingPunct="1">
        <a:spcBef>
          <a:spcPct val="0"/>
        </a:spcBef>
        <a:buNone/>
        <a:defRPr sz="1420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106082" indent="-1106082" algn="l" defTabSz="2949550" rtl="0" eaLnBrk="1" latinLnBrk="0" hangingPunct="1">
        <a:spcBef>
          <a:spcPct val="20000"/>
        </a:spcBef>
        <a:buFont typeface="Arial" panose="020B0604020202020204" pitchFamily="34" charset="0"/>
        <a:buChar char="•"/>
        <a:defRPr sz="10315" kern="1200">
          <a:solidFill>
            <a:schemeClr val="tx1"/>
          </a:solidFill>
          <a:latin typeface="+mn-lt"/>
          <a:ea typeface="+mn-ea"/>
          <a:cs typeface="+mn-cs"/>
        </a:defRPr>
      </a:lvl1pPr>
      <a:lvl2pPr marL="2396509" indent="-921735" algn="l" defTabSz="2949550" rtl="0" eaLnBrk="1" latinLnBrk="0" hangingPunct="1">
        <a:spcBef>
          <a:spcPct val="20000"/>
        </a:spcBef>
        <a:buFont typeface="Arial" panose="020B0604020202020204" pitchFamily="34" charset="0"/>
        <a:buChar char="–"/>
        <a:defRPr sz="9043" kern="1200">
          <a:solidFill>
            <a:schemeClr val="tx1"/>
          </a:solidFill>
          <a:latin typeface="+mn-lt"/>
          <a:ea typeface="+mn-ea"/>
          <a:cs typeface="+mn-cs"/>
        </a:defRPr>
      </a:lvl2pPr>
      <a:lvl3pPr marL="3686937" indent="-737387" algn="l" defTabSz="2949550" rtl="0" eaLnBrk="1" latinLnBrk="0" hangingPunct="1">
        <a:spcBef>
          <a:spcPct val="20000"/>
        </a:spcBef>
        <a:buFont typeface="Arial" panose="020B0604020202020204" pitchFamily="34" charset="0"/>
        <a:buChar char="•"/>
        <a:defRPr sz="7772" kern="1200">
          <a:solidFill>
            <a:schemeClr val="tx1"/>
          </a:solidFill>
          <a:latin typeface="+mn-lt"/>
          <a:ea typeface="+mn-ea"/>
          <a:cs typeface="+mn-cs"/>
        </a:defRPr>
      </a:lvl3pPr>
      <a:lvl4pPr marL="5161712" indent="-737387" algn="l" defTabSz="2949550" rtl="0" eaLnBrk="1" latinLnBrk="0" hangingPunct="1">
        <a:spcBef>
          <a:spcPct val="20000"/>
        </a:spcBef>
        <a:buFont typeface="Arial" panose="020B0604020202020204" pitchFamily="34" charset="0"/>
        <a:buChar char="–"/>
        <a:defRPr sz="6429" kern="1200">
          <a:solidFill>
            <a:schemeClr val="tx1"/>
          </a:solidFill>
          <a:latin typeface="+mn-lt"/>
          <a:ea typeface="+mn-ea"/>
          <a:cs typeface="+mn-cs"/>
        </a:defRPr>
      </a:lvl4pPr>
      <a:lvl5pPr marL="6636487" indent="-737387" algn="l" defTabSz="2949550" rtl="0" eaLnBrk="1" latinLnBrk="0" hangingPunct="1">
        <a:spcBef>
          <a:spcPct val="20000"/>
        </a:spcBef>
        <a:buFont typeface="Arial" panose="020B0604020202020204" pitchFamily="34" charset="0"/>
        <a:buChar char="»"/>
        <a:defRPr sz="6429" kern="1200">
          <a:solidFill>
            <a:schemeClr val="tx1"/>
          </a:solidFill>
          <a:latin typeface="+mn-lt"/>
          <a:ea typeface="+mn-ea"/>
          <a:cs typeface="+mn-cs"/>
        </a:defRPr>
      </a:lvl5pPr>
      <a:lvl6pPr marL="8111262" indent="-737387" algn="l" defTabSz="2949550" rtl="0" eaLnBrk="1" latinLnBrk="0" hangingPunct="1">
        <a:spcBef>
          <a:spcPct val="20000"/>
        </a:spcBef>
        <a:buFont typeface="Arial" panose="020B0604020202020204" pitchFamily="34" charset="0"/>
        <a:buChar char="•"/>
        <a:defRPr sz="6429" kern="1200">
          <a:solidFill>
            <a:schemeClr val="tx1"/>
          </a:solidFill>
          <a:latin typeface="+mn-lt"/>
          <a:ea typeface="+mn-ea"/>
          <a:cs typeface="+mn-cs"/>
        </a:defRPr>
      </a:lvl6pPr>
      <a:lvl7pPr marL="9586037" indent="-737387" algn="l" defTabSz="2949550" rtl="0" eaLnBrk="1" latinLnBrk="0" hangingPunct="1">
        <a:spcBef>
          <a:spcPct val="20000"/>
        </a:spcBef>
        <a:buFont typeface="Arial" panose="020B0604020202020204" pitchFamily="34" charset="0"/>
        <a:buChar char="•"/>
        <a:defRPr sz="6429" kern="1200">
          <a:solidFill>
            <a:schemeClr val="tx1"/>
          </a:solidFill>
          <a:latin typeface="+mn-lt"/>
          <a:ea typeface="+mn-ea"/>
          <a:cs typeface="+mn-cs"/>
        </a:defRPr>
      </a:lvl7pPr>
      <a:lvl8pPr marL="11060812" indent="-737387" algn="l" defTabSz="2949550" rtl="0" eaLnBrk="1" latinLnBrk="0" hangingPunct="1">
        <a:spcBef>
          <a:spcPct val="20000"/>
        </a:spcBef>
        <a:buFont typeface="Arial" panose="020B0604020202020204" pitchFamily="34" charset="0"/>
        <a:buChar char="•"/>
        <a:defRPr sz="6429" kern="1200">
          <a:solidFill>
            <a:schemeClr val="tx1"/>
          </a:solidFill>
          <a:latin typeface="+mn-lt"/>
          <a:ea typeface="+mn-ea"/>
          <a:cs typeface="+mn-cs"/>
        </a:defRPr>
      </a:lvl8pPr>
      <a:lvl9pPr marL="12535587" indent="-737387" algn="l" defTabSz="2949550" rtl="0" eaLnBrk="1" latinLnBrk="0" hangingPunct="1">
        <a:spcBef>
          <a:spcPct val="20000"/>
        </a:spcBef>
        <a:buFont typeface="Arial" panose="020B0604020202020204" pitchFamily="34" charset="0"/>
        <a:buChar char="•"/>
        <a:defRPr sz="6429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2949550" rtl="0" eaLnBrk="1" latinLnBrk="0" hangingPunct="1">
        <a:defRPr sz="5793" kern="1200">
          <a:solidFill>
            <a:schemeClr val="tx1"/>
          </a:solidFill>
          <a:latin typeface="+mn-lt"/>
          <a:ea typeface="+mn-ea"/>
          <a:cs typeface="+mn-cs"/>
        </a:defRPr>
      </a:lvl1pPr>
      <a:lvl2pPr marL="1474775" algn="l" defTabSz="2949550" rtl="0" eaLnBrk="1" latinLnBrk="0" hangingPunct="1">
        <a:defRPr sz="5793" kern="1200">
          <a:solidFill>
            <a:schemeClr val="tx1"/>
          </a:solidFill>
          <a:latin typeface="+mn-lt"/>
          <a:ea typeface="+mn-ea"/>
          <a:cs typeface="+mn-cs"/>
        </a:defRPr>
      </a:lvl2pPr>
      <a:lvl3pPr marL="2949550" algn="l" defTabSz="2949550" rtl="0" eaLnBrk="1" latinLnBrk="0" hangingPunct="1">
        <a:defRPr sz="5793" kern="1200">
          <a:solidFill>
            <a:schemeClr val="tx1"/>
          </a:solidFill>
          <a:latin typeface="+mn-lt"/>
          <a:ea typeface="+mn-ea"/>
          <a:cs typeface="+mn-cs"/>
        </a:defRPr>
      </a:lvl3pPr>
      <a:lvl4pPr marL="4424325" algn="l" defTabSz="2949550" rtl="0" eaLnBrk="1" latinLnBrk="0" hangingPunct="1">
        <a:defRPr sz="5793" kern="1200">
          <a:solidFill>
            <a:schemeClr val="tx1"/>
          </a:solidFill>
          <a:latin typeface="+mn-lt"/>
          <a:ea typeface="+mn-ea"/>
          <a:cs typeface="+mn-cs"/>
        </a:defRPr>
      </a:lvl4pPr>
      <a:lvl5pPr marL="5899100" algn="l" defTabSz="2949550" rtl="0" eaLnBrk="1" latinLnBrk="0" hangingPunct="1">
        <a:defRPr sz="5793" kern="1200">
          <a:solidFill>
            <a:schemeClr val="tx1"/>
          </a:solidFill>
          <a:latin typeface="+mn-lt"/>
          <a:ea typeface="+mn-ea"/>
          <a:cs typeface="+mn-cs"/>
        </a:defRPr>
      </a:lvl5pPr>
      <a:lvl6pPr marL="7373875" algn="l" defTabSz="2949550" rtl="0" eaLnBrk="1" latinLnBrk="0" hangingPunct="1">
        <a:defRPr sz="5793" kern="1200">
          <a:solidFill>
            <a:schemeClr val="tx1"/>
          </a:solidFill>
          <a:latin typeface="+mn-lt"/>
          <a:ea typeface="+mn-ea"/>
          <a:cs typeface="+mn-cs"/>
        </a:defRPr>
      </a:lvl6pPr>
      <a:lvl7pPr marL="8848650" algn="l" defTabSz="2949550" rtl="0" eaLnBrk="1" latinLnBrk="0" hangingPunct="1">
        <a:defRPr sz="5793" kern="1200">
          <a:solidFill>
            <a:schemeClr val="tx1"/>
          </a:solidFill>
          <a:latin typeface="+mn-lt"/>
          <a:ea typeface="+mn-ea"/>
          <a:cs typeface="+mn-cs"/>
        </a:defRPr>
      </a:lvl7pPr>
      <a:lvl8pPr marL="10323425" algn="l" defTabSz="2949550" rtl="0" eaLnBrk="1" latinLnBrk="0" hangingPunct="1">
        <a:defRPr sz="5793" kern="1200">
          <a:solidFill>
            <a:schemeClr val="tx1"/>
          </a:solidFill>
          <a:latin typeface="+mn-lt"/>
          <a:ea typeface="+mn-ea"/>
          <a:cs typeface="+mn-cs"/>
        </a:defRPr>
      </a:lvl8pPr>
      <a:lvl9pPr marL="11798200" algn="l" defTabSz="2949550" rtl="0" eaLnBrk="1" latinLnBrk="0" hangingPunct="1">
        <a:defRPr sz="5793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jpg"/><Relationship Id="rId7" Type="http://schemas.openxmlformats.org/officeDocument/2006/relationships/image" Target="../media/image6.PNG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549561" y="11030193"/>
            <a:ext cx="20424695" cy="14013014"/>
          </a:xfrm>
          <a:prstGeom prst="roundRect">
            <a:avLst>
              <a:gd name="adj" fmla="val 2180"/>
            </a:avLst>
          </a:prstGeom>
          <a:solidFill>
            <a:schemeClr val="tx1"/>
          </a:solidFill>
          <a:ln w="76200">
            <a:solidFill>
              <a:srgbClr val="879D9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4096" dirty="0"/>
          </a:p>
        </p:txBody>
      </p:sp>
      <p:sp>
        <p:nvSpPr>
          <p:cNvPr id="7" name="Rounded Rectangle 6"/>
          <p:cNvSpPr/>
          <p:nvPr/>
        </p:nvSpPr>
        <p:spPr>
          <a:xfrm>
            <a:off x="8786812" y="4316814"/>
            <a:ext cx="12313232" cy="6336537"/>
          </a:xfrm>
          <a:prstGeom prst="roundRect">
            <a:avLst>
              <a:gd name="adj" fmla="val 2983"/>
            </a:avLst>
          </a:prstGeom>
          <a:solidFill>
            <a:schemeClr val="tx1"/>
          </a:solidFill>
          <a:ln w="76200">
            <a:solidFill>
              <a:srgbClr val="879D9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4096">
              <a:solidFill>
                <a:srgbClr val="667D7C"/>
              </a:solidFill>
            </a:endParaRPr>
          </a:p>
        </p:txBody>
      </p:sp>
      <p:sp>
        <p:nvSpPr>
          <p:cNvPr id="6" name="Rounded Rectangle 5"/>
          <p:cNvSpPr/>
          <p:nvPr/>
        </p:nvSpPr>
        <p:spPr>
          <a:xfrm>
            <a:off x="549562" y="4316814"/>
            <a:ext cx="7780050" cy="6336537"/>
          </a:xfrm>
          <a:prstGeom prst="roundRect">
            <a:avLst>
              <a:gd name="adj" fmla="val 4229"/>
            </a:avLst>
          </a:prstGeom>
          <a:solidFill>
            <a:srgbClr val="667D7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4096"/>
          </a:p>
        </p:txBody>
      </p:sp>
      <p:sp>
        <p:nvSpPr>
          <p:cNvPr id="5" name="Round Diagonal Corner Rectangle 4"/>
          <p:cNvSpPr/>
          <p:nvPr/>
        </p:nvSpPr>
        <p:spPr>
          <a:xfrm>
            <a:off x="-667327" y="-626679"/>
            <a:ext cx="22050952" cy="4255989"/>
          </a:xfrm>
          <a:prstGeom prst="round2DiagRect">
            <a:avLst/>
          </a:prstGeom>
          <a:solidFill>
            <a:srgbClr val="D28B0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8000" dirty="0"/>
          </a:p>
        </p:txBody>
      </p:sp>
      <p:sp>
        <p:nvSpPr>
          <p:cNvPr id="11" name="TextBox 10"/>
          <p:cNvSpPr txBox="1"/>
          <p:nvPr/>
        </p:nvSpPr>
        <p:spPr>
          <a:xfrm>
            <a:off x="688400" y="4407924"/>
            <a:ext cx="7641212" cy="60939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/>
              <a:t>Introduction</a:t>
            </a:r>
          </a:p>
          <a:p>
            <a:pPr marL="457200" indent="-4572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3350" dirty="0"/>
              <a:t>A 2D lever was built in C++ and OpenGL.</a:t>
            </a:r>
          </a:p>
          <a:p>
            <a:pPr marL="457200" indent="-4572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3350" dirty="0"/>
              <a:t>Many objects  in games have an unbalanced centre of mass and act uniquely when a force is applied (see Figure 2).</a:t>
            </a:r>
          </a:p>
          <a:p>
            <a:pPr marL="457200" indent="-4572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3350" dirty="0"/>
              <a:t>This is a longstanding problem which affects the realism of computer games</a:t>
            </a:r>
          </a:p>
          <a:p>
            <a:pPr marL="457200" indent="-4572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3350" dirty="0"/>
              <a:t>Development of this 2D lever will solve the fundamental problem of modelling unbalanced objects like a shuttlecock.</a:t>
            </a:r>
          </a:p>
        </p:txBody>
      </p:sp>
      <p:sp>
        <p:nvSpPr>
          <p:cNvPr id="68" name="Rectangle 67"/>
          <p:cNvSpPr/>
          <p:nvPr/>
        </p:nvSpPr>
        <p:spPr>
          <a:xfrm>
            <a:off x="19024120" y="7037400"/>
            <a:ext cx="269174" cy="259184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4096"/>
          </a:p>
        </p:txBody>
      </p:sp>
      <p:sp>
        <p:nvSpPr>
          <p:cNvPr id="47" name="Rounded Rectangle 46"/>
          <p:cNvSpPr/>
          <p:nvPr/>
        </p:nvSpPr>
        <p:spPr>
          <a:xfrm>
            <a:off x="1226493" y="25420049"/>
            <a:ext cx="20644952" cy="5204591"/>
          </a:xfrm>
          <a:prstGeom prst="roundRect">
            <a:avLst>
              <a:gd name="adj" fmla="val 5562"/>
            </a:avLst>
          </a:prstGeom>
          <a:solidFill>
            <a:srgbClr val="D28B0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4096" dirty="0"/>
          </a:p>
        </p:txBody>
      </p:sp>
      <p:sp>
        <p:nvSpPr>
          <p:cNvPr id="52" name="TextBox 51"/>
          <p:cNvSpPr txBox="1"/>
          <p:nvPr/>
        </p:nvSpPr>
        <p:spPr>
          <a:xfrm>
            <a:off x="12932815" y="23730820"/>
            <a:ext cx="7830130" cy="4838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1272" dirty="0">
              <a:solidFill>
                <a:schemeClr val="bg1"/>
              </a:solidFill>
            </a:endParaRPr>
          </a:p>
          <a:p>
            <a:endParaRPr lang="en-GB" sz="1272" dirty="0">
              <a:solidFill>
                <a:schemeClr val="bg1"/>
              </a:solidFill>
            </a:endParaRPr>
          </a:p>
        </p:txBody>
      </p:sp>
      <p:sp>
        <p:nvSpPr>
          <p:cNvPr id="61" name="TextBox 60"/>
          <p:cNvSpPr txBox="1"/>
          <p:nvPr/>
        </p:nvSpPr>
        <p:spPr>
          <a:xfrm>
            <a:off x="1776412" y="25639432"/>
            <a:ext cx="19180382" cy="92529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2400"/>
              </a:spcAft>
            </a:pPr>
            <a:r>
              <a:rPr lang="en-GB" sz="4000" b="1" dirty="0"/>
              <a:t>Wider Applicability</a:t>
            </a:r>
          </a:p>
          <a:p>
            <a:pPr marL="457200" indent="-457200">
              <a:spcAft>
                <a:spcPts val="1800"/>
              </a:spcAft>
              <a:buFont typeface="Arial" panose="020B0604020202020204" pitchFamily="34" charset="0"/>
              <a:buChar char="•"/>
            </a:pPr>
            <a:r>
              <a:rPr lang="en-GB" sz="3800" b="1" dirty="0"/>
              <a:t>The 2D development was a highly successful solution to the fundamental problem of modelling unbalanced objects in computer games, passing visual and numerical tests.</a:t>
            </a:r>
          </a:p>
          <a:p>
            <a:pPr marL="457200" indent="-457200">
              <a:spcAft>
                <a:spcPts val="848"/>
              </a:spcAft>
              <a:buFont typeface="Arial" panose="020B0604020202020204" pitchFamily="34" charset="0"/>
              <a:buChar char="•"/>
            </a:pPr>
            <a:r>
              <a:rPr lang="en-GB" sz="3800" b="1" dirty="0"/>
              <a:t>The implementation is future proof and </a:t>
            </a:r>
            <a:r>
              <a:rPr lang="en-GB" sz="3800" b="1" dirty="0" err="1"/>
              <a:t>scaleable</a:t>
            </a:r>
            <a:r>
              <a:rPr lang="en-GB" sz="3800" b="1" dirty="0"/>
              <a:t> having applicability as a single feature to add into complex 2D or 3D games or as the central feature in puzzle games involving levers and other simple machines.</a:t>
            </a:r>
          </a:p>
          <a:p>
            <a:endParaRPr lang="en-GB" sz="4096" dirty="0">
              <a:solidFill>
                <a:srgbClr val="E2E2E2"/>
              </a:solidFill>
            </a:endParaRPr>
          </a:p>
          <a:p>
            <a:endParaRPr lang="en-GB" sz="4096" dirty="0">
              <a:solidFill>
                <a:srgbClr val="E2E2E2"/>
              </a:solidFill>
            </a:endParaRPr>
          </a:p>
          <a:p>
            <a:endParaRPr lang="en-GB" sz="1272" dirty="0">
              <a:solidFill>
                <a:srgbClr val="E2E2E2"/>
              </a:solidFill>
            </a:endParaRPr>
          </a:p>
          <a:p>
            <a:endParaRPr lang="en-GB" sz="1272" dirty="0">
              <a:solidFill>
                <a:srgbClr val="E2E2E2"/>
              </a:solidFill>
            </a:endParaRPr>
          </a:p>
          <a:p>
            <a:endParaRPr lang="en-GB" sz="1272" dirty="0">
              <a:solidFill>
                <a:srgbClr val="E2E2E2"/>
              </a:solidFill>
            </a:endParaRPr>
          </a:p>
          <a:p>
            <a:endParaRPr lang="en-GB" sz="1272" dirty="0">
              <a:solidFill>
                <a:srgbClr val="E2E2E2"/>
              </a:solidFill>
            </a:endParaRPr>
          </a:p>
          <a:p>
            <a:endParaRPr lang="en-GB" sz="1272" dirty="0">
              <a:solidFill>
                <a:srgbClr val="E2E2E2"/>
              </a:solidFill>
            </a:endParaRPr>
          </a:p>
          <a:p>
            <a:endParaRPr lang="en-GB" sz="1272" dirty="0">
              <a:solidFill>
                <a:srgbClr val="E2E2E2"/>
              </a:solidFill>
            </a:endParaRPr>
          </a:p>
          <a:p>
            <a:endParaRPr lang="en-GB" sz="1272" dirty="0">
              <a:solidFill>
                <a:srgbClr val="E2E2E2"/>
              </a:solidFill>
            </a:endParaRPr>
          </a:p>
          <a:p>
            <a:endParaRPr lang="en-GB" sz="1272" dirty="0">
              <a:solidFill>
                <a:srgbClr val="E2E2E2"/>
              </a:solidFill>
            </a:endParaRPr>
          </a:p>
          <a:p>
            <a:endParaRPr lang="en-GB" sz="1272" dirty="0">
              <a:solidFill>
                <a:srgbClr val="E2E2E2"/>
              </a:solidFill>
            </a:endParaRPr>
          </a:p>
          <a:p>
            <a:endParaRPr lang="en-GB" sz="1272" dirty="0">
              <a:solidFill>
                <a:srgbClr val="E2E2E2"/>
              </a:solidFill>
            </a:endParaRPr>
          </a:p>
          <a:p>
            <a:endParaRPr lang="en-GB" sz="1272" dirty="0">
              <a:solidFill>
                <a:srgbClr val="E2E2E2"/>
              </a:solidFill>
            </a:endParaRPr>
          </a:p>
          <a:p>
            <a:endParaRPr lang="en-GB" sz="1272" dirty="0">
              <a:solidFill>
                <a:srgbClr val="E2E2E2"/>
              </a:solidFill>
            </a:endParaRPr>
          </a:p>
          <a:p>
            <a:endParaRPr lang="en-GB" sz="1272" dirty="0">
              <a:solidFill>
                <a:srgbClr val="E2E2E2"/>
              </a:solidFill>
            </a:endParaRPr>
          </a:p>
          <a:p>
            <a:endParaRPr lang="en-GB" sz="1272" dirty="0">
              <a:solidFill>
                <a:srgbClr val="E2E2E2"/>
              </a:solidFill>
            </a:endParaRPr>
          </a:p>
          <a:p>
            <a:endParaRPr lang="en-GB" sz="1272" dirty="0">
              <a:solidFill>
                <a:srgbClr val="E2E2E2"/>
              </a:solidFill>
            </a:endParaRPr>
          </a:p>
          <a:p>
            <a:endParaRPr lang="en-GB" sz="1272" dirty="0">
              <a:solidFill>
                <a:srgbClr val="E2E2E2"/>
              </a:solidFill>
            </a:endParaRPr>
          </a:p>
          <a:p>
            <a:endParaRPr lang="en-GB" sz="1272" dirty="0">
              <a:solidFill>
                <a:srgbClr val="E2E2E2"/>
              </a:solidFill>
            </a:endParaRPr>
          </a:p>
          <a:p>
            <a:endParaRPr lang="en-GB" sz="1272" dirty="0">
              <a:solidFill>
                <a:srgbClr val="E2E2E2"/>
              </a:solidFill>
            </a:endParaRPr>
          </a:p>
          <a:p>
            <a:endParaRPr lang="en-GB" sz="1272" dirty="0">
              <a:solidFill>
                <a:srgbClr val="E2E2E2"/>
              </a:solidFill>
            </a:endParaRPr>
          </a:p>
        </p:txBody>
      </p:sp>
      <p:sp>
        <p:nvSpPr>
          <p:cNvPr id="26" name="Rectangle 25"/>
          <p:cNvSpPr/>
          <p:nvPr/>
        </p:nvSpPr>
        <p:spPr>
          <a:xfrm>
            <a:off x="14137238" y="5931858"/>
            <a:ext cx="269174" cy="259184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4096"/>
          </a:p>
        </p:txBody>
      </p:sp>
      <p:sp>
        <p:nvSpPr>
          <p:cNvPr id="66" name="Rectangle 65"/>
          <p:cNvSpPr/>
          <p:nvPr/>
        </p:nvSpPr>
        <p:spPr>
          <a:xfrm>
            <a:off x="16740208" y="6340783"/>
            <a:ext cx="269174" cy="259184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4096"/>
          </a:p>
        </p:txBody>
      </p:sp>
      <p:sp>
        <p:nvSpPr>
          <p:cNvPr id="67" name="Rectangle 66"/>
          <p:cNvSpPr/>
          <p:nvPr/>
        </p:nvSpPr>
        <p:spPr>
          <a:xfrm>
            <a:off x="16279975" y="7044412"/>
            <a:ext cx="269174" cy="259184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4096"/>
          </a:p>
        </p:txBody>
      </p:sp>
      <p:pic>
        <p:nvPicPr>
          <p:cNvPr id="25" name="Picture 2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8400" y="11983484"/>
            <a:ext cx="20213384" cy="5007142"/>
          </a:xfrm>
          <a:prstGeom prst="rect">
            <a:avLst/>
          </a:prstGeom>
        </p:spPr>
      </p:pic>
      <p:sp>
        <p:nvSpPr>
          <p:cNvPr id="27" name="TextBox 26"/>
          <p:cNvSpPr txBox="1"/>
          <p:nvPr/>
        </p:nvSpPr>
        <p:spPr>
          <a:xfrm>
            <a:off x="549560" y="-407194"/>
            <a:ext cx="20550483" cy="38954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8000" dirty="0"/>
              <a:t>Implementing a 2D rotational mechanics system with a lever.</a:t>
            </a:r>
          </a:p>
          <a:p>
            <a:pPr algn="ctr"/>
            <a:r>
              <a:rPr lang="en-GB" sz="4800" dirty="0"/>
              <a:t>Stephen Thomas</a:t>
            </a:r>
          </a:p>
          <a:p>
            <a:pPr algn="ctr"/>
            <a:r>
              <a:rPr lang="en-GB" sz="4000" dirty="0"/>
              <a:t> Stephen.skarzynski@googlemail.com</a:t>
            </a:r>
          </a:p>
        </p:txBody>
      </p:sp>
      <p:pic>
        <p:nvPicPr>
          <p:cNvPr id="44" name="Picture 43"/>
          <p:cNvPicPr>
            <a:picLocks noChangeAspect="1"/>
          </p:cNvPicPr>
          <p:nvPr/>
        </p:nvPicPr>
        <p:blipFill rotWithShape="1">
          <a:blip r:embed="rId3"/>
          <a:srcRect r="35114"/>
          <a:stretch/>
        </p:blipFill>
        <p:spPr>
          <a:xfrm>
            <a:off x="549561" y="1243731"/>
            <a:ext cx="1912651" cy="2138292"/>
          </a:xfrm>
          <a:prstGeom prst="rect">
            <a:avLst/>
          </a:prstGeom>
        </p:spPr>
      </p:pic>
      <p:sp>
        <p:nvSpPr>
          <p:cNvPr id="48" name="TextBox 47"/>
          <p:cNvSpPr txBox="1"/>
          <p:nvPr/>
        </p:nvSpPr>
        <p:spPr>
          <a:xfrm>
            <a:off x="8786812" y="4388435"/>
            <a:ext cx="12313232" cy="43165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rgbClr val="667D7C"/>
                </a:solidFill>
              </a:rPr>
              <a:t>Workflow Overview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350" dirty="0">
                <a:solidFill>
                  <a:srgbClr val="667D7C"/>
                </a:solidFill>
              </a:rPr>
              <a:t>Graphical elements were created and assigned properties.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350" dirty="0">
                <a:solidFill>
                  <a:srgbClr val="667D7C"/>
                </a:solidFill>
              </a:rPr>
              <a:t>Movement was added through several phases of physics programming, testing and refining.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350" dirty="0">
                <a:solidFill>
                  <a:srgbClr val="667D7C"/>
                </a:solidFill>
              </a:rPr>
              <a:t>The ability to change the dynamics of the lever through key strokes was added. 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350" dirty="0">
                <a:solidFill>
                  <a:srgbClr val="667D7C"/>
                </a:solidFill>
              </a:rPr>
              <a:t>The realism of the lever was tested visually but its conformity to the laws of mechanics was also tested numerically (see Figure 1).</a:t>
            </a:r>
          </a:p>
        </p:txBody>
      </p:sp>
      <p:sp>
        <p:nvSpPr>
          <p:cNvPr id="49" name="TextBox 48"/>
          <p:cNvSpPr txBox="1"/>
          <p:nvPr/>
        </p:nvSpPr>
        <p:spPr>
          <a:xfrm>
            <a:off x="688400" y="17148731"/>
            <a:ext cx="2021338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rgbClr val="667D7C"/>
                </a:solidFill>
              </a:rPr>
              <a:t>Figure 2:  A shuttlecock flips several times in multiple directions during flight, acting like a lever without a fixed plane. This can be modelled using rotational mechanics.</a:t>
            </a:r>
          </a:p>
        </p:txBody>
      </p:sp>
      <p:pic>
        <p:nvPicPr>
          <p:cNvPr id="77" name="Picture 76"/>
          <p:cNvPicPr>
            <a:picLocks noChangeAspect="1"/>
          </p:cNvPicPr>
          <p:nvPr/>
        </p:nvPicPr>
        <p:blipFill rotWithShape="1">
          <a:blip r:embed="rId4"/>
          <a:srcRect t="20528"/>
          <a:stretch/>
        </p:blipFill>
        <p:spPr>
          <a:xfrm>
            <a:off x="9102085" y="8584406"/>
            <a:ext cx="4137312" cy="1955169"/>
          </a:xfrm>
          <a:prstGeom prst="rect">
            <a:avLst/>
          </a:prstGeom>
        </p:spPr>
      </p:pic>
      <p:pic>
        <p:nvPicPr>
          <p:cNvPr id="82" name="Picture 8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26492" y="18751800"/>
            <a:ext cx="9568600" cy="4330057"/>
          </a:xfrm>
          <a:prstGeom prst="rect">
            <a:avLst/>
          </a:prstGeom>
        </p:spPr>
      </p:pic>
      <p:pic>
        <p:nvPicPr>
          <p:cNvPr id="86" name="Picture 85"/>
          <p:cNvPicPr>
            <a:picLocks noChangeAspect="1"/>
          </p:cNvPicPr>
          <p:nvPr/>
        </p:nvPicPr>
        <p:blipFill rotWithShape="1">
          <a:blip r:embed="rId6"/>
          <a:srcRect t="11577" b="8677"/>
          <a:stretch/>
        </p:blipFill>
        <p:spPr>
          <a:xfrm>
            <a:off x="11574458" y="18623756"/>
            <a:ext cx="8591556" cy="4714958"/>
          </a:xfrm>
          <a:prstGeom prst="rect">
            <a:avLst/>
          </a:prstGeom>
        </p:spPr>
      </p:pic>
      <p:sp>
        <p:nvSpPr>
          <p:cNvPr id="87" name="TextBox 86"/>
          <p:cNvSpPr txBox="1"/>
          <p:nvPr/>
        </p:nvSpPr>
        <p:spPr>
          <a:xfrm>
            <a:off x="1146760" y="23338714"/>
            <a:ext cx="961514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2800" dirty="0">
                <a:solidFill>
                  <a:srgbClr val="667D7C"/>
                </a:solidFill>
              </a:rPr>
              <a:t>Figure 3: The rotational mechanics calculations balance a heavier weight (blue circle) with a lighter weight (yellow circle), when the fulcrum (white circle) correctly at the centre of mass.</a:t>
            </a:r>
          </a:p>
        </p:txBody>
      </p:sp>
      <p:sp>
        <p:nvSpPr>
          <p:cNvPr id="88" name="TextBox 87"/>
          <p:cNvSpPr txBox="1"/>
          <p:nvPr/>
        </p:nvSpPr>
        <p:spPr>
          <a:xfrm>
            <a:off x="11574458" y="23601803"/>
            <a:ext cx="859155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rgbClr val="667D7C"/>
                </a:solidFill>
              </a:rPr>
              <a:t>Figure 4: Alternatively, the lighter weight can lift the heavier weight when the fulcrum is moved.</a:t>
            </a:r>
          </a:p>
        </p:txBody>
      </p:sp>
      <p:sp>
        <p:nvSpPr>
          <p:cNvPr id="89" name="TextBox 88"/>
          <p:cNvSpPr txBox="1"/>
          <p:nvPr/>
        </p:nvSpPr>
        <p:spPr>
          <a:xfrm>
            <a:off x="688400" y="11188537"/>
            <a:ext cx="1007350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rgbClr val="667D7C"/>
                </a:solidFill>
              </a:rPr>
              <a:t>The 2D Lever Implementation</a:t>
            </a:r>
          </a:p>
        </p:txBody>
      </p:sp>
      <p:sp>
        <p:nvSpPr>
          <p:cNvPr id="90" name="TextBox 89"/>
          <p:cNvSpPr txBox="1"/>
          <p:nvPr/>
        </p:nvSpPr>
        <p:spPr>
          <a:xfrm>
            <a:off x="13239397" y="8990133"/>
            <a:ext cx="7717397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dirty="0">
                <a:solidFill>
                  <a:srgbClr val="667D7C"/>
                </a:solidFill>
              </a:rPr>
              <a:t>Figure 1: Accuracy of the lever was tested through projected values wherein the weight of the force was increased from light (1) to heavy (19)</a:t>
            </a:r>
            <a:r>
              <a:rPr lang="en-GB" sz="2400" dirty="0">
                <a:solidFill>
                  <a:srgbClr val="667D7C"/>
                </a:solidFill>
              </a:rPr>
              <a:t> </a:t>
            </a:r>
            <a:r>
              <a:rPr lang="en-GB" sz="1800" dirty="0">
                <a:solidFill>
                  <a:srgbClr val="667D7C"/>
                </a:solidFill>
              </a:rPr>
              <a:t>and the effect on torque plotted. The values for fulcrum position and mass of both loads from 4 randomly chosen points were entered into the implementation and torque values compared. </a:t>
            </a:r>
            <a:endParaRPr lang="en-GB" sz="2400" dirty="0">
              <a:solidFill>
                <a:srgbClr val="667D7C"/>
              </a:solidFill>
            </a:endParaRPr>
          </a:p>
        </p:txBody>
      </p:sp>
      <p:pic>
        <p:nvPicPr>
          <p:cNvPr id="92" name="Picture 91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981954" y="1241041"/>
            <a:ext cx="2854642" cy="2140982"/>
          </a:xfrm>
          <a:prstGeom prst="rect">
            <a:avLst/>
          </a:prstGeom>
        </p:spPr>
      </p:pic>
      <p:pic>
        <p:nvPicPr>
          <p:cNvPr id="20" name="Picture 19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5464120" y="1241041"/>
            <a:ext cx="5310110" cy="1856965"/>
          </a:xfrm>
          <a:prstGeom prst="rect">
            <a:avLst/>
          </a:prstGeom>
        </p:spPr>
      </p:pic>
      <p:sp>
        <p:nvSpPr>
          <p:cNvPr id="93" name="TextBox 92"/>
          <p:cNvSpPr txBox="1"/>
          <p:nvPr/>
        </p:nvSpPr>
        <p:spPr>
          <a:xfrm>
            <a:off x="17431370" y="29627208"/>
            <a:ext cx="7085772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/>
              <a:t>Student number: P138766</a:t>
            </a:r>
          </a:p>
        </p:txBody>
      </p:sp>
    </p:spTree>
    <p:extLst>
      <p:ext uri="{BB962C8B-B14F-4D97-AF65-F5344CB8AC3E}">
        <p14:creationId xmlns:p14="http://schemas.microsoft.com/office/powerpoint/2010/main" val="179753391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2352</TotalTime>
  <Words>370</Words>
  <Application>Microsoft Office PowerPoint</Application>
  <PresentationFormat>Custom</PresentationFormat>
  <Paragraphs>41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4" baseType="lpstr">
      <vt:lpstr>Arial</vt:lpstr>
      <vt:lpstr>Calibri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annachy</dc:creator>
  <cp:lastModifiedBy>Stephen Thomas (P138766)</cp:lastModifiedBy>
  <cp:revision>92</cp:revision>
  <dcterms:created xsi:type="dcterms:W3CDTF">2017-03-23T10:46:03Z</dcterms:created>
  <dcterms:modified xsi:type="dcterms:W3CDTF">2017-05-07T19:21:20Z</dcterms:modified>
</cp:coreProperties>
</file>