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9" r:id="rId1"/>
  </p:sldMasterIdLst>
  <p:notesMasterIdLst>
    <p:notesMasterId r:id="rId15"/>
  </p:notesMasterIdLst>
  <p:sldIdLst>
    <p:sldId id="257" r:id="rId2"/>
    <p:sldId id="298" r:id="rId3"/>
    <p:sldId id="299" r:id="rId4"/>
    <p:sldId id="300" r:id="rId5"/>
    <p:sldId id="308" r:id="rId6"/>
    <p:sldId id="303" r:id="rId7"/>
    <p:sldId id="301" r:id="rId8"/>
    <p:sldId id="302" r:id="rId9"/>
    <p:sldId id="307" r:id="rId10"/>
    <p:sldId id="304" r:id="rId11"/>
    <p:sldId id="306" r:id="rId12"/>
    <p:sldId id="305" r:id="rId13"/>
    <p:sldId id="297" r:id="rId1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1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BC6CF96-A726-4A78-BFE9-20D164EFE329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2944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A2545E-D7D2-48F3-AD23-1883EF954EB0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7D2641-A220-44F8-ABAB-E91F40000E49}" type="slidenum">
              <a:rPr lang="en-GB"/>
              <a:pPr/>
              <a:t>13</a:t>
            </a:fld>
            <a:endParaRPr lang="en-GB" dirty="0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D99FF0A-2739-4B15-BBF1-D5CABF596E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01C7E-64DA-4CB7-9C19-68E0CBFA49A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03864-3D3C-4AEB-B9D1-B1924E7BDE0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7206A9-95E7-4A3B-B3DB-FD79DABE6B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489915D-EBC3-484E-9551-95506D7679B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238D8-ECE3-428E-BD78-1C41562CA8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C5DDA-618E-4985-B1B2-18A7600C78E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F9FE6-FF28-40C9-852B-F06B3C2772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06C12-43D7-424A-A7E2-870B3A583F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374B2-21C7-46C6-B595-024301BABB7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9CEA6C9-EFB6-4264-8751-7E0EF134328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Visualisation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 smtClean="0"/>
              <a:t>Case Study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The Challenger Explosion</a:t>
            </a:r>
            <a:endParaRPr lang="en-GB" sz="4000" dirty="0"/>
          </a:p>
        </p:txBody>
      </p:sp>
    </p:spTree>
  </p:cSld>
  <p:clrMapOvr>
    <a:masterClrMapping/>
  </p:clrMapOvr>
  <p:transition advTm="11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January 28</a:t>
            </a:r>
            <a:r>
              <a:rPr lang="en-GB" baseline="30000" dirty="0" smtClean="0"/>
              <a:t>th</a:t>
            </a:r>
            <a:r>
              <a:rPr lang="en-GB" dirty="0" smtClean="0"/>
              <a:t> 1986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Space shuttle OV-099 </a:t>
            </a:r>
            <a:r>
              <a:rPr lang="en-GB" i="1" dirty="0" smtClean="0"/>
              <a:t>Challenger</a:t>
            </a:r>
            <a:endParaRPr lang="en-GB" dirty="0"/>
          </a:p>
          <a:p>
            <a:pPr lvl="1"/>
            <a:r>
              <a:rPr lang="en-GB" dirty="0" smtClean="0"/>
              <a:t>Second orbiter put into service (after </a:t>
            </a:r>
            <a:r>
              <a:rPr lang="en-GB" i="1" dirty="0" smtClean="0"/>
              <a:t>Columbia</a:t>
            </a:r>
            <a:r>
              <a:rPr lang="en-GB" dirty="0" smtClean="0"/>
              <a:t>)</a:t>
            </a:r>
            <a:endParaRPr lang="en-GB" dirty="0"/>
          </a:p>
          <a:p>
            <a:pPr lvl="1"/>
            <a:r>
              <a:rPr lang="en-GB" dirty="0" smtClean="0"/>
              <a:t>STS-51-L </a:t>
            </a:r>
          </a:p>
          <a:p>
            <a:pPr lvl="2"/>
            <a:r>
              <a:rPr lang="en-GB" dirty="0" smtClean="0"/>
              <a:t>Due to deploy several tracking/data relay satellites, 2 astronomy missions and to run the </a:t>
            </a:r>
            <a:r>
              <a:rPr lang="en-GB" i="1" dirty="0" smtClean="0"/>
              <a:t>Teacher In Space </a:t>
            </a:r>
            <a:r>
              <a:rPr lang="en-GB" dirty="0" smtClean="0"/>
              <a:t>project</a:t>
            </a:r>
          </a:p>
          <a:p>
            <a:pPr lvl="1"/>
            <a:r>
              <a:rPr lang="en-GB" i="1" dirty="0" smtClean="0"/>
              <a:t>Challenger</a:t>
            </a:r>
            <a:r>
              <a:rPr lang="en-GB" dirty="0" smtClean="0"/>
              <a:t>’s 10</a:t>
            </a:r>
            <a:r>
              <a:rPr lang="en-GB" baseline="30000" dirty="0" smtClean="0"/>
              <a:t>th</a:t>
            </a:r>
            <a:r>
              <a:rPr lang="en-GB" dirty="0" smtClean="0"/>
              <a:t> flight</a:t>
            </a:r>
          </a:p>
          <a:p>
            <a:pPr lvl="1"/>
            <a:r>
              <a:rPr lang="en-GB" dirty="0" smtClean="0"/>
              <a:t>35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space shuttle </a:t>
            </a:r>
            <a:r>
              <a:rPr lang="en-GB" dirty="0" smtClean="0"/>
              <a:t>flight overall</a:t>
            </a:r>
          </a:p>
          <a:p>
            <a:pPr lvl="1"/>
            <a:endParaRPr lang="en-GB" sz="800" dirty="0" smtClean="0"/>
          </a:p>
          <a:p>
            <a:r>
              <a:rPr lang="en-GB" dirty="0" smtClean="0"/>
              <a:t>Disintegrated 73 seconds into flight due to blow-by of hot gasses around O-ring in right SRB</a:t>
            </a:r>
          </a:p>
          <a:p>
            <a:endParaRPr lang="en-GB" sz="800" dirty="0" smtClean="0"/>
          </a:p>
          <a:p>
            <a:r>
              <a:rPr lang="en-GB" dirty="0" smtClean="0"/>
              <a:t>Ambient temperatures around -1</a:t>
            </a:r>
            <a:r>
              <a:rPr lang="en-GB" dirty="0" smtClean="0">
                <a:cs typeface="Arial"/>
              </a:rPr>
              <a:t>°C</a:t>
            </a:r>
          </a:p>
          <a:p>
            <a:pPr lvl="1"/>
            <a:r>
              <a:rPr lang="en-GB" dirty="0" smtClean="0">
                <a:cs typeface="Arial"/>
              </a:rPr>
              <a:t>O-ring temperatures below -6°C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165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January 27</a:t>
            </a:r>
            <a:r>
              <a:rPr lang="en-GB" baseline="30000" dirty="0" smtClean="0"/>
              <a:t>th</a:t>
            </a:r>
            <a:r>
              <a:rPr lang="en-GB" dirty="0"/>
              <a:t> </a:t>
            </a:r>
            <a:r>
              <a:rPr lang="en-GB" dirty="0" smtClean="0"/>
              <a:t>1986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Morton Thiokol engineers were concerned that the O-rings would not seal in the low temperatures forecast for the next day</a:t>
            </a:r>
          </a:p>
          <a:p>
            <a:pPr lvl="1"/>
            <a:r>
              <a:rPr lang="en-GB" sz="2400" dirty="0" smtClean="0"/>
              <a:t>Predicted temperature -3</a:t>
            </a:r>
            <a:r>
              <a:rPr lang="en-GB" sz="2400" dirty="0" smtClean="0">
                <a:cs typeface="Arial"/>
              </a:rPr>
              <a:t>°C</a:t>
            </a:r>
          </a:p>
          <a:p>
            <a:pPr lvl="1"/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Recommended scrubbing the launch </a:t>
            </a:r>
          </a:p>
          <a:p>
            <a:pPr lvl="1"/>
            <a:r>
              <a:rPr lang="en-GB" sz="2400" dirty="0" smtClean="0">
                <a:cs typeface="Arial"/>
              </a:rPr>
              <a:t>Based on damage reports from previous cold launches</a:t>
            </a:r>
          </a:p>
          <a:p>
            <a:pPr lvl="1"/>
            <a:r>
              <a:rPr lang="en-GB" sz="2400" dirty="0" smtClean="0">
                <a:cs typeface="Arial"/>
              </a:rPr>
              <a:t>Faxed 13 charts of data to NASA</a:t>
            </a:r>
          </a:p>
          <a:p>
            <a:pPr lvl="1"/>
            <a:r>
              <a:rPr lang="en-GB" sz="2400" dirty="0" smtClean="0">
                <a:cs typeface="Arial"/>
              </a:rPr>
              <a:t>Only no-launch recommendation in 12 years</a:t>
            </a:r>
          </a:p>
          <a:p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NASA suggested that Morton Thiokol should reconsider their recommendation</a:t>
            </a:r>
          </a:p>
          <a:p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Morton Thiokol managers recommended launch, saying that the engineers’ evidence was inconclusive</a:t>
            </a:r>
            <a:endParaRPr lang="en-GB" dirty="0">
              <a:cs typeface="Arial"/>
            </a:endParaRP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609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did it happen?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It is too simplistic to just say that the evil managers refused to listen to the concerns of the heroic engineers</a:t>
            </a:r>
          </a:p>
          <a:p>
            <a:endParaRPr lang="en-GB" sz="700" dirty="0"/>
          </a:p>
          <a:p>
            <a:r>
              <a:rPr lang="en-GB" sz="2400" dirty="0" smtClean="0"/>
              <a:t>The engineers had two tasks</a:t>
            </a:r>
          </a:p>
          <a:p>
            <a:pPr lvl="1"/>
            <a:r>
              <a:rPr lang="en-GB" sz="2400" dirty="0" smtClean="0"/>
              <a:t>Perform an analysis of the evidence about the threat of cold to the O-rings</a:t>
            </a:r>
          </a:p>
          <a:p>
            <a:pPr lvl="1"/>
            <a:r>
              <a:rPr lang="en-GB" sz="2400" dirty="0" smtClean="0"/>
              <a:t>Present that information to managers in a way that made the danger clear and unquestionable</a:t>
            </a:r>
          </a:p>
          <a:p>
            <a:endParaRPr lang="en-GB" sz="700" dirty="0"/>
          </a:p>
          <a:p>
            <a:r>
              <a:rPr lang="en-GB" sz="2400" dirty="0" smtClean="0"/>
              <a:t>They succeeded in the first task but failed in the second*</a:t>
            </a:r>
          </a:p>
          <a:p>
            <a:pPr lvl="1"/>
            <a:r>
              <a:rPr lang="en-GB" sz="2400" dirty="0" smtClean="0"/>
              <a:t>The engineers had suspected for several years that low temperatures were a problem</a:t>
            </a:r>
          </a:p>
          <a:p>
            <a:pPr lvl="1"/>
            <a:r>
              <a:rPr lang="en-GB" sz="2400" dirty="0" smtClean="0"/>
              <a:t>The launch temperature was significantly lower than any of their test temperatures</a:t>
            </a:r>
          </a:p>
          <a:p>
            <a:endParaRPr lang="en-GB" sz="1200" dirty="0"/>
          </a:p>
          <a:p>
            <a:pPr marL="109728" indent="0" algn="r">
              <a:buNone/>
            </a:pPr>
            <a:r>
              <a:rPr lang="en-GB" sz="1200" dirty="0" smtClean="0"/>
              <a:t>*But the managers were still evil </a:t>
            </a:r>
            <a:r>
              <a:rPr lang="en-GB" sz="1200" dirty="0" smtClean="0">
                <a:sym typeface="Wingdings" panose="05000000000000000000" pitchFamily="2" charset="2"/>
              </a:rPr>
              <a:t>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82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rawing of the field joint as assembl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938" y="179448"/>
            <a:ext cx="7788550" cy="504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-27384"/>
            <a:ext cx="8229600" cy="576064"/>
          </a:xfrm>
        </p:spPr>
        <p:txBody>
          <a:bodyPr>
            <a:noAutofit/>
          </a:bodyPr>
          <a:lstStyle/>
          <a:p>
            <a:r>
              <a:rPr lang="en-GB" sz="2800" dirty="0" smtClean="0"/>
              <a:t>SRM Field Joint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45224"/>
            <a:ext cx="8229600" cy="141277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On launch the entire joint flexes</a:t>
            </a:r>
          </a:p>
          <a:p>
            <a:r>
              <a:rPr lang="en-GB" sz="2000" dirty="0" smtClean="0"/>
              <a:t>The primary O-ring is supposed to expand to prevent hot gasses escaping</a:t>
            </a:r>
          </a:p>
          <a:p>
            <a:pPr lvl="1"/>
            <a:r>
              <a:rPr lang="en-GB" sz="1800" dirty="0" smtClean="0"/>
              <a:t>The secondary O-ring is an emergency back-up 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818" y="2333581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Primary O-ring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6818" y="2702913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Secondary O-ring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4716016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699345" y="2446239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4716016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2044398" y="2815571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427984" y="3861048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4355976" y="1412776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227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6093296"/>
            <a:ext cx="8229600" cy="625256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This diagram shows damage to the SRBs on each launch</a:t>
            </a:r>
          </a:p>
          <a:p>
            <a:r>
              <a:rPr lang="en-GB" sz="2000" dirty="0" smtClean="0"/>
              <a:t>What’s wrong with this?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6</a:t>
            </a:fld>
            <a:endParaRPr lang="en-GB" dirty="0"/>
          </a:p>
        </p:txBody>
      </p:sp>
      <p:pic>
        <p:nvPicPr>
          <p:cNvPr id="5" name="Picture 4" descr="shuttle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409"/>
            <a:ext cx="7224092" cy="58568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94102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5322490"/>
            <a:ext cx="8229600" cy="1252045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This table shows the amount of damage to the O-rings in terms of the length and depth of erosion to the O-</a:t>
            </a:r>
            <a:r>
              <a:rPr lang="en-GB" sz="1800" dirty="0" smtClean="0"/>
              <a:t>rings </a:t>
            </a:r>
          </a:p>
          <a:p>
            <a:endParaRPr lang="en-GB" sz="1800" dirty="0" smtClean="0"/>
          </a:p>
          <a:p>
            <a:r>
              <a:rPr lang="en-GB" sz="1800" dirty="0" smtClean="0"/>
              <a:t>What’s wrong with this?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6" name="Picture 5" descr="shuttle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5349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4501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4003596"/>
            <a:ext cx="8229600" cy="2570940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This table shows the temperature data recorded for some of the more recent flights (SRM-15, 22 and 25) and test firings (DM-2, 4 and QM-3, 4)</a:t>
            </a:r>
          </a:p>
          <a:p>
            <a:pPr lvl="1"/>
            <a:r>
              <a:rPr lang="en-GB" sz="2000" dirty="0" smtClean="0"/>
              <a:t>MBT – Main Booster Temperature (close to ground)</a:t>
            </a:r>
          </a:p>
          <a:p>
            <a:pPr lvl="1"/>
            <a:r>
              <a:rPr lang="en-GB" sz="2000" dirty="0" smtClean="0"/>
              <a:t>Nozzle blow-by is irrelevant</a:t>
            </a:r>
          </a:p>
          <a:p>
            <a:endParaRPr lang="en-GB" sz="2200" dirty="0" smtClean="0"/>
          </a:p>
          <a:p>
            <a:r>
              <a:rPr lang="en-GB" sz="2200" dirty="0" smtClean="0"/>
              <a:t>What’s wrong with this?</a:t>
            </a:r>
          </a:p>
          <a:p>
            <a:endParaRPr lang="en-GB" sz="2200" dirty="0" smtClean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8</a:t>
            </a:fld>
            <a:endParaRPr lang="en-GB" dirty="0"/>
          </a:p>
        </p:txBody>
      </p:sp>
      <p:pic>
        <p:nvPicPr>
          <p:cNvPr id="5" name="Picture 4" descr="shuttle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40309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94102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2156894"/>
            <a:ext cx="8229600" cy="470110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Primary concerns</a:t>
            </a:r>
          </a:p>
          <a:p>
            <a:pPr lvl="1"/>
            <a:r>
              <a:rPr lang="en-GB" sz="1800" dirty="0" smtClean="0"/>
              <a:t>Field joint – highest concern</a:t>
            </a:r>
          </a:p>
          <a:p>
            <a:r>
              <a:rPr lang="en-GB" sz="2000" dirty="0" smtClean="0"/>
              <a:t>Erosion penetration of primary seal requires reliable seal for  pressure integrity</a:t>
            </a:r>
          </a:p>
          <a:p>
            <a:pPr lvl="1"/>
            <a:r>
              <a:rPr lang="en-GB" sz="1800" dirty="0" smtClean="0"/>
              <a:t>Ignition transient (0-600 </a:t>
            </a:r>
            <a:r>
              <a:rPr lang="en-GB" sz="1800" dirty="0" err="1" smtClean="0"/>
              <a:t>ms</a:t>
            </a:r>
            <a:r>
              <a:rPr lang="en-GB" sz="1800" dirty="0" smtClean="0"/>
              <a:t>)</a:t>
            </a:r>
          </a:p>
          <a:p>
            <a:pPr lvl="2"/>
            <a:r>
              <a:rPr lang="en-GB" sz="1600" dirty="0" smtClean="0"/>
              <a:t>(0-170 </a:t>
            </a:r>
            <a:r>
              <a:rPr lang="en-GB" sz="1600" dirty="0" err="1" smtClean="0"/>
              <a:t>ms</a:t>
            </a:r>
            <a:r>
              <a:rPr lang="en-GB" sz="1600" dirty="0" smtClean="0"/>
              <a:t>) High probability of reliable secondary seal</a:t>
            </a:r>
          </a:p>
          <a:p>
            <a:pPr lvl="2"/>
            <a:r>
              <a:rPr lang="en-GB" sz="1600" dirty="0" smtClean="0"/>
              <a:t>(170-330 </a:t>
            </a:r>
            <a:r>
              <a:rPr lang="en-GB" sz="1600" dirty="0" err="1" smtClean="0"/>
              <a:t>ms</a:t>
            </a:r>
            <a:r>
              <a:rPr lang="en-GB" sz="1600" dirty="0" smtClean="0"/>
              <a:t>) Reduced probability of reliable secondary seal</a:t>
            </a:r>
          </a:p>
          <a:p>
            <a:pPr lvl="2"/>
            <a:r>
              <a:rPr lang="en-GB" sz="1600" dirty="0" smtClean="0"/>
              <a:t>(330-600 </a:t>
            </a:r>
            <a:r>
              <a:rPr lang="en-GB" sz="1600" dirty="0" err="1"/>
              <a:t>ms</a:t>
            </a:r>
            <a:r>
              <a:rPr lang="en-GB" sz="1600" dirty="0"/>
              <a:t>) High probability of </a:t>
            </a:r>
            <a:r>
              <a:rPr lang="en-GB" sz="1600" dirty="0" smtClean="0"/>
              <a:t>no secondary </a:t>
            </a:r>
            <a:r>
              <a:rPr lang="en-GB" sz="1600" dirty="0"/>
              <a:t>seal</a:t>
            </a:r>
          </a:p>
          <a:p>
            <a:pPr lvl="1"/>
            <a:r>
              <a:rPr lang="en-GB" sz="1800" dirty="0" smtClean="0"/>
              <a:t>Steady state (600ms – 2 minutes)</a:t>
            </a:r>
          </a:p>
          <a:p>
            <a:pPr lvl="2"/>
            <a:r>
              <a:rPr lang="en-GB" sz="1600" dirty="0" smtClean="0"/>
              <a:t>If erosion penetrated primary O-ring seal – high probability of no secondary seal capability</a:t>
            </a:r>
          </a:p>
          <a:p>
            <a:pPr lvl="3"/>
            <a:r>
              <a:rPr lang="en-GB" sz="1600" dirty="0" smtClean="0"/>
              <a:t>Bench testing showed O-ring not capable of maintaining contact with metal parts</a:t>
            </a:r>
          </a:p>
          <a:p>
            <a:pPr lvl="3"/>
            <a:r>
              <a:rPr lang="en-GB" sz="1600" dirty="0"/>
              <a:t>Bench testing showed </a:t>
            </a:r>
            <a:r>
              <a:rPr lang="en-GB" sz="1600" dirty="0" smtClean="0"/>
              <a:t>capability to maintain O-ring contact during initial phase (0-170 </a:t>
            </a:r>
            <a:r>
              <a:rPr lang="en-GB" sz="1600" dirty="0" err="1" smtClean="0"/>
              <a:t>ms</a:t>
            </a:r>
            <a:r>
              <a:rPr lang="en-GB" sz="1600" dirty="0" smtClean="0"/>
              <a:t>) of transient</a:t>
            </a:r>
            <a:endParaRPr lang="en-GB" sz="2200" dirty="0" smtClean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1026" name="Picture 2" descr="Initial Thikol recommendation Chart presented by Robert K. Lund at second teleconference prior to Thiolol caucu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6378"/>
            <a:ext cx="6732356" cy="209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1323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The engineers did not fail to explain things because they were stupid or inept</a:t>
            </a:r>
          </a:p>
          <a:p>
            <a:pPr lvl="1"/>
            <a:r>
              <a:rPr lang="en-GB" dirty="0" smtClean="0"/>
              <a:t>They were not, though, trained in how to present data effectively</a:t>
            </a:r>
          </a:p>
          <a:p>
            <a:r>
              <a:rPr lang="en-GB" dirty="0" smtClean="0"/>
              <a:t>They had a very different point of view to the managers</a:t>
            </a:r>
          </a:p>
          <a:p>
            <a:pPr lvl="1"/>
            <a:r>
              <a:rPr lang="en-GB" dirty="0" smtClean="0"/>
              <a:t>Engineers </a:t>
            </a:r>
            <a:r>
              <a:rPr lang="en-GB" dirty="0" smtClean="0">
                <a:latin typeface="Arial"/>
                <a:cs typeface="Arial"/>
              </a:rPr>
              <a:t>→</a:t>
            </a:r>
            <a:r>
              <a:rPr lang="en-GB" dirty="0" smtClean="0"/>
              <a:t> risk-averse</a:t>
            </a:r>
          </a:p>
          <a:p>
            <a:pPr lvl="1"/>
            <a:r>
              <a:rPr lang="en-GB" dirty="0" smtClean="0"/>
              <a:t>Managers </a:t>
            </a:r>
            <a:r>
              <a:rPr lang="en-GB" dirty="0">
                <a:latin typeface="Arial"/>
                <a:cs typeface="Arial"/>
              </a:rPr>
              <a:t>→</a:t>
            </a:r>
            <a:r>
              <a:rPr lang="en-GB" dirty="0" smtClean="0"/>
              <a:t> political, gung-ho</a:t>
            </a:r>
          </a:p>
          <a:p>
            <a:r>
              <a:rPr lang="en-GB" dirty="0" smtClean="0"/>
              <a:t>They did not originally have all of the data on launch temperatures</a:t>
            </a:r>
          </a:p>
          <a:p>
            <a:pPr lvl="1"/>
            <a:r>
              <a:rPr lang="en-GB" dirty="0" smtClean="0"/>
              <a:t>It’s Florida! It doesn’t get cold, does it?</a:t>
            </a:r>
          </a:p>
          <a:p>
            <a:pPr lvl="1"/>
            <a:r>
              <a:rPr lang="en-GB" dirty="0" smtClean="0"/>
              <a:t>Ambient temperature is not the same as O-ring temperature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791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The second O-ring was a backup; the engineers were more concerned that the first O-ring would not seal at all</a:t>
            </a:r>
          </a:p>
          <a:p>
            <a:pPr lvl="1"/>
            <a:r>
              <a:rPr lang="en-GB" dirty="0"/>
              <a:t>Therefore they did not focus on how much erosion was visible in earlier </a:t>
            </a:r>
            <a:r>
              <a:rPr lang="en-GB" dirty="0" smtClean="0"/>
              <a:t>tests</a:t>
            </a:r>
          </a:p>
          <a:p>
            <a:pPr lvl="1"/>
            <a:endParaRPr lang="en-GB" sz="800" dirty="0"/>
          </a:p>
          <a:p>
            <a:r>
              <a:rPr lang="en-GB" dirty="0" smtClean="0"/>
              <a:t>They informed management of this problem in July 1985, but NASA decided to continue flights during the redesign process</a:t>
            </a:r>
          </a:p>
          <a:p>
            <a:pPr lvl="1"/>
            <a:r>
              <a:rPr lang="en-GB" dirty="0" smtClean="0"/>
              <a:t>If NASA knew there was a potentially catastrophic flaw in the system but decided to keep on launching anyway, why would the engineers think that NASA would listen to them now?</a:t>
            </a:r>
          </a:p>
          <a:p>
            <a:pPr lvl="1"/>
            <a:r>
              <a:rPr lang="en-GB" dirty="0" smtClean="0"/>
              <a:t>Significant ethical issue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780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visualise this well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is to show a direct link between low temperatures and large amounts of damage to the O-rings</a:t>
            </a:r>
          </a:p>
          <a:p>
            <a:r>
              <a:rPr lang="en-GB" dirty="0" smtClean="0"/>
              <a:t>Techniques available:</a:t>
            </a:r>
          </a:p>
          <a:p>
            <a:pPr lvl="1"/>
            <a:r>
              <a:rPr lang="en-GB" dirty="0" smtClean="0"/>
              <a:t>Rearrangement of data</a:t>
            </a:r>
          </a:p>
          <a:p>
            <a:pPr lvl="1"/>
            <a:r>
              <a:rPr lang="en-GB" dirty="0" smtClean="0"/>
              <a:t>Show relationships, scales and measures, not just values</a:t>
            </a:r>
          </a:p>
          <a:p>
            <a:pPr lvl="1"/>
            <a:r>
              <a:rPr lang="en-GB" dirty="0" smtClean="0"/>
              <a:t>Show things that have meaning, don’t just use random icons</a:t>
            </a:r>
          </a:p>
          <a:p>
            <a:pPr lvl="1"/>
            <a:r>
              <a:rPr lang="en-GB" dirty="0" smtClean="0"/>
              <a:t>Calculate things and show trend lines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564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</a:t>
            </a:r>
            <a:r>
              <a:rPr lang="en-GB" dirty="0" smtClean="0"/>
              <a:t>Selecting the right graph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Homework: Read </a:t>
            </a:r>
            <a:r>
              <a:rPr lang="en-GB" dirty="0" err="1" smtClean="0"/>
              <a:t>Tufte’s</a:t>
            </a:r>
            <a:r>
              <a:rPr lang="en-GB" dirty="0" smtClean="0"/>
              <a:t> analysis of the original data </a:t>
            </a:r>
            <a:r>
              <a:rPr lang="en-GB" dirty="0" smtClean="0"/>
              <a:t>presentation and the article by Robison, </a:t>
            </a:r>
            <a:r>
              <a:rPr lang="en-GB" dirty="0" err="1" smtClean="0"/>
              <a:t>Boisjoly</a:t>
            </a:r>
            <a:r>
              <a:rPr lang="en-GB" dirty="0" smtClean="0"/>
              <a:t>, </a:t>
            </a:r>
            <a:r>
              <a:rPr lang="en-GB" dirty="0" err="1" smtClean="0"/>
              <a:t>Hoeker</a:t>
            </a:r>
            <a:r>
              <a:rPr lang="en-GB" dirty="0" smtClean="0"/>
              <a:t> and </a:t>
            </a:r>
            <a:r>
              <a:rPr lang="en-GB" dirty="0"/>
              <a:t>Y</a:t>
            </a:r>
            <a:r>
              <a:rPr lang="en-GB" dirty="0" smtClean="0"/>
              <a:t>oung discussing the ethics of the situation </a:t>
            </a:r>
            <a:r>
              <a:rPr lang="en-GB" smtClean="0"/>
              <a:t>(both available </a:t>
            </a:r>
            <a:r>
              <a:rPr lang="en-GB" dirty="0" smtClean="0"/>
              <a:t>on Moodle)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10364-BA4A-4ECA-8CEE-96B77AB52431}" type="slidenum">
              <a:rPr lang="en-GB"/>
              <a:pPr/>
              <a:t>13</a:t>
            </a:fld>
            <a:endParaRPr lang="en-GB" dirty="0"/>
          </a:p>
        </p:txBody>
      </p:sp>
    </p:spTree>
  </p:cSld>
  <p:clrMapOvr>
    <a:masterClrMapping/>
  </p:clrMapOvr>
  <p:transition advTm="2700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20242</TotalTime>
  <Words>775</Words>
  <Application>Microsoft Office PowerPoint</Application>
  <PresentationFormat>On-screen Show (4:3)</PresentationFormat>
  <Paragraphs>108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Nik2013</vt:lpstr>
      <vt:lpstr>Data Visualisation</vt:lpstr>
      <vt:lpstr>January 28th 1986</vt:lpstr>
      <vt:lpstr>January 27th 1986</vt:lpstr>
      <vt:lpstr>Why did it happen?</vt:lpstr>
      <vt:lpstr>SRM Field Joint</vt:lpstr>
      <vt:lpstr>PowerPoint Presentation</vt:lpstr>
      <vt:lpstr>PowerPoint Presentation</vt:lpstr>
      <vt:lpstr>PowerPoint Presentation</vt:lpstr>
      <vt:lpstr>PowerPoint Presentation</vt:lpstr>
      <vt:lpstr>Important factors</vt:lpstr>
      <vt:lpstr>Important factors</vt:lpstr>
      <vt:lpstr>How to visualise this well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Dr Nik Whitehead</cp:lastModifiedBy>
  <cp:revision>239</cp:revision>
  <dcterms:created xsi:type="dcterms:W3CDTF">2006-01-28T12:00:35Z</dcterms:created>
  <dcterms:modified xsi:type="dcterms:W3CDTF">2015-03-25T17:17:26Z</dcterms:modified>
</cp:coreProperties>
</file>