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embedTrueTypeFonts="1" saveSubsetFonts="1">
  <p:sldMasterIdLst>
    <p:sldMasterId id="2147483648" r:id="rId1"/>
  </p:sldMasterIdLst>
  <p:notesMasterIdLst>
    <p:notesMasterId r:id="rId17"/>
  </p:notesMasterIdLst>
  <p:sldIdLst>
    <p:sldId id="256" r:id="rId2"/>
    <p:sldId id="257" r:id="rId3"/>
    <p:sldId id="275" r:id="rId4"/>
    <p:sldId id="259" r:id="rId5"/>
    <p:sldId id="261" r:id="rId6"/>
    <p:sldId id="262" r:id="rId7"/>
    <p:sldId id="266" r:id="rId8"/>
    <p:sldId id="267" r:id="rId9"/>
    <p:sldId id="268" r:id="rId10"/>
    <p:sldId id="269" r:id="rId11"/>
    <p:sldId id="270" r:id="rId12"/>
    <p:sldId id="271" r:id="rId13"/>
    <p:sldId id="274" r:id="rId14"/>
    <p:sldId id="265" r:id="rId15"/>
    <p:sldId id="264"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0EC9705-C8A9-43E4-88CF-AB9CC1336346}" v="10" dt="2025-04-06T16:16:05.4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000" autoAdjust="0"/>
    <p:restoredTop sz="94660"/>
  </p:normalViewPr>
  <p:slideViewPr>
    <p:cSldViewPr snapToGrid="0">
      <p:cViewPr varScale="1">
        <p:scale>
          <a:sx n="83" d="100"/>
          <a:sy n="83" d="100"/>
        </p:scale>
        <p:origin x="45" y="3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presProps" Target="presProps.xml"/><Relationship Id="rId3" Type="http://schemas.openxmlformats.org/officeDocument/2006/relationships/slide" Target="slides/slide2.xml"/><Relationship Id="rId21" Type="http://schemas.openxmlformats.org/officeDocument/2006/relationships/tableStyles" Target="tableStyle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5/10/relationships/revisionInfo" Target="revisionInfo.xml"/><Relationship Id="rId10" Type="http://schemas.openxmlformats.org/officeDocument/2006/relationships/slide" Target="slides/slide9.xml"/><Relationship Id="rId19"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erys Davies" userId="61e71dc1-9594-4277-b52b-4420989f68ee" providerId="ADAL" clId="{40EC9705-C8A9-43E4-88CF-AB9CC1336346}"/>
    <pc:docChg chg="undo custSel addSld delSld modSld">
      <pc:chgData name="Cerys Davies" userId="61e71dc1-9594-4277-b52b-4420989f68ee" providerId="ADAL" clId="{40EC9705-C8A9-43E4-88CF-AB9CC1336346}" dt="2025-04-06T16:16:11.718" v="4671" actId="47"/>
      <pc:docMkLst>
        <pc:docMk/>
      </pc:docMkLst>
      <pc:sldChg chg="modSp mod">
        <pc:chgData name="Cerys Davies" userId="61e71dc1-9594-4277-b52b-4420989f68ee" providerId="ADAL" clId="{40EC9705-C8A9-43E4-88CF-AB9CC1336346}" dt="2025-03-30T12:26:19.289" v="729" actId="6549"/>
        <pc:sldMkLst>
          <pc:docMk/>
          <pc:sldMk cId="2484256018" sldId="257"/>
        </pc:sldMkLst>
        <pc:spChg chg="mod">
          <ac:chgData name="Cerys Davies" userId="61e71dc1-9594-4277-b52b-4420989f68ee" providerId="ADAL" clId="{40EC9705-C8A9-43E4-88CF-AB9CC1336346}" dt="2025-03-30T12:26:19.289" v="729" actId="6549"/>
          <ac:spMkLst>
            <pc:docMk/>
            <pc:sldMk cId="2484256018" sldId="257"/>
            <ac:spMk id="3" creationId="{C42042E2-9481-4238-9FF5-43CEBF1A32C5}"/>
          </ac:spMkLst>
        </pc:spChg>
      </pc:sldChg>
      <pc:sldChg chg="modSp del mod modNotesTx">
        <pc:chgData name="Cerys Davies" userId="61e71dc1-9594-4277-b52b-4420989f68ee" providerId="ADAL" clId="{40EC9705-C8A9-43E4-88CF-AB9CC1336346}" dt="2025-04-06T16:16:11.718" v="4671" actId="47"/>
        <pc:sldMkLst>
          <pc:docMk/>
          <pc:sldMk cId="2476037219" sldId="258"/>
        </pc:sldMkLst>
        <pc:spChg chg="mod">
          <ac:chgData name="Cerys Davies" userId="61e71dc1-9594-4277-b52b-4420989f68ee" providerId="ADAL" clId="{40EC9705-C8A9-43E4-88CF-AB9CC1336346}" dt="2025-04-06T13:52:24.608" v="907" actId="20577"/>
          <ac:spMkLst>
            <pc:docMk/>
            <pc:sldMk cId="2476037219" sldId="258"/>
            <ac:spMk id="3" creationId="{07DA4FB2-464F-85F6-076D-203C88AA364D}"/>
          </ac:spMkLst>
        </pc:spChg>
      </pc:sldChg>
      <pc:sldChg chg="del">
        <pc:chgData name="Cerys Davies" userId="61e71dc1-9594-4277-b52b-4420989f68ee" providerId="ADAL" clId="{40EC9705-C8A9-43E4-88CF-AB9CC1336346}" dt="2025-03-30T12:12:09.622" v="242" actId="47"/>
        <pc:sldMkLst>
          <pc:docMk/>
          <pc:sldMk cId="3897259044" sldId="260"/>
        </pc:sldMkLst>
      </pc:sldChg>
      <pc:sldChg chg="modSp mod">
        <pc:chgData name="Cerys Davies" userId="61e71dc1-9594-4277-b52b-4420989f68ee" providerId="ADAL" clId="{40EC9705-C8A9-43E4-88CF-AB9CC1336346}" dt="2025-03-30T14:02:17.300" v="871" actId="6549"/>
        <pc:sldMkLst>
          <pc:docMk/>
          <pc:sldMk cId="604110008" sldId="261"/>
        </pc:sldMkLst>
        <pc:spChg chg="mod">
          <ac:chgData name="Cerys Davies" userId="61e71dc1-9594-4277-b52b-4420989f68ee" providerId="ADAL" clId="{40EC9705-C8A9-43E4-88CF-AB9CC1336346}" dt="2025-03-30T14:02:17.300" v="871" actId="6549"/>
          <ac:spMkLst>
            <pc:docMk/>
            <pc:sldMk cId="604110008" sldId="261"/>
            <ac:spMk id="3" creationId="{DEA70361-9794-101A-0B87-DFD567AEC208}"/>
          </ac:spMkLst>
        </pc:spChg>
      </pc:sldChg>
      <pc:sldChg chg="modSp mod">
        <pc:chgData name="Cerys Davies" userId="61e71dc1-9594-4277-b52b-4420989f68ee" providerId="ADAL" clId="{40EC9705-C8A9-43E4-88CF-AB9CC1336346}" dt="2025-03-30T12:23:17.568" v="610" actId="20577"/>
        <pc:sldMkLst>
          <pc:docMk/>
          <pc:sldMk cId="2364332349" sldId="262"/>
        </pc:sldMkLst>
        <pc:spChg chg="mod">
          <ac:chgData name="Cerys Davies" userId="61e71dc1-9594-4277-b52b-4420989f68ee" providerId="ADAL" clId="{40EC9705-C8A9-43E4-88CF-AB9CC1336346}" dt="2025-03-30T12:23:17.568" v="610" actId="20577"/>
          <ac:spMkLst>
            <pc:docMk/>
            <pc:sldMk cId="2364332349" sldId="262"/>
            <ac:spMk id="3" creationId="{EAA478A4-BABD-1975-819D-E8BD11C6568C}"/>
          </ac:spMkLst>
        </pc:spChg>
      </pc:sldChg>
      <pc:sldChg chg="del">
        <pc:chgData name="Cerys Davies" userId="61e71dc1-9594-4277-b52b-4420989f68ee" providerId="ADAL" clId="{40EC9705-C8A9-43E4-88CF-AB9CC1336346}" dt="2025-03-30T12:23:54.914" v="612" actId="47"/>
        <pc:sldMkLst>
          <pc:docMk/>
          <pc:sldMk cId="1010201738" sldId="263"/>
        </pc:sldMkLst>
      </pc:sldChg>
      <pc:sldChg chg="modSp add mod modNotesTx">
        <pc:chgData name="Cerys Davies" userId="61e71dc1-9594-4277-b52b-4420989f68ee" providerId="ADAL" clId="{40EC9705-C8A9-43E4-88CF-AB9CC1336346}" dt="2025-04-06T16:15:48.404" v="4669" actId="6549"/>
        <pc:sldMkLst>
          <pc:docMk/>
          <pc:sldMk cId="731785926" sldId="265"/>
        </pc:sldMkLst>
        <pc:spChg chg="mod">
          <ac:chgData name="Cerys Davies" userId="61e71dc1-9594-4277-b52b-4420989f68ee" providerId="ADAL" clId="{40EC9705-C8A9-43E4-88CF-AB9CC1336346}" dt="2025-04-06T16:15:41.971" v="4668" actId="20577"/>
          <ac:spMkLst>
            <pc:docMk/>
            <pc:sldMk cId="731785926" sldId="265"/>
            <ac:spMk id="3" creationId="{681245C8-6C97-3F6F-C98A-4E9DCBE55483}"/>
          </ac:spMkLst>
        </pc:spChg>
      </pc:sldChg>
      <pc:sldChg chg="modSp new mod">
        <pc:chgData name="Cerys Davies" userId="61e71dc1-9594-4277-b52b-4420989f68ee" providerId="ADAL" clId="{40EC9705-C8A9-43E4-88CF-AB9CC1336346}" dt="2025-04-06T13:56:18.731" v="967" actId="27636"/>
        <pc:sldMkLst>
          <pc:docMk/>
          <pc:sldMk cId="3058527450" sldId="266"/>
        </pc:sldMkLst>
        <pc:spChg chg="mod">
          <ac:chgData name="Cerys Davies" userId="61e71dc1-9594-4277-b52b-4420989f68ee" providerId="ADAL" clId="{40EC9705-C8A9-43E4-88CF-AB9CC1336346}" dt="2025-04-06T13:56:13.354" v="964" actId="1076"/>
          <ac:spMkLst>
            <pc:docMk/>
            <pc:sldMk cId="3058527450" sldId="266"/>
            <ac:spMk id="2" creationId="{731479CE-C499-92CF-5F44-FF321E4C5A30}"/>
          </ac:spMkLst>
        </pc:spChg>
        <pc:spChg chg="mod">
          <ac:chgData name="Cerys Davies" userId="61e71dc1-9594-4277-b52b-4420989f68ee" providerId="ADAL" clId="{40EC9705-C8A9-43E4-88CF-AB9CC1336346}" dt="2025-04-06T13:56:18.731" v="967" actId="27636"/>
          <ac:spMkLst>
            <pc:docMk/>
            <pc:sldMk cId="3058527450" sldId="266"/>
            <ac:spMk id="3" creationId="{01701F3B-2631-3AC2-516E-4B0EA91D4253}"/>
          </ac:spMkLst>
        </pc:spChg>
      </pc:sldChg>
      <pc:sldChg chg="modSp add mod">
        <pc:chgData name="Cerys Davies" userId="61e71dc1-9594-4277-b52b-4420989f68ee" providerId="ADAL" clId="{40EC9705-C8A9-43E4-88CF-AB9CC1336346}" dt="2025-04-06T14:12:19.942" v="2031" actId="20577"/>
        <pc:sldMkLst>
          <pc:docMk/>
          <pc:sldMk cId="250528677" sldId="267"/>
        </pc:sldMkLst>
        <pc:spChg chg="mod">
          <ac:chgData name="Cerys Davies" userId="61e71dc1-9594-4277-b52b-4420989f68ee" providerId="ADAL" clId="{40EC9705-C8A9-43E4-88CF-AB9CC1336346}" dt="2025-04-06T13:57:28.975" v="974" actId="14100"/>
          <ac:spMkLst>
            <pc:docMk/>
            <pc:sldMk cId="250528677" sldId="267"/>
            <ac:spMk id="2" creationId="{B9ED0F7B-0F51-3A52-2AED-DD579B4BCAF1}"/>
          </ac:spMkLst>
        </pc:spChg>
        <pc:spChg chg="mod">
          <ac:chgData name="Cerys Davies" userId="61e71dc1-9594-4277-b52b-4420989f68ee" providerId="ADAL" clId="{40EC9705-C8A9-43E4-88CF-AB9CC1336346}" dt="2025-04-06T14:12:19.942" v="2031" actId="20577"/>
          <ac:spMkLst>
            <pc:docMk/>
            <pc:sldMk cId="250528677" sldId="267"/>
            <ac:spMk id="3" creationId="{69E5C56D-E15A-4FCA-BAC5-BC3D33133B82}"/>
          </ac:spMkLst>
        </pc:spChg>
      </pc:sldChg>
      <pc:sldChg chg="modSp add mod">
        <pc:chgData name="Cerys Davies" userId="61e71dc1-9594-4277-b52b-4420989f68ee" providerId="ADAL" clId="{40EC9705-C8A9-43E4-88CF-AB9CC1336346}" dt="2025-04-06T14:08:19.221" v="1656" actId="20577"/>
        <pc:sldMkLst>
          <pc:docMk/>
          <pc:sldMk cId="3159453820" sldId="268"/>
        </pc:sldMkLst>
        <pc:spChg chg="mod">
          <ac:chgData name="Cerys Davies" userId="61e71dc1-9594-4277-b52b-4420989f68ee" providerId="ADAL" clId="{40EC9705-C8A9-43E4-88CF-AB9CC1336346}" dt="2025-04-06T13:59:35.157" v="980" actId="1076"/>
          <ac:spMkLst>
            <pc:docMk/>
            <pc:sldMk cId="3159453820" sldId="268"/>
            <ac:spMk id="2" creationId="{33A34494-C21B-6296-65EB-2CE5EFBAD7ED}"/>
          </ac:spMkLst>
        </pc:spChg>
        <pc:spChg chg="mod">
          <ac:chgData name="Cerys Davies" userId="61e71dc1-9594-4277-b52b-4420989f68ee" providerId="ADAL" clId="{40EC9705-C8A9-43E4-88CF-AB9CC1336346}" dt="2025-04-06T14:08:19.221" v="1656" actId="20577"/>
          <ac:spMkLst>
            <pc:docMk/>
            <pc:sldMk cId="3159453820" sldId="268"/>
            <ac:spMk id="3" creationId="{EE3B259D-597C-E34B-9300-141EBED9F4C6}"/>
          </ac:spMkLst>
        </pc:spChg>
      </pc:sldChg>
      <pc:sldChg chg="modSp add mod">
        <pc:chgData name="Cerys Davies" userId="61e71dc1-9594-4277-b52b-4420989f68ee" providerId="ADAL" clId="{40EC9705-C8A9-43E4-88CF-AB9CC1336346}" dt="2025-04-06T14:43:57.593" v="3610" actId="20577"/>
        <pc:sldMkLst>
          <pc:docMk/>
          <pc:sldMk cId="3514550280" sldId="269"/>
        </pc:sldMkLst>
        <pc:spChg chg="mod">
          <ac:chgData name="Cerys Davies" userId="61e71dc1-9594-4277-b52b-4420989f68ee" providerId="ADAL" clId="{40EC9705-C8A9-43E4-88CF-AB9CC1336346}" dt="2025-04-06T14:13:29.946" v="2035" actId="14100"/>
          <ac:spMkLst>
            <pc:docMk/>
            <pc:sldMk cId="3514550280" sldId="269"/>
            <ac:spMk id="2" creationId="{43B614A1-91C0-F312-B624-A31E026961A2}"/>
          </ac:spMkLst>
        </pc:spChg>
        <pc:spChg chg="mod">
          <ac:chgData name="Cerys Davies" userId="61e71dc1-9594-4277-b52b-4420989f68ee" providerId="ADAL" clId="{40EC9705-C8A9-43E4-88CF-AB9CC1336346}" dt="2025-04-06T14:43:57.593" v="3610" actId="20577"/>
          <ac:spMkLst>
            <pc:docMk/>
            <pc:sldMk cId="3514550280" sldId="269"/>
            <ac:spMk id="3" creationId="{E2865F1E-C388-D318-0257-7D7C45F14EBD}"/>
          </ac:spMkLst>
        </pc:spChg>
      </pc:sldChg>
      <pc:sldChg chg="modSp add mod">
        <pc:chgData name="Cerys Davies" userId="61e71dc1-9594-4277-b52b-4420989f68ee" providerId="ADAL" clId="{40EC9705-C8A9-43E4-88CF-AB9CC1336346}" dt="2025-04-06T14:48:56.243" v="3678" actId="6549"/>
        <pc:sldMkLst>
          <pc:docMk/>
          <pc:sldMk cId="194116615" sldId="270"/>
        </pc:sldMkLst>
        <pc:spChg chg="mod">
          <ac:chgData name="Cerys Davies" userId="61e71dc1-9594-4277-b52b-4420989f68ee" providerId="ADAL" clId="{40EC9705-C8A9-43E4-88CF-AB9CC1336346}" dt="2025-04-06T14:45:20.009" v="3620" actId="14100"/>
          <ac:spMkLst>
            <pc:docMk/>
            <pc:sldMk cId="194116615" sldId="270"/>
            <ac:spMk id="2" creationId="{A49BE6E9-E4A9-9EC5-86F7-24F41C9CD18A}"/>
          </ac:spMkLst>
        </pc:spChg>
        <pc:spChg chg="mod">
          <ac:chgData name="Cerys Davies" userId="61e71dc1-9594-4277-b52b-4420989f68ee" providerId="ADAL" clId="{40EC9705-C8A9-43E4-88CF-AB9CC1336346}" dt="2025-04-06T14:48:56.243" v="3678" actId="6549"/>
          <ac:spMkLst>
            <pc:docMk/>
            <pc:sldMk cId="194116615" sldId="270"/>
            <ac:spMk id="3" creationId="{46A97613-F966-60DC-AE61-2469C63BC2B3}"/>
          </ac:spMkLst>
        </pc:spChg>
      </pc:sldChg>
      <pc:sldChg chg="modSp add mod">
        <pc:chgData name="Cerys Davies" userId="61e71dc1-9594-4277-b52b-4420989f68ee" providerId="ADAL" clId="{40EC9705-C8A9-43E4-88CF-AB9CC1336346}" dt="2025-04-06T14:57:57.484" v="4221" actId="20577"/>
        <pc:sldMkLst>
          <pc:docMk/>
          <pc:sldMk cId="363473931" sldId="271"/>
        </pc:sldMkLst>
        <pc:spChg chg="mod">
          <ac:chgData name="Cerys Davies" userId="61e71dc1-9594-4277-b52b-4420989f68ee" providerId="ADAL" clId="{40EC9705-C8A9-43E4-88CF-AB9CC1336346}" dt="2025-04-06T14:50:22.610" v="3689" actId="14100"/>
          <ac:spMkLst>
            <pc:docMk/>
            <pc:sldMk cId="363473931" sldId="271"/>
            <ac:spMk id="2" creationId="{8C059F99-4976-7174-F474-89148D97F4EA}"/>
          </ac:spMkLst>
        </pc:spChg>
        <pc:spChg chg="mod">
          <ac:chgData name="Cerys Davies" userId="61e71dc1-9594-4277-b52b-4420989f68ee" providerId="ADAL" clId="{40EC9705-C8A9-43E4-88CF-AB9CC1336346}" dt="2025-04-06T14:57:57.484" v="4221" actId="20577"/>
          <ac:spMkLst>
            <pc:docMk/>
            <pc:sldMk cId="363473931" sldId="271"/>
            <ac:spMk id="3" creationId="{958DC90B-9B53-2B90-083B-297CFE8DF1A6}"/>
          </ac:spMkLst>
        </pc:spChg>
      </pc:sldChg>
      <pc:sldChg chg="add del">
        <pc:chgData name="Cerys Davies" userId="61e71dc1-9594-4277-b52b-4420989f68ee" providerId="ADAL" clId="{40EC9705-C8A9-43E4-88CF-AB9CC1336346}" dt="2025-04-06T15:02:08.473" v="4222" actId="47"/>
        <pc:sldMkLst>
          <pc:docMk/>
          <pc:sldMk cId="2535376071" sldId="272"/>
        </pc:sldMkLst>
      </pc:sldChg>
      <pc:sldChg chg="add del">
        <pc:chgData name="Cerys Davies" userId="61e71dc1-9594-4277-b52b-4420989f68ee" providerId="ADAL" clId="{40EC9705-C8A9-43E4-88CF-AB9CC1336346}" dt="2025-04-06T15:02:12.342" v="4223" actId="47"/>
        <pc:sldMkLst>
          <pc:docMk/>
          <pc:sldMk cId="1660835817" sldId="273"/>
        </pc:sldMkLst>
      </pc:sldChg>
      <pc:sldChg chg="modSp add mod">
        <pc:chgData name="Cerys Davies" userId="61e71dc1-9594-4277-b52b-4420989f68ee" providerId="ADAL" clId="{40EC9705-C8A9-43E4-88CF-AB9CC1336346}" dt="2025-04-06T15:11:07.790" v="4536" actId="14100"/>
        <pc:sldMkLst>
          <pc:docMk/>
          <pc:sldMk cId="1774051168" sldId="274"/>
        </pc:sldMkLst>
        <pc:spChg chg="mod">
          <ac:chgData name="Cerys Davies" userId="61e71dc1-9594-4277-b52b-4420989f68ee" providerId="ADAL" clId="{40EC9705-C8A9-43E4-88CF-AB9CC1336346}" dt="2025-04-06T13:55:11.483" v="950" actId="14100"/>
          <ac:spMkLst>
            <pc:docMk/>
            <pc:sldMk cId="1774051168" sldId="274"/>
            <ac:spMk id="2" creationId="{E1C04A80-03F6-003C-A68E-C1AC9D575B74}"/>
          </ac:spMkLst>
        </pc:spChg>
        <pc:spChg chg="mod">
          <ac:chgData name="Cerys Davies" userId="61e71dc1-9594-4277-b52b-4420989f68ee" providerId="ADAL" clId="{40EC9705-C8A9-43E4-88CF-AB9CC1336346}" dt="2025-04-06T15:11:07.790" v="4536" actId="14100"/>
          <ac:spMkLst>
            <pc:docMk/>
            <pc:sldMk cId="1774051168" sldId="274"/>
            <ac:spMk id="3" creationId="{D2EBB229-ED44-1EA0-1FBF-3BAA908FA719}"/>
          </ac:spMkLst>
        </pc:spChg>
      </pc:sldChg>
      <pc:sldChg chg="add">
        <pc:chgData name="Cerys Davies" userId="61e71dc1-9594-4277-b52b-4420989f68ee" providerId="ADAL" clId="{40EC9705-C8A9-43E4-88CF-AB9CC1336346}" dt="2025-04-06T16:16:05.463" v="4670"/>
        <pc:sldMkLst>
          <pc:docMk/>
          <pc:sldMk cId="2344640665" sldId="275"/>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902FBC9-74E1-4C18-8C33-56EC708FF160}" type="datetimeFigureOut">
              <a:rPr lang="en-GB" smtClean="0"/>
              <a:t>06/04/2025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59B05D1-9F49-4A95-B7F9-03D6FA5D0EE2}" type="slidenum">
              <a:rPr lang="en-GB" smtClean="0"/>
              <a:t>‹#›</a:t>
            </a:fld>
            <a:endParaRPr lang="en-GB"/>
          </a:p>
        </p:txBody>
      </p:sp>
    </p:spTree>
    <p:extLst>
      <p:ext uri="{BB962C8B-B14F-4D97-AF65-F5344CB8AC3E}">
        <p14:creationId xmlns:p14="http://schemas.microsoft.com/office/powerpoint/2010/main" val="322759948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0B2D1B2-671C-05ED-0870-834B0DF7997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EA4C742-4AFE-4F9F-42D7-E9E8E6C1B64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A62CBDA-C292-277B-94A5-62AC7C422226}"/>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BB03542E-32BD-798B-2807-EE4F2ADEDD74}"/>
              </a:ext>
            </a:extLst>
          </p:cNvPr>
          <p:cNvSpPr>
            <a:spLocks noGrp="1"/>
          </p:cNvSpPr>
          <p:nvPr>
            <p:ph type="sldNum" sz="quarter" idx="5"/>
          </p:nvPr>
        </p:nvSpPr>
        <p:spPr/>
        <p:txBody>
          <a:bodyPr/>
          <a:lstStyle/>
          <a:p>
            <a:fld id="{859B05D1-9F49-4A95-B7F9-03D6FA5D0EE2}" type="slidenum">
              <a:rPr lang="en-GB" smtClean="0"/>
              <a:t>3</a:t>
            </a:fld>
            <a:endParaRPr lang="en-GB"/>
          </a:p>
        </p:txBody>
      </p:sp>
    </p:spTree>
    <p:extLst>
      <p:ext uri="{BB962C8B-B14F-4D97-AF65-F5344CB8AC3E}">
        <p14:creationId xmlns:p14="http://schemas.microsoft.com/office/powerpoint/2010/main" val="37170625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You will need to identify the relevant key legislation, regulation or official authority or guidance for these topics.  It will be clear from what we have studied and the lectures what that legislation and so on is so I’m not providing you with a list of legislation nor a list of the relevant sections.  You need to revise these topics and then use your understanding to decide how best to use the notes you can take in.  T</a:t>
            </a:r>
          </a:p>
        </p:txBody>
      </p:sp>
      <p:sp>
        <p:nvSpPr>
          <p:cNvPr id="4" name="Slide Number Placeholder 3"/>
          <p:cNvSpPr>
            <a:spLocks noGrp="1"/>
          </p:cNvSpPr>
          <p:nvPr>
            <p:ph type="sldNum" sz="quarter" idx="5"/>
          </p:nvPr>
        </p:nvSpPr>
        <p:spPr/>
        <p:txBody>
          <a:bodyPr/>
          <a:lstStyle/>
          <a:p>
            <a:fld id="{859B05D1-9F49-4A95-B7F9-03D6FA5D0EE2}" type="slidenum">
              <a:rPr lang="en-GB" smtClean="0"/>
              <a:t>5</a:t>
            </a:fld>
            <a:endParaRPr lang="en-GB"/>
          </a:p>
        </p:txBody>
      </p:sp>
    </p:spTree>
    <p:extLst>
      <p:ext uri="{BB962C8B-B14F-4D97-AF65-F5344CB8AC3E}">
        <p14:creationId xmlns:p14="http://schemas.microsoft.com/office/powerpoint/2010/main" val="241473849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06FF65A-6D38-F2FA-8888-50377DFE8E15}"/>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6C43147B-8DBD-CFA2-6F46-EA61ECD7054C}"/>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1D41F52-D8C6-00A1-CA34-8F78AF938EAD}"/>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6FBEFD8E-3982-DBA7-83BE-CAC5F1CD15AA}"/>
              </a:ext>
            </a:extLst>
          </p:cNvPr>
          <p:cNvSpPr>
            <a:spLocks noGrp="1"/>
          </p:cNvSpPr>
          <p:nvPr>
            <p:ph type="sldNum" sz="quarter" idx="5"/>
          </p:nvPr>
        </p:nvSpPr>
        <p:spPr/>
        <p:txBody>
          <a:bodyPr/>
          <a:lstStyle/>
          <a:p>
            <a:fld id="{859B05D1-9F49-4A95-B7F9-03D6FA5D0EE2}" type="slidenum">
              <a:rPr lang="en-GB" smtClean="0"/>
              <a:t>14</a:t>
            </a:fld>
            <a:endParaRPr lang="en-GB"/>
          </a:p>
        </p:txBody>
      </p:sp>
    </p:spTree>
    <p:extLst>
      <p:ext uri="{BB962C8B-B14F-4D97-AF65-F5344CB8AC3E}">
        <p14:creationId xmlns:p14="http://schemas.microsoft.com/office/powerpoint/2010/main" val="198033303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8CE551-C018-0567-44BD-316187FC655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D2D12B4-70BE-27BE-26E6-BDEEE66E625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68D2316B-F730-1B2F-8674-9E9935221D6E}"/>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845F9634-1C18-0CF2-AAB8-3E5FEFF4572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922523D-180B-1803-0307-CD959AD3C87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30260757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323054-72AA-D39A-ADCB-6B26753D309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8FD6AFB6-5342-0481-63A1-CA1C1C43911F}"/>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BCF430-F964-BF6E-3033-3CC2EC9CD2B9}"/>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2EBF9344-8767-A976-8F97-C65872F256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A3F0C06-128A-9DB9-76F0-208A3CA4D916}"/>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2970582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F42658-E8AA-ABCA-835D-F7F315EA4029}"/>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D6A0FB3-9CF3-267A-BB23-959636D81488}"/>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7361FCF1-8644-9213-09AA-2F8E5A7DF129}"/>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D647CD4C-F804-E006-DFEE-32038803570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AC87B5B-8EF1-E483-57D6-608FDF4A424F}"/>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20340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1BFBFA-ABC7-5DD2-18A5-ACCC6E72FE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365BCD3-7503-370A-8926-5B886F1195C7}"/>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6B511B30-FB7F-2639-B3F1-568180ED0911}"/>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9D89B85-1031-5C85-DCBD-98AD1386492D}"/>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6" name="Footer Placeholder 5">
            <a:extLst>
              <a:ext uri="{FF2B5EF4-FFF2-40B4-BE49-F238E27FC236}">
                <a16:creationId xmlns:a16="http://schemas.microsoft.com/office/drawing/2014/main" id="{5073A529-CE9E-15F0-6E87-B41FBE5486D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903A8D-095F-7CC9-6446-0B127ACAB96B}"/>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02137049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0610FEE-6F21-ABA7-E2FE-948A43AB00F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EA2A682-CD0B-70A7-379F-4D05F773628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6D14106-D851-603E-6B55-6A3FF6BD4054}"/>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E4949588-7ABD-2667-F5FC-C6D395A171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8A494D6-3BE3-7805-858B-DF56917BC2E7}"/>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9F30C32B-1EA4-D6D1-3BEB-EBDEEC8D68FD}"/>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8" name="Footer Placeholder 7">
            <a:extLst>
              <a:ext uri="{FF2B5EF4-FFF2-40B4-BE49-F238E27FC236}">
                <a16:creationId xmlns:a16="http://schemas.microsoft.com/office/drawing/2014/main" id="{3DDBD560-C675-4FAF-776D-9A903059933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321B1C5C-D121-2BEA-A352-E2A405809744}"/>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58681984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76C7776-C45F-3964-0FB2-A342B2B5FDDA}"/>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BD6DC59-3B66-1180-A33A-46B508E44326}"/>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4" name="Footer Placeholder 3">
            <a:extLst>
              <a:ext uri="{FF2B5EF4-FFF2-40B4-BE49-F238E27FC236}">
                <a16:creationId xmlns:a16="http://schemas.microsoft.com/office/drawing/2014/main" id="{C80A35FF-1E33-2975-E7AF-E545E4416BD2}"/>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B2D6C4DE-6C69-1746-DCBF-FB851C12A5F8}"/>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38248592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A4B29F0-3232-3B13-89C2-989D300BE8D5}"/>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3" name="Footer Placeholder 2">
            <a:extLst>
              <a:ext uri="{FF2B5EF4-FFF2-40B4-BE49-F238E27FC236}">
                <a16:creationId xmlns:a16="http://schemas.microsoft.com/office/drawing/2014/main" id="{CB7A5648-3E27-EDA7-C966-45A5EC133F2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455ED052-3997-B6E1-BB62-9C76AB06FE6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01712082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7817DA-9974-5C85-7716-0E45A1DF4632}"/>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2B876F7A-0042-11C1-33F8-5DFCB3F511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665B2F48-5DEB-F7EF-C92E-F3F9685593D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7F367F-A53C-0533-33CF-3ED72F559B57}"/>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6" name="Footer Placeholder 5">
            <a:extLst>
              <a:ext uri="{FF2B5EF4-FFF2-40B4-BE49-F238E27FC236}">
                <a16:creationId xmlns:a16="http://schemas.microsoft.com/office/drawing/2014/main" id="{ACC12FB8-27C0-C92E-B168-67747F31AA4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2889AD1-8C60-BE9C-F188-18F410ED725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146969930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17A68D-B414-D76E-EB62-AF4732D7773E}"/>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B50D9D-6E45-1EFA-02AA-A2EFC76840A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E84B7E0-247E-90EA-1E5D-B55E0FF6E04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42E39BAF-1AAF-B3FA-724B-86D953430D31}"/>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6" name="Footer Placeholder 5">
            <a:extLst>
              <a:ext uri="{FF2B5EF4-FFF2-40B4-BE49-F238E27FC236}">
                <a16:creationId xmlns:a16="http://schemas.microsoft.com/office/drawing/2014/main" id="{B43526AE-245E-5DE6-480F-39AFD9B9738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6994588-B0C4-0AE6-8B18-8FF151C3119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8546856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71E6D0-B3B1-FE9F-CDAB-68C4E224B4A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939E29C-068D-8AEC-7E3A-5000CEB37EA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FF97CB1-EF64-767C-A646-1DC6131D6BDB}"/>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96BC2EF9-0D87-D245-A198-7375D6C3BA3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49F8428-AA66-5B50-4564-D7580FFE3699}"/>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45850222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A07A1583-EA68-311B-8172-F8DE6C3F1DA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658E618-5C69-BEBE-EBFA-94B378626ACB}"/>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13E7200-228B-2D5E-512B-934269738139}"/>
              </a:ext>
            </a:extLst>
          </p:cNvPr>
          <p:cNvSpPr>
            <a:spLocks noGrp="1"/>
          </p:cNvSpPr>
          <p:nvPr>
            <p:ph type="dt" sz="half" idx="10"/>
          </p:nvPr>
        </p:nvSpPr>
        <p:spPr/>
        <p:txBody>
          <a:body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46E1C1FF-13DF-4F0B-9D0D-461E134EE1A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97FFA5F-C3E2-5411-16D0-D085990ED00E}"/>
              </a:ext>
            </a:extLst>
          </p:cNvPr>
          <p:cNvSpPr>
            <a:spLocks noGrp="1"/>
          </p:cNvSpPr>
          <p:nvPr>
            <p:ph type="sldNum" sz="quarter" idx="12"/>
          </p:nvPr>
        </p:nvSpPr>
        <p:spPr/>
        <p:txBody>
          <a:bodyPr/>
          <a:lstStyle/>
          <a:p>
            <a:fld id="{F8A8011B-B162-4130-94FA-1C2D7E4B27B4}" type="slidenum">
              <a:rPr lang="en-GB" smtClean="0"/>
              <a:t>‹#›</a:t>
            </a:fld>
            <a:endParaRPr lang="en-GB"/>
          </a:p>
        </p:txBody>
      </p:sp>
    </p:spTree>
    <p:extLst>
      <p:ext uri="{BB962C8B-B14F-4D97-AF65-F5344CB8AC3E}">
        <p14:creationId xmlns:p14="http://schemas.microsoft.com/office/powerpoint/2010/main" val="230714905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5">
            <a:lumMod val="20000"/>
            <a:lumOff val="80000"/>
          </a:schemeClr>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383F50-2371-C397-31F4-2CE6A150ECD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105AEF5-502E-9A4E-1EE2-467E6F802C1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600A9F4-3B1D-FE5B-9FE0-9DD1D27B73EB}"/>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03703413-F209-49BE-B874-ABE5D9F67919}" type="datetimeFigureOut">
              <a:rPr lang="en-GB" smtClean="0"/>
              <a:t>06/04/2025</a:t>
            </a:fld>
            <a:endParaRPr lang="en-GB"/>
          </a:p>
        </p:txBody>
      </p:sp>
      <p:sp>
        <p:nvSpPr>
          <p:cNvPr id="5" name="Footer Placeholder 4">
            <a:extLst>
              <a:ext uri="{FF2B5EF4-FFF2-40B4-BE49-F238E27FC236}">
                <a16:creationId xmlns:a16="http://schemas.microsoft.com/office/drawing/2014/main" id="{AE7C6B4F-6CC2-E4A3-C9F9-D6EB7813639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52113EB-0B2E-5912-7FF0-641F72C7889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8A8011B-B162-4130-94FA-1C2D7E4B27B4}" type="slidenum">
              <a:rPr lang="en-GB" smtClean="0"/>
              <a:t>‹#›</a:t>
            </a:fld>
            <a:endParaRPr lang="en-GB"/>
          </a:p>
        </p:txBody>
      </p:sp>
    </p:spTree>
    <p:extLst>
      <p:ext uri="{BB962C8B-B14F-4D97-AF65-F5344CB8AC3E}">
        <p14:creationId xmlns:p14="http://schemas.microsoft.com/office/powerpoint/2010/main" val="55493165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person holding a pen over a piece of paper&#10;&#10;Description automatically generated">
            <a:extLst>
              <a:ext uri="{FF2B5EF4-FFF2-40B4-BE49-F238E27FC236}">
                <a16:creationId xmlns:a16="http://schemas.microsoft.com/office/drawing/2014/main" id="{CB82594E-73D5-15C5-301B-A4DE715E9581}"/>
              </a:ext>
            </a:extLst>
          </p:cNvPr>
          <p:cNvPicPr>
            <a:picLocks noChangeAspect="1"/>
          </p:cNvPicPr>
          <p:nvPr/>
        </p:nvPicPr>
        <p:blipFill rotWithShape="1">
          <a:blip r:embed="rId2">
            <a:extLst>
              <a:ext uri="{28A0092B-C50C-407E-A947-70E740481C1C}">
                <a14:useLocalDpi xmlns:a14="http://schemas.microsoft.com/office/drawing/2010/main" val="0"/>
              </a:ext>
            </a:extLst>
          </a:blip>
          <a:srcRect l="8484" r="24925" b="2440"/>
          <a:stretch/>
        </p:blipFill>
        <p:spPr>
          <a:xfrm>
            <a:off x="4501339" y="625683"/>
            <a:ext cx="7351986" cy="5816436"/>
          </a:xfrm>
          <a:prstGeom prst="rect">
            <a:avLst/>
          </a:prstGeom>
        </p:spPr>
      </p:pic>
      <p:sp>
        <p:nvSpPr>
          <p:cNvPr id="12" name="Rectangle 1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EBD2C0D-6172-8887-8220-B03778D7313C}"/>
              </a:ext>
            </a:extLst>
          </p:cNvPr>
          <p:cNvSpPr>
            <a:spLocks noGrp="1"/>
          </p:cNvSpPr>
          <p:nvPr>
            <p:ph type="ctrTitle"/>
          </p:nvPr>
        </p:nvSpPr>
        <p:spPr>
          <a:xfrm>
            <a:off x="477981" y="1122363"/>
            <a:ext cx="4023360" cy="3204134"/>
          </a:xfrm>
        </p:spPr>
        <p:txBody>
          <a:bodyPr anchor="b">
            <a:normAutofit/>
          </a:bodyPr>
          <a:lstStyle/>
          <a:p>
            <a:pPr algn="l"/>
            <a:r>
              <a:rPr lang="en-GB" sz="4800"/>
              <a:t>Criminal Litigation</a:t>
            </a:r>
          </a:p>
        </p:txBody>
      </p:sp>
      <p:sp>
        <p:nvSpPr>
          <p:cNvPr id="3" name="Subtitle 2">
            <a:extLst>
              <a:ext uri="{FF2B5EF4-FFF2-40B4-BE49-F238E27FC236}">
                <a16:creationId xmlns:a16="http://schemas.microsoft.com/office/drawing/2014/main" id="{AC95D258-99A0-9995-54A6-A19DE52C1997}"/>
              </a:ext>
            </a:extLst>
          </p:cNvPr>
          <p:cNvSpPr>
            <a:spLocks noGrp="1"/>
          </p:cNvSpPr>
          <p:nvPr>
            <p:ph type="subTitle" idx="1"/>
          </p:nvPr>
        </p:nvSpPr>
        <p:spPr>
          <a:xfrm>
            <a:off x="477980" y="4872922"/>
            <a:ext cx="6096241" cy="1208141"/>
          </a:xfrm>
        </p:spPr>
        <p:txBody>
          <a:bodyPr>
            <a:normAutofit/>
          </a:bodyPr>
          <a:lstStyle/>
          <a:p>
            <a:pPr algn="l"/>
            <a:r>
              <a:rPr lang="en-GB" sz="4000" dirty="0"/>
              <a:t>Exam and Revision guidance</a:t>
            </a:r>
          </a:p>
        </p:txBody>
      </p:sp>
      <p:sp>
        <p:nvSpPr>
          <p:cNvPr id="14" name="Rectangle 1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16" name="Rectangle 1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6941721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AC1CA52-9D16-A0B4-0FF2-93A849D2A4F1}"/>
              </a:ext>
            </a:extLst>
          </p:cNvPr>
          <p:cNvSpPr>
            <a:spLocks noGrp="1"/>
          </p:cNvSpPr>
          <p:nvPr>
            <p:ph type="title"/>
          </p:nvPr>
        </p:nvSpPr>
        <p:spPr/>
        <p:txBody>
          <a:bodyPr/>
          <a:lstStyle/>
          <a:p>
            <a:r>
              <a:rPr lang="en-GB" b="1" dirty="0"/>
              <a:t>Remaining sessions</a:t>
            </a:r>
          </a:p>
        </p:txBody>
      </p:sp>
      <p:sp>
        <p:nvSpPr>
          <p:cNvPr id="3" name="Content Placeholder 2">
            <a:extLst>
              <a:ext uri="{FF2B5EF4-FFF2-40B4-BE49-F238E27FC236}">
                <a16:creationId xmlns:a16="http://schemas.microsoft.com/office/drawing/2014/main" id="{C42042E2-9481-4238-9FF5-43CEBF1A32C5}"/>
              </a:ext>
            </a:extLst>
          </p:cNvPr>
          <p:cNvSpPr>
            <a:spLocks noGrp="1"/>
          </p:cNvSpPr>
          <p:nvPr>
            <p:ph idx="1"/>
          </p:nvPr>
        </p:nvSpPr>
        <p:spPr/>
        <p:txBody>
          <a:bodyPr>
            <a:normAutofit/>
          </a:bodyPr>
          <a:lstStyle/>
          <a:p>
            <a:r>
              <a:rPr lang="en-GB" sz="3600" dirty="0"/>
              <a:t>Monday 28</a:t>
            </a:r>
            <a:r>
              <a:rPr lang="en-GB" sz="3600" baseline="30000" dirty="0"/>
              <a:t>th</a:t>
            </a:r>
            <a:r>
              <a:rPr lang="en-GB" sz="3600" dirty="0"/>
              <a:t> April – Primary revision session in your usual timetabled lesson time</a:t>
            </a:r>
          </a:p>
          <a:p>
            <a:r>
              <a:rPr lang="en-GB" sz="3600" dirty="0"/>
              <a:t>Tuesday 29</a:t>
            </a:r>
            <a:r>
              <a:rPr lang="en-GB" sz="3600" baseline="30000" dirty="0"/>
              <a:t>th</a:t>
            </a:r>
            <a:r>
              <a:rPr lang="en-GB" sz="3600" dirty="0"/>
              <a:t> April – drop in additional session</a:t>
            </a:r>
          </a:p>
          <a:p>
            <a:r>
              <a:rPr lang="en-GB" sz="3600" dirty="0"/>
              <a:t>All remaining course material available via the recordings on Moodle</a:t>
            </a:r>
          </a:p>
        </p:txBody>
      </p:sp>
      <p:pic>
        <p:nvPicPr>
          <p:cNvPr id="7" name="Picture 6" descr="A person holding a pen over a piece of paper&#10;&#10;Description automatically generated">
            <a:extLst>
              <a:ext uri="{FF2B5EF4-FFF2-40B4-BE49-F238E27FC236}">
                <a16:creationId xmlns:a16="http://schemas.microsoft.com/office/drawing/2014/main" id="{3B26A418-97EC-68DE-BD22-57D6FE5630E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248425601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9D6C894-77CA-5B3C-4D48-77CA9E0BA7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D3C9D43-FF4D-FDD5-87BD-A7AF7BF60EB5}"/>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00B8C6C5-AD22-A3F6-B0B5-5C2D45F7DA45}"/>
              </a:ext>
            </a:extLst>
          </p:cNvPr>
          <p:cNvSpPr>
            <a:spLocks noGrp="1"/>
          </p:cNvSpPr>
          <p:nvPr>
            <p:ph idx="1"/>
          </p:nvPr>
        </p:nvSpPr>
        <p:spPr>
          <a:xfrm>
            <a:off x="640177" y="1292974"/>
            <a:ext cx="10515600" cy="5043760"/>
          </a:xfrm>
        </p:spPr>
        <p:txBody>
          <a:bodyPr>
            <a:normAutofit lnSpcReduction="10000"/>
          </a:bodyPr>
          <a:lstStyle/>
          <a:p>
            <a:r>
              <a:rPr lang="en-GB" dirty="0"/>
              <a:t>Time and location:  3pm on Thursday 1</a:t>
            </a:r>
            <a:r>
              <a:rPr lang="en-GB" baseline="30000" dirty="0"/>
              <a:t>st</a:t>
            </a:r>
            <a:r>
              <a:rPr lang="en-GB" dirty="0"/>
              <a:t> May 8 at the UWTSD IQ building, Swansea (</a:t>
            </a:r>
            <a:r>
              <a:rPr lang="en-GB" b="0" i="0" dirty="0">
                <a:solidFill>
                  <a:srgbClr val="4D5156"/>
                </a:solidFill>
                <a:effectLst/>
                <a:latin typeface="arial" panose="020B0604020202020204" pitchFamily="34" charset="0"/>
              </a:rPr>
              <a:t>Waterfront Campus, </a:t>
            </a:r>
            <a:r>
              <a:rPr lang="en-GB" b="1" i="0" dirty="0">
                <a:solidFill>
                  <a:srgbClr val="5F6368"/>
                </a:solidFill>
                <a:effectLst/>
                <a:latin typeface="arial" panose="020B0604020202020204" pitchFamily="34" charset="0"/>
              </a:rPr>
              <a:t>IQ Building</a:t>
            </a:r>
            <a:r>
              <a:rPr lang="en-GB" b="0" i="0" dirty="0">
                <a:solidFill>
                  <a:srgbClr val="4D5156"/>
                </a:solidFill>
                <a:effectLst/>
                <a:latin typeface="arial" panose="020B0604020202020204" pitchFamily="34" charset="0"/>
              </a:rPr>
              <a:t>, Swansea, SA1 8EW) Room 310</a:t>
            </a:r>
            <a:endParaRPr lang="en-GB" dirty="0"/>
          </a:p>
          <a:p>
            <a:r>
              <a:rPr lang="en-GB" dirty="0"/>
              <a:t>Length : 1 hour exam</a:t>
            </a:r>
          </a:p>
          <a:p>
            <a:r>
              <a:rPr lang="en-GB" dirty="0"/>
              <a:t>Format: </a:t>
            </a:r>
          </a:p>
          <a:p>
            <a:pPr lvl="1"/>
            <a:r>
              <a:rPr lang="en-GB" dirty="0"/>
              <a:t>Section A:10 multiple choice questions  – ALL questions to be answered (30 marks)</a:t>
            </a:r>
          </a:p>
          <a:p>
            <a:pPr lvl="1"/>
            <a:r>
              <a:rPr lang="en-GB" dirty="0"/>
              <a:t>Section B: 4 questions based on a scenario - note how many marks are awarded for each part  ( total marks available for Section B = 50 marks)</a:t>
            </a:r>
          </a:p>
          <a:p>
            <a:r>
              <a:rPr lang="en-GB" dirty="0"/>
              <a:t>Permitted materials: 2 sheets of A4 paper ( no more) with your notes ( handwritten or typed) on both sides can be taken in with you.</a:t>
            </a:r>
          </a:p>
          <a:p>
            <a:r>
              <a:rPr lang="en-GB"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234464066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D4F84-4F17-F508-F1A4-EB4A6B60C52B}"/>
              </a:ext>
            </a:extLst>
          </p:cNvPr>
          <p:cNvSpPr>
            <a:spLocks noGrp="1"/>
          </p:cNvSpPr>
          <p:nvPr>
            <p:ph type="title"/>
          </p:nvPr>
        </p:nvSpPr>
        <p:spPr/>
        <p:txBody>
          <a:bodyPr/>
          <a:lstStyle/>
          <a:p>
            <a:r>
              <a:rPr lang="en-GB" dirty="0"/>
              <a:t>Preparing your materials</a:t>
            </a:r>
          </a:p>
        </p:txBody>
      </p:sp>
      <p:sp>
        <p:nvSpPr>
          <p:cNvPr id="3" name="Content Placeholder 2">
            <a:extLst>
              <a:ext uri="{FF2B5EF4-FFF2-40B4-BE49-F238E27FC236}">
                <a16:creationId xmlns:a16="http://schemas.microsoft.com/office/drawing/2014/main" id="{98593D96-85DC-91A8-2E41-4B8F21CAEC99}"/>
              </a:ext>
            </a:extLst>
          </p:cNvPr>
          <p:cNvSpPr>
            <a:spLocks noGrp="1"/>
          </p:cNvSpPr>
          <p:nvPr>
            <p:ph idx="1"/>
          </p:nvPr>
        </p:nvSpPr>
        <p:spPr/>
        <p:txBody>
          <a:bodyPr/>
          <a:lstStyle/>
          <a:p>
            <a:r>
              <a:rPr lang="en-GB" dirty="0"/>
              <a:t>2 sheets of A4 paper with notes on each side</a:t>
            </a:r>
          </a:p>
          <a:p>
            <a:r>
              <a:rPr lang="en-GB" dirty="0"/>
              <a:t>Your notes can contain any information but consider what information you may need that you can’t commit to memory</a:t>
            </a:r>
          </a:p>
          <a:p>
            <a:r>
              <a:rPr lang="en-GB" dirty="0"/>
              <a:t>Avoid writing out whole sections/provisions of acts – but you may wish to include some key provisions and a summary of what they do/cover.</a:t>
            </a:r>
          </a:p>
          <a:p>
            <a:r>
              <a:rPr lang="en-GB" dirty="0"/>
              <a:t>The notes are not a substitute for REVISION!</a:t>
            </a:r>
          </a:p>
          <a:p>
            <a:r>
              <a:rPr lang="en-GB" dirty="0"/>
              <a:t>See the topics you should be focussing on and revise those thoroughly</a:t>
            </a:r>
          </a:p>
        </p:txBody>
      </p:sp>
      <p:pic>
        <p:nvPicPr>
          <p:cNvPr id="4" name="Picture 3" descr="A person holding a pen over a piece of paper&#10;&#10;Description automatically generated">
            <a:extLst>
              <a:ext uri="{FF2B5EF4-FFF2-40B4-BE49-F238E27FC236}">
                <a16:creationId xmlns:a16="http://schemas.microsoft.com/office/drawing/2014/main" id="{5433DC6E-A810-3658-4CA9-9DA222B30E1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38380644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C320B-B90F-19B7-EABA-16BF925B1D14}"/>
              </a:ext>
            </a:extLst>
          </p:cNvPr>
          <p:cNvSpPr>
            <a:spLocks noGrp="1"/>
          </p:cNvSpPr>
          <p:nvPr>
            <p:ph type="title"/>
          </p:nvPr>
        </p:nvSpPr>
        <p:spPr/>
        <p:txBody>
          <a:bodyPr/>
          <a:lstStyle/>
          <a:p>
            <a:r>
              <a:rPr lang="en-GB" b="1" dirty="0"/>
              <a:t>Key topics</a:t>
            </a:r>
          </a:p>
        </p:txBody>
      </p:sp>
      <p:sp>
        <p:nvSpPr>
          <p:cNvPr id="3" name="Content Placeholder 2">
            <a:extLst>
              <a:ext uri="{FF2B5EF4-FFF2-40B4-BE49-F238E27FC236}">
                <a16:creationId xmlns:a16="http://schemas.microsoft.com/office/drawing/2014/main" id="{DEA70361-9794-101A-0B87-DFD567AEC208}"/>
              </a:ext>
            </a:extLst>
          </p:cNvPr>
          <p:cNvSpPr>
            <a:spLocks noGrp="1"/>
          </p:cNvSpPr>
          <p:nvPr>
            <p:ph idx="1"/>
          </p:nvPr>
        </p:nvSpPr>
        <p:spPr/>
        <p:txBody>
          <a:bodyPr>
            <a:normAutofit fontScale="85000" lnSpcReduction="20000"/>
          </a:bodyPr>
          <a:lstStyle/>
          <a:p>
            <a:r>
              <a:rPr lang="en-GB" dirty="0"/>
              <a:t>Police powers: in particular police and civilian powers of arrest, detention, rights of the suspect, entitlement to leal advice and legal aid.</a:t>
            </a:r>
          </a:p>
          <a:p>
            <a:r>
              <a:rPr lang="en-GB" dirty="0"/>
              <a:t>You should revisit the relevant sections of PACE </a:t>
            </a:r>
            <a:r>
              <a:rPr lang="en-GB" b="1" dirty="0"/>
              <a:t>AND</a:t>
            </a:r>
            <a:r>
              <a:rPr lang="en-GB" dirty="0"/>
              <a:t> the relevant Codes of Practice</a:t>
            </a:r>
          </a:p>
          <a:p>
            <a:r>
              <a:rPr lang="en-GB" dirty="0"/>
              <a:t>Bail – the right to bail, the grounds for refusing bail and possible bail conditions</a:t>
            </a:r>
          </a:p>
          <a:p>
            <a:r>
              <a:rPr lang="en-GB" dirty="0"/>
              <a:t>The court process:  first hearings, allocation, entering a plea</a:t>
            </a:r>
          </a:p>
          <a:p>
            <a:r>
              <a:rPr lang="en-GB" dirty="0"/>
              <a:t>Evidence: Prosecution evidence and the burden of proof, matters relating to evidence </a:t>
            </a:r>
            <a:r>
              <a:rPr lang="en-GB" dirty="0" err="1"/>
              <a:t>eg</a:t>
            </a:r>
            <a:r>
              <a:rPr lang="en-GB" dirty="0"/>
              <a:t> Turnbull direction</a:t>
            </a:r>
            <a:r>
              <a:rPr lang="en-GB"/>
              <a:t>, admissibility and </a:t>
            </a:r>
            <a:r>
              <a:rPr lang="en-GB" dirty="0"/>
              <a:t>defence statements</a:t>
            </a:r>
          </a:p>
          <a:p>
            <a:r>
              <a:rPr lang="en-GB" dirty="0"/>
              <a:t>Sentencing: application of the guidelines and how a sentence will be determined ( starting point, aggravating factors, mitigating factors etc)</a:t>
            </a:r>
          </a:p>
          <a:p>
            <a:r>
              <a:rPr lang="en-GB" dirty="0"/>
              <a:t>Types of possible sentence</a:t>
            </a:r>
          </a:p>
          <a:p>
            <a:r>
              <a:rPr lang="en-GB" dirty="0"/>
              <a:t>Appeal:  grounds and procedure for appealing against sentence and/or conviction</a:t>
            </a:r>
          </a:p>
        </p:txBody>
      </p:sp>
      <p:pic>
        <p:nvPicPr>
          <p:cNvPr id="4" name="Picture 3" descr="A person holding a pen over a piece of paper&#10;&#10;Description automatically generated">
            <a:extLst>
              <a:ext uri="{FF2B5EF4-FFF2-40B4-BE49-F238E27FC236}">
                <a16:creationId xmlns:a16="http://schemas.microsoft.com/office/drawing/2014/main" id="{DF66A442-F678-F534-CEFD-C99CFD5F806B}"/>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60411000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855F21-BF42-B6BC-87CA-B285D9BB8052}"/>
              </a:ext>
            </a:extLst>
          </p:cNvPr>
          <p:cNvSpPr>
            <a:spLocks noGrp="1"/>
          </p:cNvSpPr>
          <p:nvPr>
            <p:ph type="title"/>
          </p:nvPr>
        </p:nvSpPr>
        <p:spPr/>
        <p:txBody>
          <a:bodyPr/>
          <a:lstStyle/>
          <a:p>
            <a:r>
              <a:rPr lang="en-GB" b="1" dirty="0"/>
              <a:t>Assessing your work</a:t>
            </a:r>
          </a:p>
        </p:txBody>
      </p:sp>
      <p:sp>
        <p:nvSpPr>
          <p:cNvPr id="3" name="Content Placeholder 2">
            <a:extLst>
              <a:ext uri="{FF2B5EF4-FFF2-40B4-BE49-F238E27FC236}">
                <a16:creationId xmlns:a16="http://schemas.microsoft.com/office/drawing/2014/main" id="{EAA478A4-BABD-1975-819D-E8BD11C6568C}"/>
              </a:ext>
            </a:extLst>
          </p:cNvPr>
          <p:cNvSpPr>
            <a:spLocks noGrp="1"/>
          </p:cNvSpPr>
          <p:nvPr>
            <p:ph idx="1"/>
          </p:nvPr>
        </p:nvSpPr>
        <p:spPr/>
        <p:txBody>
          <a:bodyPr/>
          <a:lstStyle/>
          <a:p>
            <a:r>
              <a:rPr lang="en-GB" dirty="0"/>
              <a:t>The questions are designed to assess you understanding of the topic</a:t>
            </a:r>
          </a:p>
          <a:p>
            <a:r>
              <a:rPr lang="en-GB" dirty="0"/>
              <a:t>You demonstrate understanding by applying the law to the question in Section B</a:t>
            </a:r>
          </a:p>
          <a:p>
            <a:r>
              <a:rPr lang="en-GB" dirty="0"/>
              <a:t>You do not demonstrate understanding by simply repeating a section of legislation or repeating content without explanation</a:t>
            </a:r>
          </a:p>
          <a:p>
            <a:r>
              <a:rPr lang="en-GB" dirty="0"/>
              <a:t>You do need to show that you understand the source of the law you are applying </a:t>
            </a:r>
            <a:r>
              <a:rPr lang="en-GB" dirty="0" err="1"/>
              <a:t>e.g</a:t>
            </a:r>
            <a:r>
              <a:rPr lang="en-GB" dirty="0"/>
              <a:t> stating that police can fingerprint a suspect is correct but you should at the same time refer to the authority for that statement.</a:t>
            </a:r>
          </a:p>
        </p:txBody>
      </p:sp>
      <p:pic>
        <p:nvPicPr>
          <p:cNvPr id="4" name="Picture 3" descr="A person holding a pen over a piece of paper&#10;&#10;Description automatically generated">
            <a:extLst>
              <a:ext uri="{FF2B5EF4-FFF2-40B4-BE49-F238E27FC236}">
                <a16:creationId xmlns:a16="http://schemas.microsoft.com/office/drawing/2014/main" id="{F29DEB7A-769F-0AB8-8B04-E18F39E125B3}"/>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098280" y="263353"/>
            <a:ext cx="2400459" cy="1294984"/>
          </a:xfrm>
          <a:prstGeom prst="rect">
            <a:avLst/>
          </a:prstGeom>
        </p:spPr>
      </p:pic>
    </p:spTree>
    <p:extLst>
      <p:ext uri="{BB962C8B-B14F-4D97-AF65-F5344CB8AC3E}">
        <p14:creationId xmlns:p14="http://schemas.microsoft.com/office/powerpoint/2010/main" val="236433234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1479CE-C499-92CF-5F44-FF321E4C5A30}"/>
              </a:ext>
            </a:extLst>
          </p:cNvPr>
          <p:cNvSpPr>
            <a:spLocks noGrp="1"/>
          </p:cNvSpPr>
          <p:nvPr>
            <p:ph type="title"/>
          </p:nvPr>
        </p:nvSpPr>
        <p:spPr>
          <a:xfrm>
            <a:off x="602411" y="213743"/>
            <a:ext cx="5355566" cy="934588"/>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01701F3B-2631-3AC2-516E-4B0EA91D4253}"/>
              </a:ext>
            </a:extLst>
          </p:cNvPr>
          <p:cNvSpPr>
            <a:spLocks noGrp="1"/>
          </p:cNvSpPr>
          <p:nvPr>
            <p:ph idx="1"/>
          </p:nvPr>
        </p:nvSpPr>
        <p:spPr>
          <a:xfrm>
            <a:off x="424132" y="1078003"/>
            <a:ext cx="10515600" cy="5566254"/>
          </a:xfrm>
        </p:spPr>
        <p:txBody>
          <a:bodyPr>
            <a:normAutofit/>
          </a:bodyPr>
          <a:lstStyle/>
          <a:p>
            <a:pPr marL="0" indent="0">
              <a:lnSpc>
                <a:spcPct val="150000"/>
              </a:lnSpc>
              <a:buNone/>
            </a:pPr>
            <a:r>
              <a:rPr lang="en-GB" sz="1800" dirty="0">
                <a:effectLst/>
                <a:latin typeface="Arial" panose="020B0604020202020204" pitchFamily="34" charset="0"/>
                <a:ea typeface="Times New Roman" panose="02020603050405020304" pitchFamily="18" charset="0"/>
              </a:rPr>
              <a:t>Helen is charged with theft. The allegation is that she stole a dress worth £199 from a local boutique. She denies the charge.</a:t>
            </a:r>
            <a:endParaRPr lang="en-GB" sz="1800" dirty="0">
              <a:effectLst/>
              <a:latin typeface="Times New Roman" panose="02020603050405020304" pitchFamily="18" charset="0"/>
              <a:ea typeface="Times New Roman" panose="02020603050405020304" pitchFamily="18" charset="0"/>
            </a:endParaRPr>
          </a:p>
          <a:p>
            <a:pPr marL="0" indent="0">
              <a:lnSpc>
                <a:spcPct val="150000"/>
              </a:lnSpc>
              <a:spcAft>
                <a:spcPts val="765"/>
              </a:spcAft>
              <a:buNone/>
            </a:pPr>
            <a:r>
              <a:rPr lang="en-GB" sz="1800" b="1" dirty="0">
                <a:effectLst/>
                <a:latin typeface="Arial" panose="020B0604020202020204" pitchFamily="34" charset="0"/>
                <a:ea typeface="Times New Roman" panose="02020603050405020304" pitchFamily="18" charset="0"/>
              </a:rPr>
              <a:t>Who decides where Helen’s case will be heard?</a:t>
            </a:r>
            <a:endParaRPr lang="en-GB" sz="1800" dirty="0">
              <a:effectLst/>
              <a:latin typeface="Times New Roman" panose="02020603050405020304" pitchFamily="18" charset="0"/>
              <a:ea typeface="Times New Roman" panose="02020603050405020304" pitchFamily="18" charset="0"/>
            </a:endParaRPr>
          </a:p>
          <a:p>
            <a:pPr marL="342900" lvl="0" indent="-342900" fontAlgn="base">
              <a:lnSpc>
                <a:spcPct val="150000"/>
              </a:lnSpc>
              <a:spcAft>
                <a:spcPts val="5"/>
              </a:spcAft>
              <a:buClr>
                <a:srgbClr val="000000"/>
              </a:buClr>
              <a:buSzPts val="1000"/>
              <a:buFont typeface="+mj-lt"/>
              <a:buAutoNum type="alphaUcPeriod"/>
            </a:pPr>
            <a:r>
              <a:rPr lang="en-GB" sz="18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If Helen decides her case should be heard in a magistrates’ court then she can insist on the matter being heard there and the magistrates have no choice in the matter.</a:t>
            </a:r>
          </a:p>
          <a:p>
            <a:pPr marL="342900" lvl="0" indent="-342900" fontAlgn="base">
              <a:lnSpc>
                <a:spcPct val="150000"/>
              </a:lnSpc>
              <a:spcAft>
                <a:spcPts val="5"/>
              </a:spcAft>
              <a:buClr>
                <a:srgbClr val="000000"/>
              </a:buClr>
              <a:buSzPts val="1000"/>
              <a:buFont typeface="+mj-lt"/>
              <a:buAutoNum type="alphaUcPeriod"/>
            </a:pPr>
            <a:r>
              <a:rPr lang="en-GB" sz="18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If the magistrates decide Helen’s case should be heard in a magistrates’ court then she and the prosecution have no choice in the matter.</a:t>
            </a:r>
          </a:p>
          <a:p>
            <a:pPr marL="342900" lvl="0" indent="-342900" fontAlgn="base">
              <a:lnSpc>
                <a:spcPct val="150000"/>
              </a:lnSpc>
              <a:spcAft>
                <a:spcPts val="155"/>
              </a:spcAft>
              <a:buClr>
                <a:srgbClr val="000000"/>
              </a:buClr>
              <a:buSzPts val="1000"/>
              <a:buFont typeface="+mj-lt"/>
              <a:buAutoNum type="alphaUcPeriod"/>
            </a:pPr>
            <a:r>
              <a:rPr lang="en-GB" sz="18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If the magistrates decide Helen’s case should be heard in the Crown Court then she and the prosecution will have no choice in the matter</a:t>
            </a:r>
            <a:r>
              <a:rPr lang="en-GB" sz="1800" b="1" u="none" strike="noStrike" dirty="0">
                <a:effectLst/>
                <a:uFill>
                  <a:solidFill>
                    <a:srgbClr val="000000"/>
                  </a:solidFill>
                </a:uFill>
                <a:latin typeface="Arial" panose="020B0604020202020204" pitchFamily="34" charset="0"/>
                <a:ea typeface="Calibri" panose="020F0502020204030204" pitchFamily="34" charset="0"/>
                <a:cs typeface="Arial" panose="020B0604020202020204" pitchFamily="34" charset="0"/>
              </a:rPr>
              <a:t>.</a:t>
            </a:r>
            <a:endParaRPr lang="en-GB" sz="18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endParaRPr>
          </a:p>
          <a:p>
            <a:pPr marL="342900" lvl="0" indent="-342900" fontAlgn="base">
              <a:lnSpc>
                <a:spcPct val="150000"/>
              </a:lnSpc>
              <a:spcAft>
                <a:spcPts val="155"/>
              </a:spcAft>
              <a:buClr>
                <a:srgbClr val="000000"/>
              </a:buClr>
              <a:buSzPts val="1000"/>
              <a:buFont typeface="+mj-lt"/>
              <a:buAutoNum type="alphaUcPeriod"/>
            </a:pPr>
            <a:r>
              <a:rPr lang="en-GB" sz="18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If the prosecution decide Helen’s case should be heard in the Crown Court then she and the magistrates have no choice in the matter.</a:t>
            </a:r>
          </a:p>
          <a:p>
            <a:endParaRPr lang="en-GB" dirty="0"/>
          </a:p>
        </p:txBody>
      </p:sp>
    </p:spTree>
    <p:extLst>
      <p:ext uri="{BB962C8B-B14F-4D97-AF65-F5344CB8AC3E}">
        <p14:creationId xmlns:p14="http://schemas.microsoft.com/office/powerpoint/2010/main" val="3058527450"/>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86BB1D-4E44-A15A-9019-1DDFE905B52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B9ED0F7B-0F51-3A52-2AED-DD579B4BCAF1}"/>
              </a:ext>
            </a:extLst>
          </p:cNvPr>
          <p:cNvSpPr>
            <a:spLocks noGrp="1"/>
          </p:cNvSpPr>
          <p:nvPr>
            <p:ph type="title"/>
          </p:nvPr>
        </p:nvSpPr>
        <p:spPr>
          <a:xfrm>
            <a:off x="481641" y="221351"/>
            <a:ext cx="5085272" cy="767811"/>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69E5C56D-E15A-4FCA-BAC5-BC3D33133B82}"/>
              </a:ext>
            </a:extLst>
          </p:cNvPr>
          <p:cNvSpPr>
            <a:spLocks noGrp="1"/>
          </p:cNvSpPr>
          <p:nvPr>
            <p:ph idx="1"/>
          </p:nvPr>
        </p:nvSpPr>
        <p:spPr>
          <a:xfrm>
            <a:off x="309113" y="1057814"/>
            <a:ext cx="10515600" cy="5429250"/>
          </a:xfrm>
        </p:spPr>
        <p:txBody>
          <a:bodyPr>
            <a:normAutofit/>
          </a:bodyPr>
          <a:lstStyle/>
          <a:p>
            <a:pPr marL="222250" marR="31750" indent="0" algn="just">
              <a:lnSpc>
                <a:spcPct val="103000"/>
              </a:lnSpc>
              <a:spcAft>
                <a:spcPts val="760"/>
              </a:spcAft>
              <a:buNone/>
            </a:pPr>
            <a:r>
              <a:rPr lang="en-GB" sz="1800" dirty="0">
                <a:effectLst/>
                <a:latin typeface="Arial" panose="020B0604020202020204" pitchFamily="34" charset="0"/>
                <a:ea typeface="Arial" panose="020B0604020202020204" pitchFamily="34" charset="0"/>
              </a:rPr>
              <a:t>David is on trial for a burglary. The main evidence in the case comes from Mrs Miggins, who says she witnessed the burglary and identified David as the person who carried it out. However, the circumstances in which she witnessed the burglary were not good because it was the middle of the night, the weather was foggy and she was some distance away from the property. </a:t>
            </a:r>
            <a:endParaRPr lang="en-GB" sz="1800" dirty="0">
              <a:effectLst/>
              <a:latin typeface="Times New Roman" panose="02020603050405020304" pitchFamily="18" charset="0"/>
              <a:ea typeface="Times New Roman" panose="02020603050405020304" pitchFamily="18" charset="0"/>
            </a:endParaRPr>
          </a:p>
          <a:p>
            <a:pPr marL="222250" marR="31750" indent="0" algn="just">
              <a:lnSpc>
                <a:spcPct val="103000"/>
              </a:lnSpc>
              <a:spcAft>
                <a:spcPts val="760"/>
              </a:spcAft>
              <a:buNone/>
            </a:pPr>
            <a:r>
              <a:rPr lang="en-GB" sz="1800" b="1" dirty="0">
                <a:effectLst/>
                <a:latin typeface="Arial" panose="020B0604020202020204" pitchFamily="34" charset="0"/>
                <a:ea typeface="Arial" panose="020B0604020202020204" pitchFamily="34" charset="0"/>
              </a:rPr>
              <a:t>Which one of the following statements BEST describes the approach the judge will take to Mrs </a:t>
            </a:r>
            <a:r>
              <a:rPr lang="en-GB" sz="1800" b="1" dirty="0" err="1">
                <a:effectLst/>
                <a:latin typeface="Arial" panose="020B0604020202020204" pitchFamily="34" charset="0"/>
                <a:ea typeface="Arial" panose="020B0604020202020204" pitchFamily="34" charset="0"/>
              </a:rPr>
              <a:t>Miggin’s</a:t>
            </a:r>
            <a:r>
              <a:rPr lang="en-GB" sz="1800" b="1" dirty="0">
                <a:effectLst/>
                <a:latin typeface="Arial" panose="020B0604020202020204" pitchFamily="34" charset="0"/>
                <a:ea typeface="Arial" panose="020B0604020202020204" pitchFamily="34" charset="0"/>
              </a:rPr>
              <a:t> evidence of identification? </a:t>
            </a:r>
            <a:endParaRPr lang="en-GB" sz="1800" dirty="0">
              <a:effectLst/>
              <a:latin typeface="Times New Roman" panose="02020603050405020304" pitchFamily="18" charset="0"/>
              <a:ea typeface="Times New Roman" panose="02020603050405020304" pitchFamily="18" charset="0"/>
            </a:endParaRPr>
          </a:p>
          <a:p>
            <a:pPr marL="342900" marR="31750" lvl="0" indent="-342900" algn="just" fontAlgn="base">
              <a:lnSpc>
                <a:spcPct val="103000"/>
              </a:lnSpc>
              <a:spcAft>
                <a:spcPts val="76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 judge may exercise her discretion to exclude the evidence under PACE 1984, s. 78. </a:t>
            </a:r>
          </a:p>
          <a:p>
            <a:pPr marL="342900" marR="31750" indent="-342900" algn="just" fontAlgn="base">
              <a:lnSpc>
                <a:spcPct val="103000"/>
              </a:lnSpc>
              <a:spcAft>
                <a:spcPts val="76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The judge may allow the evidence may go to the jury regardless of its quality, but will give a </a:t>
            </a:r>
            <a:r>
              <a:rPr lang="en-GB" sz="1800" i="1"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Turnbull </a:t>
            </a: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warning </a:t>
            </a:r>
          </a:p>
          <a:p>
            <a:pPr marL="342900" marR="31750" indent="-342900" algn="just" fontAlgn="base">
              <a:lnSpc>
                <a:spcPct val="103000"/>
              </a:lnSpc>
              <a:spcAft>
                <a:spcPts val="76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If the judge considers that the evidence is of poor quality and there is no supporting evidence, the judge must withdraw the case from the jury. </a:t>
            </a:r>
          </a:p>
          <a:p>
            <a:pPr marL="342900" marR="31750" lvl="0" indent="-342900" algn="just" fontAlgn="base">
              <a:lnSpc>
                <a:spcPct val="103000"/>
              </a:lnSpc>
              <a:spcAft>
                <a:spcPts val="760"/>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Arial" panose="020B0604020202020204" pitchFamily="34" charset="0"/>
                <a:cs typeface="Arial" panose="020B0604020202020204" pitchFamily="34" charset="0"/>
              </a:rPr>
              <a:t>If the judge considers the identification to be of poor quality, regardless of any supporting evidence, she may rule that there is no case to answer. </a:t>
            </a:r>
          </a:p>
        </p:txBody>
      </p:sp>
    </p:spTree>
    <p:extLst>
      <p:ext uri="{BB962C8B-B14F-4D97-AF65-F5344CB8AC3E}">
        <p14:creationId xmlns:p14="http://schemas.microsoft.com/office/powerpoint/2010/main" val="25052867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5A3CD54-3D88-7953-BB71-A6E56CA532E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33A34494-C21B-6296-65EB-2CE5EFBAD7ED}"/>
              </a:ext>
            </a:extLst>
          </p:cNvPr>
          <p:cNvSpPr>
            <a:spLocks noGrp="1"/>
          </p:cNvSpPr>
          <p:nvPr>
            <p:ph type="title"/>
          </p:nvPr>
        </p:nvSpPr>
        <p:spPr>
          <a:xfrm>
            <a:off x="470139" y="89079"/>
            <a:ext cx="5108275" cy="790815"/>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EE3B259D-597C-E34B-9300-141EBED9F4C6}"/>
              </a:ext>
            </a:extLst>
          </p:cNvPr>
          <p:cNvSpPr>
            <a:spLocks noGrp="1"/>
          </p:cNvSpPr>
          <p:nvPr>
            <p:ph idx="1"/>
          </p:nvPr>
        </p:nvSpPr>
        <p:spPr>
          <a:xfrm>
            <a:off x="257355" y="830710"/>
            <a:ext cx="10905226" cy="5800127"/>
          </a:xfrm>
        </p:spPr>
        <p:txBody>
          <a:bodyPr>
            <a:noAutofit/>
          </a:bodyPr>
          <a:lstStyle/>
          <a:p>
            <a:pPr marL="0" indent="0">
              <a:lnSpc>
                <a:spcPct val="150000"/>
              </a:lnSpc>
              <a:buNone/>
            </a:pPr>
            <a:r>
              <a:rPr lang="en-GB" sz="1600" dirty="0">
                <a:latin typeface="Arial" panose="020B0604020202020204" pitchFamily="34" charset="0"/>
                <a:ea typeface="Times New Roman" panose="02020603050405020304" pitchFamily="18" charset="0"/>
              </a:rPr>
              <a:t>Bill </a:t>
            </a:r>
            <a:r>
              <a:rPr lang="en-GB" sz="1600" dirty="0">
                <a:effectLst/>
                <a:latin typeface="Arial" panose="020B0604020202020204" pitchFamily="34" charset="0"/>
                <a:ea typeface="Times New Roman" panose="02020603050405020304" pitchFamily="18" charset="0"/>
              </a:rPr>
              <a:t>is charged with assault occasioning actual bodily harm, contrary to s47 Offences Against the Person Act 1861. Bill is alleged to have hit a man he didn’t previously know. Bill denies the offence but he does have previous convictions in recent years for fighting and this includes an assault that he committed while he was on bail. Despite that Bill insists that on this occasion this is a case of mistaken identity. Bill, a married father of two small children, works full time at the local hospital. At his first appearance in the magistrates court the prosecution is considering objecting to the grant of bail.</a:t>
            </a:r>
            <a:endParaRPr lang="en-GB" sz="1600" dirty="0">
              <a:effectLst/>
              <a:latin typeface="Times New Roman" panose="02020603050405020304" pitchFamily="18" charset="0"/>
              <a:ea typeface="Times New Roman" panose="02020603050405020304" pitchFamily="18" charset="0"/>
            </a:endParaRPr>
          </a:p>
          <a:p>
            <a:pPr marL="0" indent="0">
              <a:lnSpc>
                <a:spcPct val="150000"/>
              </a:lnSpc>
              <a:buNone/>
            </a:pPr>
            <a:r>
              <a:rPr lang="en-GB" sz="1600" b="1" dirty="0">
                <a:effectLst/>
                <a:latin typeface="Arial" panose="020B0604020202020204" pitchFamily="34" charset="0"/>
                <a:ea typeface="Times New Roman" panose="02020603050405020304" pitchFamily="18" charset="0"/>
              </a:rPr>
              <a:t>Which of the following is the most likely approach that the prosecution will take when objecting to the grant of bail?</a:t>
            </a:r>
            <a:endParaRPr lang="en-GB" sz="1600" dirty="0">
              <a:effectLst/>
              <a:latin typeface="Times New Roman" panose="02020603050405020304" pitchFamily="18" charset="0"/>
              <a:ea typeface="Times New Roman" panose="02020603050405020304" pitchFamily="18" charset="0"/>
            </a:endParaRPr>
          </a:p>
          <a:p>
            <a:pPr marL="0" indent="0">
              <a:buNone/>
            </a:pPr>
            <a:endParaRPr lang="en-GB" sz="1600" dirty="0">
              <a:effectLst/>
              <a:latin typeface="Times New Roman" panose="02020603050405020304" pitchFamily="18" charset="0"/>
              <a:ea typeface="Times New Roman" panose="02020603050405020304" pitchFamily="18" charset="0"/>
            </a:endParaRPr>
          </a:p>
          <a:p>
            <a:pPr marL="342900" lvl="0" indent="-342900">
              <a:lnSpc>
                <a:spcPct val="115000"/>
              </a:lnSpc>
              <a:spcAft>
                <a:spcPts val="800"/>
              </a:spcAft>
              <a:buFont typeface="+mj-lt"/>
              <a:buAutoNum type="alphaUcPeriod"/>
            </a:pPr>
            <a:r>
              <a:rPr lang="en-GB" sz="1600" dirty="0">
                <a:effectLst/>
                <a:latin typeface="Arial" panose="020B0604020202020204" pitchFamily="34" charset="0"/>
                <a:ea typeface="Times New Roman" panose="02020603050405020304" pitchFamily="18" charset="0"/>
              </a:rPr>
              <a:t>That there are substantial grounds for believing that Bill will interfere with witnesses</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mj-lt"/>
              <a:buAutoNum type="alphaUcPeriod"/>
            </a:pPr>
            <a:r>
              <a:rPr lang="en-GB" sz="1600" dirty="0">
                <a:effectLst/>
                <a:latin typeface="Arial" panose="020B0604020202020204" pitchFamily="34" charset="0"/>
                <a:ea typeface="Calibri" panose="020F0502020204030204" pitchFamily="34" charset="0"/>
                <a:cs typeface="Times New Roman" panose="02020603050405020304" pitchFamily="18" charset="0"/>
              </a:rPr>
              <a:t>That there are substantial grounds for believing that Bill will commit further offences </a:t>
            </a:r>
          </a:p>
          <a:p>
            <a:pPr marL="342900" lvl="0" indent="-342900">
              <a:lnSpc>
                <a:spcPct val="115000"/>
              </a:lnSpc>
              <a:spcAft>
                <a:spcPts val="800"/>
              </a:spcAft>
              <a:buFont typeface="+mj-lt"/>
              <a:buAutoNum type="alphaUcPeriod"/>
            </a:pPr>
            <a:r>
              <a:rPr lang="en-GB" sz="1600" dirty="0">
                <a:effectLst/>
                <a:latin typeface="Arial" panose="020B0604020202020204" pitchFamily="34" charset="0"/>
                <a:ea typeface="Calibri" panose="020F0502020204030204" pitchFamily="34" charset="0"/>
                <a:cs typeface="Times New Roman" panose="02020603050405020304" pitchFamily="18" charset="0"/>
              </a:rPr>
              <a:t>That there are substantial grounds for believing that Bill will fail to surrender.</a:t>
            </a:r>
            <a:endParaRPr lang="en-GB" sz="1600" dirty="0">
              <a:effectLst/>
              <a:latin typeface="Calibri" panose="020F0502020204030204" pitchFamily="34" charset="0"/>
              <a:ea typeface="Calibri" panose="020F0502020204030204" pitchFamily="34" charset="0"/>
              <a:cs typeface="Times New Roman" panose="02020603050405020304" pitchFamily="18" charset="0"/>
            </a:endParaRPr>
          </a:p>
          <a:p>
            <a:pPr marL="342900" lvl="0" indent="-342900">
              <a:lnSpc>
                <a:spcPct val="115000"/>
              </a:lnSpc>
              <a:spcAft>
                <a:spcPts val="800"/>
              </a:spcAft>
              <a:buFont typeface="+mj-lt"/>
              <a:buAutoNum type="alphaUcPeriod"/>
            </a:pPr>
            <a:r>
              <a:rPr lang="en-GB" sz="1600" dirty="0">
                <a:effectLst/>
                <a:latin typeface="Arial" panose="020B0604020202020204" pitchFamily="34" charset="0"/>
                <a:ea typeface="Calibri" panose="020F0502020204030204" pitchFamily="34" charset="0"/>
                <a:cs typeface="Times New Roman" panose="02020603050405020304" pitchFamily="18" charset="0"/>
              </a:rPr>
              <a:t>That there are substantial grounds for believing that Bill will fail to surrender and </a:t>
            </a:r>
            <a:r>
              <a:rPr lang="en-GB" sz="1600" dirty="0">
                <a:latin typeface="Arial" panose="020B0604020202020204" pitchFamily="34" charset="0"/>
                <a:ea typeface="Calibri" panose="020F0502020204030204" pitchFamily="34" charset="0"/>
                <a:cs typeface="Times New Roman" panose="02020603050405020304" pitchFamily="18" charset="0"/>
              </a:rPr>
              <a:t>c</a:t>
            </a:r>
            <a:r>
              <a:rPr lang="en-GB" sz="1600" dirty="0">
                <a:effectLst/>
                <a:latin typeface="Arial" panose="020B0604020202020204" pitchFamily="34" charset="0"/>
                <a:ea typeface="Calibri" panose="020F0502020204030204" pitchFamily="34" charset="0"/>
                <a:cs typeface="Times New Roman" panose="02020603050405020304" pitchFamily="18" charset="0"/>
              </a:rPr>
              <a:t>ommit further offences</a:t>
            </a:r>
            <a:br>
              <a:rPr lang="en-GB" sz="1600" dirty="0">
                <a:effectLst/>
                <a:latin typeface="Arial" panose="020B0604020202020204" pitchFamily="34" charset="0"/>
                <a:ea typeface="Times New Roman" panose="02020603050405020304" pitchFamily="18" charset="0"/>
              </a:rPr>
            </a:br>
            <a:endParaRPr lang="en-GB" sz="1600" dirty="0"/>
          </a:p>
        </p:txBody>
      </p:sp>
    </p:spTree>
    <p:extLst>
      <p:ext uri="{BB962C8B-B14F-4D97-AF65-F5344CB8AC3E}">
        <p14:creationId xmlns:p14="http://schemas.microsoft.com/office/powerpoint/2010/main" val="315945382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ED63D1C-3BC6-3B7C-F9E3-8AE9F7F09995}"/>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3B614A1-91C0-F312-B624-A31E026961A2}"/>
              </a:ext>
            </a:extLst>
          </p:cNvPr>
          <p:cNvSpPr>
            <a:spLocks noGrp="1"/>
          </p:cNvSpPr>
          <p:nvPr>
            <p:ph type="title"/>
          </p:nvPr>
        </p:nvSpPr>
        <p:spPr>
          <a:xfrm>
            <a:off x="470139" y="117835"/>
            <a:ext cx="5085272" cy="842574"/>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E2865F1E-C388-D318-0257-7D7C45F14EBD}"/>
              </a:ext>
            </a:extLst>
          </p:cNvPr>
          <p:cNvSpPr>
            <a:spLocks noGrp="1"/>
          </p:cNvSpPr>
          <p:nvPr>
            <p:ph idx="1"/>
          </p:nvPr>
        </p:nvSpPr>
        <p:spPr>
          <a:xfrm>
            <a:off x="470139" y="1089505"/>
            <a:ext cx="10515600" cy="5489574"/>
          </a:xfrm>
        </p:spPr>
        <p:txBody>
          <a:bodyPr>
            <a:normAutofit lnSpcReduction="10000"/>
          </a:bodyPr>
          <a:lstStyle/>
          <a:p>
            <a:pPr marL="0" indent="0">
              <a:buNone/>
            </a:pPr>
            <a:r>
              <a:rPr lang="en-GB" sz="1800" dirty="0">
                <a:effectLst/>
                <a:latin typeface="Arial" panose="020B0604020202020204" pitchFamily="34" charset="0"/>
                <a:ea typeface="Times New Roman" panose="02020603050405020304" pitchFamily="18" charset="0"/>
              </a:rPr>
              <a:t>Following a report from Mrs Miggins who had </a:t>
            </a:r>
            <a:r>
              <a:rPr lang="en-GB" sz="1800" dirty="0">
                <a:latin typeface="Arial" panose="020B0604020202020204" pitchFamily="34" charset="0"/>
                <a:ea typeface="Times New Roman" panose="02020603050405020304" pitchFamily="18" charset="0"/>
              </a:rPr>
              <a:t>witnessed a burglary in the early hours of Sunday morning, PC Davies attends at Trinity Town Centre. </a:t>
            </a:r>
            <a:r>
              <a:rPr lang="en-GB" sz="1800" dirty="0">
                <a:effectLst/>
                <a:latin typeface="Arial" panose="020B0604020202020204" pitchFamily="34" charset="0"/>
                <a:ea typeface="Times New Roman" panose="02020603050405020304" pitchFamily="18" charset="0"/>
              </a:rPr>
              <a:t>Mrs Miggins had reported that she has seen a woman smash a shop window, take  items from the window display and run off down the road. Mrs Miggins describes the burglar as being white, short, having long dark hair tied in a ponytail and wearing orange leggings and a black top. PC Davies </a:t>
            </a:r>
            <a:r>
              <a:rPr lang="en-GB" sz="1800" dirty="0">
                <a:latin typeface="Arial" panose="020B0604020202020204" pitchFamily="34" charset="0"/>
                <a:ea typeface="Times New Roman" panose="02020603050405020304" pitchFamily="18" charset="0"/>
              </a:rPr>
              <a:t>drives around the adjacent streets and spots Hannah coming out of a laneway.  Hannah has dark hair in a ponytail and is wearing orange leggings and a black top. PC Davies notices that Hannah’s hand is cut and bleeding significantly. On seeing PC Davies, Hannah starts to run. PC Davies catches up with Hannah and arrests her on suspicion of burglary. </a:t>
            </a:r>
          </a:p>
          <a:p>
            <a:pPr marL="0" indent="0">
              <a:buNone/>
            </a:pPr>
            <a:r>
              <a:rPr lang="en-GB" sz="1800" dirty="0">
                <a:effectLst/>
                <a:latin typeface="Arial" panose="020B0604020202020204" pitchFamily="34" charset="0"/>
                <a:ea typeface="Times New Roman" panose="02020603050405020304" pitchFamily="18" charset="0"/>
              </a:rPr>
              <a:t>The CPS seek your advice as to whether a judge is likely to rule this arrest as being lawful. </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b="1" dirty="0">
                <a:effectLst/>
                <a:latin typeface="Arial" panose="020B0604020202020204" pitchFamily="34" charset="0"/>
                <a:ea typeface="Times New Roman" panose="02020603050405020304" pitchFamily="18" charset="0"/>
              </a:rPr>
              <a:t>What ruling is the judge most likely to make?</a:t>
            </a:r>
            <a:endParaRPr lang="en-GB" sz="1800" dirty="0">
              <a:effectLst/>
              <a:latin typeface="Times New Roman" panose="02020603050405020304" pitchFamily="18" charset="0"/>
              <a:ea typeface="Times New Roman" panose="02020603050405020304" pitchFamily="18" charset="0"/>
            </a:endParaRPr>
          </a:p>
          <a:p>
            <a:pPr marL="0" indent="0">
              <a:buNone/>
            </a:pPr>
            <a:r>
              <a:rPr lang="en-GB" sz="1800" dirty="0">
                <a:effectLst/>
                <a:latin typeface="Arial" panose="020B0604020202020204" pitchFamily="34" charset="0"/>
                <a:ea typeface="Times New Roman" panose="02020603050405020304" pitchFamily="18" charset="0"/>
              </a:rPr>
              <a:t> </a:t>
            </a:r>
            <a:endParaRPr lang="en-GB" sz="1800" dirty="0">
              <a:effectLst/>
              <a:latin typeface="Times New Roman" panose="02020603050405020304" pitchFamily="18" charset="0"/>
              <a:ea typeface="Times New Roman" panose="02020603050405020304" pitchFamily="18" charset="0"/>
            </a:endParaRPr>
          </a:p>
          <a:p>
            <a:pPr marL="342900" indent="-342900" algn="just" fontAlgn="base">
              <a:lnSpc>
                <a:spcPct val="102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The arrest was unlawful as there were insufficient grounds to suspect Hannah of the offence.</a:t>
            </a:r>
          </a:p>
          <a:p>
            <a:pPr marL="342900" lvl="0" indent="-342900" algn="just" fontAlgn="base">
              <a:lnSpc>
                <a:spcPct val="103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The arrest was </a:t>
            </a:r>
            <a:r>
              <a:rPr lang="en-GB" sz="1800" dirty="0">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lawful as there were sufficient grounds to suspect Hannah of the offence</a:t>
            </a:r>
          </a:p>
          <a:p>
            <a:pPr marL="342900" lvl="0" indent="-342900" algn="just" fontAlgn="base">
              <a:lnSpc>
                <a:spcPct val="103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The arrest was lawful</a:t>
            </a:r>
            <a:r>
              <a:rPr lang="en-GB" sz="1800" dirty="0">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 only if Hannah was carrying stolen goods.</a:t>
            </a: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a:t>
            </a:r>
          </a:p>
          <a:p>
            <a:pPr marL="342900" lvl="0" indent="-342900" algn="just" fontAlgn="base">
              <a:lnSpc>
                <a:spcPct val="103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The arrest was unlawful because it was not necessary to arrest Hannah.</a:t>
            </a:r>
          </a:p>
          <a:p>
            <a:pPr marL="0" lvl="0" indent="0" algn="just" fontAlgn="base">
              <a:lnSpc>
                <a:spcPct val="103000"/>
              </a:lnSpc>
              <a:spcAft>
                <a:spcPts val="2615"/>
              </a:spcAft>
              <a:buClr>
                <a:srgbClr val="000000"/>
              </a:buClr>
              <a:buSzPts val="1100"/>
              <a:buNone/>
            </a:pPr>
            <a:endPar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endParaRPr>
          </a:p>
          <a:p>
            <a:pPr marL="0" indent="0">
              <a:buNone/>
            </a:pPr>
            <a:endParaRPr lang="en-GB" dirty="0"/>
          </a:p>
        </p:txBody>
      </p:sp>
    </p:spTree>
    <p:extLst>
      <p:ext uri="{BB962C8B-B14F-4D97-AF65-F5344CB8AC3E}">
        <p14:creationId xmlns:p14="http://schemas.microsoft.com/office/powerpoint/2010/main" val="35145502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8387441-0048-DD03-14D0-85972CDAC91A}"/>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49BE6E9-E4A9-9EC5-86F7-24F41C9CD18A}"/>
              </a:ext>
            </a:extLst>
          </p:cNvPr>
          <p:cNvSpPr>
            <a:spLocks noGrp="1"/>
          </p:cNvSpPr>
          <p:nvPr>
            <p:ph type="title"/>
          </p:nvPr>
        </p:nvSpPr>
        <p:spPr>
          <a:xfrm>
            <a:off x="516148" y="140839"/>
            <a:ext cx="5510841" cy="1015102"/>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46A97613-F966-60DC-AE61-2469C63BC2B3}"/>
              </a:ext>
            </a:extLst>
          </p:cNvPr>
          <p:cNvSpPr>
            <a:spLocks noGrp="1"/>
          </p:cNvSpPr>
          <p:nvPr>
            <p:ph idx="1"/>
          </p:nvPr>
        </p:nvSpPr>
        <p:spPr>
          <a:xfrm>
            <a:off x="395377" y="1155941"/>
            <a:ext cx="10515600" cy="5400134"/>
          </a:xfrm>
        </p:spPr>
        <p:txBody>
          <a:bodyPr>
            <a:normAutofit/>
          </a:bodyPr>
          <a:lstStyle/>
          <a:p>
            <a:pPr marL="0" indent="0">
              <a:buNone/>
            </a:pPr>
            <a:r>
              <a:rPr lang="en-GB" sz="1800" b="1" dirty="0">
                <a:effectLst/>
                <a:latin typeface="Arial" panose="020B0604020202020204" pitchFamily="34" charset="0"/>
                <a:ea typeface="Times New Roman" panose="02020603050405020304" pitchFamily="18" charset="0"/>
              </a:rPr>
              <a:t>With regard to the type of offences for which police officers and civilians can arrest someone without a warrant, which one of the following statements is correct?</a:t>
            </a:r>
            <a:endParaRPr lang="en-GB" sz="1800" b="1" dirty="0">
              <a:effectLst/>
              <a:latin typeface="Times New Roman" panose="02020603050405020304" pitchFamily="18" charset="0"/>
              <a:ea typeface="Times New Roman" panose="02020603050405020304" pitchFamily="18" charset="0"/>
            </a:endParaRPr>
          </a:p>
          <a:p>
            <a:pPr marL="0" indent="0">
              <a:buNone/>
            </a:pPr>
            <a:endParaRPr lang="en-GB" sz="1800" b="1" dirty="0">
              <a:effectLst/>
              <a:latin typeface="Times New Roman" panose="02020603050405020304" pitchFamily="18" charset="0"/>
              <a:ea typeface="Times New Roman" panose="02020603050405020304" pitchFamily="18" charset="0"/>
            </a:endParaRPr>
          </a:p>
          <a:p>
            <a:pPr marL="342900" lvl="0" indent="-342900" algn="just" fontAlgn="base">
              <a:lnSpc>
                <a:spcPct val="150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A police officer has a common law power to arrest without a warrant for a breach of the peace, but a civilian does not </a:t>
            </a:r>
          </a:p>
          <a:p>
            <a:pPr marL="342900" lvl="0" indent="-342900" algn="just" fontAlgn="base">
              <a:lnSpc>
                <a:spcPct val="150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A police officer may arrest without a warrant for any criminal offence.</a:t>
            </a:r>
          </a:p>
          <a:p>
            <a:pPr marL="342900" lvl="0" indent="-342900" algn="just" fontAlgn="base">
              <a:lnSpc>
                <a:spcPct val="150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A civilian has no power to arrest without a warrant.</a:t>
            </a:r>
          </a:p>
          <a:p>
            <a:pPr marL="342900" lvl="0" indent="-342900" algn="just" fontAlgn="base">
              <a:lnSpc>
                <a:spcPct val="150000"/>
              </a:lnSpc>
              <a:spcAft>
                <a:spcPts val="1275"/>
              </a:spcAft>
              <a:buClr>
                <a:srgbClr val="000000"/>
              </a:buClr>
              <a:buSzPts val="1100"/>
              <a:buFont typeface="+mj-lt"/>
              <a:buAutoNum type="alphaUcPeriod"/>
            </a:pPr>
            <a:r>
              <a:rPr lang="en-GB" sz="1800" u="none" strike="noStrike" dirty="0">
                <a:effectLst/>
                <a:uFill>
                  <a:solidFill>
                    <a:srgbClr val="000000"/>
                  </a:solidFill>
                </a:uFill>
                <a:latin typeface="Arial" panose="020B0604020202020204" pitchFamily="34" charset="0"/>
                <a:ea typeface="Times New Roman" panose="02020603050405020304" pitchFamily="18" charset="0"/>
                <a:cs typeface="Arial" panose="020B0604020202020204" pitchFamily="34" charset="0"/>
              </a:rPr>
              <a:t>A civilian may only arrest without a warrant for an offence of murder</a:t>
            </a:r>
          </a:p>
          <a:p>
            <a:pPr marL="0" indent="0">
              <a:buNone/>
            </a:pPr>
            <a:endParaRPr lang="en-GB" dirty="0"/>
          </a:p>
        </p:txBody>
      </p:sp>
    </p:spTree>
    <p:extLst>
      <p:ext uri="{BB962C8B-B14F-4D97-AF65-F5344CB8AC3E}">
        <p14:creationId xmlns:p14="http://schemas.microsoft.com/office/powerpoint/2010/main" val="1941166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D30F70-F1CB-1602-2D70-D89B7CF96D4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8C059F99-4976-7174-F474-89148D97F4EA}"/>
              </a:ext>
            </a:extLst>
          </p:cNvPr>
          <p:cNvSpPr>
            <a:spLocks noGrp="1"/>
          </p:cNvSpPr>
          <p:nvPr>
            <p:ph type="title"/>
          </p:nvPr>
        </p:nvSpPr>
        <p:spPr>
          <a:xfrm>
            <a:off x="343619" y="232853"/>
            <a:ext cx="5321060" cy="986347"/>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958DC90B-9B53-2B90-083B-297CFE8DF1A6}"/>
              </a:ext>
            </a:extLst>
          </p:cNvPr>
          <p:cNvSpPr>
            <a:spLocks noGrp="1"/>
          </p:cNvSpPr>
          <p:nvPr>
            <p:ph idx="1"/>
          </p:nvPr>
        </p:nvSpPr>
        <p:spPr>
          <a:xfrm>
            <a:off x="406879" y="1219199"/>
            <a:ext cx="10515600" cy="5210355"/>
          </a:xfrm>
        </p:spPr>
        <p:txBody>
          <a:bodyPr>
            <a:normAutofit/>
          </a:bodyPr>
          <a:lstStyle/>
          <a:p>
            <a:pPr marL="0" indent="0" algn="just">
              <a:lnSpc>
                <a:spcPct val="115000"/>
              </a:lnSpc>
              <a:buNone/>
            </a:pPr>
            <a:r>
              <a:rPr lang="en-GB" sz="2000" dirty="0">
                <a:solidFill>
                  <a:srgbClr val="000000"/>
                </a:solidFill>
                <a:latin typeface="Arial" panose="020B0604020202020204" pitchFamily="34" charset="0"/>
                <a:ea typeface="Arial" panose="020B0604020202020204" pitchFamily="34" charset="0"/>
              </a:rPr>
              <a:t>Which of the following statements best represents the position with regard to </a:t>
            </a:r>
            <a:r>
              <a:rPr lang="en-GB" sz="2000" dirty="0">
                <a:solidFill>
                  <a:srgbClr val="000000"/>
                </a:solidFill>
                <a:effectLst/>
                <a:latin typeface="Arial" panose="020B0604020202020204" pitchFamily="34" charset="0"/>
                <a:ea typeface="Arial" panose="020B0604020202020204" pitchFamily="34" charset="0"/>
              </a:rPr>
              <a:t>free legal advice and representation for persons under criminal investigation?</a:t>
            </a:r>
            <a:r>
              <a:rPr lang="en-GB" sz="2000" dirty="0">
                <a:effectLst/>
                <a:latin typeface="Arial" panose="020B0604020202020204" pitchFamily="34" charset="0"/>
                <a:ea typeface="Times New Roman" panose="02020603050405020304" pitchFamily="18" charset="0"/>
              </a:rPr>
              <a:t> </a:t>
            </a:r>
            <a:endParaRPr lang="en-GB" sz="2000" dirty="0">
              <a:effectLst/>
              <a:latin typeface="Times New Roman" panose="02020603050405020304" pitchFamily="18" charset="0"/>
              <a:ea typeface="Times New Roman" panose="02020603050405020304" pitchFamily="18" charset="0"/>
            </a:endParaRPr>
          </a:p>
          <a:p>
            <a:pPr indent="0">
              <a:lnSpc>
                <a:spcPct val="115000"/>
              </a:lnSpc>
              <a:buNone/>
            </a:pPr>
            <a:r>
              <a:rPr lang="en-GB" sz="2000" dirty="0">
                <a:effectLst/>
                <a:latin typeface="Arial" panose="020B0604020202020204" pitchFamily="34" charset="0"/>
                <a:ea typeface="Calibri" panose="020F0502020204030204" pitchFamily="34" charset="0"/>
                <a:cs typeface="Times New Roman" panose="02020603050405020304" pitchFamily="18" charset="0"/>
              </a:rPr>
              <a:t>A: </a:t>
            </a:r>
            <a:r>
              <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Entitlement to free legal advice and representation at the police station will be assessed based on the seriousness of the offence.</a:t>
            </a:r>
          </a:p>
          <a:p>
            <a:pPr indent="0">
              <a:lnSpc>
                <a:spcPct val="115000"/>
              </a:lnSpc>
              <a:buNone/>
            </a:pPr>
            <a:r>
              <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B: An assessment of the person’s income and savings is required to determine whether someone will be entitled to free legal advice and representation at the police station </a:t>
            </a:r>
          </a:p>
          <a:p>
            <a:pPr indent="0">
              <a:lnSpc>
                <a:spcPct val="115000"/>
              </a:lnSpc>
              <a:buNone/>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C; </a:t>
            </a:r>
            <a:r>
              <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Free legal advice and representation from a legal representative is available to everyone held in custody in a police station, provided the representative has a Legal Aid Agency contract</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15000"/>
              </a:lnSpc>
              <a:buNone/>
            </a:pPr>
            <a:r>
              <a:rPr lang="en-GB" sz="2000"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D</a:t>
            </a:r>
            <a:r>
              <a:rPr lang="en-GB" sz="2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 Everyone under investigation in relation to a criminal offence may receive free legal advice and representation whilst at the police station, but only from the Duty Solicitor</a:t>
            </a: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pPr indent="0">
              <a:lnSpc>
                <a:spcPct val="115000"/>
              </a:lnSpc>
              <a:spcAft>
                <a:spcPts val="1000"/>
              </a:spcAft>
              <a:buNone/>
              <a:tabLst>
                <a:tab pos="180340" algn="l"/>
              </a:tabLst>
            </a:pPr>
            <a:endParaRPr lang="en-GB" sz="2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6347393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E2AB832-27A9-574C-CE05-E535EE623B13}"/>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1C04A80-03F6-003C-A68E-C1AC9D575B74}"/>
              </a:ext>
            </a:extLst>
          </p:cNvPr>
          <p:cNvSpPr>
            <a:spLocks noGrp="1"/>
          </p:cNvSpPr>
          <p:nvPr>
            <p:ph type="title"/>
          </p:nvPr>
        </p:nvSpPr>
        <p:spPr>
          <a:xfrm>
            <a:off x="418381" y="94831"/>
            <a:ext cx="10515600" cy="796566"/>
          </a:xfrm>
        </p:spPr>
        <p:txBody>
          <a:bodyPr/>
          <a:lstStyle/>
          <a:p>
            <a:r>
              <a:rPr lang="en-GB" b="1" dirty="0"/>
              <a:t>Practice/Test question</a:t>
            </a:r>
          </a:p>
        </p:txBody>
      </p:sp>
      <p:sp>
        <p:nvSpPr>
          <p:cNvPr id="3" name="Content Placeholder 2">
            <a:extLst>
              <a:ext uri="{FF2B5EF4-FFF2-40B4-BE49-F238E27FC236}">
                <a16:creationId xmlns:a16="http://schemas.microsoft.com/office/drawing/2014/main" id="{D2EBB229-ED44-1EA0-1FBF-3BAA908FA719}"/>
              </a:ext>
            </a:extLst>
          </p:cNvPr>
          <p:cNvSpPr>
            <a:spLocks noGrp="1"/>
          </p:cNvSpPr>
          <p:nvPr>
            <p:ph idx="1"/>
          </p:nvPr>
        </p:nvSpPr>
        <p:spPr>
          <a:xfrm>
            <a:off x="470139" y="968735"/>
            <a:ext cx="10416397" cy="5535582"/>
          </a:xfrm>
        </p:spPr>
        <p:txBody>
          <a:bodyPr>
            <a:normAutofit fontScale="92500" lnSpcReduction="10000"/>
          </a:bodyPr>
          <a:lstStyle/>
          <a:p>
            <a:pPr marL="0" indent="0">
              <a:buNone/>
            </a:pPr>
            <a:r>
              <a:rPr lang="en-GB" sz="2000" dirty="0">
                <a:effectLst/>
                <a:latin typeface="Arial" panose="020B0604020202020204" pitchFamily="34" charset="0"/>
                <a:ea typeface="Times New Roman" panose="02020603050405020304" pitchFamily="18" charset="0"/>
              </a:rPr>
              <a:t>Jason, aged 45, is charged with a serious sexual offence which is an indictable only offence. Jason intends to plead not guilty.</a:t>
            </a:r>
            <a:endParaRPr lang="en-GB" sz="2000" dirty="0">
              <a:effectLst/>
              <a:latin typeface="Times New Roman" panose="02020603050405020304" pitchFamily="18" charset="0"/>
              <a:ea typeface="Times New Roman" panose="02020603050405020304" pitchFamily="18" charset="0"/>
            </a:endParaRPr>
          </a:p>
          <a:p>
            <a:pPr marL="0" indent="0">
              <a:buNone/>
            </a:pPr>
            <a:endParaRPr lang="en-GB" sz="2000" dirty="0">
              <a:effectLst/>
              <a:latin typeface="Times New Roman" panose="02020603050405020304" pitchFamily="18" charset="0"/>
              <a:ea typeface="Times New Roman" panose="02020603050405020304" pitchFamily="18" charset="0"/>
            </a:endParaRPr>
          </a:p>
          <a:p>
            <a:pPr marL="0" indent="0">
              <a:spcAft>
                <a:spcPts val="765"/>
              </a:spcAft>
              <a:buNone/>
            </a:pPr>
            <a:r>
              <a:rPr lang="en-GB" sz="2000" b="1" dirty="0">
                <a:effectLst/>
                <a:latin typeface="Arial" panose="020B0604020202020204" pitchFamily="34" charset="0"/>
                <a:ea typeface="Times New Roman" panose="02020603050405020304" pitchFamily="18" charset="0"/>
              </a:rPr>
              <a:t>Where will Jason have his first hearing and what will happen at it?</a:t>
            </a:r>
            <a:endParaRPr lang="en-GB" sz="2000" dirty="0">
              <a:effectLst/>
              <a:latin typeface="Times New Roman" panose="02020603050405020304" pitchFamily="18" charset="0"/>
              <a:ea typeface="Times New Roman" panose="02020603050405020304" pitchFamily="18" charset="0"/>
            </a:endParaRPr>
          </a:p>
          <a:p>
            <a:pPr marL="342900" lvl="0" indent="-342900" fontAlgn="base">
              <a:lnSpc>
                <a:spcPct val="150000"/>
              </a:lnSpc>
              <a:spcAft>
                <a:spcPts val="5"/>
              </a:spcAft>
              <a:buClr>
                <a:srgbClr val="000000"/>
              </a:buClr>
              <a:buSzPts val="1000"/>
              <a:buFont typeface="+mj-lt"/>
              <a:buAutoNum type="alphaUcPeriod"/>
            </a:pPr>
            <a:r>
              <a:rPr lang="en-GB" sz="22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Jason will have his first hearing in the Crown Court where he will be asked to enter a plea.</a:t>
            </a:r>
          </a:p>
          <a:p>
            <a:pPr marL="342900" lvl="0" indent="-342900" fontAlgn="base">
              <a:lnSpc>
                <a:spcPct val="150000"/>
              </a:lnSpc>
              <a:spcAft>
                <a:spcPts val="10"/>
              </a:spcAft>
              <a:buClr>
                <a:srgbClr val="000000"/>
              </a:buClr>
              <a:buSzPts val="1000"/>
              <a:buFont typeface="+mj-lt"/>
              <a:buAutoNum type="alphaUcPeriod"/>
            </a:pPr>
            <a:r>
              <a:rPr lang="en-GB" sz="2200" dirty="0">
                <a:uFill>
                  <a:solidFill>
                    <a:srgbClr val="000000"/>
                  </a:solidFill>
                </a:uFill>
                <a:latin typeface="Arial" panose="020B0604020202020204" pitchFamily="34" charset="0"/>
                <a:ea typeface="DengXian" panose="02010600030101010101" pitchFamily="2" charset="-122"/>
                <a:cs typeface="Arial" panose="020B0604020202020204" pitchFamily="34" charset="0"/>
              </a:rPr>
              <a:t>Jason</a:t>
            </a:r>
            <a:r>
              <a:rPr lang="en-GB" sz="22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 will have his first hearing in a Crown </a:t>
            </a:r>
            <a:r>
              <a:rPr lang="en-GB" sz="2200" dirty="0">
                <a:uFill>
                  <a:solidFill>
                    <a:srgbClr val="000000"/>
                  </a:solidFill>
                </a:uFill>
                <a:latin typeface="Arial" panose="020B0604020202020204" pitchFamily="34" charset="0"/>
                <a:ea typeface="DengXian" panose="02010600030101010101" pitchFamily="2" charset="-122"/>
                <a:cs typeface="Arial" panose="020B0604020202020204" pitchFamily="34" charset="0"/>
              </a:rPr>
              <a:t>Court where he </a:t>
            </a:r>
            <a:r>
              <a:rPr lang="en-GB" sz="22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will be entitled to initial details of the prosecution case.</a:t>
            </a:r>
          </a:p>
          <a:p>
            <a:pPr marL="342900" lvl="0" indent="-342900" fontAlgn="base">
              <a:lnSpc>
                <a:spcPct val="150000"/>
              </a:lnSpc>
              <a:spcAft>
                <a:spcPts val="5"/>
              </a:spcAft>
              <a:buClr>
                <a:srgbClr val="000000"/>
              </a:buClr>
              <a:buSzPts val="1000"/>
              <a:buFont typeface="+mj-lt"/>
              <a:buAutoNum type="alphaUcPeriod"/>
            </a:pPr>
            <a:r>
              <a:rPr lang="en-GB" sz="22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Jason will have his first hearing in a magistrates’ court. Jason’s hearing must be via live link given the seriousness of the allegation.</a:t>
            </a:r>
          </a:p>
          <a:p>
            <a:pPr marL="342900" lvl="0" indent="-342900" fontAlgn="base">
              <a:lnSpc>
                <a:spcPct val="150000"/>
              </a:lnSpc>
              <a:spcAft>
                <a:spcPts val="5"/>
              </a:spcAft>
              <a:buClr>
                <a:srgbClr val="000000"/>
              </a:buClr>
              <a:buSzPts val="1000"/>
              <a:buFont typeface="+mj-lt"/>
              <a:buAutoNum type="alphaUcPeriod"/>
            </a:pPr>
            <a:r>
              <a:rPr lang="en-GB" sz="2200" u="none" strike="noStrike" dirty="0">
                <a:effectLst/>
                <a:uFill>
                  <a:solidFill>
                    <a:srgbClr val="000000"/>
                  </a:solidFill>
                </a:uFill>
                <a:latin typeface="Arial" panose="020B0604020202020204" pitchFamily="34" charset="0"/>
                <a:ea typeface="DengXian" panose="02010600030101010101" pitchFamily="2" charset="-122"/>
                <a:cs typeface="Arial" panose="020B0604020202020204" pitchFamily="34" charset="0"/>
              </a:rPr>
              <a:t>Jason will have his first hearing in a magistrates’ court and he will be asked to enter a plea.</a:t>
            </a:r>
          </a:p>
          <a:p>
            <a:endParaRPr lang="en-GB" dirty="0"/>
          </a:p>
        </p:txBody>
      </p:sp>
    </p:spTree>
    <p:extLst>
      <p:ext uri="{BB962C8B-B14F-4D97-AF65-F5344CB8AC3E}">
        <p14:creationId xmlns:p14="http://schemas.microsoft.com/office/powerpoint/2010/main" val="17740511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1E70A0-540F-B599-F583-35F12E7BDBB7}"/>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1355AFC-BD5B-857E-8F7F-D7FC51CDE22F}"/>
              </a:ext>
            </a:extLst>
          </p:cNvPr>
          <p:cNvSpPr>
            <a:spLocks noGrp="1"/>
          </p:cNvSpPr>
          <p:nvPr>
            <p:ph type="title"/>
          </p:nvPr>
        </p:nvSpPr>
        <p:spPr>
          <a:xfrm>
            <a:off x="396046" y="365126"/>
            <a:ext cx="11269834" cy="927848"/>
          </a:xfrm>
        </p:spPr>
        <p:txBody>
          <a:bodyPr>
            <a:normAutofit/>
          </a:bodyPr>
          <a:lstStyle/>
          <a:p>
            <a:r>
              <a:rPr lang="en-GB" sz="4000" b="1" dirty="0"/>
              <a:t>The Exam</a:t>
            </a:r>
          </a:p>
        </p:txBody>
      </p:sp>
      <p:sp>
        <p:nvSpPr>
          <p:cNvPr id="3" name="Content Placeholder 2">
            <a:extLst>
              <a:ext uri="{FF2B5EF4-FFF2-40B4-BE49-F238E27FC236}">
                <a16:creationId xmlns:a16="http://schemas.microsoft.com/office/drawing/2014/main" id="{681245C8-6C97-3F6F-C98A-4E9DCBE55483}"/>
              </a:ext>
            </a:extLst>
          </p:cNvPr>
          <p:cNvSpPr>
            <a:spLocks noGrp="1"/>
          </p:cNvSpPr>
          <p:nvPr>
            <p:ph idx="1"/>
          </p:nvPr>
        </p:nvSpPr>
        <p:spPr>
          <a:xfrm>
            <a:off x="640177" y="1292974"/>
            <a:ext cx="10515600" cy="5043760"/>
          </a:xfrm>
        </p:spPr>
        <p:txBody>
          <a:bodyPr>
            <a:normAutofit lnSpcReduction="10000"/>
          </a:bodyPr>
          <a:lstStyle/>
          <a:p>
            <a:r>
              <a:rPr lang="en-GB" dirty="0"/>
              <a:t>Time and location:  3pm on Thursday 1</a:t>
            </a:r>
            <a:r>
              <a:rPr lang="en-GB" baseline="30000" dirty="0"/>
              <a:t>st</a:t>
            </a:r>
            <a:r>
              <a:rPr lang="en-GB" dirty="0"/>
              <a:t> May 8 at the UWTSD IQ building, Swansea (</a:t>
            </a:r>
            <a:r>
              <a:rPr lang="en-GB" b="0" i="0" dirty="0">
                <a:solidFill>
                  <a:srgbClr val="4D5156"/>
                </a:solidFill>
                <a:effectLst/>
                <a:latin typeface="arial" panose="020B0604020202020204" pitchFamily="34" charset="0"/>
              </a:rPr>
              <a:t>Waterfront Campus, </a:t>
            </a:r>
            <a:r>
              <a:rPr lang="en-GB" b="1" i="0" dirty="0">
                <a:solidFill>
                  <a:srgbClr val="5F6368"/>
                </a:solidFill>
                <a:effectLst/>
                <a:latin typeface="arial" panose="020B0604020202020204" pitchFamily="34" charset="0"/>
              </a:rPr>
              <a:t>IQ Building</a:t>
            </a:r>
            <a:r>
              <a:rPr lang="en-GB" b="0" i="0" dirty="0">
                <a:solidFill>
                  <a:srgbClr val="4D5156"/>
                </a:solidFill>
                <a:effectLst/>
                <a:latin typeface="arial" panose="020B0604020202020204" pitchFamily="34" charset="0"/>
              </a:rPr>
              <a:t>, Swansea, SA1 8EW) Room 310</a:t>
            </a:r>
            <a:endParaRPr lang="en-GB" dirty="0"/>
          </a:p>
          <a:p>
            <a:r>
              <a:rPr lang="en-GB" dirty="0"/>
              <a:t>Length : 1 hour exam</a:t>
            </a:r>
          </a:p>
          <a:p>
            <a:r>
              <a:rPr lang="en-GB" dirty="0"/>
              <a:t>Format: </a:t>
            </a:r>
          </a:p>
          <a:p>
            <a:pPr lvl="1"/>
            <a:r>
              <a:rPr lang="en-GB" dirty="0"/>
              <a:t>Section A:10 multiple choice questions  – ALL questions to be answered (30 marks)</a:t>
            </a:r>
          </a:p>
          <a:p>
            <a:pPr lvl="1"/>
            <a:r>
              <a:rPr lang="en-GB" dirty="0"/>
              <a:t>Section B: 4 questions based on a scenario - note how many marks are awarded for each part  ( total marks available for Section B = 50 marks)</a:t>
            </a:r>
          </a:p>
          <a:p>
            <a:r>
              <a:rPr lang="en-GB" dirty="0"/>
              <a:t>Permitted materials: 2 sheets of A4 paper ( no more) with your notes ( handwritten or typed) on both sides can be taken in with you.</a:t>
            </a:r>
          </a:p>
          <a:p>
            <a:r>
              <a:rPr lang="en-GB" dirty="0"/>
              <a:t>Referencing – full citation/referencing not required in an examination HOWEVER supporting your answers with legal authority IS required</a:t>
            </a:r>
          </a:p>
          <a:p>
            <a:endParaRPr lang="en-GB" dirty="0"/>
          </a:p>
        </p:txBody>
      </p:sp>
    </p:spTree>
    <p:extLst>
      <p:ext uri="{BB962C8B-B14F-4D97-AF65-F5344CB8AC3E}">
        <p14:creationId xmlns:p14="http://schemas.microsoft.com/office/powerpoint/2010/main" val="73178592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DD8922-A2FC-D7AB-B576-A0BEB9463C62}"/>
              </a:ext>
            </a:extLst>
          </p:cNvPr>
          <p:cNvSpPr>
            <a:spLocks noGrp="1"/>
          </p:cNvSpPr>
          <p:nvPr>
            <p:ph type="title"/>
          </p:nvPr>
        </p:nvSpPr>
        <p:spPr>
          <a:xfrm>
            <a:off x="1676400" y="2357003"/>
            <a:ext cx="10515600" cy="1325563"/>
          </a:xfrm>
        </p:spPr>
        <p:txBody>
          <a:bodyPr>
            <a:normAutofit/>
          </a:bodyPr>
          <a:lstStyle/>
          <a:p>
            <a:r>
              <a:rPr lang="en-GB" sz="6000" b="1" dirty="0"/>
              <a:t>Best of luck…!</a:t>
            </a:r>
          </a:p>
        </p:txBody>
      </p:sp>
    </p:spTree>
    <p:extLst>
      <p:ext uri="{BB962C8B-B14F-4D97-AF65-F5344CB8AC3E}">
        <p14:creationId xmlns:p14="http://schemas.microsoft.com/office/powerpoint/2010/main" val="625690784"/>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271</TotalTime>
  <Words>1862</Words>
  <Application>Microsoft Office PowerPoint</Application>
  <PresentationFormat>Widescreen</PresentationFormat>
  <Paragraphs>99</Paragraphs>
  <Slides>15</Slides>
  <Notes>3</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15</vt:i4>
      </vt:variant>
    </vt:vector>
  </HeadingPairs>
  <TitlesOfParts>
    <vt:vector size="21" baseType="lpstr">
      <vt:lpstr>Calibri Light</vt:lpstr>
      <vt:lpstr>Arial</vt:lpstr>
      <vt:lpstr>Times New Roman</vt:lpstr>
      <vt:lpstr>Calibri</vt:lpstr>
      <vt:lpstr>Arial</vt:lpstr>
      <vt:lpstr>Office Theme</vt:lpstr>
      <vt:lpstr>Criminal Litigation</vt:lpstr>
      <vt:lpstr>Remaining sessions</vt:lpstr>
      <vt:lpstr>The Exam</vt:lpstr>
      <vt:lpstr>Preparing your materials</vt:lpstr>
      <vt:lpstr>Key topics</vt:lpstr>
      <vt:lpstr>Assessing your work</vt:lpstr>
      <vt:lpstr>Practice/Test question</vt:lpstr>
      <vt:lpstr>Practice/Test question</vt:lpstr>
      <vt:lpstr>Practice/Test question</vt:lpstr>
      <vt:lpstr>Practice/Test question</vt:lpstr>
      <vt:lpstr>Practice/Test question</vt:lpstr>
      <vt:lpstr>Practice/Test question</vt:lpstr>
      <vt:lpstr>Practice/Test question</vt:lpstr>
      <vt:lpstr>The Exam</vt:lpstr>
      <vt:lpstr>Best of luck…!</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Criminal Litigation</dc:title>
  <dc:creator>Cerys Davies</dc:creator>
  <cp:lastModifiedBy>Cerys Davies</cp:lastModifiedBy>
  <cp:revision>3</cp:revision>
  <dcterms:created xsi:type="dcterms:W3CDTF">2024-04-19T11:12:27Z</dcterms:created>
  <dcterms:modified xsi:type="dcterms:W3CDTF">2025-04-06T16:16:17Z</dcterms:modified>
</cp:coreProperties>
</file>