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2" autoAdjust="0"/>
    <p:restoredTop sz="93447" autoAdjust="0"/>
  </p:normalViewPr>
  <p:slideViewPr>
    <p:cSldViewPr>
      <p:cViewPr varScale="1">
        <p:scale>
          <a:sx n="48" d="100"/>
          <a:sy n="48" d="100"/>
        </p:scale>
        <p:origin x="654"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a:t>
            </a:r>
            <a:r>
              <a:rPr lang="en-US" sz="5000" b="1" dirty="0" err="1">
                <a:solidFill>
                  <a:srgbClr val="004AAD"/>
                </a:solidFill>
                <a:latin typeface="Arial" panose="020B0604020202020204" pitchFamily="34" charset="0"/>
                <a:ea typeface="League Spartan"/>
                <a:cs typeface="Arial" panose="020B0604020202020204" pitchFamily="34" charset="0"/>
                <a:sym typeface="League Spartan"/>
              </a:rPr>
              <a:t>uk</a:t>
            </a:r>
            <a:endParaRPr lang="en-US" sz="5000" b="1" dirty="0">
              <a:solidFill>
                <a:srgbClr val="004AAD"/>
              </a:solidFill>
              <a:latin typeface="Arial" panose="020B0604020202020204" pitchFamily="34" charset="0"/>
              <a:ea typeface="League Spartan"/>
              <a:cs typeface="Arial" panose="020B0604020202020204" pitchFamily="34" charset="0"/>
              <a:sym typeface="League Spartan"/>
            </a:endParaRP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36902"/>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6AB2E2-BC83-CF86-43E9-E81FB735AA3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
        <p:nvSpPr>
          <p:cNvPr id="6" name="TextBox 5">
            <a:extLst>
              <a:ext uri="{FF2B5EF4-FFF2-40B4-BE49-F238E27FC236}">
                <a16:creationId xmlns:a16="http://schemas.microsoft.com/office/drawing/2014/main" id="{D1BA731E-5DC7-2D38-AE4D-57078D7CEFE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052653-1BD3-0FAA-5172-A611E5AE017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6603731"/>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
        <p:nvSpPr>
          <p:cNvPr id="6" name="TextBox 5">
            <a:extLst>
              <a:ext uri="{FF2B5EF4-FFF2-40B4-BE49-F238E27FC236}">
                <a16:creationId xmlns:a16="http://schemas.microsoft.com/office/drawing/2014/main" id="{481B5E3C-EEAD-3DA5-4150-38B8F96C01B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
        <p:nvSpPr>
          <p:cNvPr id="2" name="TextBox 1">
            <a:extLst>
              <a:ext uri="{FF2B5EF4-FFF2-40B4-BE49-F238E27FC236}">
                <a16:creationId xmlns:a16="http://schemas.microsoft.com/office/drawing/2014/main" id="{3FF84393-0A9C-5171-2E04-FE81999C2D7C}"/>
              </a:ext>
            </a:extLst>
          </p:cNvPr>
          <p:cNvSpPr txBox="1"/>
          <p:nvPr/>
        </p:nvSpPr>
        <p:spPr>
          <a:xfrm>
            <a:off x="-32657" y="1089909"/>
            <a:ext cx="11582400" cy="8245334"/>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a:lnSpc>
                <a:spcPct val="127000"/>
              </a:lnSpc>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Increased falls and injuries occur when symptom changes remain undetected in older adults (</a:t>
            </a:r>
            <a:r>
              <a:rPr lang="en-US" sz="2800" dirty="0" err="1">
                <a:solidFill>
                  <a:schemeClr val="bg1"/>
                </a:solidFill>
                <a:latin typeface="Arial" panose="020B0604020202020204" pitchFamily="34" charset="0"/>
                <a:ea typeface="Arimo" pitchFamily="34" charset="-122"/>
                <a:cs typeface="Arial" panose="020B0604020202020204" pitchFamily="34" charset="0"/>
              </a:rPr>
              <a:t>Polvorinos</a:t>
            </a:r>
            <a:r>
              <a:rPr lang="en-US" sz="2800" dirty="0">
                <a:solidFill>
                  <a:schemeClr val="bg1"/>
                </a:solidFill>
                <a:latin typeface="Arial" panose="020B0604020202020204" pitchFamily="34" charset="0"/>
                <a:ea typeface="Arimo" pitchFamily="34" charset="-122"/>
                <a:cs typeface="Arial" panose="020B0604020202020204" pitchFamily="34" charset="0"/>
              </a:rPr>
              <a:t>-Fernández et al., 2024).</a:t>
            </a: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
        <p:nvSpPr>
          <p:cNvPr id="6" name="TextBox 5">
            <a:extLst>
              <a:ext uri="{FF2B5EF4-FFF2-40B4-BE49-F238E27FC236}">
                <a16:creationId xmlns:a16="http://schemas.microsoft.com/office/drawing/2014/main" id="{4679297E-7B91-E920-6E5C-237A578B1568}"/>
              </a:ext>
            </a:extLst>
          </p:cNvPr>
          <p:cNvSpPr txBox="1"/>
          <p:nvPr/>
        </p:nvSpPr>
        <p:spPr>
          <a:xfrm>
            <a:off x="13716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
        <p:nvSpPr>
          <p:cNvPr id="10" name="TextBox 9">
            <a:extLst>
              <a:ext uri="{FF2B5EF4-FFF2-40B4-BE49-F238E27FC236}">
                <a16:creationId xmlns:a16="http://schemas.microsoft.com/office/drawing/2014/main" id="{707DE6C0-B887-595D-F00E-C33D625801B1}"/>
              </a:ext>
            </a:extLst>
          </p:cNvPr>
          <p:cNvSpPr txBox="1"/>
          <p:nvPr/>
        </p:nvSpPr>
        <p:spPr>
          <a:xfrm>
            <a:off x="7620000" y="9791700"/>
            <a:ext cx="2133600" cy="369332"/>
          </a:xfrm>
          <a:prstGeom prst="rect">
            <a:avLst/>
          </a:prstGeom>
          <a:noFill/>
        </p:spPr>
        <p:txBody>
          <a:bodyPr wrap="square" rtlCol="0">
            <a:spAutoFit/>
          </a:bodyPr>
          <a:lstStyle/>
          <a:p>
            <a:r>
              <a:rPr lang="en-US" dirty="0"/>
              <a:t>(Rajveer)</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
        <p:nvSpPr>
          <p:cNvPr id="4" name="TextBox 3">
            <a:extLst>
              <a:ext uri="{FF2B5EF4-FFF2-40B4-BE49-F238E27FC236}">
                <a16:creationId xmlns:a16="http://schemas.microsoft.com/office/drawing/2014/main" id="{BA5C0F9C-6708-3764-3659-CEB2716F1764}"/>
              </a:ext>
            </a:extLst>
          </p:cNvPr>
          <p:cNvSpPr txBox="1"/>
          <p:nvPr/>
        </p:nvSpPr>
        <p:spPr>
          <a:xfrm>
            <a:off x="16230600" y="9791700"/>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9DF153FC-92E7-CF03-EBD6-71A79DDD2E14}"/>
              </a:ext>
            </a:extLst>
          </p:cNvPr>
          <p:cNvSpPr txBox="1"/>
          <p:nvPr/>
        </p:nvSpPr>
        <p:spPr>
          <a:xfrm>
            <a:off x="11049000" y="8594052"/>
            <a:ext cx="4495800" cy="369332"/>
          </a:xfrm>
          <a:prstGeom prst="rect">
            <a:avLst/>
          </a:prstGeom>
          <a:noFill/>
        </p:spPr>
        <p:txBody>
          <a:bodyPr wrap="square" rtlCol="0">
            <a:spAutoFit/>
          </a:bodyPr>
          <a:lstStyle/>
          <a:p>
            <a:r>
              <a:rPr lang="en-US" dirty="0"/>
              <a:t>(</a:t>
            </a:r>
            <a:r>
              <a:rPr lang="en-US" dirty="0" err="1"/>
              <a:t>Mahada</a:t>
            </a:r>
            <a:r>
              <a:rPr lang="en-US" dirty="0"/>
              <a:t>, </a:t>
            </a:r>
            <a:r>
              <a:rPr lang="en-US" dirty="0" err="1"/>
              <a:t>Tshitangano</a:t>
            </a:r>
            <a:r>
              <a:rPr lang="en-US" dirty="0"/>
              <a:t> and </a:t>
            </a:r>
            <a:r>
              <a:rPr lang="en-US" dirty="0" err="1"/>
              <a:t>Mphasha</a:t>
            </a:r>
            <a:r>
              <a:rPr lang="en-US" dirty="0"/>
              <a:t>, 2025)</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
        <p:nvSpPr>
          <p:cNvPr id="11" name="TextBox 10">
            <a:extLst>
              <a:ext uri="{FF2B5EF4-FFF2-40B4-BE49-F238E27FC236}">
                <a16:creationId xmlns:a16="http://schemas.microsoft.com/office/drawing/2014/main" id="{2B46D3E6-48BF-A238-6F96-23E61D481859}"/>
              </a:ext>
            </a:extLst>
          </p:cNvPr>
          <p:cNvSpPr txBox="1"/>
          <p:nvPr/>
        </p:nvSpPr>
        <p:spPr>
          <a:xfrm>
            <a:off x="6629400" y="9879568"/>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DB92539D-DE2F-46BC-7F84-B996A07683F6}"/>
              </a:ext>
            </a:extLst>
          </p:cNvPr>
          <p:cNvSpPr txBox="1"/>
          <p:nvPr/>
        </p:nvSpPr>
        <p:spPr>
          <a:xfrm>
            <a:off x="8559463" y="352425"/>
            <a:ext cx="2133600" cy="369332"/>
          </a:xfrm>
          <a:prstGeom prst="rect">
            <a:avLst/>
          </a:prstGeom>
          <a:noFill/>
        </p:spPr>
        <p:txBody>
          <a:bodyPr wrap="square" rtlCol="0">
            <a:spAutoFit/>
          </a:bodyPr>
          <a:lstStyle/>
          <a:p>
            <a:r>
              <a:rPr lang="en-US" dirty="0"/>
              <a:t>(</a:t>
            </a:r>
            <a:r>
              <a:rPr lang="en-US" dirty="0" err="1"/>
              <a:t>Valnet</a:t>
            </a:r>
            <a:r>
              <a:rPr lang="en-US" dirty="0"/>
              <a:t> Inc., 2026)</a:t>
            </a:r>
            <a:endParaRPr lang="en-IN" dirty="0"/>
          </a:p>
        </p:txBody>
      </p:sp>
      <p:sp>
        <p:nvSpPr>
          <p:cNvPr id="15" name="TextBox 14">
            <a:extLst>
              <a:ext uri="{FF2B5EF4-FFF2-40B4-BE49-F238E27FC236}">
                <a16:creationId xmlns:a16="http://schemas.microsoft.com/office/drawing/2014/main" id="{0704DC24-352A-CFC1-6DB6-0FD57EAC4901}"/>
              </a:ext>
            </a:extLst>
          </p:cNvPr>
          <p:cNvSpPr txBox="1"/>
          <p:nvPr/>
        </p:nvSpPr>
        <p:spPr>
          <a:xfrm>
            <a:off x="381000" y="9563100"/>
            <a:ext cx="2133600" cy="369332"/>
          </a:xfrm>
          <a:prstGeom prst="rect">
            <a:avLst/>
          </a:prstGeom>
          <a:noFill/>
        </p:spPr>
        <p:txBody>
          <a:bodyPr wrap="square" rtlCol="0">
            <a:spAutoFit/>
          </a:bodyPr>
          <a:lstStyle/>
          <a:p>
            <a:r>
              <a:rPr lang="en-US" dirty="0"/>
              <a:t>(</a:t>
            </a:r>
            <a:r>
              <a:rPr lang="en-US" dirty="0" err="1"/>
              <a:t>iSmarch</a:t>
            </a:r>
            <a:r>
              <a:rPr lang="en-US" dirty="0"/>
              <a:t>, n.d.)</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
        <p:nvSpPr>
          <p:cNvPr id="4" name="TextBox 3">
            <a:extLst>
              <a:ext uri="{FF2B5EF4-FFF2-40B4-BE49-F238E27FC236}">
                <a16:creationId xmlns:a16="http://schemas.microsoft.com/office/drawing/2014/main" id="{2093E986-0A1E-EE2F-B449-854E1EC86E47}"/>
              </a:ext>
            </a:extLst>
          </p:cNvPr>
          <p:cNvSpPr txBox="1"/>
          <p:nvPr/>
        </p:nvSpPr>
        <p:spPr>
          <a:xfrm>
            <a:off x="131064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
        <p:nvSpPr>
          <p:cNvPr id="5" name="TextBox 4">
            <a:extLst>
              <a:ext uri="{FF2B5EF4-FFF2-40B4-BE49-F238E27FC236}">
                <a16:creationId xmlns:a16="http://schemas.microsoft.com/office/drawing/2014/main" id="{55FE6820-30AE-24F0-DAFA-AB10C82A0995}"/>
              </a:ext>
            </a:extLst>
          </p:cNvPr>
          <p:cNvSpPr txBox="1"/>
          <p:nvPr/>
        </p:nvSpPr>
        <p:spPr>
          <a:xfrm>
            <a:off x="120396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43FD23-3F4C-6FF0-F21B-A3F67351ED29}"/>
              </a:ext>
            </a:extLst>
          </p:cNvPr>
          <p:cNvSpPr txBox="1"/>
          <p:nvPr/>
        </p:nvSpPr>
        <p:spPr>
          <a:xfrm>
            <a:off x="152400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1167288098"/>
              </p:ext>
            </p:extLst>
          </p:nvPr>
        </p:nvGraphicFramePr>
        <p:xfrm>
          <a:off x="164394" y="266700"/>
          <a:ext cx="9872234" cy="9717282"/>
        </p:xfrm>
        <a:graphic>
          <a:graphicData uri="http://schemas.openxmlformats.org/drawingml/2006/table">
            <a:tbl>
              <a:tblPr firstRow="1" bandRow="1">
                <a:tableStyleId>{5C22544A-7EE6-4342-B048-85BDC9FD1C3A}</a:tableStyleId>
              </a:tblPr>
              <a:tblGrid>
                <a:gridCol w="4936117">
                  <a:extLst>
                    <a:ext uri="{9D8B030D-6E8A-4147-A177-3AD203B41FA5}">
                      <a16:colId xmlns:a16="http://schemas.microsoft.com/office/drawing/2014/main" val="2579864599"/>
                    </a:ext>
                  </a:extLst>
                </a:gridCol>
                <a:gridCol w="4936117">
                  <a:extLst>
                    <a:ext uri="{9D8B030D-6E8A-4147-A177-3AD203B41FA5}">
                      <a16:colId xmlns:a16="http://schemas.microsoft.com/office/drawing/2014/main" val="3173486811"/>
                    </a:ext>
                  </a:extLst>
                </a:gridCol>
              </a:tblGrid>
              <a:tr h="793456">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93456">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extLst>
                  <a:ext uri="{0D108BD9-81ED-4DB2-BD59-A6C34878D82A}">
                    <a16:rowId xmlns:a16="http://schemas.microsoft.com/office/drawing/2014/main" val="1018642147"/>
                  </a:ext>
                </a:extLst>
              </a:tr>
              <a:tr h="9136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extLst>
                  <a:ext uri="{0D108BD9-81ED-4DB2-BD59-A6C34878D82A}">
                    <a16:rowId xmlns:a16="http://schemas.microsoft.com/office/drawing/2014/main" val="1008900682"/>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extLst>
                  <a:ext uri="{0D108BD9-81ED-4DB2-BD59-A6C34878D82A}">
                    <a16:rowId xmlns:a16="http://schemas.microsoft.com/office/drawing/2014/main" val="2302789010"/>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extLst>
                  <a:ext uri="{0D108BD9-81ED-4DB2-BD59-A6C34878D82A}">
                    <a16:rowId xmlns:a16="http://schemas.microsoft.com/office/drawing/2014/main" val="844707366"/>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extLst>
                  <a:ext uri="{0D108BD9-81ED-4DB2-BD59-A6C34878D82A}">
                    <a16:rowId xmlns:a16="http://schemas.microsoft.com/office/drawing/2014/main" val="3598106618"/>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extLst>
                  <a:ext uri="{0D108BD9-81ED-4DB2-BD59-A6C34878D82A}">
                    <a16:rowId xmlns:a16="http://schemas.microsoft.com/office/drawing/2014/main" val="1366210452"/>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extLst>
                  <a:ext uri="{0D108BD9-81ED-4DB2-BD59-A6C34878D82A}">
                    <a16:rowId xmlns:a16="http://schemas.microsoft.com/office/drawing/2014/main" val="379550645"/>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digital healthcare and equitable access.</a:t>
                      </a:r>
                    </a:p>
                  </a:txBody>
                  <a:tcPr anchor="ctr"/>
                </a:tc>
                <a:extLst>
                  <a:ext uri="{0D108BD9-81ED-4DB2-BD59-A6C34878D82A}">
                    <a16:rowId xmlns:a16="http://schemas.microsoft.com/office/drawing/2014/main" val="4032956164"/>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extLst>
                  <a:ext uri="{0D108BD9-81ED-4DB2-BD59-A6C34878D82A}">
                    <a16:rowId xmlns:a16="http://schemas.microsoft.com/office/drawing/2014/main" val="2833988695"/>
                  </a:ext>
                </a:extLst>
              </a:tr>
              <a:tr h="1171514">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Train healthcare professionals, patients and carers in digital health.</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0363201" y="2674858"/>
            <a:ext cx="7924800"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EDBD95F-697C-88A8-9BF5-0D6091FF940D}"/>
              </a:ext>
            </a:extLst>
          </p:cNvPr>
          <p:cNvSpPr txBox="1"/>
          <p:nvPr/>
        </p:nvSpPr>
        <p:spPr>
          <a:xfrm>
            <a:off x="11201400" y="9955768"/>
            <a:ext cx="2133600" cy="369332"/>
          </a:xfrm>
          <a:prstGeom prst="rect">
            <a:avLst/>
          </a:prstGeom>
          <a:noFill/>
        </p:spPr>
        <p:txBody>
          <a:bodyPr wrap="square" rtlCol="0">
            <a:spAutoFit/>
          </a:bodyPr>
          <a:lstStyle/>
          <a:p>
            <a:r>
              <a:rPr lang="en-US" dirty="0"/>
              <a:t>(Hetvi)</a:t>
            </a:r>
            <a:endParaRPr lang="en-IN" dirty="0"/>
          </a:p>
        </p:txBody>
      </p:sp>
      <p:sp>
        <p:nvSpPr>
          <p:cNvPr id="9" name="TextBox 8">
            <a:extLst>
              <a:ext uri="{FF2B5EF4-FFF2-40B4-BE49-F238E27FC236}">
                <a16:creationId xmlns:a16="http://schemas.microsoft.com/office/drawing/2014/main" id="{AEC45CD1-07BF-C5D9-5FB0-B58373F4B36F}"/>
              </a:ext>
            </a:extLst>
          </p:cNvPr>
          <p:cNvSpPr txBox="1"/>
          <p:nvPr/>
        </p:nvSpPr>
        <p:spPr>
          <a:xfrm>
            <a:off x="13823245" y="9492972"/>
            <a:ext cx="3093155" cy="369332"/>
          </a:xfrm>
          <a:prstGeom prst="rect">
            <a:avLst/>
          </a:prstGeom>
          <a:noFill/>
        </p:spPr>
        <p:txBody>
          <a:bodyPr wrap="square">
            <a:spAutoFit/>
          </a:bodyPr>
          <a:lstStyle/>
          <a:p>
            <a:r>
              <a:rPr lang="en-IN" dirty="0"/>
              <a:t>(</a:t>
            </a:r>
            <a:r>
              <a:rPr lang="en-IN" dirty="0" err="1"/>
              <a:t>Ghadi</a:t>
            </a:r>
            <a:r>
              <a:rPr lang="en-IN" dirty="0"/>
              <a:t> et al.,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2">
            <a:extLst>
              <a:ext uri="{FF2B5EF4-FFF2-40B4-BE49-F238E27FC236}">
                <a16:creationId xmlns:a16="http://schemas.microsoft.com/office/drawing/2014/main" id="{F10440B2-884F-DFCE-54D9-11AFEC916D7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
        <p:nvSpPr>
          <p:cNvPr id="4" name="TextBox 3">
            <a:extLst>
              <a:ext uri="{FF2B5EF4-FFF2-40B4-BE49-F238E27FC236}">
                <a16:creationId xmlns:a16="http://schemas.microsoft.com/office/drawing/2014/main" id="{FFE763C8-35B4-4B25-B7C9-21CE4D4E9AE5}"/>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3" name="TextBox 12">
            <a:extLst>
              <a:ext uri="{FF2B5EF4-FFF2-40B4-BE49-F238E27FC236}">
                <a16:creationId xmlns:a16="http://schemas.microsoft.com/office/drawing/2014/main" id="{0761328E-6619-3EA4-AB76-98642C62D5A0}"/>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
        <p:nvSpPr>
          <p:cNvPr id="15" name="TextBox 14">
            <a:extLst>
              <a:ext uri="{FF2B5EF4-FFF2-40B4-BE49-F238E27FC236}">
                <a16:creationId xmlns:a16="http://schemas.microsoft.com/office/drawing/2014/main" id="{2D2B971C-975D-354D-E347-721F77973A61}"/>
              </a:ext>
            </a:extLst>
          </p:cNvPr>
          <p:cNvSpPr txBox="1"/>
          <p:nvPr/>
        </p:nvSpPr>
        <p:spPr>
          <a:xfrm>
            <a:off x="12115800" y="8064254"/>
            <a:ext cx="9144000" cy="369332"/>
          </a:xfrm>
          <a:prstGeom prst="rect">
            <a:avLst/>
          </a:prstGeom>
          <a:noFill/>
        </p:spPr>
        <p:txBody>
          <a:bodyPr wrap="square">
            <a:spAutoFit/>
          </a:bodyPr>
          <a:lstStyle/>
          <a:p>
            <a:r>
              <a:rPr lang="en-IN" dirty="0"/>
              <a:t>(Clinical ink,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TotalTime>
  <Words>4449</Words>
  <Application>Microsoft Office PowerPoint</Application>
  <PresentationFormat>Custom</PresentationFormat>
  <Paragraphs>288</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Hetvi Sangdot</cp:lastModifiedBy>
  <cp:revision>26</cp:revision>
  <dcterms:created xsi:type="dcterms:W3CDTF">2006-08-16T00:00:00Z</dcterms:created>
  <dcterms:modified xsi:type="dcterms:W3CDTF">2026-07-13T21:39:34Z</dcterms:modified>
  <dc:identifier>DAHOiAdcKbE</dc:identifier>
</cp:coreProperties>
</file>