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20" r:id="rId1"/>
  </p:sldMasterIdLst>
  <p:notesMasterIdLst>
    <p:notesMasterId r:id="rId57"/>
  </p:notesMasterIdLst>
  <p:handoutMasterIdLst>
    <p:handoutMasterId r:id="rId58"/>
  </p:handoutMasterIdLst>
  <p:sldIdLst>
    <p:sldId id="1233" r:id="rId2"/>
    <p:sldId id="513" r:id="rId3"/>
    <p:sldId id="442" r:id="rId4"/>
    <p:sldId id="1235" r:id="rId5"/>
    <p:sldId id="1257" r:id="rId6"/>
    <p:sldId id="643" r:id="rId7"/>
    <p:sldId id="1236" r:id="rId8"/>
    <p:sldId id="817" r:id="rId9"/>
    <p:sldId id="514" r:id="rId10"/>
    <p:sldId id="1261" r:id="rId11"/>
    <p:sldId id="559" r:id="rId12"/>
    <p:sldId id="1262" r:id="rId13"/>
    <p:sldId id="1285" r:id="rId14"/>
    <p:sldId id="1288" r:id="rId15"/>
    <p:sldId id="1286" r:id="rId16"/>
    <p:sldId id="1287" r:id="rId17"/>
    <p:sldId id="563" r:id="rId18"/>
    <p:sldId id="1263" r:id="rId19"/>
    <p:sldId id="1266" r:id="rId20"/>
    <p:sldId id="1260" r:id="rId21"/>
    <p:sldId id="1267" r:id="rId22"/>
    <p:sldId id="1273" r:id="rId23"/>
    <p:sldId id="1268" r:id="rId24"/>
    <p:sldId id="1275" r:id="rId25"/>
    <p:sldId id="1272" r:id="rId26"/>
    <p:sldId id="1279" r:id="rId27"/>
    <p:sldId id="1271" r:id="rId28"/>
    <p:sldId id="1274" r:id="rId29"/>
    <p:sldId id="1280" r:id="rId30"/>
    <p:sldId id="1281" r:id="rId31"/>
    <p:sldId id="1276" r:id="rId32"/>
    <p:sldId id="1277" r:id="rId33"/>
    <p:sldId id="1278" r:id="rId34"/>
    <p:sldId id="529" r:id="rId35"/>
    <p:sldId id="530" r:id="rId36"/>
    <p:sldId id="531" r:id="rId37"/>
    <p:sldId id="1242" r:id="rId38"/>
    <p:sldId id="1243" r:id="rId39"/>
    <p:sldId id="1244" r:id="rId40"/>
    <p:sldId id="1246" r:id="rId41"/>
    <p:sldId id="1247" r:id="rId42"/>
    <p:sldId id="1258" r:id="rId43"/>
    <p:sldId id="897" r:id="rId44"/>
    <p:sldId id="1249" r:id="rId45"/>
    <p:sldId id="818" r:id="rId46"/>
    <p:sldId id="533" r:id="rId47"/>
    <p:sldId id="534" r:id="rId48"/>
    <p:sldId id="517" r:id="rId49"/>
    <p:sldId id="448" r:id="rId50"/>
    <p:sldId id="535" r:id="rId51"/>
    <p:sldId id="1283" r:id="rId52"/>
    <p:sldId id="1282" r:id="rId53"/>
    <p:sldId id="1284" r:id="rId54"/>
    <p:sldId id="441" r:id="rId55"/>
    <p:sldId id="516"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a Evans" initials="NE" lastIdx="1" clrIdx="0">
    <p:extLst>
      <p:ext uri="{19B8F6BF-5375-455C-9EA6-DF929625EA0E}">
        <p15:presenceInfo xmlns:p15="http://schemas.microsoft.com/office/powerpoint/2012/main" userId="S::n.evans@uwtsd.ac.uk::73f80963-43f3-41cc-b629-1f52622eac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98"/>
    <p:restoredTop sz="59115"/>
  </p:normalViewPr>
  <p:slideViewPr>
    <p:cSldViewPr snapToGrid="0">
      <p:cViewPr varScale="1">
        <p:scale>
          <a:sx n="55" d="100"/>
          <a:sy n="55" d="100"/>
        </p:scale>
        <p:origin x="1000" y="19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4B73C9-79E7-7148-8C3F-EDA37B559F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9E1CAB1-F2AA-174E-AB4B-403B13E92B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A9B458-96B2-1243-8B2A-2682BE4633DE}" type="datetimeFigureOut">
              <a:rPr lang="en-US" smtClean="0"/>
              <a:t>9/29/21</a:t>
            </a:fld>
            <a:endParaRPr lang="en-US"/>
          </a:p>
        </p:txBody>
      </p:sp>
      <p:sp>
        <p:nvSpPr>
          <p:cNvPr id="4" name="Footer Placeholder 3">
            <a:extLst>
              <a:ext uri="{FF2B5EF4-FFF2-40B4-BE49-F238E27FC236}">
                <a16:creationId xmlns:a16="http://schemas.microsoft.com/office/drawing/2014/main" id="{62277D05-8A03-8446-9500-E9DC7729A5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3C433D3-5795-0742-9869-1D321BE835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7FE604-775E-C048-9AE3-D98FFA096994}" type="slidenum">
              <a:rPr lang="en-US" smtClean="0"/>
              <a:t>‹#›</a:t>
            </a:fld>
            <a:endParaRPr lang="en-US"/>
          </a:p>
        </p:txBody>
      </p:sp>
    </p:spTree>
    <p:extLst>
      <p:ext uri="{BB962C8B-B14F-4D97-AF65-F5344CB8AC3E}">
        <p14:creationId xmlns:p14="http://schemas.microsoft.com/office/powerpoint/2010/main" val="231349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0D2087-CAD2-9A49-8085-48271BA328E0}" type="datetimeFigureOut">
              <a:rPr lang="en-US" smtClean="0"/>
              <a:t>9/29/21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D3D2A-5AB6-B146-ADD0-F24AA7B5D14E}" type="slidenum">
              <a:rPr lang="en-US" smtClean="0"/>
              <a:t>‹#›</a:t>
            </a:fld>
            <a:endParaRPr lang="en-US"/>
          </a:p>
        </p:txBody>
      </p:sp>
    </p:spTree>
    <p:extLst>
      <p:ext uri="{BB962C8B-B14F-4D97-AF65-F5344CB8AC3E}">
        <p14:creationId xmlns:p14="http://schemas.microsoft.com/office/powerpoint/2010/main" val="43752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1546801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Duolingo – app to help you learn Welsh with 5 minutes daily activities</a:t>
            </a:r>
          </a:p>
          <a:p>
            <a:endParaRPr lang="en-US" dirty="0"/>
          </a:p>
          <a:p>
            <a:r>
              <a:rPr lang="en-US" dirty="0"/>
              <a:t>Say Something in Welsh – aim is to get you speaking Welsh</a:t>
            </a:r>
          </a:p>
          <a:p>
            <a:endParaRPr lang="en-US" dirty="0"/>
          </a:p>
          <a:p>
            <a:r>
              <a:rPr lang="en-US" dirty="0" err="1"/>
              <a:t>Ap</a:t>
            </a:r>
            <a:r>
              <a:rPr lang="en-US" dirty="0"/>
              <a:t> </a:t>
            </a:r>
            <a:r>
              <a:rPr lang="en-US" dirty="0" err="1"/>
              <a:t>Geiriaduron</a:t>
            </a:r>
            <a:r>
              <a:rPr lang="en-US" dirty="0"/>
              <a:t> – Welsh dictionary to help you with translations</a:t>
            </a:r>
          </a:p>
        </p:txBody>
      </p:sp>
      <p:sp>
        <p:nvSpPr>
          <p:cNvPr id="4" name="Slide Number Placeholder 3"/>
          <p:cNvSpPr>
            <a:spLocks noGrp="1"/>
          </p:cNvSpPr>
          <p:nvPr>
            <p:ph type="sldNum" sz="quarter" idx="5"/>
          </p:nvPr>
        </p:nvSpPr>
        <p:spPr/>
        <p:txBody>
          <a:bodyPr/>
          <a:lstStyle/>
          <a:p>
            <a:fld id="{7F2D3D2A-5AB6-B146-ADD0-F24AA7B5D14E}" type="slidenum">
              <a:rPr lang="en-US" smtClean="0"/>
              <a:t>18</a:t>
            </a:fld>
            <a:endParaRPr lang="en-US"/>
          </a:p>
        </p:txBody>
      </p:sp>
    </p:spTree>
    <p:extLst>
      <p:ext uri="{BB962C8B-B14F-4D97-AF65-F5344CB8AC3E}">
        <p14:creationId xmlns:p14="http://schemas.microsoft.com/office/powerpoint/2010/main" val="2794133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21</a:t>
            </a:fld>
            <a:endParaRPr lang="en-US"/>
          </a:p>
        </p:txBody>
      </p:sp>
    </p:spTree>
    <p:extLst>
      <p:ext uri="{BB962C8B-B14F-4D97-AF65-F5344CB8AC3E}">
        <p14:creationId xmlns:p14="http://schemas.microsoft.com/office/powerpoint/2010/main" val="4231854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22</a:t>
            </a:fld>
            <a:endParaRPr lang="en-US"/>
          </a:p>
        </p:txBody>
      </p:sp>
    </p:spTree>
    <p:extLst>
      <p:ext uri="{BB962C8B-B14F-4D97-AF65-F5344CB8AC3E}">
        <p14:creationId xmlns:p14="http://schemas.microsoft.com/office/powerpoint/2010/main" val="1208616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23</a:t>
            </a:fld>
            <a:endParaRPr lang="en-US"/>
          </a:p>
        </p:txBody>
      </p:sp>
    </p:spTree>
    <p:extLst>
      <p:ext uri="{BB962C8B-B14F-4D97-AF65-F5344CB8AC3E}">
        <p14:creationId xmlns:p14="http://schemas.microsoft.com/office/powerpoint/2010/main" val="104688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24</a:t>
            </a:fld>
            <a:endParaRPr lang="en-US"/>
          </a:p>
        </p:txBody>
      </p:sp>
    </p:spTree>
    <p:extLst>
      <p:ext uri="{BB962C8B-B14F-4D97-AF65-F5344CB8AC3E}">
        <p14:creationId xmlns:p14="http://schemas.microsoft.com/office/powerpoint/2010/main" val="1238226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25</a:t>
            </a:fld>
            <a:endParaRPr lang="en-US"/>
          </a:p>
        </p:txBody>
      </p:sp>
    </p:spTree>
    <p:extLst>
      <p:ext uri="{BB962C8B-B14F-4D97-AF65-F5344CB8AC3E}">
        <p14:creationId xmlns:p14="http://schemas.microsoft.com/office/powerpoint/2010/main" val="2789556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latin typeface="+mn-lt"/>
              <a:ea typeface="Calibri"/>
              <a:cs typeface="Calibri"/>
              <a:sym typeface="Calibri"/>
            </a:endParaRPr>
          </a:p>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26</a:t>
            </a:fld>
            <a:endParaRPr lang="en-US"/>
          </a:p>
        </p:txBody>
      </p:sp>
    </p:spTree>
    <p:extLst>
      <p:ext uri="{BB962C8B-B14F-4D97-AF65-F5344CB8AC3E}">
        <p14:creationId xmlns:p14="http://schemas.microsoft.com/office/powerpoint/2010/main" val="1219987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28</a:t>
            </a:fld>
            <a:endParaRPr lang="en-US"/>
          </a:p>
        </p:txBody>
      </p:sp>
    </p:spTree>
    <p:extLst>
      <p:ext uri="{BB962C8B-B14F-4D97-AF65-F5344CB8AC3E}">
        <p14:creationId xmlns:p14="http://schemas.microsoft.com/office/powerpoint/2010/main" val="2010897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7F2D3D2A-5AB6-B146-ADD0-F24AA7B5D14E}" type="slidenum">
              <a:rPr lang="en-US" smtClean="0"/>
              <a:t>29</a:t>
            </a:fld>
            <a:endParaRPr lang="en-US"/>
          </a:p>
        </p:txBody>
      </p:sp>
    </p:spTree>
    <p:extLst>
      <p:ext uri="{BB962C8B-B14F-4D97-AF65-F5344CB8AC3E}">
        <p14:creationId xmlns:p14="http://schemas.microsoft.com/office/powerpoint/2010/main" val="653814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30</a:t>
            </a:fld>
            <a:endParaRPr lang="en-US"/>
          </a:p>
        </p:txBody>
      </p:sp>
    </p:spTree>
    <p:extLst>
      <p:ext uri="{BB962C8B-B14F-4D97-AF65-F5344CB8AC3E}">
        <p14:creationId xmlns:p14="http://schemas.microsoft.com/office/powerpoint/2010/main" val="3027607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7F2D3D2A-5AB6-B146-ADD0-F24AA7B5D14E}" type="slidenum">
              <a:rPr lang="en-US" smtClean="0"/>
              <a:t>31</a:t>
            </a:fld>
            <a:endParaRPr lang="en-US"/>
          </a:p>
        </p:txBody>
      </p:sp>
    </p:spTree>
    <p:extLst>
      <p:ext uri="{BB962C8B-B14F-4D97-AF65-F5344CB8AC3E}">
        <p14:creationId xmlns:p14="http://schemas.microsoft.com/office/powerpoint/2010/main" val="1311802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32</a:t>
            </a:fld>
            <a:endParaRPr lang="en-US"/>
          </a:p>
        </p:txBody>
      </p:sp>
    </p:spTree>
    <p:extLst>
      <p:ext uri="{BB962C8B-B14F-4D97-AF65-F5344CB8AC3E}">
        <p14:creationId xmlns:p14="http://schemas.microsoft.com/office/powerpoint/2010/main" val="2729703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7F2D3D2A-5AB6-B146-ADD0-F24AA7B5D14E}" type="slidenum">
              <a:rPr lang="en-US" smtClean="0"/>
              <a:t>33</a:t>
            </a:fld>
            <a:endParaRPr lang="en-US"/>
          </a:p>
        </p:txBody>
      </p:sp>
    </p:spTree>
    <p:extLst>
      <p:ext uri="{BB962C8B-B14F-4D97-AF65-F5344CB8AC3E}">
        <p14:creationId xmlns:p14="http://schemas.microsoft.com/office/powerpoint/2010/main" val="371872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a:t>
            </a:r>
          </a:p>
        </p:txBody>
      </p:sp>
      <p:sp>
        <p:nvSpPr>
          <p:cNvPr id="4" name="Slide Number Placeholder 3"/>
          <p:cNvSpPr>
            <a:spLocks noGrp="1"/>
          </p:cNvSpPr>
          <p:nvPr>
            <p:ph type="sldNum" sz="quarter" idx="5"/>
          </p:nvPr>
        </p:nvSpPr>
        <p:spPr/>
        <p:txBody>
          <a:bodyPr/>
          <a:lstStyle/>
          <a:p>
            <a:fld id="{607BB3B2-CA97-F948-93DC-EE3FA4133FB0}" type="slidenum">
              <a:rPr lang="en-US" smtClean="0"/>
              <a:t>34</a:t>
            </a:fld>
            <a:endParaRPr lang="en-US"/>
          </a:p>
        </p:txBody>
      </p:sp>
    </p:spTree>
    <p:extLst>
      <p:ext uri="{BB962C8B-B14F-4D97-AF65-F5344CB8AC3E}">
        <p14:creationId xmlns:p14="http://schemas.microsoft.com/office/powerpoint/2010/main" val="2883905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35</a:t>
            </a:fld>
            <a:endParaRPr lang="en-US"/>
          </a:p>
        </p:txBody>
      </p:sp>
    </p:spTree>
    <p:extLst>
      <p:ext uri="{BB962C8B-B14F-4D97-AF65-F5344CB8AC3E}">
        <p14:creationId xmlns:p14="http://schemas.microsoft.com/office/powerpoint/2010/main" val="569730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37</a:t>
            </a:fld>
            <a:endParaRPr lang="en-US"/>
          </a:p>
        </p:txBody>
      </p:sp>
    </p:spTree>
    <p:extLst>
      <p:ext uri="{BB962C8B-B14F-4D97-AF65-F5344CB8AC3E}">
        <p14:creationId xmlns:p14="http://schemas.microsoft.com/office/powerpoint/2010/main" val="867365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40</a:t>
            </a:fld>
            <a:endParaRPr lang="en-US"/>
          </a:p>
        </p:txBody>
      </p:sp>
    </p:spTree>
    <p:extLst>
      <p:ext uri="{BB962C8B-B14F-4D97-AF65-F5344CB8AC3E}">
        <p14:creationId xmlns:p14="http://schemas.microsoft.com/office/powerpoint/2010/main" val="3951159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41</a:t>
            </a:fld>
            <a:endParaRPr lang="en-US"/>
          </a:p>
        </p:txBody>
      </p:sp>
    </p:spTree>
    <p:extLst>
      <p:ext uri="{BB962C8B-B14F-4D97-AF65-F5344CB8AC3E}">
        <p14:creationId xmlns:p14="http://schemas.microsoft.com/office/powerpoint/2010/main" val="30987421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52</a:t>
            </a:fld>
            <a:endParaRPr lang="en-US"/>
          </a:p>
        </p:txBody>
      </p:sp>
    </p:spTree>
    <p:extLst>
      <p:ext uri="{BB962C8B-B14F-4D97-AF65-F5344CB8AC3E}">
        <p14:creationId xmlns:p14="http://schemas.microsoft.com/office/powerpoint/2010/main" val="3958158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53</a:t>
            </a:fld>
            <a:endParaRPr lang="en-US"/>
          </a:p>
        </p:txBody>
      </p:sp>
    </p:spTree>
    <p:extLst>
      <p:ext uri="{BB962C8B-B14F-4D97-AF65-F5344CB8AC3E}">
        <p14:creationId xmlns:p14="http://schemas.microsoft.com/office/powerpoint/2010/main" val="4228990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AADB823-50AA-5F4A-8E19-F431131BBA73}"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9979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289927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AADB823-50AA-5F4A-8E19-F431131BBA73}"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90234002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37F51E-8DDA-1B43-8A39-355F39E6AC55}" type="datetimeFigureOut">
              <a:rPr lang="en-US" smtClean="0"/>
              <a:t>9/29/21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20204440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37F51E-8DDA-1B43-8A39-355F39E6AC55}" type="datetimeFigureOut">
              <a:rPr lang="en-US" smtClean="0"/>
              <a:t>9/29/21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687529667"/>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7F51E-8DDA-1B43-8A39-355F39E6AC55}" type="datetimeFigureOut">
              <a:rPr lang="en-US" smtClean="0"/>
              <a:t>9/29/21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921460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37F51E-8DDA-1B43-8A39-355F39E6AC55}" type="datetimeFigureOut">
              <a:rPr lang="en-US" smtClean="0"/>
              <a:t>9/29/21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51598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4737F51E-8DDA-1B43-8A39-355F39E6AC55}" type="datetimeFigureOut">
              <a:rPr lang="en-US" smtClean="0"/>
              <a:t>9/29/21</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2AADB823-50AA-5F4A-8E19-F431131BBA73}"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8541331"/>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4737F51E-8DDA-1B43-8A39-355F39E6AC55}" type="datetimeFigureOut">
              <a:rPr lang="en-US" smtClean="0"/>
              <a:t>9/29/21</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608074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255656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415267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9/29/21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1365890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737F51E-8DDA-1B43-8A39-355F39E6AC55}" type="datetimeFigureOut">
              <a:rPr lang="en-US" smtClean="0"/>
              <a:t>9/29/21</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AADB823-50AA-5F4A-8E19-F431131BBA73}"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07734405"/>
      </p:ext>
    </p:extLst>
  </p:cSld>
  <p:clrMap bg1="lt1" tx1="dk1" bg2="lt2" tx2="dk2" accent1="accent1" accent2="accent2" accent3="accent3" accent4="accent4" accent5="accent5" accent6="accent6" hlink="hlink" folHlink="folHlink"/>
  <p:sldLayoutIdLst>
    <p:sldLayoutId id="2147484121" r:id="rId1"/>
    <p:sldLayoutId id="2147484122" r:id="rId2"/>
    <p:sldLayoutId id="2147484123" r:id="rId3"/>
    <p:sldLayoutId id="2147484124" r:id="rId4"/>
    <p:sldLayoutId id="2147484125" r:id="rId5"/>
    <p:sldLayoutId id="2147484126" r:id="rId6"/>
    <p:sldLayoutId id="2147484127" r:id="rId7"/>
    <p:sldLayoutId id="2147484128" r:id="rId8"/>
    <p:sldLayoutId id="2147484129" r:id="rId9"/>
    <p:sldLayoutId id="2147484130" r:id="rId10"/>
    <p:sldLayoutId id="2147484131" r:id="rId11"/>
    <p:sldLayoutId id="2147484133"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tiff"/><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 Id="rId9"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20.tiff"/><Relationship Id="rId5" Type="http://schemas.openxmlformats.org/officeDocument/2006/relationships/image" Target="../media/image19.tiff"/><Relationship Id="rId4" Type="http://schemas.openxmlformats.org/officeDocument/2006/relationships/image" Target="../media/image18.tiff"/></Relationships>
</file>

<file path=ppt/slides/_rels/slide1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image" Target="../media/image24.tiff"/><Relationship Id="rId5" Type="http://schemas.openxmlformats.org/officeDocument/2006/relationships/image" Target="../media/image23.tiff"/><Relationship Id="rId4" Type="http://schemas.openxmlformats.org/officeDocument/2006/relationships/image" Target="../media/image22.tiff"/></Relationships>
</file>

<file path=ppt/slides/_rels/slide20.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6.tiff"/></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27.tiff"/></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8.tiff"/></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9.tiff"/></Relationships>
</file>

<file path=ppt/slides/_rels/slide27.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1.tiff"/></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32.tiff"/></Relationships>
</file>

<file path=ppt/slides/_rels/slide34.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3.tiff"/></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hyperlink" Target="https://hwb.gov.wales/api/storage/afca43eb-5c50-4846-9c2d-0d56fbffba09/curriculum-for-wales-guidance-120320.pdf"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8.tiff"/><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9.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tiff"/><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tiff"/><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tiff"/><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tiff"/><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Llwybr</a:t>
            </a:r>
            <a:r>
              <a:rPr lang="en-GB" sz="2400" b="1" dirty="0">
                <a:solidFill>
                  <a:srgbClr val="002060"/>
                </a:solidFill>
                <a:latin typeface="+mn-lt"/>
              </a:rPr>
              <a:t> y </a:t>
            </a:r>
            <a:r>
              <a:rPr lang="en-GB" sz="2400" b="1" dirty="0" err="1">
                <a:solidFill>
                  <a:srgbClr val="002060"/>
                </a:solidFill>
                <a:latin typeface="+mn-lt"/>
              </a:rPr>
              <a:t>Gymraeg</a:t>
            </a:r>
            <a:endParaRPr lang="en-GB" sz="2400" b="1" dirty="0">
              <a:solidFill>
                <a:srgbClr val="002060"/>
              </a:solidFill>
              <a:latin typeface="+mn-lt"/>
            </a:endParaRPr>
          </a:p>
          <a:p>
            <a:pPr algn="ctr"/>
            <a:r>
              <a:rPr lang="en-GB" sz="2400" b="1" dirty="0">
                <a:solidFill>
                  <a:srgbClr val="002060"/>
                </a:solidFill>
                <a:latin typeface="+mn-lt"/>
              </a:rPr>
              <a:t>Welsh Pathway</a:t>
            </a:r>
          </a:p>
          <a:p>
            <a:pPr algn="ctr"/>
            <a:r>
              <a:rPr lang="en-GB" sz="2400" b="1" dirty="0">
                <a:solidFill>
                  <a:srgbClr val="002060"/>
                </a:solidFill>
                <a:latin typeface="+mn-lt"/>
              </a:rPr>
              <a:t>BA3C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01206"/>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4343400" y="5534425"/>
            <a:ext cx="3782292" cy="875490"/>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Darlith</a:t>
            </a:r>
            <a:r>
              <a:rPr lang="en-GB" sz="2400" b="1" dirty="0">
                <a:solidFill>
                  <a:srgbClr val="002060"/>
                </a:solidFill>
                <a:latin typeface="+mn-lt"/>
              </a:rPr>
              <a:t> 1: 30.9.21</a:t>
            </a:r>
          </a:p>
          <a:p>
            <a:pPr algn="ctr"/>
            <a:endParaRPr lang="en-GB" sz="1600" b="1" dirty="0">
              <a:solidFill>
                <a:srgbClr val="002060"/>
              </a:solidFill>
            </a:endParaRPr>
          </a:p>
        </p:txBody>
      </p:sp>
      <p:sp>
        <p:nvSpPr>
          <p:cNvPr id="2" name="TextBox 1">
            <a:extLst>
              <a:ext uri="{FF2B5EF4-FFF2-40B4-BE49-F238E27FC236}">
                <a16:creationId xmlns:a16="http://schemas.microsoft.com/office/drawing/2014/main" id="{B6B78D5E-8804-2643-80BC-5063F5DBCF22}"/>
              </a:ext>
            </a:extLst>
          </p:cNvPr>
          <p:cNvSpPr txBox="1"/>
          <p:nvPr/>
        </p:nvSpPr>
        <p:spPr>
          <a:xfrm>
            <a:off x="8772041" y="6040583"/>
            <a:ext cx="3121644"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nia.evans@pcydds.ac.uk</a:t>
            </a:r>
            <a:endParaRPr lang="en-US" b="1" dirty="0">
              <a:solidFill>
                <a:srgbClr val="002060"/>
              </a:solidFill>
            </a:endParaRPr>
          </a:p>
        </p:txBody>
      </p:sp>
    </p:spTree>
    <p:extLst>
      <p:ext uri="{BB962C8B-B14F-4D97-AF65-F5344CB8AC3E}">
        <p14:creationId xmlns:p14="http://schemas.microsoft.com/office/powerpoint/2010/main" val="3587820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88BF59-0E87-864E-B219-DC39E1CD1B69}"/>
              </a:ext>
            </a:extLst>
          </p:cNvPr>
          <p:cNvSpPr txBox="1"/>
          <p:nvPr/>
        </p:nvSpPr>
        <p:spPr>
          <a:xfrm>
            <a:off x="369757" y="0"/>
            <a:ext cx="11452485" cy="1862048"/>
          </a:xfrm>
          <a:prstGeom prst="rect">
            <a:avLst/>
          </a:prstGeom>
          <a:noFill/>
        </p:spPr>
        <p:txBody>
          <a:bodyPr wrap="square" rtlCol="0">
            <a:spAutoFit/>
          </a:bodyPr>
          <a:lstStyle/>
          <a:p>
            <a:pPr algn="ctr"/>
            <a:r>
              <a:rPr lang="en-US" sz="11500" b="1" dirty="0" err="1">
                <a:solidFill>
                  <a:srgbClr val="002060"/>
                </a:solidFill>
              </a:rPr>
              <a:t>Croeso</a:t>
            </a:r>
            <a:r>
              <a:rPr lang="en-US" sz="11500" b="1" dirty="0">
                <a:solidFill>
                  <a:srgbClr val="002060"/>
                </a:solidFill>
              </a:rPr>
              <a:t> </a:t>
            </a:r>
            <a:r>
              <a:rPr lang="en-US" sz="11500" b="1" dirty="0" err="1">
                <a:solidFill>
                  <a:srgbClr val="002060"/>
                </a:solidFill>
              </a:rPr>
              <a:t>nôl</a:t>
            </a:r>
            <a:r>
              <a:rPr lang="en-US" sz="11500" b="1" dirty="0">
                <a:solidFill>
                  <a:srgbClr val="002060"/>
                </a:solidFill>
              </a:rPr>
              <a:t>!</a:t>
            </a:r>
          </a:p>
        </p:txBody>
      </p:sp>
      <p:pic>
        <p:nvPicPr>
          <p:cNvPr id="6" name="Picture 5">
            <a:extLst>
              <a:ext uri="{FF2B5EF4-FFF2-40B4-BE49-F238E27FC236}">
                <a16:creationId xmlns:a16="http://schemas.microsoft.com/office/drawing/2014/main" id="{C96A2110-FFA4-9148-B52E-FA96D559D3BE}"/>
              </a:ext>
            </a:extLst>
          </p:cNvPr>
          <p:cNvPicPr>
            <a:picLocks noChangeAspect="1"/>
          </p:cNvPicPr>
          <p:nvPr/>
        </p:nvPicPr>
        <p:blipFill>
          <a:blip r:embed="rId2"/>
          <a:stretch>
            <a:fillRect/>
          </a:stretch>
        </p:blipFill>
        <p:spPr>
          <a:xfrm>
            <a:off x="2960177" y="1639375"/>
            <a:ext cx="5827362" cy="4247061"/>
          </a:xfrm>
          <a:prstGeom prst="rect">
            <a:avLst/>
          </a:prstGeom>
        </p:spPr>
      </p:pic>
      <p:pic>
        <p:nvPicPr>
          <p:cNvPr id="8" name="Picture 7">
            <a:extLst>
              <a:ext uri="{FF2B5EF4-FFF2-40B4-BE49-F238E27FC236}">
                <a16:creationId xmlns:a16="http://schemas.microsoft.com/office/drawing/2014/main" id="{9B053EA5-9C68-EA41-AA22-2EEA7B4EE4DB}"/>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607262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249530" y="1559354"/>
            <a:ext cx="5643270" cy="4031873"/>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3200" dirty="0" err="1">
                <a:solidFill>
                  <a:schemeClr val="tx2"/>
                </a:solidFill>
              </a:rPr>
              <a:t>rhannu</a:t>
            </a:r>
            <a:r>
              <a:rPr lang="en-US" sz="3200" dirty="0">
                <a:solidFill>
                  <a:schemeClr val="tx2"/>
                </a:solidFill>
              </a:rPr>
              <a:t> </a:t>
            </a:r>
            <a:r>
              <a:rPr lang="en-US" sz="3200" dirty="0" err="1">
                <a:solidFill>
                  <a:schemeClr val="tx2"/>
                </a:solidFill>
              </a:rPr>
              <a:t>gwybodaeth</a:t>
            </a:r>
            <a:r>
              <a:rPr lang="en-US" sz="3200" dirty="0">
                <a:solidFill>
                  <a:schemeClr val="tx2"/>
                </a:solidFill>
              </a:rPr>
              <a:t> am y </a:t>
            </a:r>
            <a:r>
              <a:rPr lang="en-US" sz="3200" dirty="0" err="1">
                <a:solidFill>
                  <a:schemeClr val="tx2"/>
                </a:solidFill>
              </a:rPr>
              <a:t>sesiynau</a:t>
            </a:r>
            <a:r>
              <a:rPr lang="en-US" sz="3200" dirty="0">
                <a:solidFill>
                  <a:schemeClr val="tx2"/>
                </a:solidFill>
              </a:rPr>
              <a:t> </a:t>
            </a:r>
            <a:r>
              <a:rPr lang="en-US" sz="3200" dirty="0" err="1">
                <a:solidFill>
                  <a:schemeClr val="tx2"/>
                </a:solidFill>
              </a:rPr>
              <a:t>Cymraeg</a:t>
            </a:r>
            <a:r>
              <a:rPr lang="en-US" sz="3200" dirty="0">
                <a:solidFill>
                  <a:schemeClr val="tx2"/>
                </a:solidFill>
              </a:rPr>
              <a:t>;</a:t>
            </a:r>
          </a:p>
          <a:p>
            <a:pPr marL="285750" indent="-285750">
              <a:buFont typeface="Arial" panose="020B0604020202020204" pitchFamily="34" charset="0"/>
              <a:buChar char="•"/>
            </a:pPr>
            <a:r>
              <a:rPr lang="en-US" sz="3200" dirty="0" err="1">
                <a:solidFill>
                  <a:schemeClr val="tx2"/>
                </a:solidFill>
              </a:rPr>
              <a:t>edrych</a:t>
            </a:r>
            <a:r>
              <a:rPr lang="en-US" sz="3200" dirty="0">
                <a:solidFill>
                  <a:schemeClr val="tx2"/>
                </a:solidFill>
              </a:rPr>
              <a:t> </a:t>
            </a:r>
            <a:r>
              <a:rPr lang="en-US" sz="3200" dirty="0" err="1">
                <a:solidFill>
                  <a:schemeClr val="tx2"/>
                </a:solidFill>
              </a:rPr>
              <a:t>yn</a:t>
            </a:r>
            <a:r>
              <a:rPr lang="en-US" sz="3200" dirty="0">
                <a:solidFill>
                  <a:schemeClr val="tx2"/>
                </a:solidFill>
              </a:rPr>
              <a:t> </a:t>
            </a:r>
            <a:r>
              <a:rPr lang="en-US" sz="3200" dirty="0" err="1">
                <a:solidFill>
                  <a:schemeClr val="tx2"/>
                </a:solidFill>
              </a:rPr>
              <a:t>ôl</a:t>
            </a:r>
            <a:r>
              <a:rPr lang="en-US" sz="3200" dirty="0">
                <a:solidFill>
                  <a:schemeClr val="tx2"/>
                </a:solidFill>
              </a:rPr>
              <a:t> </a:t>
            </a:r>
            <a:r>
              <a:rPr lang="en-US" sz="3200" dirty="0" err="1">
                <a:solidFill>
                  <a:schemeClr val="tx2"/>
                </a:solidFill>
              </a:rPr>
              <a:t>ar</a:t>
            </a:r>
            <a:r>
              <a:rPr lang="en-US" sz="3200" dirty="0">
                <a:solidFill>
                  <a:schemeClr val="tx2"/>
                </a:solidFill>
              </a:rPr>
              <a:t> y </a:t>
            </a:r>
            <a:r>
              <a:rPr lang="en-US" sz="3200" dirty="0" err="1">
                <a:solidFill>
                  <a:schemeClr val="tx2"/>
                </a:solidFill>
              </a:rPr>
              <a:t>dasg</a:t>
            </a:r>
            <a:r>
              <a:rPr lang="en-US" sz="3200" dirty="0">
                <a:solidFill>
                  <a:schemeClr val="tx2"/>
                </a:solidFill>
              </a:rPr>
              <a:t> </a:t>
            </a:r>
            <a:r>
              <a:rPr lang="en-US" sz="3200" dirty="0" err="1">
                <a:solidFill>
                  <a:schemeClr val="tx2"/>
                </a:solidFill>
              </a:rPr>
              <a:t>asesu</a:t>
            </a:r>
            <a:r>
              <a:rPr lang="en-US" sz="3200" dirty="0">
                <a:solidFill>
                  <a:schemeClr val="tx2"/>
                </a:solidFill>
              </a:rPr>
              <a:t> (</a:t>
            </a:r>
            <a:r>
              <a:rPr lang="en-US" sz="3200" dirty="0" err="1">
                <a:solidFill>
                  <a:schemeClr val="tx2"/>
                </a:solidFill>
              </a:rPr>
              <a:t>Fframwaith</a:t>
            </a:r>
            <a:r>
              <a:rPr lang="en-US" sz="3200" dirty="0">
                <a:solidFill>
                  <a:schemeClr val="tx2"/>
                </a:solidFill>
              </a:rPr>
              <a:t> </a:t>
            </a:r>
            <a:r>
              <a:rPr lang="en-US" sz="3200" dirty="0" err="1">
                <a:solidFill>
                  <a:schemeClr val="tx2"/>
                </a:solidFill>
              </a:rPr>
              <a:t>Cymwyseddau</a:t>
            </a:r>
            <a:r>
              <a:rPr lang="en-US" sz="3200" dirty="0">
                <a:solidFill>
                  <a:schemeClr val="tx2"/>
                </a:solidFill>
              </a:rPr>
              <a:t> </a:t>
            </a:r>
            <a:r>
              <a:rPr lang="en-US" sz="3200" dirty="0" err="1">
                <a:solidFill>
                  <a:schemeClr val="tx2"/>
                </a:solidFill>
              </a:rPr>
              <a:t>Iaith</a:t>
            </a:r>
            <a:r>
              <a:rPr lang="en-US" sz="3200" dirty="0">
                <a:solidFill>
                  <a:schemeClr val="tx2"/>
                </a:solidFill>
              </a:rPr>
              <a:t>);</a:t>
            </a:r>
          </a:p>
          <a:p>
            <a:pPr marL="285750" indent="-285750">
              <a:buFont typeface="Arial" panose="020B0604020202020204" pitchFamily="34" charset="0"/>
              <a:buChar char="•"/>
            </a:pPr>
            <a:r>
              <a:rPr lang="en-US" sz="3200" dirty="0" err="1">
                <a:solidFill>
                  <a:schemeClr val="tx2"/>
                </a:solidFill>
              </a:rPr>
              <a:t>edrych</a:t>
            </a:r>
            <a:r>
              <a:rPr lang="en-US" sz="3200" dirty="0">
                <a:solidFill>
                  <a:schemeClr val="tx2"/>
                </a:solidFill>
              </a:rPr>
              <a:t> </a:t>
            </a:r>
            <a:r>
              <a:rPr lang="en-US" sz="3200" dirty="0" err="1">
                <a:solidFill>
                  <a:schemeClr val="tx2"/>
                </a:solidFill>
              </a:rPr>
              <a:t>ar</a:t>
            </a:r>
            <a:r>
              <a:rPr lang="en-US" sz="3200" dirty="0">
                <a:solidFill>
                  <a:schemeClr val="tx2"/>
                </a:solidFill>
              </a:rPr>
              <a:t> </a:t>
            </a:r>
            <a:r>
              <a:rPr lang="en-US" sz="3200" dirty="0" err="1">
                <a:solidFill>
                  <a:schemeClr val="tx2"/>
                </a:solidFill>
              </a:rPr>
              <a:t>Gwricwlwm</a:t>
            </a:r>
            <a:r>
              <a:rPr lang="en-US" sz="3200" dirty="0">
                <a:solidFill>
                  <a:schemeClr val="tx2"/>
                </a:solidFill>
              </a:rPr>
              <a:t> </a:t>
            </a:r>
            <a:r>
              <a:rPr lang="en-US" sz="3200" dirty="0" err="1">
                <a:solidFill>
                  <a:schemeClr val="tx2"/>
                </a:solidFill>
              </a:rPr>
              <a:t>i</a:t>
            </a:r>
            <a:r>
              <a:rPr lang="en-US" sz="3200" dirty="0">
                <a:solidFill>
                  <a:schemeClr val="tx2"/>
                </a:solidFill>
              </a:rPr>
              <a:t>     </a:t>
            </a:r>
            <a:r>
              <a:rPr lang="en-US" sz="3200" dirty="0" err="1">
                <a:solidFill>
                  <a:schemeClr val="tx2"/>
                </a:solidFill>
              </a:rPr>
              <a:t>Gymru</a:t>
            </a:r>
            <a:endParaRPr lang="en-US" sz="3200" dirty="0">
              <a:solidFill>
                <a:schemeClr val="tx2"/>
              </a:solidFill>
            </a:endParaRPr>
          </a:p>
          <a:p>
            <a:pPr marL="285750" indent="-285750">
              <a:buFont typeface="Arial" panose="020B0604020202020204" pitchFamily="34" charset="0"/>
              <a:buChar char="•"/>
            </a:pPr>
            <a:r>
              <a:rPr lang="en-US" sz="3200" dirty="0" err="1">
                <a:solidFill>
                  <a:schemeClr val="tx2"/>
                </a:solidFill>
              </a:rPr>
              <a:t>adolygu</a:t>
            </a:r>
            <a:r>
              <a:rPr lang="en-US" sz="3200" dirty="0">
                <a:solidFill>
                  <a:schemeClr val="tx2"/>
                </a:solidFill>
              </a:rPr>
              <a:t> </a:t>
            </a:r>
            <a:r>
              <a:rPr lang="en-US" sz="3200" dirty="0" err="1">
                <a:solidFill>
                  <a:schemeClr val="tx2"/>
                </a:solidFill>
              </a:rPr>
              <a:t>cynnwys</a:t>
            </a:r>
            <a:r>
              <a:rPr lang="en-US" sz="3200" dirty="0">
                <a:solidFill>
                  <a:schemeClr val="tx2"/>
                </a:solidFill>
              </a:rPr>
              <a:t> </a:t>
            </a:r>
            <a:r>
              <a:rPr lang="en-US" sz="3200" dirty="0" err="1">
                <a:solidFill>
                  <a:schemeClr val="tx2"/>
                </a:solidFill>
              </a:rPr>
              <a:t>sesiynau</a:t>
            </a:r>
            <a:r>
              <a:rPr lang="en-US" sz="3200" dirty="0">
                <a:solidFill>
                  <a:schemeClr val="tx2"/>
                </a:solidFill>
              </a:rPr>
              <a:t> BA2.</a:t>
            </a:r>
            <a:endParaRPr lang="en-US" sz="2800" dirty="0">
              <a:solidFill>
                <a:schemeClr val="tx2"/>
              </a:solidFill>
            </a:endParaRPr>
          </a:p>
        </p:txBody>
      </p:sp>
      <p:sp>
        <p:nvSpPr>
          <p:cNvPr id="6" name="TextBox 5">
            <a:extLst>
              <a:ext uri="{FF2B5EF4-FFF2-40B4-BE49-F238E27FC236}">
                <a16:creationId xmlns:a16="http://schemas.microsoft.com/office/drawing/2014/main" id="{D7ECCAF5-CFED-C040-ACD7-109CD2960EC2}"/>
              </a:ext>
            </a:extLst>
          </p:cNvPr>
          <p:cNvSpPr txBox="1"/>
          <p:nvPr/>
        </p:nvSpPr>
        <p:spPr>
          <a:xfrm>
            <a:off x="6400801" y="1563121"/>
            <a:ext cx="5537199" cy="4524315"/>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3200" dirty="0">
                <a:solidFill>
                  <a:schemeClr val="tx2"/>
                </a:solidFill>
              </a:rPr>
              <a:t>share information about our Welsh sessions;</a:t>
            </a:r>
          </a:p>
          <a:p>
            <a:pPr marL="285750" indent="-285750">
              <a:buFont typeface="Arial" panose="020B0604020202020204" pitchFamily="34" charset="0"/>
              <a:buChar char="•"/>
            </a:pPr>
            <a:r>
              <a:rPr lang="en-US" sz="3200" dirty="0">
                <a:solidFill>
                  <a:schemeClr val="tx2"/>
                </a:solidFill>
              </a:rPr>
              <a:t>look back at your Welsh assessment task (Welsh Language Competency Framework)</a:t>
            </a:r>
          </a:p>
          <a:p>
            <a:pPr marL="285750" indent="-285750">
              <a:buFont typeface="Arial" panose="020B0604020202020204" pitchFamily="34" charset="0"/>
              <a:buChar char="•"/>
            </a:pPr>
            <a:r>
              <a:rPr lang="en-US" sz="3200" dirty="0">
                <a:solidFill>
                  <a:schemeClr val="tx2"/>
                </a:solidFill>
              </a:rPr>
              <a:t>look at Curriculum for Wales</a:t>
            </a:r>
          </a:p>
          <a:p>
            <a:pPr marL="285750" indent="-285750">
              <a:buFont typeface="Arial" panose="020B0604020202020204" pitchFamily="34" charset="0"/>
              <a:buChar char="•"/>
            </a:pPr>
            <a:r>
              <a:rPr lang="en-US" sz="3200" dirty="0">
                <a:solidFill>
                  <a:schemeClr val="tx2"/>
                </a:solidFill>
              </a:rPr>
              <a:t>revise content of BA2 sessions.</a:t>
            </a:r>
          </a:p>
        </p:txBody>
      </p:sp>
      <p:sp>
        <p:nvSpPr>
          <p:cNvPr id="9" name="TextBox 8">
            <a:extLst>
              <a:ext uri="{FF2B5EF4-FFF2-40B4-BE49-F238E27FC236}">
                <a16:creationId xmlns:a16="http://schemas.microsoft.com/office/drawing/2014/main" id="{40471A80-8171-764D-B214-0C23ACF49493}"/>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Heddiw</a:t>
            </a:r>
            <a:r>
              <a:rPr lang="en-US" sz="3600" dirty="0">
                <a:solidFill>
                  <a:schemeClr val="bg1"/>
                </a:solidFill>
              </a:rPr>
              <a:t>, </a:t>
            </a:r>
            <a:r>
              <a:rPr lang="en-US" sz="3600" dirty="0" err="1">
                <a:solidFill>
                  <a:schemeClr val="bg1"/>
                </a:solidFill>
              </a:rPr>
              <a:t>byddwn</a:t>
            </a:r>
            <a:r>
              <a:rPr lang="en-US" sz="3600" dirty="0">
                <a:solidFill>
                  <a:schemeClr val="bg1"/>
                </a:solidFill>
              </a:rPr>
              <a:t> </a:t>
            </a:r>
            <a:r>
              <a:rPr lang="en-US" sz="3600" dirty="0" err="1">
                <a:solidFill>
                  <a:schemeClr val="bg1"/>
                </a:solidFill>
              </a:rPr>
              <a:t>ni’n</a:t>
            </a:r>
            <a:r>
              <a:rPr lang="en-US" sz="3600" dirty="0">
                <a:solidFill>
                  <a:schemeClr val="bg1"/>
                </a:solidFill>
              </a:rPr>
              <a:t> …</a:t>
            </a:r>
          </a:p>
          <a:p>
            <a:pPr algn="ctr"/>
            <a:r>
              <a:rPr lang="en-US" sz="3600" dirty="0">
                <a:solidFill>
                  <a:schemeClr val="bg1"/>
                </a:solidFill>
              </a:rPr>
              <a:t>Today, we will be…</a:t>
            </a:r>
          </a:p>
        </p:txBody>
      </p:sp>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70534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550BA7-CACC-6C42-8179-60A520043EC6}"/>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7" name="TextBox 6">
            <a:extLst>
              <a:ext uri="{FF2B5EF4-FFF2-40B4-BE49-F238E27FC236}">
                <a16:creationId xmlns:a16="http://schemas.microsoft.com/office/drawing/2014/main" id="{78722A25-1C0F-B840-B1EE-72E66BD10EA2}"/>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pic>
        <p:nvPicPr>
          <p:cNvPr id="8" name="Picture 7">
            <a:extLst>
              <a:ext uri="{FF2B5EF4-FFF2-40B4-BE49-F238E27FC236}">
                <a16:creationId xmlns:a16="http://schemas.microsoft.com/office/drawing/2014/main" id="{084EFD75-13BA-4E4C-A74C-D64D3C285682}"/>
              </a:ext>
            </a:extLst>
          </p:cNvPr>
          <p:cNvPicPr>
            <a:picLocks noChangeAspect="1"/>
          </p:cNvPicPr>
          <p:nvPr/>
        </p:nvPicPr>
        <p:blipFill rotWithShape="1">
          <a:blip r:embed="rId3"/>
          <a:srcRect l="11703" t="8962" r="10510" b="8255"/>
          <a:stretch/>
        </p:blipFill>
        <p:spPr>
          <a:xfrm>
            <a:off x="1038385" y="1097109"/>
            <a:ext cx="4153547" cy="4420288"/>
          </a:xfrm>
          <a:prstGeom prst="rect">
            <a:avLst/>
          </a:prstGeom>
        </p:spPr>
      </p:pic>
      <p:sp>
        <p:nvSpPr>
          <p:cNvPr id="10" name="Cloud Callout 9">
            <a:extLst>
              <a:ext uri="{FF2B5EF4-FFF2-40B4-BE49-F238E27FC236}">
                <a16:creationId xmlns:a16="http://schemas.microsoft.com/office/drawing/2014/main" id="{7581D1D6-CC7B-9D45-A37B-718AE65F7AC4}"/>
              </a:ext>
            </a:extLst>
          </p:cNvPr>
          <p:cNvSpPr/>
          <p:nvPr/>
        </p:nvSpPr>
        <p:spPr>
          <a:xfrm>
            <a:off x="4749800" y="1534332"/>
            <a:ext cx="6982417" cy="4256868"/>
          </a:xfrm>
          <a:prstGeom prst="cloudCallout">
            <a:avLst>
              <a:gd name="adj1" fmla="val -50018"/>
              <a:gd name="adj2" fmla="val -56546"/>
            </a:avLst>
          </a:prstGeom>
          <a:solidFill>
            <a:schemeClr val="accent1">
              <a:lumMod val="20000"/>
              <a:lumOff val="80000"/>
            </a:scheme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a:p>
            <a:pPr algn="ctr"/>
            <a:r>
              <a:rPr lang="en-US" sz="2800" b="1" dirty="0">
                <a:solidFill>
                  <a:schemeClr val="tx2"/>
                </a:solidFill>
              </a:rPr>
              <a:t>Faint o </a:t>
            </a:r>
            <a:r>
              <a:rPr lang="en-US" sz="2800" b="1" dirty="0" err="1">
                <a:solidFill>
                  <a:schemeClr val="tx2"/>
                </a:solidFill>
              </a:rPr>
              <a:t>ymadroddion</a:t>
            </a:r>
            <a:r>
              <a:rPr lang="en-US" sz="2800" b="1" dirty="0">
                <a:solidFill>
                  <a:schemeClr val="tx2"/>
                </a:solidFill>
              </a:rPr>
              <a:t> </a:t>
            </a:r>
            <a:r>
              <a:rPr lang="en-US" sz="2800" b="1" dirty="0" err="1">
                <a:solidFill>
                  <a:schemeClr val="tx2"/>
                </a:solidFill>
              </a:rPr>
              <a:t>rydych</a:t>
            </a:r>
            <a:r>
              <a:rPr lang="en-US" sz="2800" b="1" dirty="0">
                <a:solidFill>
                  <a:schemeClr val="tx2"/>
                </a:solidFill>
              </a:rPr>
              <a:t> </a:t>
            </a:r>
            <a:r>
              <a:rPr lang="en-US" sz="2800" b="1" dirty="0" err="1">
                <a:solidFill>
                  <a:schemeClr val="tx2"/>
                </a:solidFill>
              </a:rPr>
              <a:t>chi’n</a:t>
            </a:r>
            <a:r>
              <a:rPr lang="en-US" sz="2800" b="1" dirty="0">
                <a:solidFill>
                  <a:schemeClr val="tx2"/>
                </a:solidFill>
              </a:rPr>
              <a:t> </a:t>
            </a:r>
            <a:r>
              <a:rPr lang="en-US" sz="2800" b="1" dirty="0" err="1">
                <a:solidFill>
                  <a:schemeClr val="tx2"/>
                </a:solidFill>
              </a:rPr>
              <a:t>eu</a:t>
            </a:r>
            <a:r>
              <a:rPr lang="en-US" sz="2800" b="1" dirty="0">
                <a:solidFill>
                  <a:schemeClr val="tx2"/>
                </a:solidFill>
              </a:rPr>
              <a:t> </a:t>
            </a:r>
            <a:r>
              <a:rPr lang="en-US" sz="2800" b="1" dirty="0" err="1">
                <a:solidFill>
                  <a:schemeClr val="tx2"/>
                </a:solidFill>
              </a:rPr>
              <a:t>cofio</a:t>
            </a:r>
            <a:r>
              <a:rPr lang="en-US" sz="2800" b="1" dirty="0">
                <a:solidFill>
                  <a:schemeClr val="tx2"/>
                </a:solidFill>
              </a:rPr>
              <a:t>?</a:t>
            </a:r>
          </a:p>
          <a:p>
            <a:pPr algn="ctr"/>
            <a:endParaRPr lang="en-US" b="1" dirty="0">
              <a:solidFill>
                <a:schemeClr val="tx2"/>
              </a:solidFill>
            </a:endParaRPr>
          </a:p>
          <a:p>
            <a:pPr algn="ctr"/>
            <a:r>
              <a:rPr lang="en-US" sz="2800" b="1" i="1" dirty="0">
                <a:solidFill>
                  <a:schemeClr val="tx2"/>
                </a:solidFill>
              </a:rPr>
              <a:t>How many phrases do you remember?</a:t>
            </a:r>
          </a:p>
          <a:p>
            <a:pPr algn="ctr"/>
            <a:endParaRPr lang="en-US" dirty="0"/>
          </a:p>
        </p:txBody>
      </p:sp>
    </p:spTree>
    <p:extLst>
      <p:ext uri="{BB962C8B-B14F-4D97-AF65-F5344CB8AC3E}">
        <p14:creationId xmlns:p14="http://schemas.microsoft.com/office/powerpoint/2010/main" val="3404788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04D4A2-6F4E-914C-8B40-94EC0C311BD9}"/>
              </a:ext>
            </a:extLst>
          </p:cNvPr>
          <p:cNvSpPr txBox="1"/>
          <p:nvPr/>
        </p:nvSpPr>
        <p:spPr>
          <a:xfrm>
            <a:off x="1407859" y="1100036"/>
            <a:ext cx="8903286"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2"/>
          <a:stretch>
            <a:fillRect/>
          </a:stretch>
        </p:blipFill>
        <p:spPr>
          <a:xfrm>
            <a:off x="4525424" y="1970041"/>
            <a:ext cx="2583129" cy="258312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787564" y="3012548"/>
            <a:ext cx="3080825"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Good morning, class!</a:t>
            </a:r>
          </a:p>
        </p:txBody>
      </p:sp>
      <p:sp>
        <p:nvSpPr>
          <p:cNvPr id="7" name="TextBox 6">
            <a:extLst>
              <a:ext uri="{FF2B5EF4-FFF2-40B4-BE49-F238E27FC236}">
                <a16:creationId xmlns:a16="http://schemas.microsoft.com/office/drawing/2014/main" id="{421D2CC2-F054-7A41-B0E3-088602777E17}"/>
              </a:ext>
            </a:extLst>
          </p:cNvPr>
          <p:cNvSpPr txBox="1"/>
          <p:nvPr/>
        </p:nvSpPr>
        <p:spPr>
          <a:xfrm>
            <a:off x="960896" y="4112316"/>
            <a:ext cx="3428612"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Good </a:t>
            </a:r>
            <a:r>
              <a:rPr lang="en-US" sz="2800" b="1" dirty="0" err="1">
                <a:latin typeface="Bookman Old Style" panose="02050604050505020204" pitchFamily="18" charset="0"/>
                <a:ea typeface="Ayuthaya" pitchFamily="2" charset="-34"/>
                <a:cs typeface="Ayuthaya" pitchFamily="2" charset="-34"/>
              </a:rPr>
              <a:t>afternnon</a:t>
            </a:r>
            <a:r>
              <a:rPr lang="en-US" sz="2800" b="1" dirty="0">
                <a:latin typeface="Bookman Old Style" panose="02050604050505020204" pitchFamily="18" charset="0"/>
                <a:ea typeface="Ayuthaya" pitchFamily="2" charset="-34"/>
                <a:cs typeface="Ayuthaya" pitchFamily="2" charset="-34"/>
              </a:rPr>
              <a:t>, boys!</a:t>
            </a:r>
          </a:p>
        </p:txBody>
      </p:sp>
      <p:sp>
        <p:nvSpPr>
          <p:cNvPr id="9" name="TextBox 8">
            <a:extLst>
              <a:ext uri="{FF2B5EF4-FFF2-40B4-BE49-F238E27FC236}">
                <a16:creationId xmlns:a16="http://schemas.microsoft.com/office/drawing/2014/main" id="{0EC2A895-91D7-5E49-A46A-08D3BEE60DBE}"/>
              </a:ext>
            </a:extLst>
          </p:cNvPr>
          <p:cNvSpPr txBox="1"/>
          <p:nvPr/>
        </p:nvSpPr>
        <p:spPr>
          <a:xfrm>
            <a:off x="390688" y="1885544"/>
            <a:ext cx="3910669"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It’s registration time!</a:t>
            </a:r>
          </a:p>
        </p:txBody>
      </p:sp>
      <p:sp>
        <p:nvSpPr>
          <p:cNvPr id="11" name="TextBox 10">
            <a:extLst>
              <a:ext uri="{FF2B5EF4-FFF2-40B4-BE49-F238E27FC236}">
                <a16:creationId xmlns:a16="http://schemas.microsoft.com/office/drawing/2014/main" id="{68B4053C-5CE7-FC4C-9A14-FBE6456CD329}"/>
              </a:ext>
            </a:extLst>
          </p:cNvPr>
          <p:cNvSpPr txBox="1"/>
          <p:nvPr/>
        </p:nvSpPr>
        <p:spPr>
          <a:xfrm>
            <a:off x="5854333" y="5267461"/>
            <a:ext cx="3080825" cy="523220"/>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Here.</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540628" y="5267461"/>
            <a:ext cx="3080825" cy="523220"/>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Absent.</a:t>
            </a:r>
          </a:p>
        </p:txBody>
      </p:sp>
      <p:pic>
        <p:nvPicPr>
          <p:cNvPr id="13" name="Picture 12">
            <a:extLst>
              <a:ext uri="{FF2B5EF4-FFF2-40B4-BE49-F238E27FC236}">
                <a16:creationId xmlns:a16="http://schemas.microsoft.com/office/drawing/2014/main" id="{144223DE-C58E-4644-B5EF-0DE03E78D1E9}"/>
              </a:ext>
            </a:extLst>
          </p:cNvPr>
          <p:cNvPicPr>
            <a:picLocks noChangeAspect="1"/>
          </p:cNvPicPr>
          <p:nvPr/>
        </p:nvPicPr>
        <p:blipFill rotWithShape="1">
          <a:blip r:embed="rId3"/>
          <a:srcRect t="6497" b="12147"/>
          <a:stretch/>
        </p:blipFill>
        <p:spPr>
          <a:xfrm>
            <a:off x="0" y="6032510"/>
            <a:ext cx="12192000" cy="854262"/>
          </a:xfrm>
          <a:prstGeom prst="rect">
            <a:avLst/>
          </a:prstGeom>
        </p:spPr>
      </p:pic>
      <p:sp>
        <p:nvSpPr>
          <p:cNvPr id="14" name="TextBox 13">
            <a:extLst>
              <a:ext uri="{FF2B5EF4-FFF2-40B4-BE49-F238E27FC236}">
                <a16:creationId xmlns:a16="http://schemas.microsoft.com/office/drawing/2014/main" id="{BD3FF69F-CF00-1840-8152-5CB22EEF24C9}"/>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
        <p:nvSpPr>
          <p:cNvPr id="15" name="TextBox 14">
            <a:extLst>
              <a:ext uri="{FF2B5EF4-FFF2-40B4-BE49-F238E27FC236}">
                <a16:creationId xmlns:a16="http://schemas.microsoft.com/office/drawing/2014/main" id="{6DDAC3C4-90A9-1840-AE45-7E296CFCDC82}"/>
              </a:ext>
            </a:extLst>
          </p:cNvPr>
          <p:cNvSpPr txBox="1"/>
          <p:nvPr/>
        </p:nvSpPr>
        <p:spPr>
          <a:xfrm>
            <a:off x="7332620" y="4045475"/>
            <a:ext cx="3080825"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Is … here today?</a:t>
            </a:r>
          </a:p>
        </p:txBody>
      </p:sp>
      <p:sp>
        <p:nvSpPr>
          <p:cNvPr id="16" name="TextBox 15">
            <a:extLst>
              <a:ext uri="{FF2B5EF4-FFF2-40B4-BE49-F238E27FC236}">
                <a16:creationId xmlns:a16="http://schemas.microsoft.com/office/drawing/2014/main" id="{37D4B865-5FC0-B041-9A4E-D81E7D0D9D0C}"/>
              </a:ext>
            </a:extLst>
          </p:cNvPr>
          <p:cNvSpPr txBox="1"/>
          <p:nvPr/>
        </p:nvSpPr>
        <p:spPr>
          <a:xfrm>
            <a:off x="7908377" y="2957428"/>
            <a:ext cx="3080825"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How are you today (</a:t>
            </a:r>
            <a:r>
              <a:rPr lang="en-US" sz="2800" b="1" dirty="0" err="1">
                <a:latin typeface="Bookman Old Style" panose="02050604050505020204" pitchFamily="18" charset="0"/>
                <a:ea typeface="Ayuthaya" pitchFamily="2" charset="-34"/>
                <a:cs typeface="Ayuthaya" pitchFamily="2" charset="-34"/>
              </a:rPr>
              <a:t>sgl</a:t>
            </a:r>
            <a:r>
              <a:rPr lang="en-US" sz="2800" b="1" dirty="0">
                <a:latin typeface="Bookman Old Style" panose="02050604050505020204" pitchFamily="18" charset="0"/>
                <a:ea typeface="Ayuthaya" pitchFamily="2" charset="-34"/>
                <a:cs typeface="Ayuthaya" pitchFamily="2" charset="-34"/>
              </a:rPr>
              <a:t>)?</a:t>
            </a:r>
          </a:p>
        </p:txBody>
      </p:sp>
      <p:sp>
        <p:nvSpPr>
          <p:cNvPr id="17" name="TextBox 16">
            <a:extLst>
              <a:ext uri="{FF2B5EF4-FFF2-40B4-BE49-F238E27FC236}">
                <a16:creationId xmlns:a16="http://schemas.microsoft.com/office/drawing/2014/main" id="{3A973D2A-C936-7F49-A40D-2ABF75B43477}"/>
              </a:ext>
            </a:extLst>
          </p:cNvPr>
          <p:cNvSpPr txBox="1"/>
          <p:nvPr/>
        </p:nvSpPr>
        <p:spPr>
          <a:xfrm>
            <a:off x="8605801" y="1791191"/>
            <a:ext cx="3080825" cy="954107"/>
          </a:xfrm>
          <a:prstGeom prst="rect">
            <a:avLst/>
          </a:prstGeom>
          <a:solidFill>
            <a:srgbClr val="FFFF00"/>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How are you today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Tree>
    <p:extLst>
      <p:ext uri="{BB962C8B-B14F-4D97-AF65-F5344CB8AC3E}">
        <p14:creationId xmlns:p14="http://schemas.microsoft.com/office/powerpoint/2010/main" val="315404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9" grpId="0" animBg="1"/>
      <p:bldP spid="11" grpId="0" animBg="1"/>
      <p:bldP spid="12" grpId="0" animBg="1"/>
      <p:bldP spid="15" grpId="0" animBg="1"/>
      <p:bldP spid="16" grpId="0" animBg="1"/>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B432A23-5CCC-A14D-AEBC-4870579A811D}"/>
              </a:ext>
            </a:extLst>
          </p:cNvPr>
          <p:cNvSpPr txBox="1"/>
          <p:nvPr/>
        </p:nvSpPr>
        <p:spPr>
          <a:xfrm>
            <a:off x="247638" y="3266405"/>
            <a:ext cx="5684036" cy="646331"/>
          </a:xfrm>
          <a:prstGeom prst="rect">
            <a:avLst/>
          </a:prstGeom>
          <a:solidFill>
            <a:schemeClr val="accent1"/>
          </a:solidFill>
          <a:ln>
            <a:solidFill>
              <a:schemeClr val="accent4"/>
            </a:solidFill>
          </a:ln>
        </p:spPr>
        <p:txBody>
          <a:bodyPr wrap="square" rtlCol="0" anchor="t">
            <a:spAutoFit/>
          </a:bodyPr>
          <a:lstStyle/>
          <a:p>
            <a:pPr algn="ctr"/>
            <a:r>
              <a:rPr lang="en-US" sz="3600" b="1" dirty="0" err="1">
                <a:solidFill>
                  <a:schemeClr val="bg1"/>
                </a:solidFill>
              </a:rPr>
              <a:t>Ydy</a:t>
            </a:r>
            <a:r>
              <a:rPr lang="en-US" sz="3600" b="1" dirty="0">
                <a:solidFill>
                  <a:schemeClr val="bg1"/>
                </a:solidFill>
              </a:rPr>
              <a:t>  ….....  </a:t>
            </a:r>
            <a:r>
              <a:rPr lang="en-US" sz="3600" b="1" dirty="0" err="1">
                <a:solidFill>
                  <a:schemeClr val="bg1"/>
                </a:solidFill>
              </a:rPr>
              <a:t>yma</a:t>
            </a:r>
            <a:r>
              <a:rPr lang="en-US" sz="3600" b="1" dirty="0">
                <a:solidFill>
                  <a:schemeClr val="bg1"/>
                </a:solidFill>
              </a:rPr>
              <a:t> </a:t>
            </a:r>
            <a:r>
              <a:rPr lang="en-US" sz="3600" b="1" dirty="0" err="1">
                <a:solidFill>
                  <a:schemeClr val="bg1"/>
                </a:solidFill>
              </a:rPr>
              <a:t>heddiw</a:t>
            </a:r>
            <a:r>
              <a:rPr lang="en-US" sz="3600" b="1" dirty="0">
                <a:solidFill>
                  <a:schemeClr val="bg1"/>
                </a:solidFill>
              </a:rPr>
              <a:t>?</a:t>
            </a:r>
          </a:p>
        </p:txBody>
      </p:sp>
      <p:sp>
        <p:nvSpPr>
          <p:cNvPr id="13" name="TextBox 12">
            <a:extLst>
              <a:ext uri="{FF2B5EF4-FFF2-40B4-BE49-F238E27FC236}">
                <a16:creationId xmlns:a16="http://schemas.microsoft.com/office/drawing/2014/main" id="{223197D9-22AB-4244-8C25-108B1C578569}"/>
              </a:ext>
            </a:extLst>
          </p:cNvPr>
          <p:cNvSpPr txBox="1"/>
          <p:nvPr/>
        </p:nvSpPr>
        <p:spPr>
          <a:xfrm>
            <a:off x="7029025" y="2673907"/>
            <a:ext cx="1864398" cy="461665"/>
          </a:xfrm>
          <a:prstGeom prst="rect">
            <a:avLst/>
          </a:prstGeom>
          <a:solidFill>
            <a:schemeClr val="accent5"/>
          </a:solidFill>
        </p:spPr>
        <p:txBody>
          <a:bodyPr wrap="square" rtlCol="0" anchor="t">
            <a:spAutoFit/>
          </a:bodyPr>
          <a:lstStyle/>
          <a:p>
            <a:pPr algn="ctr"/>
            <a:r>
              <a:rPr lang="en-US" sz="2400" b="1" dirty="0" err="1"/>
              <a:t>Yma</a:t>
            </a:r>
            <a:r>
              <a:rPr lang="en-US" sz="2400" b="1" dirty="0"/>
              <a:t>.</a:t>
            </a:r>
          </a:p>
        </p:txBody>
      </p:sp>
      <p:sp>
        <p:nvSpPr>
          <p:cNvPr id="14" name="TextBox 13">
            <a:extLst>
              <a:ext uri="{FF2B5EF4-FFF2-40B4-BE49-F238E27FC236}">
                <a16:creationId xmlns:a16="http://schemas.microsoft.com/office/drawing/2014/main" id="{E703710D-4139-4FC7-B318-8B20FE219457}"/>
              </a:ext>
            </a:extLst>
          </p:cNvPr>
          <p:cNvSpPr txBox="1"/>
          <p:nvPr/>
        </p:nvSpPr>
        <p:spPr>
          <a:xfrm>
            <a:off x="7029025" y="3358737"/>
            <a:ext cx="3644450" cy="461665"/>
          </a:xfrm>
          <a:prstGeom prst="rect">
            <a:avLst/>
          </a:prstGeom>
          <a:solidFill>
            <a:schemeClr val="accent5"/>
          </a:solidFill>
        </p:spPr>
        <p:txBody>
          <a:bodyPr wrap="square" rtlCol="0" anchor="t">
            <a:spAutoFit/>
          </a:bodyPr>
          <a:lstStyle/>
          <a:p>
            <a:pPr algn="ctr"/>
            <a:r>
              <a:rPr lang="en-US" sz="2400" b="1" dirty="0" err="1"/>
              <a:t>Nac</a:t>
            </a:r>
            <a:r>
              <a:rPr lang="en-US" sz="2400" b="1" dirty="0"/>
              <a:t> </a:t>
            </a:r>
            <a:r>
              <a:rPr lang="en-US" sz="2400" b="1" dirty="0" err="1"/>
              <a:t>ydy</a:t>
            </a:r>
            <a:r>
              <a:rPr lang="en-US" sz="2400" b="1" dirty="0"/>
              <a:t>. </a:t>
            </a:r>
            <a:r>
              <a:rPr lang="en-US" sz="2400" b="1" dirty="0" err="1"/>
              <a:t>Absennol</a:t>
            </a:r>
            <a:r>
              <a:rPr lang="en-US" sz="2400" b="1" dirty="0"/>
              <a:t>.</a:t>
            </a:r>
          </a:p>
        </p:txBody>
      </p:sp>
      <p:sp>
        <p:nvSpPr>
          <p:cNvPr id="3" name="Oval Callout 2">
            <a:extLst>
              <a:ext uri="{FF2B5EF4-FFF2-40B4-BE49-F238E27FC236}">
                <a16:creationId xmlns:a16="http://schemas.microsoft.com/office/drawing/2014/main" id="{4142C76D-8809-8B4E-A007-59A272EDD121}"/>
              </a:ext>
            </a:extLst>
          </p:cNvPr>
          <p:cNvSpPr/>
          <p:nvPr/>
        </p:nvSpPr>
        <p:spPr>
          <a:xfrm>
            <a:off x="301149" y="437335"/>
            <a:ext cx="2115890" cy="1092595"/>
          </a:xfrm>
          <a:prstGeom prst="wedgeEllipseCallout">
            <a:avLst>
              <a:gd name="adj1" fmla="val 13495"/>
              <a:gd name="adj2" fmla="val 734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FF0000"/>
                </a:solidFill>
              </a:rPr>
              <a:t>b</a:t>
            </a:r>
            <a:r>
              <a:rPr lang="en-US" sz="2400" b="1" dirty="0" err="1"/>
              <a:t>lant</a:t>
            </a:r>
            <a:r>
              <a:rPr lang="en-US" sz="2400" b="1" dirty="0"/>
              <a:t>!</a:t>
            </a:r>
          </a:p>
        </p:txBody>
      </p:sp>
      <p:sp>
        <p:nvSpPr>
          <p:cNvPr id="10" name="Oval Callout 9">
            <a:extLst>
              <a:ext uri="{FF2B5EF4-FFF2-40B4-BE49-F238E27FC236}">
                <a16:creationId xmlns:a16="http://schemas.microsoft.com/office/drawing/2014/main" id="{06FBB433-07C6-CA43-A4F2-F2A93C820C8F}"/>
              </a:ext>
            </a:extLst>
          </p:cNvPr>
          <p:cNvSpPr/>
          <p:nvPr/>
        </p:nvSpPr>
        <p:spPr>
          <a:xfrm>
            <a:off x="2560116" y="845646"/>
            <a:ext cx="2050380" cy="1092594"/>
          </a:xfrm>
          <a:prstGeom prst="wedgeEllipseCallout">
            <a:avLst>
              <a:gd name="adj1" fmla="val 13495"/>
              <a:gd name="adj2" fmla="val 734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FF0000"/>
                </a:solidFill>
              </a:rPr>
              <a:t>b</a:t>
            </a:r>
            <a:r>
              <a:rPr lang="en-US" sz="2400" b="1" dirty="0" err="1"/>
              <a:t>awb</a:t>
            </a:r>
            <a:r>
              <a:rPr lang="en-US" sz="2400" b="1" dirty="0"/>
              <a:t>!</a:t>
            </a:r>
          </a:p>
        </p:txBody>
      </p:sp>
      <p:sp>
        <p:nvSpPr>
          <p:cNvPr id="11" name="Oval Callout 10">
            <a:extLst>
              <a:ext uri="{FF2B5EF4-FFF2-40B4-BE49-F238E27FC236}">
                <a16:creationId xmlns:a16="http://schemas.microsoft.com/office/drawing/2014/main" id="{30DB3BA9-18AA-344C-B4E2-035778640068}"/>
              </a:ext>
            </a:extLst>
          </p:cNvPr>
          <p:cNvSpPr/>
          <p:nvPr/>
        </p:nvSpPr>
        <p:spPr>
          <a:xfrm>
            <a:off x="6081562" y="935451"/>
            <a:ext cx="2515089" cy="1084482"/>
          </a:xfrm>
          <a:prstGeom prst="wedgeEllipseCallout">
            <a:avLst>
              <a:gd name="adj1" fmla="val 13495"/>
              <a:gd name="adj2" fmla="val 734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FF0000"/>
                </a:solidFill>
              </a:rPr>
              <a:t>dd</a:t>
            </a:r>
            <a:r>
              <a:rPr lang="en-US" sz="2400" b="1" dirty="0" err="1"/>
              <a:t>osbarth</a:t>
            </a:r>
            <a:r>
              <a:rPr lang="en-US" sz="2400" b="1" dirty="0"/>
              <a:t>!</a:t>
            </a:r>
          </a:p>
        </p:txBody>
      </p:sp>
      <p:sp>
        <p:nvSpPr>
          <p:cNvPr id="15" name="Oval Callout 14">
            <a:extLst>
              <a:ext uri="{FF2B5EF4-FFF2-40B4-BE49-F238E27FC236}">
                <a16:creationId xmlns:a16="http://schemas.microsoft.com/office/drawing/2014/main" id="{E7791EEC-B773-1348-947A-09EC4FC3E4A3}"/>
              </a:ext>
            </a:extLst>
          </p:cNvPr>
          <p:cNvSpPr/>
          <p:nvPr/>
        </p:nvSpPr>
        <p:spPr>
          <a:xfrm>
            <a:off x="9034614" y="437335"/>
            <a:ext cx="2744093" cy="1084482"/>
          </a:xfrm>
          <a:prstGeom prst="wedgeEllipseCallout">
            <a:avLst>
              <a:gd name="adj1" fmla="val 13495"/>
              <a:gd name="adj2" fmla="val 734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FF0000"/>
                </a:solidFill>
              </a:rPr>
              <a:t>f</a:t>
            </a:r>
            <a:r>
              <a:rPr lang="en-US" sz="2400" b="1" dirty="0" err="1"/>
              <a:t>lwyddyn</a:t>
            </a:r>
            <a:r>
              <a:rPr lang="en-US" sz="2400" b="1" dirty="0"/>
              <a:t> 3!</a:t>
            </a:r>
          </a:p>
        </p:txBody>
      </p:sp>
      <p:sp>
        <p:nvSpPr>
          <p:cNvPr id="16" name="TextBox 15">
            <a:extLst>
              <a:ext uri="{FF2B5EF4-FFF2-40B4-BE49-F238E27FC236}">
                <a16:creationId xmlns:a16="http://schemas.microsoft.com/office/drawing/2014/main" id="{37520090-5F1A-E44E-8C99-D530A61956C4}"/>
              </a:ext>
            </a:extLst>
          </p:cNvPr>
          <p:cNvSpPr txBox="1"/>
          <p:nvPr/>
        </p:nvSpPr>
        <p:spPr>
          <a:xfrm>
            <a:off x="237339" y="4240549"/>
            <a:ext cx="5684036" cy="584775"/>
          </a:xfrm>
          <a:prstGeom prst="rect">
            <a:avLst/>
          </a:prstGeom>
          <a:solidFill>
            <a:schemeClr val="accent1"/>
          </a:solidFill>
          <a:ln>
            <a:solidFill>
              <a:schemeClr val="accent4"/>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 </a:t>
            </a:r>
            <a:r>
              <a:rPr lang="en-US" sz="3200" b="1" dirty="0" err="1">
                <a:solidFill>
                  <a:schemeClr val="bg1"/>
                </a:solidFill>
              </a:rPr>
              <a:t>heddiw</a:t>
            </a:r>
            <a:r>
              <a:rPr lang="en-US" sz="3200" b="1" dirty="0">
                <a:solidFill>
                  <a:schemeClr val="bg1"/>
                </a:solidFill>
              </a:rPr>
              <a:t> …. ? (</a:t>
            </a:r>
            <a:r>
              <a:rPr lang="en-US" sz="3200" b="1" dirty="0" err="1">
                <a:solidFill>
                  <a:schemeClr val="bg1"/>
                </a:solidFill>
              </a:rPr>
              <a:t>sgl</a:t>
            </a:r>
            <a:r>
              <a:rPr lang="en-US" sz="3200" b="1" dirty="0">
                <a:solidFill>
                  <a:schemeClr val="bg1"/>
                </a:solidFill>
              </a:rPr>
              <a:t>)</a:t>
            </a:r>
          </a:p>
        </p:txBody>
      </p:sp>
      <p:cxnSp>
        <p:nvCxnSpPr>
          <p:cNvPr id="6" name="Straight Arrow Connector 5">
            <a:extLst>
              <a:ext uri="{FF2B5EF4-FFF2-40B4-BE49-F238E27FC236}">
                <a16:creationId xmlns:a16="http://schemas.microsoft.com/office/drawing/2014/main" id="{48B5E393-AFF9-9648-BC8C-5E81508FD669}"/>
              </a:ext>
            </a:extLst>
          </p:cNvPr>
          <p:cNvCxnSpPr/>
          <p:nvPr/>
        </p:nvCxnSpPr>
        <p:spPr>
          <a:xfrm flipV="1">
            <a:off x="6143907" y="3105179"/>
            <a:ext cx="715057" cy="249382"/>
          </a:xfrm>
          <a:prstGeom prst="straightConnector1">
            <a:avLst/>
          </a:prstGeom>
          <a:ln w="762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25D8507-FFAD-4A48-B415-DA04E5A78C5D}"/>
              </a:ext>
            </a:extLst>
          </p:cNvPr>
          <p:cNvCxnSpPr>
            <a:cxnSpLocks/>
          </p:cNvCxnSpPr>
          <p:nvPr/>
        </p:nvCxnSpPr>
        <p:spPr>
          <a:xfrm>
            <a:off x="6122821" y="3566625"/>
            <a:ext cx="736143" cy="151753"/>
          </a:xfrm>
          <a:prstGeom prst="straightConnector1">
            <a:avLst/>
          </a:prstGeom>
          <a:ln w="762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1F2BA3D3-32C3-C046-929A-6A37B8E694C6}"/>
              </a:ext>
            </a:extLst>
          </p:cNvPr>
          <p:cNvSpPr txBox="1"/>
          <p:nvPr/>
        </p:nvSpPr>
        <p:spPr>
          <a:xfrm>
            <a:off x="7029025" y="4128084"/>
            <a:ext cx="3644450" cy="830997"/>
          </a:xfrm>
          <a:prstGeom prst="rect">
            <a:avLst/>
          </a:prstGeom>
          <a:solidFill>
            <a:schemeClr val="accent5"/>
          </a:solidFill>
        </p:spPr>
        <p:txBody>
          <a:bodyPr wrap="square" rtlCol="0" anchor="t">
            <a:spAutoFit/>
          </a:bodyPr>
          <a:lstStyle/>
          <a:p>
            <a:pPr algn="ctr"/>
            <a:r>
              <a:rPr lang="en-US" sz="2400" b="1" dirty="0" err="1"/>
              <a:t>Ry</a:t>
            </a:r>
            <a:r>
              <a:rPr lang="en-US" sz="2400" b="1" dirty="0" err="1">
                <a:solidFill>
                  <a:schemeClr val="bg1"/>
                </a:solidFill>
              </a:rPr>
              <a:t>dw</a:t>
            </a:r>
            <a:r>
              <a:rPr lang="en-US" sz="2400" b="1" dirty="0"/>
              <a:t> </a:t>
            </a:r>
            <a:r>
              <a:rPr lang="en-US" sz="2400" b="1" dirty="0" err="1"/>
              <a:t>i’n</a:t>
            </a:r>
            <a:r>
              <a:rPr lang="en-US" sz="2400" b="1" dirty="0"/>
              <a:t> ….., </a:t>
            </a:r>
            <a:r>
              <a:rPr lang="en-US" sz="2400" b="1" dirty="0" err="1"/>
              <a:t>diolch</a:t>
            </a:r>
            <a:endParaRPr lang="en-US" sz="2400" b="1" dirty="0"/>
          </a:p>
          <a:p>
            <a:pPr algn="ctr"/>
            <a:r>
              <a:rPr lang="en-US" sz="2400" b="1" dirty="0" err="1">
                <a:solidFill>
                  <a:schemeClr val="bg1"/>
                </a:solidFill>
              </a:rPr>
              <a:t>Dw</a:t>
            </a:r>
            <a:r>
              <a:rPr lang="en-US" sz="2400" b="1" dirty="0"/>
              <a:t> </a:t>
            </a:r>
            <a:r>
              <a:rPr lang="en-US" sz="2400" b="1" dirty="0" err="1"/>
              <a:t>i’n</a:t>
            </a:r>
            <a:r>
              <a:rPr lang="en-US" sz="2400" b="1" dirty="0"/>
              <a:t> ……...., </a:t>
            </a:r>
            <a:r>
              <a:rPr lang="en-US" sz="2400" b="1" dirty="0" err="1"/>
              <a:t>diolch</a:t>
            </a:r>
            <a:r>
              <a:rPr lang="en-US" sz="2400" b="1" dirty="0"/>
              <a:t>.</a:t>
            </a:r>
          </a:p>
        </p:txBody>
      </p:sp>
      <p:cxnSp>
        <p:nvCxnSpPr>
          <p:cNvPr id="20" name="Straight Arrow Connector 19">
            <a:extLst>
              <a:ext uri="{FF2B5EF4-FFF2-40B4-BE49-F238E27FC236}">
                <a16:creationId xmlns:a16="http://schemas.microsoft.com/office/drawing/2014/main" id="{7EE91235-18D0-E64A-BA62-3772D15C9E0A}"/>
              </a:ext>
            </a:extLst>
          </p:cNvPr>
          <p:cNvCxnSpPr>
            <a:cxnSpLocks/>
          </p:cNvCxnSpPr>
          <p:nvPr/>
        </p:nvCxnSpPr>
        <p:spPr>
          <a:xfrm>
            <a:off x="6084344" y="4532936"/>
            <a:ext cx="715057" cy="0"/>
          </a:xfrm>
          <a:prstGeom prst="straightConnector1">
            <a:avLst/>
          </a:prstGeom>
          <a:ln w="762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40270739-6E04-7149-908C-C2830B3BA86A}"/>
              </a:ext>
            </a:extLst>
          </p:cNvPr>
          <p:cNvSpPr txBox="1"/>
          <p:nvPr/>
        </p:nvSpPr>
        <p:spPr>
          <a:xfrm>
            <a:off x="237339" y="5083918"/>
            <a:ext cx="6093850" cy="584775"/>
          </a:xfrm>
          <a:prstGeom prst="rect">
            <a:avLst/>
          </a:prstGeom>
          <a:solidFill>
            <a:schemeClr val="accent1"/>
          </a:solidFill>
          <a:ln>
            <a:solidFill>
              <a:schemeClr val="accent4"/>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ydych</a:t>
            </a:r>
            <a:r>
              <a:rPr lang="en-US" sz="3200" b="1" dirty="0">
                <a:solidFill>
                  <a:schemeClr val="bg1"/>
                </a:solidFill>
              </a:rPr>
              <a:t> chi </a:t>
            </a:r>
            <a:r>
              <a:rPr lang="en-US" sz="3200" b="1" dirty="0" err="1">
                <a:solidFill>
                  <a:schemeClr val="bg1"/>
                </a:solidFill>
              </a:rPr>
              <a:t>heddiw</a:t>
            </a:r>
            <a:r>
              <a:rPr lang="en-US" sz="3200" b="1" dirty="0">
                <a:solidFill>
                  <a:schemeClr val="bg1"/>
                </a:solidFill>
              </a:rPr>
              <a:t> …. ? (</a:t>
            </a:r>
            <a:r>
              <a:rPr lang="en-US" sz="3200" b="1" dirty="0" err="1">
                <a:solidFill>
                  <a:schemeClr val="bg1"/>
                </a:solidFill>
              </a:rPr>
              <a:t>pl</a:t>
            </a:r>
            <a:r>
              <a:rPr lang="en-US" sz="3200" b="1" dirty="0">
                <a:solidFill>
                  <a:schemeClr val="bg1"/>
                </a:solidFill>
              </a:rPr>
              <a:t>)</a:t>
            </a:r>
          </a:p>
        </p:txBody>
      </p:sp>
      <p:sp>
        <p:nvSpPr>
          <p:cNvPr id="23" name="TextBox 22">
            <a:extLst>
              <a:ext uri="{FF2B5EF4-FFF2-40B4-BE49-F238E27FC236}">
                <a16:creationId xmlns:a16="http://schemas.microsoft.com/office/drawing/2014/main" id="{CBA8ACDC-FE32-EA49-A16B-4C2CC166C5B2}"/>
              </a:ext>
            </a:extLst>
          </p:cNvPr>
          <p:cNvSpPr txBox="1"/>
          <p:nvPr/>
        </p:nvSpPr>
        <p:spPr>
          <a:xfrm>
            <a:off x="7029025" y="5109726"/>
            <a:ext cx="4572661" cy="830997"/>
          </a:xfrm>
          <a:prstGeom prst="rect">
            <a:avLst/>
          </a:prstGeom>
          <a:solidFill>
            <a:schemeClr val="accent5"/>
          </a:solidFill>
        </p:spPr>
        <p:txBody>
          <a:bodyPr wrap="square" rtlCol="0" anchor="t">
            <a:spAutoFit/>
          </a:bodyPr>
          <a:lstStyle/>
          <a:p>
            <a:pPr algn="ctr"/>
            <a:r>
              <a:rPr lang="en-US" sz="2400" b="1" dirty="0"/>
              <a:t> </a:t>
            </a:r>
            <a:r>
              <a:rPr lang="en-US" sz="2400" b="1" dirty="0" err="1"/>
              <a:t>Ry</a:t>
            </a:r>
            <a:r>
              <a:rPr lang="en-US" sz="2400" b="1" dirty="0" err="1">
                <a:solidFill>
                  <a:schemeClr val="bg1"/>
                </a:solidFill>
              </a:rPr>
              <a:t>dyn</a:t>
            </a:r>
            <a:r>
              <a:rPr lang="en-US" sz="2400" b="1" dirty="0"/>
              <a:t> </a:t>
            </a:r>
            <a:r>
              <a:rPr lang="en-US" sz="2400" b="1" dirty="0" err="1"/>
              <a:t>ni’n</a:t>
            </a:r>
            <a:r>
              <a:rPr lang="en-US" sz="2400" b="1" dirty="0"/>
              <a:t> ……...., </a:t>
            </a:r>
            <a:r>
              <a:rPr lang="en-US" sz="2400" b="1" dirty="0" err="1"/>
              <a:t>diolch</a:t>
            </a:r>
            <a:r>
              <a:rPr lang="en-US" sz="2400" b="1" dirty="0"/>
              <a:t>.</a:t>
            </a:r>
          </a:p>
          <a:p>
            <a:pPr algn="ctr"/>
            <a:r>
              <a:rPr lang="en-US" sz="2400" b="1" dirty="0" err="1">
                <a:solidFill>
                  <a:schemeClr val="bg1"/>
                </a:solidFill>
              </a:rPr>
              <a:t>Dyn</a:t>
            </a:r>
            <a:r>
              <a:rPr lang="en-US" sz="2400" b="1" dirty="0"/>
              <a:t> </a:t>
            </a:r>
            <a:r>
              <a:rPr lang="en-US" sz="2400" b="1" dirty="0" err="1"/>
              <a:t>ni’n</a:t>
            </a:r>
            <a:r>
              <a:rPr lang="en-US" sz="2400" b="1" dirty="0"/>
              <a:t> …….., </a:t>
            </a:r>
            <a:r>
              <a:rPr lang="en-US" sz="2400" b="1" dirty="0" err="1"/>
              <a:t>diolch</a:t>
            </a:r>
            <a:r>
              <a:rPr lang="en-US" sz="2400" b="1" dirty="0"/>
              <a:t>.</a:t>
            </a:r>
          </a:p>
        </p:txBody>
      </p:sp>
      <p:cxnSp>
        <p:nvCxnSpPr>
          <p:cNvPr id="24" name="Straight Arrow Connector 23">
            <a:extLst>
              <a:ext uri="{FF2B5EF4-FFF2-40B4-BE49-F238E27FC236}">
                <a16:creationId xmlns:a16="http://schemas.microsoft.com/office/drawing/2014/main" id="{449FA662-1BDB-E044-A46E-B96C1683FBD3}"/>
              </a:ext>
            </a:extLst>
          </p:cNvPr>
          <p:cNvCxnSpPr>
            <a:cxnSpLocks/>
          </p:cNvCxnSpPr>
          <p:nvPr/>
        </p:nvCxnSpPr>
        <p:spPr>
          <a:xfrm>
            <a:off x="6235272" y="5361342"/>
            <a:ext cx="715057" cy="0"/>
          </a:xfrm>
          <a:prstGeom prst="straightConnector1">
            <a:avLst/>
          </a:prstGeom>
          <a:ln w="762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BED94F5-E889-BA4B-ABCB-5ECE3B129603}"/>
              </a:ext>
            </a:extLst>
          </p:cNvPr>
          <p:cNvSpPr txBox="1"/>
          <p:nvPr/>
        </p:nvSpPr>
        <p:spPr>
          <a:xfrm>
            <a:off x="2046501" y="2557416"/>
            <a:ext cx="1620981" cy="523220"/>
          </a:xfrm>
          <a:prstGeom prst="rect">
            <a:avLst/>
          </a:prstGeom>
          <a:solidFill>
            <a:srgbClr val="00B050"/>
          </a:solidFill>
        </p:spPr>
        <p:txBody>
          <a:bodyPr wrap="square" rtlCol="0">
            <a:spAutoFit/>
          </a:bodyPr>
          <a:lstStyle/>
          <a:p>
            <a:r>
              <a:rPr lang="en-US" sz="1400" b="1" dirty="0" err="1"/>
              <a:t>Treiglad</a:t>
            </a:r>
            <a:r>
              <a:rPr lang="en-US" sz="1400" b="1" dirty="0"/>
              <a:t> </a:t>
            </a:r>
            <a:r>
              <a:rPr lang="en-US" sz="1400" b="1" dirty="0" err="1"/>
              <a:t>meddal</a:t>
            </a:r>
            <a:r>
              <a:rPr lang="en-US" sz="1400" b="1" dirty="0"/>
              <a:t> / soft mutation</a:t>
            </a:r>
          </a:p>
        </p:txBody>
      </p:sp>
      <p:cxnSp>
        <p:nvCxnSpPr>
          <p:cNvPr id="12" name="Straight Arrow Connector 11">
            <a:extLst>
              <a:ext uri="{FF2B5EF4-FFF2-40B4-BE49-F238E27FC236}">
                <a16:creationId xmlns:a16="http://schemas.microsoft.com/office/drawing/2014/main" id="{DF047643-A22B-DF40-9F5D-73DD9D4A4D6B}"/>
              </a:ext>
            </a:extLst>
          </p:cNvPr>
          <p:cNvCxnSpPr>
            <a:cxnSpLocks/>
          </p:cNvCxnSpPr>
          <p:nvPr/>
        </p:nvCxnSpPr>
        <p:spPr>
          <a:xfrm flipH="1" flipV="1">
            <a:off x="1089050" y="1634981"/>
            <a:ext cx="951241" cy="1038926"/>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EBED1C6-46FA-E14B-AC8E-1F48AADB42DD}"/>
              </a:ext>
            </a:extLst>
          </p:cNvPr>
          <p:cNvCxnSpPr>
            <a:cxnSpLocks/>
          </p:cNvCxnSpPr>
          <p:nvPr/>
        </p:nvCxnSpPr>
        <p:spPr>
          <a:xfrm flipV="1">
            <a:off x="3079357" y="1787987"/>
            <a:ext cx="204907" cy="782928"/>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C768923-6DB4-1D43-B4C3-141BD2AA7EE4}"/>
              </a:ext>
            </a:extLst>
          </p:cNvPr>
          <p:cNvSpPr txBox="1"/>
          <p:nvPr/>
        </p:nvSpPr>
        <p:spPr>
          <a:xfrm>
            <a:off x="2676567" y="114170"/>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pic>
        <p:nvPicPr>
          <p:cNvPr id="28" name="Picture 27">
            <a:extLst>
              <a:ext uri="{FF2B5EF4-FFF2-40B4-BE49-F238E27FC236}">
                <a16:creationId xmlns:a16="http://schemas.microsoft.com/office/drawing/2014/main" id="{83E0233B-884B-3345-A410-098971902927}"/>
              </a:ext>
            </a:extLst>
          </p:cNvPr>
          <p:cNvPicPr>
            <a:picLocks noChangeAspect="1"/>
          </p:cNvPicPr>
          <p:nvPr/>
        </p:nvPicPr>
        <p:blipFill rotWithShape="1">
          <a:blip r:embed="rId2"/>
          <a:srcRect t="6497" b="12147"/>
          <a:stretch/>
        </p:blipFill>
        <p:spPr>
          <a:xfrm>
            <a:off x="0" y="6032510"/>
            <a:ext cx="12192000" cy="854262"/>
          </a:xfrm>
          <a:prstGeom prst="rect">
            <a:avLst/>
          </a:prstGeom>
        </p:spPr>
      </p:pic>
    </p:spTree>
    <p:extLst>
      <p:ext uri="{BB962C8B-B14F-4D97-AF65-F5344CB8AC3E}">
        <p14:creationId xmlns:p14="http://schemas.microsoft.com/office/powerpoint/2010/main" val="117777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9" grpId="0" animBg="1"/>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B432A23-5CCC-A14D-AEBC-4870579A811D}"/>
              </a:ext>
            </a:extLst>
          </p:cNvPr>
          <p:cNvSpPr txBox="1"/>
          <p:nvPr/>
        </p:nvSpPr>
        <p:spPr>
          <a:xfrm>
            <a:off x="2679837" y="129304"/>
            <a:ext cx="6777079" cy="646331"/>
          </a:xfrm>
          <a:prstGeom prst="rect">
            <a:avLst/>
          </a:prstGeom>
          <a:solidFill>
            <a:schemeClr val="tx2"/>
          </a:solidFill>
          <a:ln w="76200">
            <a:solidFill>
              <a:schemeClr val="bg1"/>
            </a:solidFill>
          </a:ln>
        </p:spPr>
        <p:txBody>
          <a:bodyPr wrap="square" rtlCol="0" anchor="t">
            <a:spAutoFit/>
          </a:bodyPr>
          <a:lstStyle/>
          <a:p>
            <a:pPr algn="ctr"/>
            <a:r>
              <a:rPr lang="en-US" sz="3600" b="1" dirty="0" err="1">
                <a:solidFill>
                  <a:schemeClr val="bg1"/>
                </a:solidFill>
              </a:rPr>
              <a:t>Sut</a:t>
            </a:r>
            <a:r>
              <a:rPr lang="en-US" sz="3600" b="1" dirty="0">
                <a:solidFill>
                  <a:schemeClr val="bg1"/>
                </a:solidFill>
              </a:rPr>
              <a:t> </a:t>
            </a:r>
            <a:r>
              <a:rPr lang="en-US" sz="3600" b="1" dirty="0" err="1">
                <a:solidFill>
                  <a:schemeClr val="bg1"/>
                </a:solidFill>
              </a:rPr>
              <a:t>wyt</a:t>
            </a:r>
            <a:r>
              <a:rPr lang="en-US" sz="3600" b="1" dirty="0">
                <a:solidFill>
                  <a:schemeClr val="bg1"/>
                </a:solidFill>
              </a:rPr>
              <a:t> </a:t>
            </a:r>
            <a:r>
              <a:rPr lang="en-US" sz="3600" b="1" dirty="0" err="1">
                <a:solidFill>
                  <a:schemeClr val="bg1"/>
                </a:solidFill>
              </a:rPr>
              <a:t>ti</a:t>
            </a:r>
            <a:r>
              <a:rPr lang="en-US" sz="3600" b="1" dirty="0">
                <a:solidFill>
                  <a:schemeClr val="bg1"/>
                </a:solidFill>
              </a:rPr>
              <a:t> </a:t>
            </a:r>
            <a:r>
              <a:rPr lang="en-US" sz="3600" b="1" dirty="0" err="1">
                <a:solidFill>
                  <a:schemeClr val="bg1"/>
                </a:solidFill>
              </a:rPr>
              <a:t>heddiw</a:t>
            </a:r>
            <a:r>
              <a:rPr lang="en-US" sz="3600" b="1" dirty="0">
                <a:solidFill>
                  <a:schemeClr val="bg1"/>
                </a:solidFill>
              </a:rPr>
              <a:t> </a:t>
            </a:r>
            <a:r>
              <a:rPr lang="en-US" sz="3600" b="1" dirty="0" err="1">
                <a:solidFill>
                  <a:schemeClr val="bg1"/>
                </a:solidFill>
              </a:rPr>
              <a:t>heddiw</a:t>
            </a:r>
            <a:r>
              <a:rPr lang="en-US" sz="3600" b="1" dirty="0">
                <a:solidFill>
                  <a:schemeClr val="bg1"/>
                </a:solidFill>
              </a:rPr>
              <a:t>?</a:t>
            </a:r>
          </a:p>
        </p:txBody>
      </p:sp>
      <p:pic>
        <p:nvPicPr>
          <p:cNvPr id="1026" name="Picture 2" descr="Image result for happy emoji">
            <a:extLst>
              <a:ext uri="{FF2B5EF4-FFF2-40B4-BE49-F238E27FC236}">
                <a16:creationId xmlns:a16="http://schemas.microsoft.com/office/drawing/2014/main" id="{DD64512F-B9AF-364C-98C3-30719D3830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27" y="2204739"/>
            <a:ext cx="2266637" cy="16977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ad emoji">
            <a:extLst>
              <a:ext uri="{FF2B5EF4-FFF2-40B4-BE49-F238E27FC236}">
                <a16:creationId xmlns:a16="http://schemas.microsoft.com/office/drawing/2014/main" id="{FBA468D8-9AE3-834D-AFE0-9374A7882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5104" y="2204739"/>
            <a:ext cx="1683323" cy="168332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ired emoji">
            <a:extLst>
              <a:ext uri="{FF2B5EF4-FFF2-40B4-BE49-F238E27FC236}">
                <a16:creationId xmlns:a16="http://schemas.microsoft.com/office/drawing/2014/main" id="{A8715FD2-6B6F-0E45-8DB4-347AE906BB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10"/>
          <a:stretch/>
        </p:blipFill>
        <p:spPr bwMode="auto">
          <a:xfrm>
            <a:off x="6300013" y="2179207"/>
            <a:ext cx="1753382" cy="171231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sick emoji">
            <a:extLst>
              <a:ext uri="{FF2B5EF4-FFF2-40B4-BE49-F238E27FC236}">
                <a16:creationId xmlns:a16="http://schemas.microsoft.com/office/drawing/2014/main" id="{B67AEAA2-505A-C04B-BD58-354297015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5821" y="2179208"/>
            <a:ext cx="1727976" cy="166006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rvous emoji">
            <a:extLst>
              <a:ext uri="{FF2B5EF4-FFF2-40B4-BE49-F238E27FC236}">
                <a16:creationId xmlns:a16="http://schemas.microsoft.com/office/drawing/2014/main" id="{AD5D5C16-A6D8-8C4B-A44F-56327517834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19" t="14196" r="4896" b="8316"/>
          <a:stretch/>
        </p:blipFill>
        <p:spPr bwMode="auto">
          <a:xfrm>
            <a:off x="1859155" y="4187640"/>
            <a:ext cx="1963835" cy="17864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excitied emoji">
            <a:extLst>
              <a:ext uri="{FF2B5EF4-FFF2-40B4-BE49-F238E27FC236}">
                <a16:creationId xmlns:a16="http://schemas.microsoft.com/office/drawing/2014/main" id="{30A85BC2-213F-B04A-AD10-F8DB36D12F6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88" t="11256" r="6727" b="11256"/>
          <a:stretch/>
        </p:blipFill>
        <p:spPr bwMode="auto">
          <a:xfrm>
            <a:off x="4827769" y="4251144"/>
            <a:ext cx="1908454" cy="17360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9564E0-3C0E-7143-9EAA-67B2D5A83214}"/>
              </a:ext>
            </a:extLst>
          </p:cNvPr>
          <p:cNvSpPr txBox="1"/>
          <p:nvPr/>
        </p:nvSpPr>
        <p:spPr>
          <a:xfrm rot="20738117">
            <a:off x="1309651" y="3525222"/>
            <a:ext cx="1728762" cy="461665"/>
          </a:xfrm>
          <a:prstGeom prst="rect">
            <a:avLst/>
          </a:prstGeom>
          <a:solidFill>
            <a:schemeClr val="accent5"/>
          </a:solidFill>
        </p:spPr>
        <p:txBody>
          <a:bodyPr wrap="square" rtlCol="0" anchor="t">
            <a:spAutoFit/>
          </a:bodyPr>
          <a:lstStyle/>
          <a:p>
            <a:pPr algn="ctr"/>
            <a:r>
              <a:rPr lang="en-US" sz="2400" b="1" dirty="0"/>
              <a:t> </a:t>
            </a:r>
            <a:r>
              <a:rPr lang="en-US" sz="2400" b="1" dirty="0" err="1"/>
              <a:t>hapus</a:t>
            </a:r>
            <a:endParaRPr lang="en-US" sz="2400" b="1" dirty="0"/>
          </a:p>
        </p:txBody>
      </p:sp>
      <p:sp>
        <p:nvSpPr>
          <p:cNvPr id="11" name="TextBox 10">
            <a:extLst>
              <a:ext uri="{FF2B5EF4-FFF2-40B4-BE49-F238E27FC236}">
                <a16:creationId xmlns:a16="http://schemas.microsoft.com/office/drawing/2014/main" id="{5794ED5E-8986-8342-B3EE-E58F9677AEB0}"/>
              </a:ext>
            </a:extLst>
          </p:cNvPr>
          <p:cNvSpPr txBox="1"/>
          <p:nvPr/>
        </p:nvSpPr>
        <p:spPr>
          <a:xfrm rot="20738117">
            <a:off x="3336364" y="5394691"/>
            <a:ext cx="1313731" cy="461665"/>
          </a:xfrm>
          <a:prstGeom prst="rect">
            <a:avLst/>
          </a:prstGeom>
          <a:solidFill>
            <a:schemeClr val="accent5"/>
          </a:solidFill>
        </p:spPr>
        <p:txBody>
          <a:bodyPr wrap="square" rtlCol="0" anchor="t">
            <a:spAutoFit/>
          </a:bodyPr>
          <a:lstStyle/>
          <a:p>
            <a:pPr algn="ctr"/>
            <a:r>
              <a:rPr lang="en-US" sz="2400" b="1" dirty="0" err="1"/>
              <a:t>nerfus</a:t>
            </a:r>
            <a:endParaRPr lang="en-US" sz="2400" b="1" dirty="0"/>
          </a:p>
        </p:txBody>
      </p:sp>
      <p:sp>
        <p:nvSpPr>
          <p:cNvPr id="12" name="TextBox 11">
            <a:extLst>
              <a:ext uri="{FF2B5EF4-FFF2-40B4-BE49-F238E27FC236}">
                <a16:creationId xmlns:a16="http://schemas.microsoft.com/office/drawing/2014/main" id="{9BC98FC1-A9C8-B645-A3DD-B72F73DA4615}"/>
              </a:ext>
            </a:extLst>
          </p:cNvPr>
          <p:cNvSpPr txBox="1"/>
          <p:nvPr/>
        </p:nvSpPr>
        <p:spPr>
          <a:xfrm rot="20738117">
            <a:off x="4377917" y="3554092"/>
            <a:ext cx="1721020" cy="461665"/>
          </a:xfrm>
          <a:prstGeom prst="rect">
            <a:avLst/>
          </a:prstGeom>
          <a:solidFill>
            <a:schemeClr val="accent5"/>
          </a:solidFill>
        </p:spPr>
        <p:txBody>
          <a:bodyPr wrap="square" rtlCol="0" anchor="t">
            <a:spAutoFit/>
          </a:bodyPr>
          <a:lstStyle/>
          <a:p>
            <a:pPr algn="ctr"/>
            <a:r>
              <a:rPr lang="en-US" sz="2400" b="1" dirty="0"/>
              <a:t> </a:t>
            </a:r>
            <a:r>
              <a:rPr lang="en-US" sz="2400" b="1" dirty="0" err="1">
                <a:solidFill>
                  <a:srgbClr val="FF0000"/>
                </a:solidFill>
              </a:rPr>
              <a:t>d</a:t>
            </a:r>
            <a:r>
              <a:rPr lang="en-US" sz="2400" b="1" dirty="0" err="1"/>
              <a:t>rist</a:t>
            </a:r>
            <a:endParaRPr lang="en-US" sz="2400" b="1" dirty="0"/>
          </a:p>
        </p:txBody>
      </p:sp>
      <p:sp>
        <p:nvSpPr>
          <p:cNvPr id="13" name="TextBox 12">
            <a:extLst>
              <a:ext uri="{FF2B5EF4-FFF2-40B4-BE49-F238E27FC236}">
                <a16:creationId xmlns:a16="http://schemas.microsoft.com/office/drawing/2014/main" id="{F702F139-7E0C-5341-91F1-764D2F8E1457}"/>
              </a:ext>
            </a:extLst>
          </p:cNvPr>
          <p:cNvSpPr txBox="1"/>
          <p:nvPr/>
        </p:nvSpPr>
        <p:spPr>
          <a:xfrm rot="20738117">
            <a:off x="6978834" y="3498642"/>
            <a:ext cx="1890815" cy="461665"/>
          </a:xfrm>
          <a:prstGeom prst="rect">
            <a:avLst/>
          </a:prstGeom>
          <a:solidFill>
            <a:schemeClr val="accent5"/>
          </a:solidFill>
        </p:spPr>
        <p:txBody>
          <a:bodyPr wrap="square" rtlCol="0" anchor="t">
            <a:spAutoFit/>
          </a:bodyPr>
          <a:lstStyle/>
          <a:p>
            <a:pPr algn="ctr"/>
            <a:r>
              <a:rPr lang="en-US" sz="2400" b="1" dirty="0"/>
              <a:t> </a:t>
            </a:r>
            <a:r>
              <a:rPr lang="en-US" sz="2400" b="1" dirty="0" err="1">
                <a:solidFill>
                  <a:srgbClr val="FF0000"/>
                </a:solidFill>
              </a:rPr>
              <a:t>f</a:t>
            </a:r>
            <a:r>
              <a:rPr lang="en-US" sz="2400" b="1" dirty="0" err="1"/>
              <a:t>linedig</a:t>
            </a:r>
            <a:endParaRPr lang="en-US" sz="2400" b="1" dirty="0"/>
          </a:p>
        </p:txBody>
      </p:sp>
      <p:sp>
        <p:nvSpPr>
          <p:cNvPr id="14" name="TextBox 13">
            <a:extLst>
              <a:ext uri="{FF2B5EF4-FFF2-40B4-BE49-F238E27FC236}">
                <a16:creationId xmlns:a16="http://schemas.microsoft.com/office/drawing/2014/main" id="{6E3E53A1-6EDD-034A-9AAE-ED094F5ABE07}"/>
              </a:ext>
            </a:extLst>
          </p:cNvPr>
          <p:cNvSpPr txBox="1"/>
          <p:nvPr/>
        </p:nvSpPr>
        <p:spPr>
          <a:xfrm rot="20738117">
            <a:off x="9922995" y="3554091"/>
            <a:ext cx="1645635" cy="461665"/>
          </a:xfrm>
          <a:prstGeom prst="rect">
            <a:avLst/>
          </a:prstGeom>
          <a:solidFill>
            <a:schemeClr val="accent5"/>
          </a:solidFill>
        </p:spPr>
        <p:txBody>
          <a:bodyPr wrap="square" rtlCol="0" anchor="t">
            <a:spAutoFit/>
          </a:bodyPr>
          <a:lstStyle/>
          <a:p>
            <a:pPr algn="ctr"/>
            <a:r>
              <a:rPr lang="en-US" sz="2400" b="1" dirty="0"/>
              <a:t> </a:t>
            </a:r>
            <a:r>
              <a:rPr lang="en-US" sz="2400" b="1" dirty="0" err="1"/>
              <a:t>sâl</a:t>
            </a:r>
            <a:endParaRPr lang="en-US" sz="2400" b="1" dirty="0"/>
          </a:p>
        </p:txBody>
      </p:sp>
      <p:sp>
        <p:nvSpPr>
          <p:cNvPr id="15" name="TextBox 14">
            <a:extLst>
              <a:ext uri="{FF2B5EF4-FFF2-40B4-BE49-F238E27FC236}">
                <a16:creationId xmlns:a16="http://schemas.microsoft.com/office/drawing/2014/main" id="{50C14031-46E5-2546-9246-732A6280D190}"/>
              </a:ext>
            </a:extLst>
          </p:cNvPr>
          <p:cNvSpPr txBox="1"/>
          <p:nvPr/>
        </p:nvSpPr>
        <p:spPr>
          <a:xfrm rot="20738117">
            <a:off x="5943255" y="5437666"/>
            <a:ext cx="2037346" cy="461665"/>
          </a:xfrm>
          <a:prstGeom prst="rect">
            <a:avLst/>
          </a:prstGeom>
          <a:solidFill>
            <a:schemeClr val="accent5"/>
          </a:solidFill>
        </p:spPr>
        <p:txBody>
          <a:bodyPr wrap="square" rtlCol="0" anchor="t">
            <a:spAutoFit/>
          </a:bodyPr>
          <a:lstStyle/>
          <a:p>
            <a:pPr algn="ctr"/>
            <a:r>
              <a:rPr lang="en-US" sz="2400" b="1" dirty="0"/>
              <a:t> </a:t>
            </a:r>
            <a:r>
              <a:rPr lang="en-US" sz="2400" b="1" dirty="0" err="1">
                <a:solidFill>
                  <a:srgbClr val="FF0000"/>
                </a:solidFill>
              </a:rPr>
              <a:t>f</a:t>
            </a:r>
            <a:r>
              <a:rPr lang="en-US" sz="2400" b="1" dirty="0" err="1"/>
              <a:t>endigedig</a:t>
            </a:r>
            <a:endParaRPr lang="en-US" sz="2400" b="1" dirty="0"/>
          </a:p>
        </p:txBody>
      </p:sp>
      <p:pic>
        <p:nvPicPr>
          <p:cNvPr id="3" name="Picture 2">
            <a:extLst>
              <a:ext uri="{FF2B5EF4-FFF2-40B4-BE49-F238E27FC236}">
                <a16:creationId xmlns:a16="http://schemas.microsoft.com/office/drawing/2014/main" id="{9350D4DD-B2F6-A147-BAC7-35639FBD8F53}"/>
              </a:ext>
            </a:extLst>
          </p:cNvPr>
          <p:cNvPicPr>
            <a:picLocks noChangeAspect="1"/>
          </p:cNvPicPr>
          <p:nvPr/>
        </p:nvPicPr>
        <p:blipFill>
          <a:blip r:embed="rId8"/>
          <a:stretch>
            <a:fillRect/>
          </a:stretch>
        </p:blipFill>
        <p:spPr>
          <a:xfrm>
            <a:off x="8116450" y="4276385"/>
            <a:ext cx="1561820" cy="1561820"/>
          </a:xfrm>
          <a:prstGeom prst="rect">
            <a:avLst/>
          </a:prstGeom>
        </p:spPr>
      </p:pic>
      <p:sp>
        <p:nvSpPr>
          <p:cNvPr id="17" name="TextBox 16">
            <a:extLst>
              <a:ext uri="{FF2B5EF4-FFF2-40B4-BE49-F238E27FC236}">
                <a16:creationId xmlns:a16="http://schemas.microsoft.com/office/drawing/2014/main" id="{EF539411-8060-4943-853B-8B0815BD2F6B}"/>
              </a:ext>
            </a:extLst>
          </p:cNvPr>
          <p:cNvSpPr txBox="1"/>
          <p:nvPr/>
        </p:nvSpPr>
        <p:spPr>
          <a:xfrm rot="20738117">
            <a:off x="9240850" y="5342710"/>
            <a:ext cx="1732766" cy="461665"/>
          </a:xfrm>
          <a:prstGeom prst="rect">
            <a:avLst/>
          </a:prstGeom>
          <a:solidFill>
            <a:schemeClr val="accent5"/>
          </a:solidFill>
        </p:spPr>
        <p:txBody>
          <a:bodyPr wrap="square" rtlCol="0" anchor="t">
            <a:spAutoFit/>
          </a:bodyPr>
          <a:lstStyle/>
          <a:p>
            <a:pPr algn="ctr"/>
            <a:r>
              <a:rPr lang="en-US" sz="2400" b="1" dirty="0" err="1"/>
              <a:t>iawn</a:t>
            </a:r>
            <a:endParaRPr lang="en-US" sz="2400" b="1" dirty="0"/>
          </a:p>
        </p:txBody>
      </p:sp>
      <p:sp>
        <p:nvSpPr>
          <p:cNvPr id="20" name="TextBox 19">
            <a:extLst>
              <a:ext uri="{FF2B5EF4-FFF2-40B4-BE49-F238E27FC236}">
                <a16:creationId xmlns:a16="http://schemas.microsoft.com/office/drawing/2014/main" id="{E824B069-9617-4144-B73B-EB25FE897793}"/>
              </a:ext>
            </a:extLst>
          </p:cNvPr>
          <p:cNvSpPr txBox="1"/>
          <p:nvPr/>
        </p:nvSpPr>
        <p:spPr>
          <a:xfrm>
            <a:off x="2679836" y="1141490"/>
            <a:ext cx="6777079" cy="646331"/>
          </a:xfrm>
          <a:prstGeom prst="rect">
            <a:avLst/>
          </a:prstGeom>
          <a:solidFill>
            <a:schemeClr val="accent5"/>
          </a:solidFill>
          <a:ln w="76200">
            <a:solidFill>
              <a:schemeClr val="accent5"/>
            </a:solidFill>
          </a:ln>
        </p:spPr>
        <p:txBody>
          <a:bodyPr wrap="square" rtlCol="0" anchor="t">
            <a:spAutoFit/>
          </a:bodyPr>
          <a:lstStyle/>
          <a:p>
            <a:pPr algn="ctr"/>
            <a:r>
              <a:rPr lang="en-US" sz="3600" b="1" dirty="0" err="1"/>
              <a:t>Ry</a:t>
            </a:r>
            <a:r>
              <a:rPr lang="en-US" sz="3600" b="1" dirty="0" err="1">
                <a:solidFill>
                  <a:schemeClr val="bg1"/>
                </a:solidFill>
              </a:rPr>
              <a:t>dw</a:t>
            </a:r>
            <a:r>
              <a:rPr lang="en-US" sz="3600" b="1" dirty="0"/>
              <a:t> </a:t>
            </a:r>
            <a:r>
              <a:rPr lang="en-US" sz="3600" b="1" dirty="0" err="1"/>
              <a:t>i’n</a:t>
            </a:r>
            <a:r>
              <a:rPr lang="en-US" sz="3600" b="1" dirty="0"/>
              <a:t> ….    /   </a:t>
            </a:r>
            <a:r>
              <a:rPr lang="en-US" sz="3600" b="1" dirty="0" err="1">
                <a:solidFill>
                  <a:schemeClr val="bg1"/>
                </a:solidFill>
              </a:rPr>
              <a:t>Dw</a:t>
            </a:r>
            <a:r>
              <a:rPr lang="en-US" sz="3600" b="1" dirty="0"/>
              <a:t> </a:t>
            </a:r>
            <a:r>
              <a:rPr lang="en-US" sz="3600" b="1" dirty="0" err="1"/>
              <a:t>i’n</a:t>
            </a:r>
            <a:r>
              <a:rPr lang="en-US" sz="3600" b="1" dirty="0"/>
              <a:t> ….    </a:t>
            </a:r>
          </a:p>
        </p:txBody>
      </p:sp>
      <p:sp>
        <p:nvSpPr>
          <p:cNvPr id="2" name="TextBox 1">
            <a:extLst>
              <a:ext uri="{FF2B5EF4-FFF2-40B4-BE49-F238E27FC236}">
                <a16:creationId xmlns:a16="http://schemas.microsoft.com/office/drawing/2014/main" id="{5895BC63-60F5-6C44-8B16-7A856C5E3C88}"/>
              </a:ext>
            </a:extLst>
          </p:cNvPr>
          <p:cNvSpPr txBox="1"/>
          <p:nvPr/>
        </p:nvSpPr>
        <p:spPr>
          <a:xfrm>
            <a:off x="271227" y="789432"/>
            <a:ext cx="2118646" cy="523220"/>
          </a:xfrm>
          <a:prstGeom prst="rect">
            <a:avLst/>
          </a:prstGeom>
          <a:solidFill>
            <a:srgbClr val="FFC000"/>
          </a:solidFill>
          <a:ln w="57150">
            <a:solidFill>
              <a:srgbClr val="00B050"/>
            </a:solidFill>
          </a:ln>
        </p:spPr>
        <p:txBody>
          <a:bodyPr wrap="square" rtlCol="0">
            <a:spAutoFit/>
          </a:bodyPr>
          <a:lstStyle/>
          <a:p>
            <a:pPr algn="ctr"/>
            <a:r>
              <a:rPr lang="en-US" sz="2800" b="1" dirty="0"/>
              <a:t>i + </a:t>
            </a:r>
            <a:r>
              <a:rPr lang="en-US" sz="2800" b="1" dirty="0" err="1"/>
              <a:t>yn</a:t>
            </a:r>
            <a:r>
              <a:rPr lang="en-US" sz="2800" b="1" dirty="0"/>
              <a:t> = </a:t>
            </a:r>
            <a:r>
              <a:rPr lang="en-US" sz="2800" b="1" dirty="0" err="1"/>
              <a:t>i’n</a:t>
            </a:r>
            <a:endParaRPr lang="en-US" sz="2800" b="1" dirty="0"/>
          </a:p>
        </p:txBody>
      </p:sp>
      <p:pic>
        <p:nvPicPr>
          <p:cNvPr id="19" name="Picture 18">
            <a:extLst>
              <a:ext uri="{FF2B5EF4-FFF2-40B4-BE49-F238E27FC236}">
                <a16:creationId xmlns:a16="http://schemas.microsoft.com/office/drawing/2014/main" id="{883588EC-AC24-E94D-ADAC-E14D8FCA28E3}"/>
              </a:ext>
            </a:extLst>
          </p:cNvPr>
          <p:cNvPicPr>
            <a:picLocks noChangeAspect="1"/>
          </p:cNvPicPr>
          <p:nvPr/>
        </p:nvPicPr>
        <p:blipFill rotWithShape="1">
          <a:blip r:embed="rId9"/>
          <a:srcRect t="6497" b="12147"/>
          <a:stretch/>
        </p:blipFill>
        <p:spPr>
          <a:xfrm>
            <a:off x="0" y="6032510"/>
            <a:ext cx="12192000" cy="854262"/>
          </a:xfrm>
          <a:prstGeom prst="rect">
            <a:avLst/>
          </a:prstGeom>
        </p:spPr>
      </p:pic>
    </p:spTree>
    <p:extLst>
      <p:ext uri="{BB962C8B-B14F-4D97-AF65-F5344CB8AC3E}">
        <p14:creationId xmlns:p14="http://schemas.microsoft.com/office/powerpoint/2010/main" val="195192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349762" y="501429"/>
            <a:ext cx="5069731" cy="1061829"/>
          </a:xfrm>
          <a:prstGeom prst="rect">
            <a:avLst/>
          </a:prstGeom>
          <a:solidFill>
            <a:schemeClr val="tx2"/>
          </a:solidFill>
          <a:ln w="57150">
            <a:solidFill>
              <a:schemeClr val="bg1"/>
            </a:solidFill>
          </a:ln>
        </p:spPr>
        <p:txBody>
          <a:bodyPr wrap="square" rtlCol="0" anchor="t">
            <a:spAutoFit/>
          </a:bodyPr>
          <a:lstStyle/>
          <a:p>
            <a:pPr algn="ctr"/>
            <a:r>
              <a:rPr lang="en-US" sz="3200" b="1" dirty="0" err="1">
                <a:solidFill>
                  <a:schemeClr val="bg1"/>
                </a:solidFill>
              </a:rPr>
              <a:t>Ydy</a:t>
            </a:r>
            <a:r>
              <a:rPr lang="en-US" sz="3200" b="1" dirty="0">
                <a:solidFill>
                  <a:schemeClr val="bg1"/>
                </a:solidFill>
              </a:rPr>
              <a:t>  ….....  </a:t>
            </a:r>
            <a:r>
              <a:rPr lang="en-US" sz="3200" b="1" dirty="0" err="1">
                <a:solidFill>
                  <a:schemeClr val="bg1"/>
                </a:solidFill>
              </a:rPr>
              <a:t>yma</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Is …… here today?</a:t>
            </a:r>
          </a:p>
        </p:txBody>
      </p:sp>
      <p:sp>
        <p:nvSpPr>
          <p:cNvPr id="8" name="TextBox 7">
            <a:extLst>
              <a:ext uri="{FF2B5EF4-FFF2-40B4-BE49-F238E27FC236}">
                <a16:creationId xmlns:a16="http://schemas.microsoft.com/office/drawing/2014/main" id="{E0B01190-B45A-3644-A073-814CEC1458D7}"/>
              </a:ext>
            </a:extLst>
          </p:cNvPr>
          <p:cNvSpPr txBox="1"/>
          <p:nvPr/>
        </p:nvSpPr>
        <p:spPr>
          <a:xfrm>
            <a:off x="6945441" y="481763"/>
            <a:ext cx="4690108" cy="1061829"/>
          </a:xfrm>
          <a:prstGeom prst="rect">
            <a:avLst/>
          </a:prstGeom>
          <a:solidFill>
            <a:schemeClr val="tx2"/>
          </a:solidFill>
          <a:ln w="57150">
            <a:solidFill>
              <a:schemeClr val="bg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 </a:t>
            </a:r>
            <a:r>
              <a:rPr lang="en-US" sz="3200" b="1" dirty="0" err="1">
                <a:solidFill>
                  <a:schemeClr val="bg1"/>
                </a:solidFill>
              </a:rPr>
              <a:t>heddiw</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How are you today?</a:t>
            </a:r>
          </a:p>
        </p:txBody>
      </p:sp>
      <p:graphicFrame>
        <p:nvGraphicFramePr>
          <p:cNvPr id="9" name="Table 8">
            <a:extLst>
              <a:ext uri="{FF2B5EF4-FFF2-40B4-BE49-F238E27FC236}">
                <a16:creationId xmlns:a16="http://schemas.microsoft.com/office/drawing/2014/main" id="{71D53340-294F-DD41-9674-73EDED593F01}"/>
              </a:ext>
            </a:extLst>
          </p:cNvPr>
          <p:cNvGraphicFramePr>
            <a:graphicFrameLocks noGrp="1"/>
          </p:cNvGraphicFramePr>
          <p:nvPr>
            <p:extLst/>
          </p:nvPr>
        </p:nvGraphicFramePr>
        <p:xfrm>
          <a:off x="349762" y="1931382"/>
          <a:ext cx="2906068" cy="370840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Anna Jenkins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Cerys Baker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Sophie Roberts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Yasmin </a:t>
                      </a:r>
                      <a:r>
                        <a:rPr lang="en-US" dirty="0" err="1"/>
                        <a:t>Scrine</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Emelia Thomas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Lainey Gallo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Ebony </a:t>
                      </a:r>
                      <a:r>
                        <a:rPr lang="en-US" dirty="0" err="1"/>
                        <a:t>Tukwood</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Eleanor </a:t>
                      </a:r>
                      <a:r>
                        <a:rPr lang="en-US" dirty="0" err="1"/>
                        <a:t>Molyneux</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Jack Hussey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graphicFrame>
        <p:nvGraphicFramePr>
          <p:cNvPr id="12" name="Table 11">
            <a:extLst>
              <a:ext uri="{FF2B5EF4-FFF2-40B4-BE49-F238E27FC236}">
                <a16:creationId xmlns:a16="http://schemas.microsoft.com/office/drawing/2014/main" id="{943898CE-FA8E-664E-B739-5EC83F9AD906}"/>
              </a:ext>
            </a:extLst>
          </p:cNvPr>
          <p:cNvGraphicFramePr>
            <a:graphicFrameLocks noGrp="1"/>
          </p:cNvGraphicFramePr>
          <p:nvPr>
            <p:extLst/>
          </p:nvPr>
        </p:nvGraphicFramePr>
        <p:xfrm>
          <a:off x="4456811" y="1931382"/>
          <a:ext cx="2906068" cy="370840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Alaina Brown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Kathryn Riches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Hayley Clark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Sara </a:t>
                      </a:r>
                      <a:r>
                        <a:rPr lang="en-US" dirty="0" err="1"/>
                        <a:t>Dalkin</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Caitlin Llewelyn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Amanda Gould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Rhys Lloyd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Georgia Hills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Charlotte Turner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graphicFrame>
        <p:nvGraphicFramePr>
          <p:cNvPr id="13" name="Table 12">
            <a:extLst>
              <a:ext uri="{FF2B5EF4-FFF2-40B4-BE49-F238E27FC236}">
                <a16:creationId xmlns:a16="http://schemas.microsoft.com/office/drawing/2014/main" id="{DF79FDD9-EA0F-FD42-BC4C-9E5C05113D14}"/>
              </a:ext>
            </a:extLst>
          </p:cNvPr>
          <p:cNvGraphicFramePr>
            <a:graphicFrameLocks noGrp="1"/>
          </p:cNvGraphicFramePr>
          <p:nvPr>
            <p:extLst>
              <p:ext uri="{D42A27DB-BD31-4B8C-83A1-F6EECF244321}">
                <p14:modId xmlns:p14="http://schemas.microsoft.com/office/powerpoint/2010/main" val="3892074945"/>
              </p:ext>
            </p:extLst>
          </p:nvPr>
        </p:nvGraphicFramePr>
        <p:xfrm>
          <a:off x="8729481" y="1948921"/>
          <a:ext cx="2906068" cy="3708400"/>
        </p:xfrm>
        <a:graphic>
          <a:graphicData uri="http://schemas.openxmlformats.org/drawingml/2006/table">
            <a:tbl>
              <a:tblPr firstRow="1" bandRow="1">
                <a:tableStyleId>{5C22544A-7EE6-4342-B048-85BDC9FD1C3A}</a:tableStyleId>
              </a:tblPr>
              <a:tblGrid>
                <a:gridCol w="757344">
                  <a:extLst>
                    <a:ext uri="{9D8B030D-6E8A-4147-A177-3AD203B41FA5}">
                      <a16:colId xmlns:a16="http://schemas.microsoft.com/office/drawing/2014/main" val="4152480405"/>
                    </a:ext>
                  </a:extLst>
                </a:gridCol>
                <a:gridCol w="2148724">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Lowri</a:t>
                      </a:r>
                      <a:r>
                        <a:rPr lang="en-US" dirty="0"/>
                        <a:t> Johnson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Hollie Jones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Lisa Jones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Megan Langdon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Shay Farrell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Lily Lloyd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Rianne Morgan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26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a:t>Nicola Tully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r h="370840">
                <a:tc>
                  <a:txBody>
                    <a:bodyPr/>
                    <a:lstStyle/>
                    <a:p>
                      <a:r>
                        <a:rPr lang="en-US" dirty="0"/>
                        <a:t>27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Jordanna</a:t>
                      </a:r>
                      <a:r>
                        <a:rPr lang="en-US" dirty="0"/>
                        <a:t> </a:t>
                      </a:r>
                      <a:r>
                        <a:rPr lang="en-US" dirty="0" err="1"/>
                        <a:t>Tregoning</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0387346"/>
                  </a:ext>
                </a:extLst>
              </a:tr>
            </a:tbl>
          </a:graphicData>
        </a:graphic>
      </p:graphicFrame>
      <p:pic>
        <p:nvPicPr>
          <p:cNvPr id="14" name="Picture 13">
            <a:extLst>
              <a:ext uri="{FF2B5EF4-FFF2-40B4-BE49-F238E27FC236}">
                <a16:creationId xmlns:a16="http://schemas.microsoft.com/office/drawing/2014/main" id="{5D5D385A-FDEF-144B-83B4-61D3F21A7C1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231832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649A06-2CFC-3547-9C53-1636F8421D53}"/>
              </a:ext>
            </a:extLst>
          </p:cNvPr>
          <p:cNvSpPr txBox="1"/>
          <p:nvPr/>
        </p:nvSpPr>
        <p:spPr>
          <a:xfrm>
            <a:off x="472802" y="1383972"/>
            <a:ext cx="4239875" cy="4401205"/>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12 </a:t>
            </a:r>
            <a:r>
              <a:rPr lang="en-US" sz="2800" dirty="0" err="1"/>
              <a:t>sesiwn</a:t>
            </a:r>
            <a:r>
              <a:rPr lang="en-US" sz="2800" dirty="0"/>
              <a:t> o </a:t>
            </a:r>
            <a:r>
              <a:rPr lang="en-US" sz="2800" dirty="0" err="1"/>
              <a:t>Gymraeg</a:t>
            </a:r>
            <a:r>
              <a:rPr lang="en-US" sz="2800" dirty="0"/>
              <a:t>.</a:t>
            </a:r>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pPr marL="285750" indent="-285750">
              <a:buFont typeface="Arial" panose="020B0604020202020204" pitchFamily="34" charset="0"/>
              <a:buChar char="•"/>
            </a:pPr>
            <a:r>
              <a:rPr lang="en-US" sz="2800" dirty="0" err="1"/>
              <a:t>Ar</a:t>
            </a:r>
            <a:r>
              <a:rPr lang="en-US" sz="2800" dirty="0"/>
              <a:t> </a:t>
            </a:r>
            <a:r>
              <a:rPr lang="en-US" sz="2800" dirty="0" err="1"/>
              <a:t>hyn</a:t>
            </a:r>
            <a:r>
              <a:rPr lang="en-US" sz="2800" dirty="0"/>
              <a:t> o </a:t>
            </a:r>
            <a:r>
              <a:rPr lang="en-US" sz="2800" dirty="0" err="1"/>
              <a:t>bryd</a:t>
            </a:r>
            <a:r>
              <a:rPr lang="en-US" sz="2800" dirty="0"/>
              <a:t> </a:t>
            </a: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r>
              <a:rPr lang="en-US" sz="2800" dirty="0"/>
              <a:t> </a:t>
            </a:r>
            <a:r>
              <a:rPr lang="en-US" sz="2800" dirty="0" err="1"/>
              <a:t>haddysgu</a:t>
            </a:r>
            <a:r>
              <a:rPr lang="en-US" sz="2800" dirty="0"/>
              <a:t> </a:t>
            </a:r>
            <a:r>
              <a:rPr lang="en-US" sz="2800" dirty="0" err="1"/>
              <a:t>drwy</a:t>
            </a:r>
            <a:r>
              <a:rPr lang="en-US" sz="2800" dirty="0"/>
              <a:t> </a:t>
            </a:r>
            <a:r>
              <a:rPr lang="en-US" sz="2800" dirty="0" err="1"/>
              <a:t>gyfuniad</a:t>
            </a:r>
            <a:r>
              <a:rPr lang="en-US" sz="2800" dirty="0"/>
              <a:t> o </a:t>
            </a:r>
            <a:r>
              <a:rPr lang="en-US" sz="2800" dirty="0" err="1"/>
              <a:t>wyneb</a:t>
            </a:r>
            <a:r>
              <a:rPr lang="en-US" sz="2800" dirty="0"/>
              <a:t> </a:t>
            </a:r>
            <a:r>
              <a:rPr lang="en-US" sz="2800" dirty="0" err="1"/>
              <a:t>yn</a:t>
            </a:r>
            <a:r>
              <a:rPr lang="en-US" sz="2800" dirty="0"/>
              <a:t> </a:t>
            </a:r>
            <a:r>
              <a:rPr lang="en-US" sz="2800" dirty="0" err="1"/>
              <a:t>wyneb</a:t>
            </a:r>
            <a:r>
              <a:rPr lang="en-US" sz="2800" dirty="0"/>
              <a:t> </a:t>
            </a:r>
            <a:r>
              <a:rPr lang="en-US" sz="2800" dirty="0" err="1"/>
              <a:t>ar</a:t>
            </a:r>
            <a:r>
              <a:rPr lang="en-US" sz="2800" dirty="0"/>
              <a:t> </a:t>
            </a:r>
            <a:r>
              <a:rPr lang="en-US" sz="2800" dirty="0" err="1"/>
              <a:t>gampws</a:t>
            </a:r>
            <a:r>
              <a:rPr lang="en-US" sz="2800" dirty="0"/>
              <a:t> a </a:t>
            </a:r>
            <a:r>
              <a:rPr lang="en-US" sz="2800" dirty="0" err="1"/>
              <a:t>sesiynau</a:t>
            </a:r>
            <a:r>
              <a:rPr lang="en-US" sz="2800" dirty="0"/>
              <a:t> </a:t>
            </a:r>
            <a:r>
              <a:rPr lang="en-US" sz="2800" dirty="0" err="1"/>
              <a:t>cydamserol</a:t>
            </a:r>
            <a:r>
              <a:rPr lang="en-US" sz="2800" dirty="0"/>
              <a:t> </a:t>
            </a:r>
            <a:r>
              <a:rPr lang="en-US" sz="2800" dirty="0" err="1"/>
              <a:t>ar</a:t>
            </a:r>
            <a:r>
              <a:rPr lang="en-US" sz="2800" dirty="0"/>
              <a:t> MS Teams</a:t>
            </a:r>
          </a:p>
        </p:txBody>
      </p:sp>
      <p:sp>
        <p:nvSpPr>
          <p:cNvPr id="6" name="TextBox 5">
            <a:extLst>
              <a:ext uri="{FF2B5EF4-FFF2-40B4-BE49-F238E27FC236}">
                <a16:creationId xmlns:a16="http://schemas.microsoft.com/office/drawing/2014/main" id="{B0D0440D-F922-1547-A9C1-59AC5397F8BD}"/>
              </a:ext>
            </a:extLst>
          </p:cNvPr>
          <p:cNvSpPr txBox="1"/>
          <p:nvPr/>
        </p:nvSpPr>
        <p:spPr>
          <a:xfrm>
            <a:off x="5086302" y="1383972"/>
            <a:ext cx="4257249" cy="4401205"/>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You will receive 12 sessions of Welsh.</a:t>
            </a:r>
          </a:p>
          <a:p>
            <a:pPr marL="285750" indent="-285750">
              <a:buFont typeface="Arial" panose="020B0604020202020204" pitchFamily="34" charset="0"/>
              <a:buChar char="•"/>
            </a:pPr>
            <a:r>
              <a:rPr lang="en-US" sz="2800" dirty="0"/>
              <a:t>Every session will be 2 hours.</a:t>
            </a:r>
          </a:p>
          <a:p>
            <a:pPr marL="285750" indent="-285750">
              <a:buFont typeface="Arial" panose="020B0604020202020204" pitchFamily="34" charset="0"/>
              <a:buChar char="•"/>
            </a:pPr>
            <a:r>
              <a:rPr lang="en-US" sz="2800" dirty="0"/>
              <a:t>At the moment, these session will be taught through a combination of face to face on campus sessions and synchronous sessions on MS Teams.</a:t>
            </a:r>
          </a:p>
        </p:txBody>
      </p:sp>
      <p:sp>
        <p:nvSpPr>
          <p:cNvPr id="3" name="TextBox 2">
            <a:extLst>
              <a:ext uri="{FF2B5EF4-FFF2-40B4-BE49-F238E27FC236}">
                <a16:creationId xmlns:a16="http://schemas.microsoft.com/office/drawing/2014/main" id="{70424A1B-23D3-E247-86E5-64BBB7936498}"/>
              </a:ext>
            </a:extLst>
          </p:cNvPr>
          <p:cNvSpPr txBox="1"/>
          <p:nvPr/>
        </p:nvSpPr>
        <p:spPr>
          <a:xfrm>
            <a:off x="9717176" y="0"/>
            <a:ext cx="1603717" cy="5909310"/>
          </a:xfrm>
          <a:prstGeom prst="rect">
            <a:avLst/>
          </a:prstGeom>
          <a:solidFill>
            <a:schemeClr val="bg1"/>
          </a:solidFill>
          <a:ln w="76200">
            <a:solidFill>
              <a:schemeClr val="tx1"/>
            </a:solidFill>
          </a:ln>
        </p:spPr>
        <p:txBody>
          <a:bodyPr wrap="square" rtlCol="0">
            <a:spAutoFit/>
          </a:bodyPr>
          <a:lstStyle/>
          <a:p>
            <a:pPr algn="ctr"/>
            <a:r>
              <a:rPr lang="en-US" b="1" dirty="0">
                <a:solidFill>
                  <a:schemeClr val="tx2"/>
                </a:solidFill>
              </a:rPr>
              <a:t>30.9.21</a:t>
            </a:r>
          </a:p>
          <a:p>
            <a:pPr algn="ctr"/>
            <a:endParaRPr lang="en-US" b="1" dirty="0">
              <a:solidFill>
                <a:schemeClr val="tx2"/>
              </a:solidFill>
            </a:endParaRPr>
          </a:p>
          <a:p>
            <a:pPr algn="ctr"/>
            <a:r>
              <a:rPr lang="en-US" b="1" dirty="0">
                <a:solidFill>
                  <a:schemeClr val="tx2"/>
                </a:solidFill>
              </a:rPr>
              <a:t>7.10.21</a:t>
            </a:r>
          </a:p>
          <a:p>
            <a:pPr algn="ctr"/>
            <a:endParaRPr lang="en-US" b="1" dirty="0">
              <a:solidFill>
                <a:schemeClr val="tx2"/>
              </a:solidFill>
            </a:endParaRPr>
          </a:p>
          <a:p>
            <a:pPr algn="ctr"/>
            <a:r>
              <a:rPr lang="en-US" b="1" dirty="0">
                <a:solidFill>
                  <a:schemeClr val="tx2"/>
                </a:solidFill>
              </a:rPr>
              <a:t>21.10.21</a:t>
            </a:r>
          </a:p>
          <a:p>
            <a:pPr algn="ctr"/>
            <a:r>
              <a:rPr lang="en-US" b="1" dirty="0">
                <a:solidFill>
                  <a:schemeClr val="tx2"/>
                </a:solidFill>
              </a:rPr>
              <a:t>(online)</a:t>
            </a:r>
          </a:p>
          <a:p>
            <a:pPr algn="ctr"/>
            <a:endParaRPr lang="en-US" b="1" dirty="0">
              <a:solidFill>
                <a:schemeClr val="tx2"/>
              </a:solidFill>
            </a:endParaRPr>
          </a:p>
          <a:p>
            <a:pPr algn="ctr"/>
            <a:r>
              <a:rPr lang="en-US" b="1" dirty="0">
                <a:solidFill>
                  <a:schemeClr val="tx2"/>
                </a:solidFill>
              </a:rPr>
              <a:t>4.11.21</a:t>
            </a:r>
          </a:p>
          <a:p>
            <a:pPr algn="ctr"/>
            <a:endParaRPr lang="en-US" b="1" dirty="0">
              <a:solidFill>
                <a:schemeClr val="tx2"/>
              </a:solidFill>
            </a:endParaRPr>
          </a:p>
          <a:p>
            <a:pPr algn="ctr"/>
            <a:r>
              <a:rPr lang="en-US" b="1" dirty="0">
                <a:solidFill>
                  <a:schemeClr val="tx2"/>
                </a:solidFill>
              </a:rPr>
              <a:t>11.11.21</a:t>
            </a:r>
          </a:p>
          <a:p>
            <a:pPr algn="ctr"/>
            <a:endParaRPr lang="en-US" b="1" dirty="0">
              <a:solidFill>
                <a:schemeClr val="tx2"/>
              </a:solidFill>
            </a:endParaRPr>
          </a:p>
          <a:p>
            <a:pPr algn="ctr"/>
            <a:r>
              <a:rPr lang="en-US" b="1" dirty="0">
                <a:solidFill>
                  <a:schemeClr val="tx2"/>
                </a:solidFill>
              </a:rPr>
              <a:t>18.11.21</a:t>
            </a:r>
          </a:p>
          <a:p>
            <a:pPr algn="ctr"/>
            <a:endParaRPr lang="en-US" b="1" dirty="0">
              <a:solidFill>
                <a:schemeClr val="tx2"/>
              </a:solidFill>
            </a:endParaRPr>
          </a:p>
          <a:p>
            <a:pPr algn="ctr"/>
            <a:r>
              <a:rPr lang="en-US" b="1" dirty="0">
                <a:solidFill>
                  <a:schemeClr val="tx2"/>
                </a:solidFill>
              </a:rPr>
              <a:t>25.11.21</a:t>
            </a:r>
          </a:p>
          <a:p>
            <a:pPr algn="ctr"/>
            <a:endParaRPr lang="en-US" b="1" dirty="0">
              <a:solidFill>
                <a:schemeClr val="tx2"/>
              </a:solidFill>
            </a:endParaRPr>
          </a:p>
          <a:p>
            <a:pPr algn="ctr"/>
            <a:r>
              <a:rPr lang="en-US" b="1" dirty="0">
                <a:solidFill>
                  <a:schemeClr val="tx2"/>
                </a:solidFill>
              </a:rPr>
              <a:t>2.12.21</a:t>
            </a:r>
          </a:p>
          <a:p>
            <a:pPr algn="ctr"/>
            <a:r>
              <a:rPr lang="en-US" b="1" dirty="0">
                <a:solidFill>
                  <a:schemeClr val="tx2"/>
                </a:solidFill>
              </a:rPr>
              <a:t>(online)</a:t>
            </a:r>
          </a:p>
          <a:p>
            <a:pPr algn="ctr"/>
            <a:endParaRPr lang="en-US" b="1" dirty="0">
              <a:solidFill>
                <a:schemeClr val="tx2"/>
              </a:solidFill>
            </a:endParaRPr>
          </a:p>
          <a:p>
            <a:pPr algn="ctr"/>
            <a:r>
              <a:rPr lang="en-US" b="1" dirty="0">
                <a:solidFill>
                  <a:srgbClr val="FF0000"/>
                </a:solidFill>
              </a:rPr>
              <a:t>7.12.21</a:t>
            </a:r>
          </a:p>
          <a:p>
            <a:pPr algn="ctr"/>
            <a:endParaRPr lang="en-US" b="1" dirty="0">
              <a:solidFill>
                <a:srgbClr val="FF0000"/>
              </a:solidFill>
            </a:endParaRPr>
          </a:p>
          <a:p>
            <a:pPr algn="ctr"/>
            <a:r>
              <a:rPr lang="en-US" b="1" dirty="0">
                <a:solidFill>
                  <a:srgbClr val="FF0000"/>
                </a:solidFill>
              </a:rPr>
              <a:t>7.12.21</a:t>
            </a:r>
          </a:p>
        </p:txBody>
      </p:sp>
      <p:sp>
        <p:nvSpPr>
          <p:cNvPr id="9" name="TextBox 8">
            <a:extLst>
              <a:ext uri="{FF2B5EF4-FFF2-40B4-BE49-F238E27FC236}">
                <a16:creationId xmlns:a16="http://schemas.microsoft.com/office/drawing/2014/main" id="{7180EEAB-DC11-8249-87F7-BF3A1B2FAC6C}"/>
              </a:ext>
            </a:extLst>
          </p:cNvPr>
          <p:cNvSpPr txBox="1"/>
          <p:nvPr/>
        </p:nvSpPr>
        <p:spPr>
          <a:xfrm>
            <a:off x="591222" y="314057"/>
            <a:ext cx="6259028" cy="646331"/>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Pryd</a:t>
            </a:r>
            <a:r>
              <a:rPr lang="en-US" sz="3600" dirty="0">
                <a:solidFill>
                  <a:schemeClr val="bg1"/>
                </a:solidFill>
              </a:rPr>
              <a:t> a </a:t>
            </a:r>
            <a:r>
              <a:rPr lang="en-US" sz="3600" dirty="0" err="1">
                <a:solidFill>
                  <a:schemeClr val="bg1"/>
                </a:solidFill>
              </a:rPr>
              <a:t>sut</a:t>
            </a:r>
            <a:r>
              <a:rPr lang="en-US" sz="3600" dirty="0">
                <a:solidFill>
                  <a:schemeClr val="bg1"/>
                </a:solidFill>
              </a:rPr>
              <a:t>?  When and how?</a:t>
            </a:r>
          </a:p>
        </p:txBody>
      </p:sp>
      <p:pic>
        <p:nvPicPr>
          <p:cNvPr id="10" name="Picture 9">
            <a:extLst>
              <a:ext uri="{FF2B5EF4-FFF2-40B4-BE49-F238E27FC236}">
                <a16:creationId xmlns:a16="http://schemas.microsoft.com/office/drawing/2014/main" id="{0D10E61F-8BE8-A940-AAEE-B32EFE6B7871}"/>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2" name="TextBox 1">
            <a:extLst>
              <a:ext uri="{FF2B5EF4-FFF2-40B4-BE49-F238E27FC236}">
                <a16:creationId xmlns:a16="http://schemas.microsoft.com/office/drawing/2014/main" id="{B9F6EDA1-8F40-7347-AF9D-8F9FB4892A35}"/>
              </a:ext>
            </a:extLst>
          </p:cNvPr>
          <p:cNvSpPr txBox="1"/>
          <p:nvPr/>
        </p:nvSpPr>
        <p:spPr>
          <a:xfrm rot="16200000">
            <a:off x="9941918" y="2905740"/>
            <a:ext cx="3505200" cy="461665"/>
          </a:xfrm>
          <a:prstGeom prst="rect">
            <a:avLst/>
          </a:prstGeom>
          <a:solidFill>
            <a:schemeClr val="accent1"/>
          </a:solidFill>
          <a:ln>
            <a:solidFill>
              <a:schemeClr val="tx2"/>
            </a:solidFill>
          </a:ln>
        </p:spPr>
        <p:txBody>
          <a:bodyPr wrap="square" rtlCol="0">
            <a:spAutoFit/>
          </a:bodyPr>
          <a:lstStyle/>
          <a:p>
            <a:pPr algn="ctr"/>
            <a:r>
              <a:rPr lang="en-US" sz="2400" b="1" dirty="0" err="1">
                <a:solidFill>
                  <a:schemeClr val="tx2"/>
                </a:solidFill>
              </a:rPr>
              <a:t>Tymor</a:t>
            </a:r>
            <a:r>
              <a:rPr lang="en-US" sz="2400" b="1" dirty="0">
                <a:solidFill>
                  <a:schemeClr val="tx2"/>
                </a:solidFill>
              </a:rPr>
              <a:t> 1 / Semester 1</a:t>
            </a:r>
          </a:p>
        </p:txBody>
      </p:sp>
    </p:spTree>
    <p:extLst>
      <p:ext uri="{BB962C8B-B14F-4D97-AF65-F5344CB8AC3E}">
        <p14:creationId xmlns:p14="http://schemas.microsoft.com/office/powerpoint/2010/main" val="249800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96AC2E-E7CE-1C40-99C0-6A20FC18DDFD}"/>
              </a:ext>
            </a:extLst>
          </p:cNvPr>
          <p:cNvSpPr txBox="1"/>
          <p:nvPr/>
        </p:nvSpPr>
        <p:spPr>
          <a:xfrm>
            <a:off x="787400" y="1555146"/>
            <a:ext cx="5207000" cy="3539430"/>
          </a:xfrm>
          <a:prstGeom prst="rect">
            <a:avLst/>
          </a:prstGeom>
          <a:solidFill>
            <a:schemeClr val="bg1"/>
          </a:solidFill>
          <a:ln w="76200">
            <a:solidFill>
              <a:schemeClr val="accent1"/>
            </a:solidFill>
          </a:ln>
        </p:spPr>
        <p:txBody>
          <a:bodyPr wrap="square" rtlCol="0">
            <a:spAutoFit/>
          </a:bodyPr>
          <a:lstStyle/>
          <a:p>
            <a:pPr algn="ctr"/>
            <a:r>
              <a:rPr lang="en-US" sz="2800" b="1" u="sng" dirty="0"/>
              <a:t>CRYFDERAU</a:t>
            </a:r>
          </a:p>
          <a:p>
            <a:pPr marL="457200" indent="-457200">
              <a:buFont typeface="Arial" panose="020B0604020202020204" pitchFamily="34" charset="0"/>
              <a:buChar char="•"/>
            </a:pPr>
            <a:r>
              <a:rPr lang="en-US" sz="2800" dirty="0" err="1">
                <a:solidFill>
                  <a:schemeClr val="tx2"/>
                </a:solidFill>
              </a:rPr>
              <a:t>ôl</a:t>
            </a:r>
            <a:r>
              <a:rPr lang="en-US" sz="2800" dirty="0">
                <a:solidFill>
                  <a:schemeClr val="tx2"/>
                </a:solidFill>
              </a:rPr>
              <a:t> </a:t>
            </a:r>
            <a:r>
              <a:rPr lang="en-US" sz="2800" dirty="0" err="1">
                <a:solidFill>
                  <a:schemeClr val="tx2"/>
                </a:solidFill>
              </a:rPr>
              <a:t>ymdrech</a:t>
            </a:r>
            <a:r>
              <a:rPr lang="en-US" sz="2800" dirty="0">
                <a:solidFill>
                  <a:schemeClr val="tx2"/>
                </a:solidFill>
              </a:rPr>
              <a:t> a </a:t>
            </a:r>
            <a:r>
              <a:rPr lang="en-US" sz="2800" dirty="0" err="1">
                <a:solidFill>
                  <a:schemeClr val="tx2"/>
                </a:solidFill>
              </a:rPr>
              <a:t>pharch</a:t>
            </a:r>
            <a:r>
              <a:rPr lang="en-US" sz="2800" dirty="0">
                <a:solidFill>
                  <a:schemeClr val="tx2"/>
                </a:solidFill>
              </a:rPr>
              <a:t> at y </a:t>
            </a:r>
            <a:r>
              <a:rPr lang="en-US" sz="2800" dirty="0" err="1">
                <a:solidFill>
                  <a:schemeClr val="tx2"/>
                </a:solidFill>
              </a:rPr>
              <a:t>gwaith</a:t>
            </a:r>
            <a:r>
              <a:rPr lang="en-US" sz="2800" dirty="0">
                <a:solidFill>
                  <a:schemeClr val="tx2"/>
                </a:solidFill>
              </a:rPr>
              <a:t>;</a:t>
            </a:r>
          </a:p>
          <a:p>
            <a:pPr marL="457200" indent="-457200">
              <a:buFont typeface="Arial" panose="020B0604020202020204" pitchFamily="34" charset="0"/>
              <a:buChar char="•"/>
            </a:pPr>
            <a:r>
              <a:rPr lang="en-US" sz="2800" dirty="0" err="1">
                <a:solidFill>
                  <a:schemeClr val="tx2"/>
                </a:solidFill>
              </a:rPr>
              <a:t>ffilmiau</a:t>
            </a:r>
            <a:r>
              <a:rPr lang="en-US" sz="2800" dirty="0">
                <a:solidFill>
                  <a:schemeClr val="tx2"/>
                </a:solidFill>
              </a:rPr>
              <a:t> o </a:t>
            </a:r>
            <a:r>
              <a:rPr lang="en-US" sz="2800" dirty="0" err="1">
                <a:solidFill>
                  <a:schemeClr val="tx2"/>
                </a:solidFill>
              </a:rPr>
              <a:t>ansawdd</a:t>
            </a:r>
            <a:r>
              <a:rPr lang="en-US" sz="2800" dirty="0">
                <a:solidFill>
                  <a:schemeClr val="tx2"/>
                </a:solidFill>
              </a:rPr>
              <a:t> da;</a:t>
            </a:r>
          </a:p>
          <a:p>
            <a:pPr marL="457200" indent="-457200">
              <a:buFont typeface="Arial" panose="020B0604020202020204" pitchFamily="34" charset="0"/>
              <a:buChar char="•"/>
            </a:pPr>
            <a:r>
              <a:rPr lang="en-US" sz="2800" dirty="0" err="1">
                <a:solidFill>
                  <a:schemeClr val="tx2"/>
                </a:solidFill>
              </a:rPr>
              <a:t>portffolios</a:t>
            </a:r>
            <a:r>
              <a:rPr lang="en-US" sz="2800" dirty="0">
                <a:solidFill>
                  <a:schemeClr val="tx2"/>
                </a:solidFill>
              </a:rPr>
              <a:t> </a:t>
            </a:r>
            <a:r>
              <a:rPr lang="en-US" sz="2800" dirty="0" err="1">
                <a:solidFill>
                  <a:schemeClr val="tx2"/>
                </a:solidFill>
              </a:rPr>
              <a:t>cyflawn</a:t>
            </a:r>
            <a:r>
              <a:rPr lang="en-US" sz="2800" dirty="0">
                <a:solidFill>
                  <a:schemeClr val="tx2"/>
                </a:solidFill>
              </a:rPr>
              <a:t> </a:t>
            </a:r>
            <a:r>
              <a:rPr lang="en-US" sz="2800" dirty="0" err="1">
                <a:solidFill>
                  <a:schemeClr val="tx2"/>
                </a:solidFill>
              </a:rPr>
              <a:t>ar</a:t>
            </a:r>
            <a:r>
              <a:rPr lang="en-US" sz="2800" dirty="0">
                <a:solidFill>
                  <a:schemeClr val="tx2"/>
                </a:solidFill>
              </a:rPr>
              <a:t> y </a:t>
            </a:r>
            <a:r>
              <a:rPr lang="en-US" sz="2800" dirty="0" err="1">
                <a:solidFill>
                  <a:schemeClr val="tx2"/>
                </a:solidFill>
              </a:rPr>
              <a:t>cyfan</a:t>
            </a:r>
            <a:r>
              <a:rPr lang="en-US" sz="2800" dirty="0">
                <a:solidFill>
                  <a:schemeClr val="tx2"/>
                </a:solidFill>
              </a:rPr>
              <a:t>;</a:t>
            </a:r>
          </a:p>
          <a:p>
            <a:pPr marL="457200" indent="-457200">
              <a:buFont typeface="Arial" panose="020B0604020202020204" pitchFamily="34" charset="0"/>
              <a:buChar char="•"/>
            </a:pPr>
            <a:r>
              <a:rPr lang="en-US" sz="2800" dirty="0" err="1">
                <a:solidFill>
                  <a:schemeClr val="tx2"/>
                </a:solidFill>
              </a:rPr>
              <a:t>hunanadfyfyriadau</a:t>
            </a:r>
            <a:r>
              <a:rPr lang="en-US" sz="2800" dirty="0">
                <a:solidFill>
                  <a:schemeClr val="tx2"/>
                </a:solidFill>
              </a:rPr>
              <a:t> o </a:t>
            </a:r>
            <a:r>
              <a:rPr lang="en-US" sz="2800" dirty="0" err="1">
                <a:solidFill>
                  <a:schemeClr val="tx2"/>
                </a:solidFill>
              </a:rPr>
              <a:t>safon</a:t>
            </a:r>
            <a:r>
              <a:rPr lang="en-US" sz="2800" dirty="0">
                <a:solidFill>
                  <a:schemeClr val="tx2"/>
                </a:solidFill>
              </a:rPr>
              <a:t>;</a:t>
            </a:r>
          </a:p>
          <a:p>
            <a:pPr marL="457200" indent="-457200">
              <a:buFont typeface="Arial" panose="020B0604020202020204" pitchFamily="34" charset="0"/>
              <a:buChar char="•"/>
            </a:pPr>
            <a:endParaRPr lang="en-US" sz="2800" dirty="0">
              <a:solidFill>
                <a:schemeClr val="tx2"/>
              </a:solidFill>
            </a:endParaRPr>
          </a:p>
          <a:p>
            <a:pPr marL="457200" indent="-457200">
              <a:buFont typeface="Arial" panose="020B0604020202020204" pitchFamily="34" charset="0"/>
              <a:buChar char="•"/>
            </a:pPr>
            <a:endParaRPr lang="en-US" sz="2800" dirty="0">
              <a:solidFill>
                <a:schemeClr val="tx2"/>
              </a:solidFill>
            </a:endParaRPr>
          </a:p>
        </p:txBody>
      </p:sp>
      <p:sp>
        <p:nvSpPr>
          <p:cNvPr id="8" name="TextBox 7">
            <a:extLst>
              <a:ext uri="{FF2B5EF4-FFF2-40B4-BE49-F238E27FC236}">
                <a16:creationId xmlns:a16="http://schemas.microsoft.com/office/drawing/2014/main" id="{D51B2F65-0C7B-8845-8B9A-8A7D29FF05EC}"/>
              </a:ext>
            </a:extLst>
          </p:cNvPr>
          <p:cNvSpPr txBox="1"/>
          <p:nvPr/>
        </p:nvSpPr>
        <p:spPr>
          <a:xfrm>
            <a:off x="6502400" y="1533231"/>
            <a:ext cx="5165398" cy="3539430"/>
          </a:xfrm>
          <a:prstGeom prst="rect">
            <a:avLst/>
          </a:prstGeom>
          <a:solidFill>
            <a:schemeClr val="bg1"/>
          </a:solidFill>
          <a:ln w="76200">
            <a:solidFill>
              <a:schemeClr val="accent1"/>
            </a:solidFill>
          </a:ln>
        </p:spPr>
        <p:txBody>
          <a:bodyPr wrap="square" rtlCol="0">
            <a:spAutoFit/>
          </a:bodyPr>
          <a:lstStyle/>
          <a:p>
            <a:pPr algn="ctr"/>
            <a:r>
              <a:rPr lang="en-US" sz="2800" b="1" u="sng" dirty="0"/>
              <a:t>STRONG POINTS</a:t>
            </a:r>
          </a:p>
          <a:p>
            <a:pPr marL="457200" indent="-457200">
              <a:buFont typeface="Arial" panose="020B0604020202020204" pitchFamily="34" charset="0"/>
              <a:buChar char="•"/>
            </a:pPr>
            <a:r>
              <a:rPr lang="en-US" sz="2800" dirty="0">
                <a:solidFill>
                  <a:schemeClr val="tx2"/>
                </a:solidFill>
              </a:rPr>
              <a:t>good effort and respect shown towards the tasks;</a:t>
            </a:r>
          </a:p>
          <a:p>
            <a:pPr marL="457200" indent="-457200">
              <a:buFont typeface="Arial" panose="020B0604020202020204" pitchFamily="34" charset="0"/>
              <a:buChar char="•"/>
            </a:pPr>
            <a:r>
              <a:rPr lang="en-US" sz="2800" dirty="0">
                <a:solidFill>
                  <a:schemeClr val="tx2"/>
                </a:solidFill>
              </a:rPr>
              <a:t>films of good quality;</a:t>
            </a:r>
          </a:p>
          <a:p>
            <a:pPr marL="457200" indent="-457200">
              <a:buFont typeface="Arial" panose="020B0604020202020204" pitchFamily="34" charset="0"/>
              <a:buChar char="•"/>
            </a:pPr>
            <a:r>
              <a:rPr lang="en-US" sz="2800" dirty="0">
                <a:solidFill>
                  <a:schemeClr val="tx2"/>
                </a:solidFill>
              </a:rPr>
              <a:t>most of the portfolios were complete;</a:t>
            </a:r>
          </a:p>
          <a:p>
            <a:pPr marL="457200" indent="-457200">
              <a:buFont typeface="Arial" panose="020B0604020202020204" pitchFamily="34" charset="0"/>
              <a:buChar char="•"/>
            </a:pPr>
            <a:r>
              <a:rPr lang="en-US" sz="2800" dirty="0">
                <a:solidFill>
                  <a:schemeClr val="tx2"/>
                </a:solidFill>
              </a:rPr>
              <a:t>self-evaluation of good standard;</a:t>
            </a:r>
          </a:p>
        </p:txBody>
      </p:sp>
      <p:sp>
        <p:nvSpPr>
          <p:cNvPr id="10" name="TextBox 9">
            <a:extLst>
              <a:ext uri="{FF2B5EF4-FFF2-40B4-BE49-F238E27FC236}">
                <a16:creationId xmlns:a16="http://schemas.microsoft.com/office/drawing/2014/main" id="{D2788E28-D29D-BE4A-A6D6-A93A64543C78}"/>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Aborth</a:t>
            </a:r>
            <a:r>
              <a:rPr lang="en-US" sz="3600" dirty="0">
                <a:solidFill>
                  <a:schemeClr val="bg1"/>
                </a:solidFill>
              </a:rPr>
              <a:t> </a:t>
            </a:r>
            <a:r>
              <a:rPr lang="en-US" sz="3600" dirty="0" err="1">
                <a:solidFill>
                  <a:schemeClr val="bg1"/>
                </a:solidFill>
              </a:rPr>
              <a:t>Portffolio</a:t>
            </a:r>
            <a:r>
              <a:rPr lang="en-US" sz="3600" dirty="0">
                <a:solidFill>
                  <a:schemeClr val="bg1"/>
                </a:solidFill>
              </a:rPr>
              <a:t> </a:t>
            </a:r>
            <a:r>
              <a:rPr lang="en-US" sz="3600" dirty="0" err="1">
                <a:solidFill>
                  <a:schemeClr val="bg1"/>
                </a:solidFill>
              </a:rPr>
              <a:t>Cymraeg</a:t>
            </a:r>
            <a:r>
              <a:rPr lang="en-US" sz="3600" dirty="0">
                <a:solidFill>
                  <a:schemeClr val="bg1"/>
                </a:solidFill>
              </a:rPr>
              <a:t>…</a:t>
            </a:r>
          </a:p>
          <a:p>
            <a:pPr algn="ctr"/>
            <a:r>
              <a:rPr lang="en-US" sz="3600" dirty="0">
                <a:solidFill>
                  <a:schemeClr val="bg1"/>
                </a:solidFill>
              </a:rPr>
              <a:t>Feedback on Welsh Portfolio…</a:t>
            </a:r>
          </a:p>
        </p:txBody>
      </p:sp>
      <p:pic>
        <p:nvPicPr>
          <p:cNvPr id="11" name="Picture 10">
            <a:extLst>
              <a:ext uri="{FF2B5EF4-FFF2-40B4-BE49-F238E27FC236}">
                <a16:creationId xmlns:a16="http://schemas.microsoft.com/office/drawing/2014/main" id="{6B8DB914-44FA-C346-BF66-BFD9845C2CD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395749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96AC2E-E7CE-1C40-99C0-6A20FC18DDFD}"/>
              </a:ext>
            </a:extLst>
          </p:cNvPr>
          <p:cNvSpPr txBox="1"/>
          <p:nvPr/>
        </p:nvSpPr>
        <p:spPr>
          <a:xfrm>
            <a:off x="196354" y="1449656"/>
            <a:ext cx="5721845" cy="4401205"/>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marL="457200" indent="-457200">
              <a:buFont typeface="Arial" panose="020B0604020202020204" pitchFamily="34" charset="0"/>
              <a:buChar char="•"/>
            </a:pPr>
            <a:r>
              <a:rPr lang="en-US" sz="2800" dirty="0" err="1">
                <a:solidFill>
                  <a:schemeClr val="tx2"/>
                </a:solidFill>
              </a:rPr>
              <a:t>Os</a:t>
            </a:r>
            <a:r>
              <a:rPr lang="en-US" sz="2800" dirty="0">
                <a:solidFill>
                  <a:schemeClr val="tx2"/>
                </a:solidFill>
              </a:rPr>
              <a:t> </a:t>
            </a:r>
            <a:r>
              <a:rPr lang="en-US" sz="2800" dirty="0" err="1">
                <a:solidFill>
                  <a:schemeClr val="tx2"/>
                </a:solidFill>
              </a:rPr>
              <a:t>nad</a:t>
            </a:r>
            <a:r>
              <a:rPr lang="en-US" sz="2800" dirty="0">
                <a:solidFill>
                  <a:schemeClr val="tx2"/>
                </a:solidFill>
              </a:rPr>
              <a:t> </a:t>
            </a:r>
            <a:r>
              <a:rPr lang="en-US" sz="2800" dirty="0" err="1">
                <a:solidFill>
                  <a:schemeClr val="tx2"/>
                </a:solidFill>
              </a:rPr>
              <a:t>oedd</a:t>
            </a:r>
            <a:r>
              <a:rPr lang="en-US" sz="2800" dirty="0">
                <a:solidFill>
                  <a:schemeClr val="tx2"/>
                </a:solidFill>
              </a:rPr>
              <a:t> </a:t>
            </a:r>
            <a:r>
              <a:rPr lang="en-US" sz="2800" dirty="0" err="1">
                <a:solidFill>
                  <a:schemeClr val="tx2"/>
                </a:solidFill>
              </a:rPr>
              <a:t>tysiolaeth</a:t>
            </a:r>
            <a:r>
              <a:rPr lang="en-US" sz="2800" dirty="0">
                <a:solidFill>
                  <a:schemeClr val="tx2"/>
                </a:solidFill>
              </a:rPr>
              <a:t> </a:t>
            </a:r>
            <a:r>
              <a:rPr lang="en-US" sz="2800" dirty="0" err="1">
                <a:solidFill>
                  <a:schemeClr val="tx2"/>
                </a:solidFill>
              </a:rPr>
              <a:t>wedi</a:t>
            </a:r>
            <a:r>
              <a:rPr lang="en-US" sz="2800" dirty="0">
                <a:solidFill>
                  <a:schemeClr val="tx2"/>
                </a:solidFill>
              </a:rPr>
              <a:t> </a:t>
            </a:r>
            <a:r>
              <a:rPr lang="en-US" sz="2800" dirty="0" err="1">
                <a:solidFill>
                  <a:schemeClr val="tx2"/>
                </a:solidFill>
              </a:rPr>
              <a:t>cael</a:t>
            </a:r>
            <a:r>
              <a:rPr lang="en-US" sz="2800" dirty="0">
                <a:solidFill>
                  <a:schemeClr val="tx2"/>
                </a:solidFill>
              </a:rPr>
              <a:t> </a:t>
            </a:r>
            <a:r>
              <a:rPr lang="en-US" sz="2800" dirty="0" err="1">
                <a:solidFill>
                  <a:schemeClr val="tx2"/>
                </a:solidFill>
              </a:rPr>
              <a:t>ei</a:t>
            </a:r>
            <a:r>
              <a:rPr lang="en-US" sz="2800" dirty="0">
                <a:solidFill>
                  <a:schemeClr val="tx2"/>
                </a:solidFill>
              </a:rPr>
              <a:t> </a:t>
            </a:r>
            <a:r>
              <a:rPr lang="en-US" sz="2800" dirty="0" err="1">
                <a:solidFill>
                  <a:schemeClr val="tx2"/>
                </a:solidFill>
              </a:rPr>
              <a:t>gyflwyno</a:t>
            </a:r>
            <a:r>
              <a:rPr lang="en-US" sz="2800" dirty="0">
                <a:solidFill>
                  <a:schemeClr val="tx2"/>
                </a:solidFill>
              </a:rPr>
              <a:t>, </a:t>
            </a:r>
            <a:r>
              <a:rPr lang="en-US" sz="2800" dirty="0" err="1">
                <a:solidFill>
                  <a:schemeClr val="tx2"/>
                </a:solidFill>
              </a:rPr>
              <a:t>doedden</a:t>
            </a:r>
            <a:r>
              <a:rPr lang="en-US" sz="2800" dirty="0">
                <a:solidFill>
                  <a:schemeClr val="tx2"/>
                </a:solidFill>
              </a:rPr>
              <a:t> </a:t>
            </a:r>
            <a:r>
              <a:rPr lang="en-US" sz="2800" dirty="0" err="1">
                <a:solidFill>
                  <a:schemeClr val="tx2"/>
                </a:solidFill>
              </a:rPr>
              <a:t>ni</a:t>
            </a:r>
            <a:r>
              <a:rPr lang="en-US" sz="2800" dirty="0">
                <a:solidFill>
                  <a:schemeClr val="tx2"/>
                </a:solidFill>
              </a:rPr>
              <a:t> </a:t>
            </a:r>
            <a:r>
              <a:rPr lang="en-US" sz="2800" dirty="0" err="1">
                <a:solidFill>
                  <a:schemeClr val="tx2"/>
                </a:solidFill>
              </a:rPr>
              <a:t>ddim</a:t>
            </a:r>
            <a:r>
              <a:rPr lang="en-US" sz="2800" dirty="0">
                <a:solidFill>
                  <a:schemeClr val="tx2"/>
                </a:solidFill>
              </a:rPr>
              <a:t> </a:t>
            </a:r>
            <a:r>
              <a:rPr lang="en-US" sz="2800" dirty="0" err="1">
                <a:solidFill>
                  <a:schemeClr val="tx2"/>
                </a:solidFill>
              </a:rPr>
              <a:t>yn</a:t>
            </a:r>
            <a:r>
              <a:rPr lang="en-US" sz="2800" dirty="0">
                <a:solidFill>
                  <a:schemeClr val="tx2"/>
                </a:solidFill>
              </a:rPr>
              <a:t> </a:t>
            </a:r>
            <a:r>
              <a:rPr lang="en-US" sz="2800" dirty="0" err="1">
                <a:solidFill>
                  <a:schemeClr val="tx2"/>
                </a:solidFill>
              </a:rPr>
              <a:t>medru</a:t>
            </a:r>
            <a:r>
              <a:rPr lang="en-US" sz="2800" dirty="0">
                <a:solidFill>
                  <a:schemeClr val="tx2"/>
                </a:solidFill>
              </a:rPr>
              <a:t> </a:t>
            </a:r>
            <a:r>
              <a:rPr lang="en-US" sz="2800" dirty="0" err="1">
                <a:solidFill>
                  <a:schemeClr val="tx2"/>
                </a:solidFill>
              </a:rPr>
              <a:t>rhoi</a:t>
            </a:r>
            <a:r>
              <a:rPr lang="en-US" sz="2800" dirty="0">
                <a:solidFill>
                  <a:schemeClr val="tx2"/>
                </a:solidFill>
              </a:rPr>
              <a:t> </a:t>
            </a:r>
            <a:r>
              <a:rPr lang="en-US" sz="2800" dirty="0" err="1">
                <a:solidFill>
                  <a:schemeClr val="tx2"/>
                </a:solidFill>
              </a:rPr>
              <a:t>lefel</a:t>
            </a:r>
            <a:r>
              <a:rPr lang="en-US" sz="2800" dirty="0">
                <a:solidFill>
                  <a:schemeClr val="tx2"/>
                </a:solidFill>
              </a:rPr>
              <a:t> </a:t>
            </a:r>
            <a:r>
              <a:rPr lang="en-US" sz="2800" dirty="0" err="1">
                <a:solidFill>
                  <a:schemeClr val="tx2"/>
                </a:solidFill>
              </a:rPr>
              <a:t>cyrhaeddiad</a:t>
            </a:r>
            <a:r>
              <a:rPr lang="en-US" sz="2800" dirty="0">
                <a:solidFill>
                  <a:schemeClr val="tx2"/>
                </a:solidFill>
              </a:rPr>
              <a:t>.</a:t>
            </a:r>
          </a:p>
          <a:p>
            <a:endParaRPr lang="en-US" sz="2800" dirty="0">
              <a:solidFill>
                <a:schemeClr val="tx2"/>
              </a:solidFill>
            </a:endParaRPr>
          </a:p>
          <a:p>
            <a:pPr marL="457200" indent="-457200">
              <a:buFont typeface="Arial" panose="020B0604020202020204" pitchFamily="34" charset="0"/>
              <a:buChar char="•"/>
            </a:pPr>
            <a:r>
              <a:rPr lang="en-US" sz="2800" dirty="0">
                <a:solidFill>
                  <a:schemeClr val="tx2"/>
                </a:solidFill>
              </a:rPr>
              <a:t>Dim </a:t>
            </a:r>
            <a:r>
              <a:rPr lang="en-US" sz="2800" dirty="0" err="1">
                <a:solidFill>
                  <a:schemeClr val="tx2"/>
                </a:solidFill>
              </a:rPr>
              <a:t>digon</a:t>
            </a:r>
            <a:r>
              <a:rPr lang="en-US" sz="2800" dirty="0">
                <a:solidFill>
                  <a:schemeClr val="tx2"/>
                </a:solidFill>
              </a:rPr>
              <a:t> o </a:t>
            </a:r>
            <a:r>
              <a:rPr lang="en-US" sz="2800" dirty="0" err="1">
                <a:solidFill>
                  <a:schemeClr val="tx2"/>
                </a:solidFill>
              </a:rPr>
              <a:t>Gymraeg</a:t>
            </a:r>
            <a:r>
              <a:rPr lang="en-US" sz="2800" dirty="0">
                <a:solidFill>
                  <a:schemeClr val="tx2"/>
                </a:solidFill>
              </a:rPr>
              <a:t>. </a:t>
            </a:r>
          </a:p>
          <a:p>
            <a:endParaRPr lang="en-US" sz="2800" dirty="0">
              <a:solidFill>
                <a:schemeClr val="tx2"/>
              </a:solidFill>
            </a:endParaRPr>
          </a:p>
          <a:p>
            <a:pPr marL="457200" indent="-457200">
              <a:buFont typeface="Arial" panose="020B0604020202020204" pitchFamily="34" charset="0"/>
              <a:buChar char="•"/>
            </a:pPr>
            <a:r>
              <a:rPr lang="en-US" sz="2800" dirty="0" err="1">
                <a:solidFill>
                  <a:schemeClr val="tx2"/>
                </a:solidFill>
              </a:rPr>
              <a:t>Gormod</a:t>
            </a:r>
            <a:r>
              <a:rPr lang="en-US" sz="2800" dirty="0">
                <a:solidFill>
                  <a:schemeClr val="tx2"/>
                </a:solidFill>
              </a:rPr>
              <a:t> o </a:t>
            </a:r>
            <a:r>
              <a:rPr lang="en-US" sz="2800" dirty="0" err="1">
                <a:solidFill>
                  <a:schemeClr val="tx2"/>
                </a:solidFill>
              </a:rPr>
              <a:t>gyfieithu</a:t>
            </a:r>
            <a:r>
              <a:rPr lang="en-US" sz="2800" dirty="0">
                <a:solidFill>
                  <a:schemeClr val="tx2"/>
                </a:solidFill>
              </a:rPr>
              <a:t> </a:t>
            </a:r>
            <a:r>
              <a:rPr lang="en-US" sz="2800" dirty="0" err="1">
                <a:solidFill>
                  <a:schemeClr val="tx2"/>
                </a:solidFill>
              </a:rPr>
              <a:t>o’r</a:t>
            </a:r>
            <a:r>
              <a:rPr lang="en-US" sz="2800" dirty="0">
                <a:solidFill>
                  <a:schemeClr val="tx2"/>
                </a:solidFill>
              </a:rPr>
              <a:t> </a:t>
            </a:r>
            <a:r>
              <a:rPr lang="en-US" sz="2800" dirty="0" err="1">
                <a:solidFill>
                  <a:schemeClr val="tx2"/>
                </a:solidFill>
              </a:rPr>
              <a:t>Gymraeg</a:t>
            </a:r>
            <a:r>
              <a:rPr lang="en-US" sz="2800" dirty="0">
                <a:solidFill>
                  <a:schemeClr val="tx2"/>
                </a:solidFill>
              </a:rPr>
              <a:t> </a:t>
            </a:r>
            <a:r>
              <a:rPr lang="en-US" sz="2800" dirty="0" err="1">
                <a:solidFill>
                  <a:schemeClr val="tx2"/>
                </a:solidFill>
              </a:rPr>
              <a:t>i’r</a:t>
            </a:r>
            <a:r>
              <a:rPr lang="en-US" sz="2800" dirty="0">
                <a:solidFill>
                  <a:schemeClr val="tx2"/>
                </a:solidFill>
              </a:rPr>
              <a:t> </a:t>
            </a:r>
            <a:r>
              <a:rPr lang="en-US" sz="2800" dirty="0" err="1">
                <a:solidFill>
                  <a:schemeClr val="tx2"/>
                </a:solidFill>
              </a:rPr>
              <a:t>Saesneg</a:t>
            </a:r>
            <a:r>
              <a:rPr lang="en-US" sz="2800" dirty="0">
                <a:solidFill>
                  <a:schemeClr val="tx2"/>
                </a:solidFill>
              </a:rPr>
              <a:t>.</a:t>
            </a:r>
          </a:p>
          <a:p>
            <a:pPr marL="457200" indent="-457200">
              <a:buFont typeface="Arial" panose="020B0604020202020204" pitchFamily="34" charset="0"/>
              <a:buChar char="•"/>
            </a:pPr>
            <a:endParaRPr lang="en-US" sz="2800" dirty="0">
              <a:solidFill>
                <a:schemeClr val="tx2"/>
              </a:solidFill>
            </a:endParaRP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3970318"/>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marL="457200" indent="-457200">
              <a:buFont typeface="Arial" panose="020B0604020202020204" pitchFamily="34" charset="0"/>
              <a:buChar char="•"/>
            </a:pPr>
            <a:r>
              <a:rPr lang="en-US" sz="2800" dirty="0">
                <a:solidFill>
                  <a:schemeClr val="tx2"/>
                </a:solidFill>
              </a:rPr>
              <a:t>We could not give a level when not enough evidence was presented.</a:t>
            </a:r>
          </a:p>
          <a:p>
            <a:endParaRPr lang="en-US" sz="2800" dirty="0">
              <a:solidFill>
                <a:schemeClr val="tx2"/>
              </a:solidFill>
            </a:endParaRPr>
          </a:p>
          <a:p>
            <a:pPr marL="457200" indent="-457200">
              <a:buFont typeface="Arial" panose="020B0604020202020204" pitchFamily="34" charset="0"/>
              <a:buChar char="•"/>
            </a:pPr>
            <a:r>
              <a:rPr lang="en-US" sz="2800" dirty="0">
                <a:solidFill>
                  <a:schemeClr val="tx2"/>
                </a:solidFill>
              </a:rPr>
              <a:t>Not enough Welsh.</a:t>
            </a:r>
          </a:p>
          <a:p>
            <a:pPr marL="457200" indent="-457200">
              <a:buFont typeface="Arial" panose="020B0604020202020204" pitchFamily="34" charset="0"/>
              <a:buChar char="•"/>
            </a:pPr>
            <a:endParaRPr lang="en-US" sz="2800" dirty="0">
              <a:solidFill>
                <a:schemeClr val="tx2"/>
              </a:solidFill>
            </a:endParaRPr>
          </a:p>
          <a:p>
            <a:pPr marL="457200" indent="-457200">
              <a:buFont typeface="Arial" panose="020B0604020202020204" pitchFamily="34" charset="0"/>
              <a:buChar char="•"/>
            </a:pPr>
            <a:r>
              <a:rPr lang="en-US" sz="2800" dirty="0">
                <a:solidFill>
                  <a:schemeClr val="tx2"/>
                </a:solidFill>
              </a:rPr>
              <a:t>Too much direct translation.</a:t>
            </a:r>
          </a:p>
          <a:p>
            <a:pPr marL="457200" indent="-457200">
              <a:buFont typeface="Arial" panose="020B0604020202020204" pitchFamily="34" charset="0"/>
              <a:buChar char="•"/>
            </a:pPr>
            <a:endParaRPr lang="en-US" sz="2800" b="1" u="sng" dirty="0"/>
          </a:p>
        </p:txBody>
      </p:sp>
      <p:sp>
        <p:nvSpPr>
          <p:cNvPr id="9" name="TextBox 8">
            <a:extLst>
              <a:ext uri="{FF2B5EF4-FFF2-40B4-BE49-F238E27FC236}">
                <a16:creationId xmlns:a16="http://schemas.microsoft.com/office/drawing/2014/main" id="{82A36E48-4333-4742-BAB3-604E9986BB5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Aborth</a:t>
            </a:r>
            <a:r>
              <a:rPr lang="en-US" sz="3600" dirty="0">
                <a:solidFill>
                  <a:schemeClr val="bg1"/>
                </a:solidFill>
              </a:rPr>
              <a:t> </a:t>
            </a:r>
            <a:r>
              <a:rPr lang="en-US" sz="3600" dirty="0" err="1">
                <a:solidFill>
                  <a:schemeClr val="bg1"/>
                </a:solidFill>
              </a:rPr>
              <a:t>Portffolio</a:t>
            </a:r>
            <a:r>
              <a:rPr lang="en-US" sz="3600" dirty="0">
                <a:solidFill>
                  <a:schemeClr val="bg1"/>
                </a:solidFill>
              </a:rPr>
              <a:t> </a:t>
            </a:r>
            <a:r>
              <a:rPr lang="en-US" sz="3600" dirty="0" err="1">
                <a:solidFill>
                  <a:schemeClr val="bg1"/>
                </a:solidFill>
              </a:rPr>
              <a:t>Cymraeg</a:t>
            </a:r>
            <a:r>
              <a:rPr lang="en-US" sz="3600" dirty="0">
                <a:solidFill>
                  <a:schemeClr val="bg1"/>
                </a:solidFill>
              </a:rPr>
              <a:t>…</a:t>
            </a:r>
          </a:p>
          <a:p>
            <a:pPr algn="ctr"/>
            <a:r>
              <a:rPr lang="en-US" sz="3600" dirty="0">
                <a:solidFill>
                  <a:schemeClr val="bg1"/>
                </a:solidFill>
              </a:rPr>
              <a:t>Feedback on Welsh Portfolio…</a:t>
            </a:r>
          </a:p>
        </p:txBody>
      </p:sp>
      <p:pic>
        <p:nvPicPr>
          <p:cNvPr id="10" name="Picture 9">
            <a:extLst>
              <a:ext uri="{FF2B5EF4-FFF2-40B4-BE49-F238E27FC236}">
                <a16:creationId xmlns:a16="http://schemas.microsoft.com/office/drawing/2014/main" id="{7AD7737D-0FE8-C642-9C0C-75B373E9214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646055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96AC2E-E7CE-1C40-99C0-6A20FC18DDFD}"/>
              </a:ext>
            </a:extLst>
          </p:cNvPr>
          <p:cNvSpPr txBox="1"/>
          <p:nvPr/>
        </p:nvSpPr>
        <p:spPr>
          <a:xfrm>
            <a:off x="196354" y="1449656"/>
            <a:ext cx="5721845" cy="3108543"/>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algn="ctr"/>
            <a:endParaRPr lang="en-US" sz="2800" b="1" u="sng" dirty="0"/>
          </a:p>
          <a:p>
            <a:pPr marL="457200" indent="-457200">
              <a:buFont typeface="Arial" panose="020B0604020202020204" pitchFamily="34" charset="0"/>
              <a:buChar char="•"/>
            </a:pPr>
            <a:r>
              <a:rPr lang="en-US" sz="2800" dirty="0" err="1">
                <a:solidFill>
                  <a:schemeClr val="tx2"/>
                </a:solidFill>
              </a:rPr>
              <a:t>Angen</a:t>
            </a:r>
            <a:r>
              <a:rPr lang="en-US" sz="2800" dirty="0">
                <a:solidFill>
                  <a:schemeClr val="tx2"/>
                </a:solidFill>
              </a:rPr>
              <a:t> </a:t>
            </a:r>
            <a:r>
              <a:rPr lang="en-US" sz="2800" dirty="0" err="1">
                <a:solidFill>
                  <a:schemeClr val="tx2"/>
                </a:solidFill>
              </a:rPr>
              <a:t>mwy</a:t>
            </a:r>
            <a:r>
              <a:rPr lang="en-US" sz="2800" dirty="0">
                <a:solidFill>
                  <a:schemeClr val="tx2"/>
                </a:solidFill>
              </a:rPr>
              <a:t> o </a:t>
            </a:r>
            <a:r>
              <a:rPr lang="en-US" sz="2800" dirty="0" err="1">
                <a:solidFill>
                  <a:schemeClr val="tx2"/>
                </a:solidFill>
              </a:rPr>
              <a:t>dystiolaeth</a:t>
            </a:r>
            <a:r>
              <a:rPr lang="en-US" sz="2800" dirty="0">
                <a:solidFill>
                  <a:schemeClr val="tx2"/>
                </a:solidFill>
              </a:rPr>
              <a:t> </a:t>
            </a:r>
            <a:r>
              <a:rPr lang="en-US" sz="2800" dirty="0" err="1">
                <a:solidFill>
                  <a:schemeClr val="tx2"/>
                </a:solidFill>
              </a:rPr>
              <a:t>o’r</a:t>
            </a:r>
            <a:r>
              <a:rPr lang="en-US" sz="2800" dirty="0">
                <a:solidFill>
                  <a:schemeClr val="tx2"/>
                </a:solidFill>
              </a:rPr>
              <a:t> </a:t>
            </a:r>
            <a:r>
              <a:rPr lang="en-US" sz="2800" dirty="0" err="1">
                <a:solidFill>
                  <a:schemeClr val="tx2"/>
                </a:solidFill>
              </a:rPr>
              <a:t>sgiliau</a:t>
            </a:r>
            <a:r>
              <a:rPr lang="en-US" sz="2800" dirty="0">
                <a:solidFill>
                  <a:schemeClr val="tx2"/>
                </a:solidFill>
              </a:rPr>
              <a:t> </a:t>
            </a:r>
            <a:r>
              <a:rPr lang="en-US" sz="2800" dirty="0" err="1">
                <a:solidFill>
                  <a:schemeClr val="tx2"/>
                </a:solidFill>
              </a:rPr>
              <a:t>unigol</a:t>
            </a:r>
            <a:r>
              <a:rPr lang="en-US" sz="2800" dirty="0">
                <a:solidFill>
                  <a:schemeClr val="tx2"/>
                </a:solidFill>
              </a:rPr>
              <a:t> </a:t>
            </a:r>
            <a:r>
              <a:rPr lang="en-US" sz="2800" dirty="0" err="1">
                <a:solidFill>
                  <a:schemeClr val="tx2"/>
                </a:solidFill>
              </a:rPr>
              <a:t>Llafar</a:t>
            </a:r>
            <a:r>
              <a:rPr lang="en-US" sz="2800" dirty="0">
                <a:solidFill>
                  <a:schemeClr val="tx2"/>
                </a:solidFill>
              </a:rPr>
              <a:t>, </a:t>
            </a:r>
            <a:r>
              <a:rPr lang="en-US" sz="2800" dirty="0" err="1">
                <a:solidFill>
                  <a:schemeClr val="tx2"/>
                </a:solidFill>
              </a:rPr>
              <a:t>Gwrando</a:t>
            </a:r>
            <a:r>
              <a:rPr lang="en-US" sz="2800" dirty="0">
                <a:solidFill>
                  <a:schemeClr val="tx2"/>
                </a:solidFill>
              </a:rPr>
              <a:t> a </a:t>
            </a:r>
            <a:r>
              <a:rPr lang="en-US" sz="2800" dirty="0" err="1">
                <a:solidFill>
                  <a:schemeClr val="tx2"/>
                </a:solidFill>
              </a:rPr>
              <a:t>Darllen</a:t>
            </a:r>
            <a:r>
              <a:rPr lang="en-US" sz="2800" dirty="0">
                <a:solidFill>
                  <a:schemeClr val="tx2"/>
                </a:solidFill>
              </a:rPr>
              <a:t>.</a:t>
            </a:r>
          </a:p>
          <a:p>
            <a:pPr marL="457200" indent="-457200">
              <a:buFont typeface="Arial" panose="020B0604020202020204" pitchFamily="34" charset="0"/>
              <a:buChar char="•"/>
            </a:pPr>
            <a:endParaRPr lang="en-US" sz="2800" dirty="0">
              <a:solidFill>
                <a:schemeClr val="tx2"/>
              </a:solidFill>
            </a:endParaRPr>
          </a:p>
          <a:p>
            <a:pPr marL="457200" indent="-457200">
              <a:buFont typeface="Arial" panose="020B0604020202020204" pitchFamily="34" charset="0"/>
              <a:buChar char="•"/>
            </a:pPr>
            <a:endParaRPr lang="en-US" sz="2800" dirty="0">
              <a:solidFill>
                <a:schemeClr val="tx2"/>
              </a:solidFill>
            </a:endParaRP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3108543"/>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algn="ctr"/>
            <a:endParaRPr lang="en-US" sz="2800" b="1" u="sng" dirty="0"/>
          </a:p>
          <a:p>
            <a:pPr marL="457200" indent="-457200">
              <a:buFont typeface="Arial" panose="020B0604020202020204" pitchFamily="34" charset="0"/>
              <a:buChar char="•"/>
            </a:pPr>
            <a:r>
              <a:rPr lang="en-US" sz="2800" dirty="0">
                <a:solidFill>
                  <a:schemeClr val="tx2"/>
                </a:solidFill>
              </a:rPr>
              <a:t>More evidence needed of individual skills, e.g. Speaking, Listening and Reading.</a:t>
            </a:r>
          </a:p>
          <a:p>
            <a:pPr marL="457200" indent="-457200">
              <a:buFont typeface="Arial" panose="020B0604020202020204" pitchFamily="34" charset="0"/>
              <a:buChar char="•"/>
            </a:pPr>
            <a:endParaRPr lang="en-US" sz="2800" b="1" u="sng" dirty="0">
              <a:solidFill>
                <a:srgbClr val="FF0000"/>
              </a:solidFill>
            </a:endParaRPr>
          </a:p>
          <a:p>
            <a:pPr marL="457200" indent="-457200">
              <a:buFont typeface="Arial" panose="020B0604020202020204" pitchFamily="34" charset="0"/>
              <a:buChar char="•"/>
            </a:pPr>
            <a:endParaRPr lang="en-US" sz="2800" b="1" u="sng" dirty="0"/>
          </a:p>
        </p:txBody>
      </p:sp>
      <p:sp>
        <p:nvSpPr>
          <p:cNvPr id="9" name="TextBox 8">
            <a:extLst>
              <a:ext uri="{FF2B5EF4-FFF2-40B4-BE49-F238E27FC236}">
                <a16:creationId xmlns:a16="http://schemas.microsoft.com/office/drawing/2014/main" id="{82A36E48-4333-4742-BAB3-604E9986BB5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Aborth</a:t>
            </a:r>
            <a:r>
              <a:rPr lang="en-US" sz="3600" dirty="0">
                <a:solidFill>
                  <a:schemeClr val="bg1"/>
                </a:solidFill>
              </a:rPr>
              <a:t> </a:t>
            </a:r>
            <a:r>
              <a:rPr lang="en-US" sz="3600" dirty="0" err="1">
                <a:solidFill>
                  <a:schemeClr val="bg1"/>
                </a:solidFill>
              </a:rPr>
              <a:t>Portffolio</a:t>
            </a:r>
            <a:r>
              <a:rPr lang="en-US" sz="3600" dirty="0">
                <a:solidFill>
                  <a:schemeClr val="bg1"/>
                </a:solidFill>
              </a:rPr>
              <a:t> </a:t>
            </a:r>
            <a:r>
              <a:rPr lang="en-US" sz="3600" dirty="0" err="1">
                <a:solidFill>
                  <a:schemeClr val="bg1"/>
                </a:solidFill>
              </a:rPr>
              <a:t>Cymraeg</a:t>
            </a:r>
            <a:r>
              <a:rPr lang="en-US" sz="3600" dirty="0">
                <a:solidFill>
                  <a:schemeClr val="bg1"/>
                </a:solidFill>
              </a:rPr>
              <a:t>…</a:t>
            </a:r>
          </a:p>
          <a:p>
            <a:pPr algn="ctr"/>
            <a:r>
              <a:rPr lang="en-US" sz="3600" dirty="0">
                <a:solidFill>
                  <a:schemeClr val="bg1"/>
                </a:solidFill>
              </a:rPr>
              <a:t>Feedback on Welsh Portfolio…</a:t>
            </a:r>
          </a:p>
        </p:txBody>
      </p:sp>
      <p:pic>
        <p:nvPicPr>
          <p:cNvPr id="10" name="Picture 9">
            <a:extLst>
              <a:ext uri="{FF2B5EF4-FFF2-40B4-BE49-F238E27FC236}">
                <a16:creationId xmlns:a16="http://schemas.microsoft.com/office/drawing/2014/main" id="{7AD7737D-0FE8-C642-9C0C-75B373E9214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247005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3"/>
          <a:stretch>
            <a:fillRect/>
          </a:stretch>
        </p:blipFill>
        <p:spPr>
          <a:xfrm>
            <a:off x="2036585" y="132629"/>
            <a:ext cx="8495964" cy="5723048"/>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14888" y="206235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195238" y="277091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30582" y="3811979"/>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30582" y="478377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20639"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508713"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05469" y="2519265"/>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75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3"/>
          <a:stretch>
            <a:fillRect/>
          </a:stretch>
        </p:blipFill>
        <p:spPr>
          <a:xfrm>
            <a:off x="1565030" y="492701"/>
            <a:ext cx="9479769" cy="5511037"/>
          </a:xfrm>
          <a:prstGeom prst="rect">
            <a:avLst/>
          </a:prstGeom>
        </p:spPr>
      </p:pic>
      <p:sp>
        <p:nvSpPr>
          <p:cNvPr id="2" name="10-Point Star 1">
            <a:extLst>
              <a:ext uri="{FF2B5EF4-FFF2-40B4-BE49-F238E27FC236}">
                <a16:creationId xmlns:a16="http://schemas.microsoft.com/office/drawing/2014/main" id="{D33624C6-30DD-3B46-B829-5F36BB2BA6C7}"/>
              </a:ext>
            </a:extLst>
          </p:cNvPr>
          <p:cNvSpPr/>
          <p:nvPr/>
        </p:nvSpPr>
        <p:spPr>
          <a:xfrm>
            <a:off x="203200" y="321733"/>
            <a:ext cx="2048933" cy="1625600"/>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Original version by </a:t>
            </a:r>
            <a:r>
              <a:rPr lang="en-US" dirty="0" err="1"/>
              <a:t>Rhagoriaith</a:t>
            </a:r>
            <a:r>
              <a:rPr lang="en-US" dirty="0"/>
              <a:t> </a:t>
            </a:r>
          </a:p>
        </p:txBody>
      </p:sp>
    </p:spTree>
    <p:extLst>
      <p:ext uri="{BB962C8B-B14F-4D97-AF65-F5344CB8AC3E}">
        <p14:creationId xmlns:p14="http://schemas.microsoft.com/office/powerpoint/2010/main" val="548680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3"/>
          <a:stretch>
            <a:fillRect/>
          </a:stretch>
        </p:blipFill>
        <p:spPr>
          <a:xfrm>
            <a:off x="400050" y="1054100"/>
            <a:ext cx="11391900" cy="4749800"/>
          </a:xfrm>
          <a:prstGeom prst="rect">
            <a:avLst/>
          </a:prstGeom>
        </p:spPr>
      </p:pic>
    </p:spTree>
    <p:extLst>
      <p:ext uri="{BB962C8B-B14F-4D97-AF65-F5344CB8AC3E}">
        <p14:creationId xmlns:p14="http://schemas.microsoft.com/office/powerpoint/2010/main" val="471302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3"/>
          <a:stretch>
            <a:fillRect/>
          </a:stretch>
        </p:blipFill>
        <p:spPr>
          <a:xfrm>
            <a:off x="965200" y="251365"/>
            <a:ext cx="10261600" cy="5752373"/>
          </a:xfrm>
          <a:prstGeom prst="rect">
            <a:avLst/>
          </a:prstGeom>
        </p:spPr>
      </p:pic>
    </p:spTree>
    <p:extLst>
      <p:ext uri="{BB962C8B-B14F-4D97-AF65-F5344CB8AC3E}">
        <p14:creationId xmlns:p14="http://schemas.microsoft.com/office/powerpoint/2010/main" val="3378078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Eleni …  </a:t>
            </a:r>
            <a:r>
              <a:rPr lang="en-US" sz="3600" i="1" dirty="0">
                <a:solidFill>
                  <a:schemeClr val="bg1"/>
                </a:solidFill>
              </a:rPr>
              <a:t>This year…</a:t>
            </a:r>
          </a:p>
        </p:txBody>
      </p:sp>
      <p:sp>
        <p:nvSpPr>
          <p:cNvPr id="5" name="TextBox 4">
            <a:extLst>
              <a:ext uri="{FF2B5EF4-FFF2-40B4-BE49-F238E27FC236}">
                <a16:creationId xmlns:a16="http://schemas.microsoft.com/office/drawing/2014/main" id="{9E63EA42-35FF-9A46-822B-EA769CF41395}"/>
              </a:ext>
            </a:extLst>
          </p:cNvPr>
          <p:cNvSpPr txBox="1"/>
          <p:nvPr/>
        </p:nvSpPr>
        <p:spPr>
          <a:xfrm>
            <a:off x="382335" y="1031202"/>
            <a:ext cx="5417636"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solidFill>
                  <a:schemeClr val="tx2"/>
                </a:solidFill>
              </a:rPr>
              <a:t>Cadwch</a:t>
            </a:r>
            <a:r>
              <a:rPr lang="en-US" sz="2800" dirty="0">
                <a:solidFill>
                  <a:schemeClr val="tx2"/>
                </a:solidFill>
              </a:rPr>
              <a:t> </a:t>
            </a:r>
            <a:r>
              <a:rPr lang="en-US" sz="2800" dirty="0" err="1">
                <a:solidFill>
                  <a:schemeClr val="tx2"/>
                </a:solidFill>
              </a:rPr>
              <a:t>dystiolaeth</a:t>
            </a:r>
            <a:r>
              <a:rPr lang="en-US" sz="2800" dirty="0">
                <a:solidFill>
                  <a:schemeClr val="tx2"/>
                </a:solidFill>
              </a:rPr>
              <a:t> o </a:t>
            </a:r>
            <a:r>
              <a:rPr lang="en-US" sz="2800" dirty="0" err="1">
                <a:solidFill>
                  <a:schemeClr val="tx2"/>
                </a:solidFill>
              </a:rPr>
              <a:t>sut</a:t>
            </a:r>
            <a:r>
              <a:rPr lang="en-US" sz="2800" dirty="0">
                <a:solidFill>
                  <a:schemeClr val="tx2"/>
                </a:solidFill>
              </a:rPr>
              <a:t> </a:t>
            </a:r>
            <a:r>
              <a:rPr lang="en-US" sz="2800" dirty="0" err="1">
                <a:solidFill>
                  <a:schemeClr val="tx2"/>
                </a:solidFill>
              </a:rPr>
              <a:t>rydych</a:t>
            </a:r>
            <a:r>
              <a:rPr lang="en-US" sz="2800" dirty="0">
                <a:solidFill>
                  <a:schemeClr val="tx2"/>
                </a:solidFill>
              </a:rPr>
              <a:t> </a:t>
            </a:r>
            <a:r>
              <a:rPr lang="en-US" sz="2800" dirty="0" err="1">
                <a:solidFill>
                  <a:schemeClr val="tx2"/>
                </a:solidFill>
              </a:rPr>
              <a:t>chi’n</a:t>
            </a:r>
            <a:r>
              <a:rPr lang="en-US" sz="2800" dirty="0">
                <a:solidFill>
                  <a:schemeClr val="tx2"/>
                </a:solidFill>
              </a:rPr>
              <a:t> </a:t>
            </a:r>
            <a:r>
              <a:rPr lang="en-US" sz="2800" dirty="0" err="1">
                <a:solidFill>
                  <a:schemeClr val="tx2"/>
                </a:solidFill>
              </a:rPr>
              <a:t>datblygu</a:t>
            </a:r>
            <a:r>
              <a:rPr lang="en-US" sz="2800" dirty="0">
                <a:solidFill>
                  <a:schemeClr val="tx2"/>
                </a:solidFill>
              </a:rPr>
              <a:t> </a:t>
            </a:r>
            <a:r>
              <a:rPr lang="en-US" sz="2800" dirty="0" err="1">
                <a:solidFill>
                  <a:schemeClr val="tx2"/>
                </a:solidFill>
              </a:rPr>
              <a:t>pob</a:t>
            </a:r>
            <a:r>
              <a:rPr lang="en-US" sz="2800" dirty="0">
                <a:solidFill>
                  <a:schemeClr val="tx2"/>
                </a:solidFill>
              </a:rPr>
              <a:t> un </a:t>
            </a:r>
            <a:r>
              <a:rPr lang="en-US" sz="2800" dirty="0" err="1">
                <a:solidFill>
                  <a:schemeClr val="tx2"/>
                </a:solidFill>
              </a:rPr>
              <a:t>o’r</a:t>
            </a:r>
            <a:r>
              <a:rPr lang="en-US" sz="2800" dirty="0">
                <a:solidFill>
                  <a:schemeClr val="tx2"/>
                </a:solidFill>
              </a:rPr>
              <a:t> </a:t>
            </a:r>
            <a:r>
              <a:rPr lang="en-US" sz="2800" dirty="0" err="1">
                <a:solidFill>
                  <a:schemeClr val="tx2"/>
                </a:solidFill>
              </a:rPr>
              <a:t>sgiliau</a:t>
            </a:r>
            <a:r>
              <a:rPr lang="en-US" sz="2800" dirty="0">
                <a:solidFill>
                  <a:schemeClr val="tx2"/>
                </a:solidFill>
              </a:rPr>
              <a:t> </a:t>
            </a:r>
            <a:r>
              <a:rPr lang="en-US" sz="2800" dirty="0" err="1">
                <a:solidFill>
                  <a:schemeClr val="tx2"/>
                </a:solidFill>
              </a:rPr>
              <a:t>iaith</a:t>
            </a:r>
            <a:r>
              <a:rPr lang="en-US" sz="2800" dirty="0">
                <a:solidFill>
                  <a:schemeClr val="tx2"/>
                </a:solidFill>
              </a:rPr>
              <a:t> </a:t>
            </a:r>
            <a:r>
              <a:rPr lang="en-US" sz="2800" dirty="0" err="1">
                <a:solidFill>
                  <a:schemeClr val="tx2"/>
                </a:solidFill>
              </a:rPr>
              <a:t>canlynol</a:t>
            </a:r>
            <a:r>
              <a:rPr lang="en-US" sz="2800" dirty="0">
                <a:solidFill>
                  <a:schemeClr val="tx2"/>
                </a:solidFill>
              </a:rPr>
              <a:t>:</a:t>
            </a:r>
          </a:p>
          <a:p>
            <a:pPr lvl="2"/>
            <a:r>
              <a:rPr lang="en-US" sz="2800" dirty="0">
                <a:solidFill>
                  <a:schemeClr val="tx2"/>
                </a:solidFill>
              </a:rPr>
              <a:t>1. </a:t>
            </a:r>
            <a:r>
              <a:rPr lang="en-US" sz="2800" dirty="0" err="1">
                <a:solidFill>
                  <a:schemeClr val="tx2"/>
                </a:solidFill>
              </a:rPr>
              <a:t>Llafar</a:t>
            </a:r>
            <a:endParaRPr lang="en-US" sz="2800" dirty="0">
              <a:solidFill>
                <a:schemeClr val="tx2"/>
              </a:solidFill>
            </a:endParaRPr>
          </a:p>
          <a:p>
            <a:pPr lvl="2"/>
            <a:r>
              <a:rPr lang="en-US" sz="2800" dirty="0">
                <a:solidFill>
                  <a:schemeClr val="tx2"/>
                </a:solidFill>
              </a:rPr>
              <a:t>2. </a:t>
            </a:r>
            <a:r>
              <a:rPr lang="en-US" sz="2800" dirty="0" err="1">
                <a:solidFill>
                  <a:schemeClr val="tx2"/>
                </a:solidFill>
              </a:rPr>
              <a:t>Gwrando</a:t>
            </a:r>
            <a:endParaRPr lang="en-US" sz="2800" dirty="0">
              <a:solidFill>
                <a:schemeClr val="tx2"/>
              </a:solidFill>
            </a:endParaRPr>
          </a:p>
          <a:p>
            <a:pPr lvl="2"/>
            <a:r>
              <a:rPr lang="en-US" sz="2800" dirty="0">
                <a:solidFill>
                  <a:schemeClr val="tx2"/>
                </a:solidFill>
              </a:rPr>
              <a:t>3. </a:t>
            </a:r>
            <a:r>
              <a:rPr lang="en-US" sz="2800" dirty="0" err="1">
                <a:solidFill>
                  <a:schemeClr val="tx2"/>
                </a:solidFill>
              </a:rPr>
              <a:t>Darllen</a:t>
            </a:r>
            <a:r>
              <a:rPr lang="en-US" sz="2800" dirty="0">
                <a:solidFill>
                  <a:schemeClr val="tx2"/>
                </a:solidFill>
              </a:rPr>
              <a:t> </a:t>
            </a:r>
          </a:p>
          <a:p>
            <a:pPr lvl="2"/>
            <a:r>
              <a:rPr lang="en-US" sz="2800" dirty="0">
                <a:solidFill>
                  <a:schemeClr val="tx2"/>
                </a:solidFill>
              </a:rPr>
              <a:t>4. </a:t>
            </a:r>
            <a:r>
              <a:rPr lang="en-US" sz="2800" dirty="0" err="1">
                <a:solidFill>
                  <a:schemeClr val="tx2"/>
                </a:solidFill>
              </a:rPr>
              <a:t>Ysgrifennu</a:t>
            </a:r>
            <a:endParaRPr lang="en-US" sz="2800" dirty="0">
              <a:solidFill>
                <a:schemeClr val="tx2"/>
              </a:solidFill>
            </a:endParaRPr>
          </a:p>
          <a:p>
            <a:endParaRPr lang="en-US" sz="2800" b="1" u="sng" dirty="0"/>
          </a:p>
        </p:txBody>
      </p:sp>
      <p:sp>
        <p:nvSpPr>
          <p:cNvPr id="7" name="TextBox 6">
            <a:extLst>
              <a:ext uri="{FF2B5EF4-FFF2-40B4-BE49-F238E27FC236}">
                <a16:creationId xmlns:a16="http://schemas.microsoft.com/office/drawing/2014/main" id="{D28636E6-1B34-5040-B90B-F881F2EA5B7D}"/>
              </a:ext>
            </a:extLst>
          </p:cNvPr>
          <p:cNvSpPr txBox="1"/>
          <p:nvPr/>
        </p:nvSpPr>
        <p:spPr>
          <a:xfrm>
            <a:off x="6357690" y="1031202"/>
            <a:ext cx="5417636" cy="3600986"/>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a:solidFill>
                  <a:schemeClr val="tx2"/>
                </a:solidFill>
              </a:rPr>
              <a:t>Keep evidence of how you develop each of the following language skills:</a:t>
            </a:r>
          </a:p>
          <a:p>
            <a:r>
              <a:rPr lang="en-US" sz="2800" dirty="0">
                <a:solidFill>
                  <a:schemeClr val="tx2"/>
                </a:solidFill>
              </a:rPr>
              <a:t>		1. Speaking</a:t>
            </a:r>
          </a:p>
          <a:p>
            <a:r>
              <a:rPr lang="en-US" sz="2800" dirty="0">
                <a:solidFill>
                  <a:schemeClr val="tx2"/>
                </a:solidFill>
              </a:rPr>
              <a:t>		2. Listening</a:t>
            </a:r>
          </a:p>
          <a:p>
            <a:r>
              <a:rPr lang="en-US" sz="2800" dirty="0">
                <a:solidFill>
                  <a:schemeClr val="tx2"/>
                </a:solidFill>
              </a:rPr>
              <a:t>		3. Reading</a:t>
            </a:r>
          </a:p>
          <a:p>
            <a:r>
              <a:rPr lang="en-US" sz="2800" dirty="0">
                <a:solidFill>
                  <a:schemeClr val="tx2"/>
                </a:solidFill>
              </a:rPr>
              <a:t>		4. Writing</a:t>
            </a:r>
          </a:p>
          <a:p>
            <a:pPr marL="457200" indent="-457200">
              <a:buFont typeface="Arial" panose="020B0604020202020204" pitchFamily="34" charset="0"/>
              <a:buChar char="•"/>
            </a:pPr>
            <a:endParaRPr lang="en-US" sz="3200" dirty="0">
              <a:solidFill>
                <a:schemeClr val="tx2"/>
              </a:solidFill>
            </a:endParaRP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006395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46A26281-8770-0249-A9A0-1B496DC2316C}"/>
              </a:ext>
            </a:extLst>
          </p:cNvPr>
          <p:cNvPicPr>
            <a:picLocks noChangeAspect="1"/>
          </p:cNvPicPr>
          <p:nvPr/>
        </p:nvPicPr>
        <p:blipFill>
          <a:blip r:embed="rId4"/>
          <a:stretch>
            <a:fillRect/>
          </a:stretch>
        </p:blipFill>
        <p:spPr>
          <a:xfrm>
            <a:off x="929532" y="1706123"/>
            <a:ext cx="3251200" cy="3251200"/>
          </a:xfrm>
          <a:prstGeom prst="rect">
            <a:avLst/>
          </a:prstGeom>
        </p:spPr>
      </p:pic>
      <p:pic>
        <p:nvPicPr>
          <p:cNvPr id="6" name="Picture 5">
            <a:extLst>
              <a:ext uri="{FF2B5EF4-FFF2-40B4-BE49-F238E27FC236}">
                <a16:creationId xmlns:a16="http://schemas.microsoft.com/office/drawing/2014/main" id="{E363FAEF-F2B5-2144-9B0A-E36257D2D3C5}"/>
              </a:ext>
            </a:extLst>
          </p:cNvPr>
          <p:cNvPicPr>
            <a:picLocks noChangeAspect="1"/>
          </p:cNvPicPr>
          <p:nvPr/>
        </p:nvPicPr>
        <p:blipFill>
          <a:blip r:embed="rId5"/>
          <a:stretch>
            <a:fillRect/>
          </a:stretch>
        </p:blipFill>
        <p:spPr>
          <a:xfrm>
            <a:off x="5080000" y="2413000"/>
            <a:ext cx="2032000" cy="2032000"/>
          </a:xfrm>
          <a:prstGeom prst="rect">
            <a:avLst/>
          </a:prstGeom>
        </p:spPr>
      </p:pic>
      <p:pic>
        <p:nvPicPr>
          <p:cNvPr id="9" name="Picture 8">
            <a:extLst>
              <a:ext uri="{FF2B5EF4-FFF2-40B4-BE49-F238E27FC236}">
                <a16:creationId xmlns:a16="http://schemas.microsoft.com/office/drawing/2014/main" id="{977AEDDE-B882-964D-A7F5-B6EC96FB66A2}"/>
              </a:ext>
            </a:extLst>
          </p:cNvPr>
          <p:cNvPicPr>
            <a:picLocks noChangeAspect="1"/>
          </p:cNvPicPr>
          <p:nvPr/>
        </p:nvPicPr>
        <p:blipFill>
          <a:blip r:embed="rId6"/>
          <a:stretch>
            <a:fillRect/>
          </a:stretch>
        </p:blipFill>
        <p:spPr>
          <a:xfrm>
            <a:off x="8266546" y="2393091"/>
            <a:ext cx="3251200" cy="1587500"/>
          </a:xfrm>
          <a:prstGeom prst="rect">
            <a:avLst/>
          </a:prstGeom>
        </p:spPr>
      </p:pic>
    </p:spTree>
    <p:extLst>
      <p:ext uri="{BB962C8B-B14F-4D97-AF65-F5344CB8AC3E}">
        <p14:creationId xmlns:p14="http://schemas.microsoft.com/office/powerpoint/2010/main" val="1414383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76550430-C7B2-1847-B6BD-65F3A5C59AA3}"/>
              </a:ext>
            </a:extLst>
          </p:cNvPr>
          <p:cNvPicPr>
            <a:picLocks noChangeAspect="1"/>
          </p:cNvPicPr>
          <p:nvPr/>
        </p:nvPicPr>
        <p:blipFill>
          <a:blip r:embed="rId3"/>
          <a:stretch>
            <a:fillRect/>
          </a:stretch>
        </p:blipFill>
        <p:spPr>
          <a:xfrm>
            <a:off x="945685" y="3346261"/>
            <a:ext cx="4513006" cy="2534805"/>
          </a:xfrm>
          <a:prstGeom prst="rect">
            <a:avLst/>
          </a:prstGeom>
        </p:spPr>
      </p:pic>
      <p:pic>
        <p:nvPicPr>
          <p:cNvPr id="11" name="Picture 10">
            <a:extLst>
              <a:ext uri="{FF2B5EF4-FFF2-40B4-BE49-F238E27FC236}">
                <a16:creationId xmlns:a16="http://schemas.microsoft.com/office/drawing/2014/main" id="{5F70EFEC-0660-504A-8A6A-67E0FFEC9309}"/>
              </a:ext>
            </a:extLst>
          </p:cNvPr>
          <p:cNvPicPr>
            <a:picLocks noChangeAspect="1"/>
          </p:cNvPicPr>
          <p:nvPr/>
        </p:nvPicPr>
        <p:blipFill>
          <a:blip r:embed="rId4"/>
          <a:stretch>
            <a:fillRect/>
          </a:stretch>
        </p:blipFill>
        <p:spPr>
          <a:xfrm rot="16200000">
            <a:off x="7865654" y="2455268"/>
            <a:ext cx="2936398" cy="3915197"/>
          </a:xfrm>
          <a:prstGeom prst="rect">
            <a:avLst/>
          </a:prstGeom>
        </p:spPr>
      </p:pic>
      <p:pic>
        <p:nvPicPr>
          <p:cNvPr id="12" name="Picture 11">
            <a:extLst>
              <a:ext uri="{FF2B5EF4-FFF2-40B4-BE49-F238E27FC236}">
                <a16:creationId xmlns:a16="http://schemas.microsoft.com/office/drawing/2014/main" id="{D41DB855-0384-2A4F-8D63-5FE3EC606635}"/>
              </a:ext>
            </a:extLst>
          </p:cNvPr>
          <p:cNvPicPr>
            <a:picLocks noChangeAspect="1"/>
          </p:cNvPicPr>
          <p:nvPr/>
        </p:nvPicPr>
        <p:blipFill>
          <a:blip r:embed="rId5"/>
          <a:stretch>
            <a:fillRect/>
          </a:stretch>
        </p:blipFill>
        <p:spPr>
          <a:xfrm>
            <a:off x="371243" y="1346676"/>
            <a:ext cx="2540000" cy="2540000"/>
          </a:xfrm>
          <a:prstGeom prst="rect">
            <a:avLst/>
          </a:prstGeom>
        </p:spPr>
      </p:pic>
      <p:pic>
        <p:nvPicPr>
          <p:cNvPr id="13" name="Picture 12">
            <a:extLst>
              <a:ext uri="{FF2B5EF4-FFF2-40B4-BE49-F238E27FC236}">
                <a16:creationId xmlns:a16="http://schemas.microsoft.com/office/drawing/2014/main" id="{F9D31B80-05A4-5143-AF2B-419EE3321EC8}"/>
              </a:ext>
            </a:extLst>
          </p:cNvPr>
          <p:cNvPicPr>
            <a:picLocks noChangeAspect="1"/>
          </p:cNvPicPr>
          <p:nvPr/>
        </p:nvPicPr>
        <p:blipFill>
          <a:blip r:embed="rId6"/>
          <a:stretch>
            <a:fillRect/>
          </a:stretch>
        </p:blipFill>
        <p:spPr>
          <a:xfrm>
            <a:off x="3017075" y="2108676"/>
            <a:ext cx="1981200" cy="1016000"/>
          </a:xfrm>
          <a:prstGeom prst="rect">
            <a:avLst/>
          </a:prstGeom>
        </p:spPr>
      </p:pic>
    </p:spTree>
    <p:extLst>
      <p:ext uri="{BB962C8B-B14F-4D97-AF65-F5344CB8AC3E}">
        <p14:creationId xmlns:p14="http://schemas.microsoft.com/office/powerpoint/2010/main" val="847243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987552" y="567414"/>
            <a:ext cx="1071676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Cymru</a:t>
            </a:r>
            <a:r>
              <a:rPr lang="en-US" sz="3600" i="1" dirty="0">
                <a:solidFill>
                  <a:schemeClr val="bg1"/>
                </a:solidFill>
              </a:rPr>
              <a:t> </a:t>
            </a:r>
            <a:r>
              <a:rPr lang="en-US" sz="3600" i="1" dirty="0" err="1">
                <a:solidFill>
                  <a:schemeClr val="bg1"/>
                </a:solidFill>
              </a:rPr>
              <a:t>a’r</a:t>
            </a:r>
            <a:r>
              <a:rPr lang="en-US" sz="3600" i="1" dirty="0">
                <a:solidFill>
                  <a:schemeClr val="bg1"/>
                </a:solidFill>
              </a:rPr>
              <a:t> </a:t>
            </a:r>
            <a:r>
              <a:rPr lang="en-US" sz="3600" i="1" dirty="0" err="1">
                <a:solidFill>
                  <a:schemeClr val="bg1"/>
                </a:solidFill>
              </a:rPr>
              <a:t>Gymraeg</a:t>
            </a:r>
            <a:r>
              <a:rPr lang="en-US" sz="3600" i="1" dirty="0">
                <a:solidFill>
                  <a:schemeClr val="bg1"/>
                </a:solidFill>
              </a:rPr>
              <a:t>  … faint </a:t>
            </a:r>
            <a:r>
              <a:rPr lang="en-US" sz="3600" i="1" dirty="0" err="1">
                <a:solidFill>
                  <a:schemeClr val="bg1"/>
                </a:solidFill>
              </a:rPr>
              <a:t>wyt</a:t>
            </a:r>
            <a:r>
              <a:rPr lang="en-US" sz="3600" i="1" dirty="0">
                <a:solidFill>
                  <a:schemeClr val="bg1"/>
                </a:solidFill>
              </a:rPr>
              <a:t> </a:t>
            </a:r>
            <a:r>
              <a:rPr lang="en-US" sz="3600" i="1" dirty="0" err="1">
                <a:solidFill>
                  <a:schemeClr val="bg1"/>
                </a:solidFill>
              </a:rPr>
              <a:t>ti’n</a:t>
            </a:r>
            <a:r>
              <a:rPr lang="en-US" sz="3600" i="1" dirty="0">
                <a:solidFill>
                  <a:schemeClr val="bg1"/>
                </a:solidFill>
              </a:rPr>
              <a:t> </a:t>
            </a:r>
            <a:r>
              <a:rPr lang="en-US" sz="3600" i="1" dirty="0" err="1">
                <a:solidFill>
                  <a:schemeClr val="bg1"/>
                </a:solidFill>
              </a:rPr>
              <a:t>ei</a:t>
            </a:r>
            <a:r>
              <a:rPr lang="en-US" sz="3600" i="1" dirty="0">
                <a:solidFill>
                  <a:schemeClr val="bg1"/>
                </a:solidFill>
              </a:rPr>
              <a:t> gofio?</a:t>
            </a:r>
          </a:p>
          <a:p>
            <a:pPr algn="ctr"/>
            <a:r>
              <a:rPr lang="en-US" sz="3600" i="1" dirty="0">
                <a:solidFill>
                  <a:schemeClr val="bg1"/>
                </a:solidFill>
              </a:rPr>
              <a:t>Wales and Welsh … how much do you remember?</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F58D2313-7336-2445-9DF4-487DB8E13D46}"/>
              </a:ext>
            </a:extLst>
          </p:cNvPr>
          <p:cNvPicPr>
            <a:picLocks noChangeAspect="1"/>
          </p:cNvPicPr>
          <p:nvPr/>
        </p:nvPicPr>
        <p:blipFill>
          <a:blip r:embed="rId3"/>
          <a:stretch>
            <a:fillRect/>
          </a:stretch>
        </p:blipFill>
        <p:spPr>
          <a:xfrm>
            <a:off x="4763008" y="2046224"/>
            <a:ext cx="2972816" cy="3716020"/>
          </a:xfrm>
          <a:prstGeom prst="rect">
            <a:avLst/>
          </a:prstGeom>
        </p:spPr>
      </p:pic>
    </p:spTree>
    <p:extLst>
      <p:ext uri="{BB962C8B-B14F-4D97-AF65-F5344CB8AC3E}">
        <p14:creationId xmlns:p14="http://schemas.microsoft.com/office/powerpoint/2010/main" val="2235695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3" name="12-Point Star 2">
            <a:extLst>
              <a:ext uri="{FF2B5EF4-FFF2-40B4-BE49-F238E27FC236}">
                <a16:creationId xmlns:a16="http://schemas.microsoft.com/office/drawing/2014/main" id="{69C95170-F3A3-3E4B-B5D5-D299D7D22EAD}"/>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 </a:t>
            </a:r>
            <a:r>
              <a:rPr lang="en-US" sz="6600" b="1" dirty="0" err="1">
                <a:solidFill>
                  <a:schemeClr val="tx2"/>
                </a:solidFill>
              </a:rPr>
              <a:t>miliwn</a:t>
            </a:r>
            <a:endParaRPr lang="en-US" sz="6600" b="1" dirty="0">
              <a:solidFill>
                <a:schemeClr val="tx2"/>
              </a:solidFill>
            </a:endParaRPr>
          </a:p>
          <a:p>
            <a:pPr algn="ctr"/>
            <a:r>
              <a:rPr lang="en-US" sz="6600" b="1" dirty="0">
                <a:solidFill>
                  <a:schemeClr val="tx2"/>
                </a:solidFill>
              </a:rPr>
              <a:t>I million</a:t>
            </a:r>
            <a:endParaRPr lang="en-US" sz="7200" b="1" dirty="0">
              <a:solidFill>
                <a:schemeClr val="tx2"/>
              </a:solidFill>
            </a:endParaRPr>
          </a:p>
        </p:txBody>
      </p:sp>
    </p:spTree>
    <p:extLst>
      <p:ext uri="{BB962C8B-B14F-4D97-AF65-F5344CB8AC3E}">
        <p14:creationId xmlns:p14="http://schemas.microsoft.com/office/powerpoint/2010/main" val="3138945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3" name="12-Point Star 2">
            <a:extLst>
              <a:ext uri="{FF2B5EF4-FFF2-40B4-BE49-F238E27FC236}">
                <a16:creationId xmlns:a16="http://schemas.microsoft.com/office/drawing/2014/main" id="{69C95170-F3A3-3E4B-B5D5-D299D7D22EAD}"/>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3</a:t>
            </a:r>
            <a:endParaRPr lang="en-US" sz="7200" b="1" dirty="0">
              <a:solidFill>
                <a:schemeClr val="tx2"/>
              </a:solidFill>
            </a:endParaRPr>
          </a:p>
        </p:txBody>
      </p:sp>
      <p:pic>
        <p:nvPicPr>
          <p:cNvPr id="2" name="Picture 1">
            <a:extLst>
              <a:ext uri="{FF2B5EF4-FFF2-40B4-BE49-F238E27FC236}">
                <a16:creationId xmlns:a16="http://schemas.microsoft.com/office/drawing/2014/main" id="{0CF90C12-16B9-E34B-8007-7D2C2F853D12}"/>
              </a:ext>
            </a:extLst>
          </p:cNvPr>
          <p:cNvPicPr>
            <a:picLocks noChangeAspect="1"/>
          </p:cNvPicPr>
          <p:nvPr/>
        </p:nvPicPr>
        <p:blipFill>
          <a:blip r:embed="rId4"/>
          <a:stretch>
            <a:fillRect/>
          </a:stretch>
        </p:blipFill>
        <p:spPr>
          <a:xfrm>
            <a:off x="1246066" y="1883204"/>
            <a:ext cx="3018652" cy="3657600"/>
          </a:xfrm>
          <a:prstGeom prst="rect">
            <a:avLst/>
          </a:prstGeom>
        </p:spPr>
      </p:pic>
    </p:spTree>
    <p:extLst>
      <p:ext uri="{BB962C8B-B14F-4D97-AF65-F5344CB8AC3E}">
        <p14:creationId xmlns:p14="http://schemas.microsoft.com/office/powerpoint/2010/main" val="319675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1588</a:t>
            </a:r>
            <a:endParaRPr lang="en-US" sz="7200" b="1" dirty="0">
              <a:solidFill>
                <a:schemeClr val="tx2"/>
              </a:solidFill>
            </a:endParaRPr>
          </a:p>
        </p:txBody>
      </p:sp>
      <p:pic>
        <p:nvPicPr>
          <p:cNvPr id="4" name="Picture 3">
            <a:extLst>
              <a:ext uri="{FF2B5EF4-FFF2-40B4-BE49-F238E27FC236}">
                <a16:creationId xmlns:a16="http://schemas.microsoft.com/office/drawing/2014/main" id="{88CB5E73-123C-0240-9A28-FAE4A3C47C0A}"/>
              </a:ext>
            </a:extLst>
          </p:cNvPr>
          <p:cNvPicPr>
            <a:picLocks noChangeAspect="1"/>
          </p:cNvPicPr>
          <p:nvPr/>
        </p:nvPicPr>
        <p:blipFill>
          <a:blip r:embed="rId4"/>
          <a:stretch>
            <a:fillRect/>
          </a:stretch>
        </p:blipFill>
        <p:spPr>
          <a:xfrm>
            <a:off x="1154792" y="1967776"/>
            <a:ext cx="2992664" cy="3847711"/>
          </a:xfrm>
          <a:prstGeom prst="rect">
            <a:avLst/>
          </a:prstGeom>
        </p:spPr>
      </p:pic>
    </p:spTree>
    <p:extLst>
      <p:ext uri="{BB962C8B-B14F-4D97-AF65-F5344CB8AC3E}">
        <p14:creationId xmlns:p14="http://schemas.microsoft.com/office/powerpoint/2010/main" val="171745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6</a:t>
            </a:r>
            <a:endParaRPr lang="en-US" sz="7200" b="1" dirty="0">
              <a:solidFill>
                <a:schemeClr val="tx2"/>
              </a:solidFill>
            </a:endParaRPr>
          </a:p>
        </p:txBody>
      </p:sp>
    </p:spTree>
    <p:extLst>
      <p:ext uri="{BB962C8B-B14F-4D97-AF65-F5344CB8AC3E}">
        <p14:creationId xmlns:p14="http://schemas.microsoft.com/office/powerpoint/2010/main" val="29420347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22</a:t>
            </a:r>
          </a:p>
        </p:txBody>
      </p:sp>
      <p:pic>
        <p:nvPicPr>
          <p:cNvPr id="3" name="Picture 2">
            <a:extLst>
              <a:ext uri="{FF2B5EF4-FFF2-40B4-BE49-F238E27FC236}">
                <a16:creationId xmlns:a16="http://schemas.microsoft.com/office/drawing/2014/main" id="{BE164F31-C819-D44F-87A9-6B056F083D10}"/>
              </a:ext>
            </a:extLst>
          </p:cNvPr>
          <p:cNvPicPr>
            <a:picLocks noChangeAspect="1"/>
          </p:cNvPicPr>
          <p:nvPr/>
        </p:nvPicPr>
        <p:blipFill>
          <a:blip r:embed="rId4"/>
          <a:stretch>
            <a:fillRect/>
          </a:stretch>
        </p:blipFill>
        <p:spPr>
          <a:xfrm>
            <a:off x="1371029" y="2024743"/>
            <a:ext cx="2764307" cy="3483027"/>
          </a:xfrm>
          <a:prstGeom prst="rect">
            <a:avLst/>
          </a:prstGeom>
        </p:spPr>
      </p:pic>
    </p:spTree>
    <p:extLst>
      <p:ext uri="{BB962C8B-B14F-4D97-AF65-F5344CB8AC3E}">
        <p14:creationId xmlns:p14="http://schemas.microsoft.com/office/powerpoint/2010/main" val="19276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1847</a:t>
            </a:r>
          </a:p>
        </p:txBody>
      </p:sp>
      <p:pic>
        <p:nvPicPr>
          <p:cNvPr id="2" name="Picture 1">
            <a:extLst>
              <a:ext uri="{FF2B5EF4-FFF2-40B4-BE49-F238E27FC236}">
                <a16:creationId xmlns:a16="http://schemas.microsoft.com/office/drawing/2014/main" id="{8189712D-F4CD-6045-A534-8277791B40E0}"/>
              </a:ext>
            </a:extLst>
          </p:cNvPr>
          <p:cNvPicPr>
            <a:picLocks noChangeAspect="1"/>
          </p:cNvPicPr>
          <p:nvPr/>
        </p:nvPicPr>
        <p:blipFill>
          <a:blip r:embed="rId4"/>
          <a:stretch>
            <a:fillRect/>
          </a:stretch>
        </p:blipFill>
        <p:spPr>
          <a:xfrm>
            <a:off x="1198181" y="2126561"/>
            <a:ext cx="3114421" cy="3688926"/>
          </a:xfrm>
          <a:prstGeom prst="rect">
            <a:avLst/>
          </a:prstGeom>
        </p:spPr>
      </p:pic>
    </p:spTree>
    <p:extLst>
      <p:ext uri="{BB962C8B-B14F-4D97-AF65-F5344CB8AC3E}">
        <p14:creationId xmlns:p14="http://schemas.microsoft.com/office/powerpoint/2010/main" val="411950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2"/>
                </a:solidFill>
              </a:rPr>
              <a:t>1922</a:t>
            </a:r>
            <a:endParaRPr lang="en-US" sz="7200" b="1" dirty="0">
              <a:solidFill>
                <a:schemeClr val="tx2"/>
              </a:solidFill>
            </a:endParaRPr>
          </a:p>
        </p:txBody>
      </p:sp>
      <p:pic>
        <p:nvPicPr>
          <p:cNvPr id="2" name="Picture 1">
            <a:extLst>
              <a:ext uri="{FF2B5EF4-FFF2-40B4-BE49-F238E27FC236}">
                <a16:creationId xmlns:a16="http://schemas.microsoft.com/office/drawing/2014/main" id="{458FE1FB-1147-5744-8713-7596A0B66661}"/>
              </a:ext>
            </a:extLst>
          </p:cNvPr>
          <p:cNvPicPr>
            <a:picLocks noChangeAspect="1"/>
          </p:cNvPicPr>
          <p:nvPr/>
        </p:nvPicPr>
        <p:blipFill>
          <a:blip r:embed="rId3"/>
          <a:stretch>
            <a:fillRect/>
          </a:stretch>
        </p:blipFill>
        <p:spPr>
          <a:xfrm>
            <a:off x="1468631" y="2451801"/>
            <a:ext cx="2573521" cy="3363686"/>
          </a:xfrm>
          <a:prstGeom prst="rect">
            <a:avLst/>
          </a:prstGeom>
        </p:spPr>
      </p:pic>
    </p:spTree>
    <p:extLst>
      <p:ext uri="{BB962C8B-B14F-4D97-AF65-F5344CB8AC3E}">
        <p14:creationId xmlns:p14="http://schemas.microsoft.com/office/powerpoint/2010/main" val="317166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err="1">
                <a:solidFill>
                  <a:schemeClr val="tx2"/>
                </a:solidFill>
              </a:rPr>
              <a:t>Ysgol</a:t>
            </a:r>
            <a:r>
              <a:rPr lang="en-US" sz="5400" b="1" dirty="0">
                <a:solidFill>
                  <a:schemeClr val="tx2"/>
                </a:solidFill>
              </a:rPr>
              <a:t> </a:t>
            </a:r>
            <a:r>
              <a:rPr lang="en-US" sz="5400" b="1" dirty="0" err="1">
                <a:solidFill>
                  <a:schemeClr val="tx2"/>
                </a:solidFill>
              </a:rPr>
              <a:t>Dewi</a:t>
            </a:r>
            <a:r>
              <a:rPr lang="en-US" sz="5400" b="1" dirty="0">
                <a:solidFill>
                  <a:schemeClr val="tx2"/>
                </a:solidFill>
              </a:rPr>
              <a:t> Sant, </a:t>
            </a:r>
            <a:r>
              <a:rPr lang="en-US" sz="5400" b="1" dirty="0" err="1">
                <a:solidFill>
                  <a:schemeClr val="tx2"/>
                </a:solidFill>
              </a:rPr>
              <a:t>Llanelli</a:t>
            </a:r>
            <a:endParaRPr lang="en-US" sz="6000" b="1" dirty="0">
              <a:solidFill>
                <a:schemeClr val="tx2"/>
              </a:solidFill>
            </a:endParaRPr>
          </a:p>
        </p:txBody>
      </p:sp>
    </p:spTree>
    <p:extLst>
      <p:ext uri="{BB962C8B-B14F-4D97-AF65-F5344CB8AC3E}">
        <p14:creationId xmlns:p14="http://schemas.microsoft.com/office/powerpoint/2010/main" val="12489291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1971</a:t>
            </a:r>
          </a:p>
        </p:txBody>
      </p:sp>
      <p:pic>
        <p:nvPicPr>
          <p:cNvPr id="2" name="Picture 1">
            <a:extLst>
              <a:ext uri="{FF2B5EF4-FFF2-40B4-BE49-F238E27FC236}">
                <a16:creationId xmlns:a16="http://schemas.microsoft.com/office/drawing/2014/main" id="{46D6C3DA-80A1-EC4C-A9B5-7A286C054AA8}"/>
              </a:ext>
            </a:extLst>
          </p:cNvPr>
          <p:cNvPicPr>
            <a:picLocks noChangeAspect="1"/>
          </p:cNvPicPr>
          <p:nvPr/>
        </p:nvPicPr>
        <p:blipFill>
          <a:blip r:embed="rId4"/>
          <a:stretch>
            <a:fillRect/>
          </a:stretch>
        </p:blipFill>
        <p:spPr>
          <a:xfrm>
            <a:off x="1187195" y="4278376"/>
            <a:ext cx="3714685" cy="1537111"/>
          </a:xfrm>
          <a:prstGeom prst="rect">
            <a:avLst/>
          </a:prstGeom>
        </p:spPr>
      </p:pic>
    </p:spTree>
    <p:extLst>
      <p:ext uri="{BB962C8B-B14F-4D97-AF65-F5344CB8AC3E}">
        <p14:creationId xmlns:p14="http://schemas.microsoft.com/office/powerpoint/2010/main" val="92245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S4C</a:t>
            </a:r>
          </a:p>
        </p:txBody>
      </p:sp>
    </p:spTree>
    <p:extLst>
      <p:ext uri="{BB962C8B-B14F-4D97-AF65-F5344CB8AC3E}">
        <p14:creationId xmlns:p14="http://schemas.microsoft.com/office/powerpoint/2010/main" val="746478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4,000</a:t>
            </a:r>
          </a:p>
        </p:txBody>
      </p:sp>
    </p:spTree>
    <p:extLst>
      <p:ext uri="{BB962C8B-B14F-4D97-AF65-F5344CB8AC3E}">
        <p14:creationId xmlns:p14="http://schemas.microsoft.com/office/powerpoint/2010/main" val="1425503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19%</a:t>
            </a:r>
          </a:p>
        </p:txBody>
      </p:sp>
    </p:spTree>
    <p:extLst>
      <p:ext uri="{BB962C8B-B14F-4D97-AF65-F5344CB8AC3E}">
        <p14:creationId xmlns:p14="http://schemas.microsoft.com/office/powerpoint/2010/main" val="2620271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7B9A18-8FC7-EF4B-9F8F-18FB1264BDB2}"/>
              </a:ext>
            </a:extLst>
          </p:cNvPr>
          <p:cNvSpPr txBox="1"/>
          <p:nvPr/>
        </p:nvSpPr>
        <p:spPr>
          <a:xfrm>
            <a:off x="737616" y="219942"/>
            <a:ext cx="4035552"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Yr</a:t>
            </a:r>
            <a:r>
              <a:rPr lang="en-US" sz="3600" i="1" dirty="0">
                <a:solidFill>
                  <a:schemeClr val="bg1"/>
                </a:solidFill>
              </a:rPr>
              <a:t> </a:t>
            </a:r>
            <a:r>
              <a:rPr lang="en-US" sz="3600" i="1" dirty="0" err="1">
                <a:solidFill>
                  <a:schemeClr val="bg1"/>
                </a:solidFill>
              </a:rPr>
              <a:t>ateb</a:t>
            </a:r>
            <a:r>
              <a:rPr lang="en-US" sz="3600" i="1" dirty="0">
                <a:solidFill>
                  <a:schemeClr val="bg1"/>
                </a:solidFill>
              </a:rPr>
              <a:t> </a:t>
            </a:r>
            <a:r>
              <a:rPr lang="en-US" sz="3600" i="1" dirty="0" err="1">
                <a:solidFill>
                  <a:schemeClr val="bg1"/>
                </a:solidFill>
              </a:rPr>
              <a:t>ydy</a:t>
            </a:r>
            <a:r>
              <a:rPr lang="en-US" sz="3600" i="1" dirty="0">
                <a:solidFill>
                  <a:schemeClr val="bg1"/>
                </a:solidFill>
              </a:rPr>
              <a:t> …</a:t>
            </a:r>
          </a:p>
          <a:p>
            <a:pPr algn="ctr"/>
            <a:r>
              <a:rPr lang="en-US" sz="3600" i="1" dirty="0">
                <a:solidFill>
                  <a:schemeClr val="bg1"/>
                </a:solidFill>
              </a:rPr>
              <a:t>The answer is …</a:t>
            </a:r>
          </a:p>
        </p:txBody>
      </p:sp>
      <p:pic>
        <p:nvPicPr>
          <p:cNvPr id="7" name="Picture 6">
            <a:extLst>
              <a:ext uri="{FF2B5EF4-FFF2-40B4-BE49-F238E27FC236}">
                <a16:creationId xmlns:a16="http://schemas.microsoft.com/office/drawing/2014/main" id="{130AA631-4021-4643-8615-2E7179904F5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CC6BB543-B5CD-C544-AF9B-714799213E0C}"/>
              </a:ext>
            </a:extLst>
          </p:cNvPr>
          <p:cNvSpPr txBox="1"/>
          <p:nvPr/>
        </p:nvSpPr>
        <p:spPr>
          <a:xfrm>
            <a:off x="6355080" y="4615158"/>
            <a:ext cx="5358384" cy="1200329"/>
          </a:xfrm>
          <a:prstGeom prst="rect">
            <a:avLst/>
          </a:prstGeom>
          <a:solidFill>
            <a:schemeClr val="tx2"/>
          </a:solidFill>
          <a:ln w="76200">
            <a:solidFill>
              <a:schemeClr val="bg1"/>
            </a:solidFill>
          </a:ln>
        </p:spPr>
        <p:txBody>
          <a:bodyPr wrap="square" rtlCol="0">
            <a:spAutoFit/>
          </a:bodyPr>
          <a:lstStyle/>
          <a:p>
            <a:pPr algn="ctr"/>
            <a:r>
              <a:rPr lang="en-US" sz="3600" i="1" dirty="0">
                <a:solidFill>
                  <a:schemeClr val="bg1"/>
                </a:solidFill>
              </a:rPr>
              <a:t>…</a:t>
            </a:r>
            <a:r>
              <a:rPr lang="en-US" sz="3600" i="1" dirty="0" err="1">
                <a:solidFill>
                  <a:schemeClr val="bg1"/>
                </a:solidFill>
              </a:rPr>
              <a:t>ond</a:t>
            </a:r>
            <a:r>
              <a:rPr lang="en-US" sz="3600" i="1" dirty="0">
                <a:solidFill>
                  <a:schemeClr val="bg1"/>
                </a:solidFill>
              </a:rPr>
              <a:t>, </a:t>
            </a:r>
            <a:r>
              <a:rPr lang="en-US" sz="3600" i="1" dirty="0" err="1">
                <a:solidFill>
                  <a:schemeClr val="bg1"/>
                </a:solidFill>
              </a:rPr>
              <a:t>beth</a:t>
            </a:r>
            <a:r>
              <a:rPr lang="en-US" sz="3600" i="1" dirty="0">
                <a:solidFill>
                  <a:schemeClr val="bg1"/>
                </a:solidFill>
              </a:rPr>
              <a:t> </a:t>
            </a:r>
            <a:r>
              <a:rPr lang="en-US" sz="3600" i="1" dirty="0" err="1">
                <a:solidFill>
                  <a:schemeClr val="bg1"/>
                </a:solidFill>
              </a:rPr>
              <a:t>ydy’r</a:t>
            </a:r>
            <a:r>
              <a:rPr lang="en-US" sz="3600" i="1" dirty="0">
                <a:solidFill>
                  <a:schemeClr val="bg1"/>
                </a:solidFill>
              </a:rPr>
              <a:t> </a:t>
            </a:r>
            <a:r>
              <a:rPr lang="en-US" sz="3600" i="1" dirty="0" err="1">
                <a:solidFill>
                  <a:schemeClr val="bg1"/>
                </a:solidFill>
              </a:rPr>
              <a:t>cwestiwn</a:t>
            </a:r>
            <a:r>
              <a:rPr lang="en-US" sz="3600" i="1" dirty="0">
                <a:solidFill>
                  <a:schemeClr val="bg1"/>
                </a:solidFill>
              </a:rPr>
              <a:t>?</a:t>
            </a:r>
          </a:p>
          <a:p>
            <a:pPr algn="ctr"/>
            <a:r>
              <a:rPr lang="en-US" sz="3600" i="1" dirty="0">
                <a:solidFill>
                  <a:schemeClr val="bg1"/>
                </a:solidFill>
              </a:rPr>
              <a:t>… but what is the question?</a:t>
            </a:r>
          </a:p>
        </p:txBody>
      </p:sp>
      <p:sp>
        <p:nvSpPr>
          <p:cNvPr id="8" name="12-Point Star 7">
            <a:extLst>
              <a:ext uri="{FF2B5EF4-FFF2-40B4-BE49-F238E27FC236}">
                <a16:creationId xmlns:a16="http://schemas.microsoft.com/office/drawing/2014/main" id="{0E3049FE-E720-5142-9395-B90969BC0726}"/>
              </a:ext>
            </a:extLst>
          </p:cNvPr>
          <p:cNvSpPr/>
          <p:nvPr/>
        </p:nvSpPr>
        <p:spPr>
          <a:xfrm>
            <a:off x="4773168" y="219942"/>
            <a:ext cx="6940296" cy="4260618"/>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dirty="0">
                <a:solidFill>
                  <a:schemeClr val="tx2"/>
                </a:solidFill>
              </a:rPr>
              <a:t>24</a:t>
            </a:r>
          </a:p>
        </p:txBody>
      </p:sp>
      <p:pic>
        <p:nvPicPr>
          <p:cNvPr id="2" name="Picture 1">
            <a:extLst>
              <a:ext uri="{FF2B5EF4-FFF2-40B4-BE49-F238E27FC236}">
                <a16:creationId xmlns:a16="http://schemas.microsoft.com/office/drawing/2014/main" id="{F9248034-F8BC-D94D-97A9-C3B9F7C06577}"/>
              </a:ext>
            </a:extLst>
          </p:cNvPr>
          <p:cNvPicPr>
            <a:picLocks noChangeAspect="1"/>
          </p:cNvPicPr>
          <p:nvPr/>
        </p:nvPicPr>
        <p:blipFill rotWithShape="1">
          <a:blip r:embed="rId4"/>
          <a:srcRect l="19193" t="14987"/>
          <a:stretch/>
        </p:blipFill>
        <p:spPr>
          <a:xfrm>
            <a:off x="1185236" y="1911532"/>
            <a:ext cx="3140311" cy="3303790"/>
          </a:xfrm>
          <a:prstGeom prst="rect">
            <a:avLst/>
          </a:prstGeom>
        </p:spPr>
      </p:pic>
    </p:spTree>
    <p:extLst>
      <p:ext uri="{BB962C8B-B14F-4D97-AF65-F5344CB8AC3E}">
        <p14:creationId xmlns:p14="http://schemas.microsoft.com/office/powerpoint/2010/main" val="334007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747043" y="4411755"/>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540142" y="1891908"/>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28583" y="1528416"/>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73581" y="1528416"/>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10" name="Picture 9">
            <a:extLst>
              <a:ext uri="{FF2B5EF4-FFF2-40B4-BE49-F238E27FC236}">
                <a16:creationId xmlns:a16="http://schemas.microsoft.com/office/drawing/2014/main" id="{D8D6FCD7-CD66-E34C-89FA-7D668B36FEF1}"/>
              </a:ext>
            </a:extLst>
          </p:cNvPr>
          <p:cNvPicPr>
            <a:picLocks noChangeAspect="1"/>
          </p:cNvPicPr>
          <p:nvPr/>
        </p:nvPicPr>
        <p:blipFill rotWithShape="1">
          <a:blip r:embed="rId5"/>
          <a:srcRect t="6497" b="12147"/>
          <a:stretch/>
        </p:blipFill>
        <p:spPr>
          <a:xfrm>
            <a:off x="0" y="6003738"/>
            <a:ext cx="12192000" cy="854262"/>
          </a:xfrm>
          <a:prstGeom prst="rect">
            <a:avLst/>
          </a:prstGeom>
        </p:spPr>
      </p:pic>
      <p:sp>
        <p:nvSpPr>
          <p:cNvPr id="11" name="TextBox 10">
            <a:extLst>
              <a:ext uri="{FF2B5EF4-FFF2-40B4-BE49-F238E27FC236}">
                <a16:creationId xmlns:a16="http://schemas.microsoft.com/office/drawing/2014/main" id="{A5BBE4A8-A2A5-AC46-AC71-3A51CE87FB32}"/>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Cwricwlwm</a:t>
            </a:r>
            <a:r>
              <a:rPr lang="en-US" sz="3600" dirty="0">
                <a:solidFill>
                  <a:schemeClr val="bg1"/>
                </a:solidFill>
              </a:rPr>
              <a:t> </a:t>
            </a:r>
            <a:r>
              <a:rPr lang="en-US" sz="3600" dirty="0" err="1">
                <a:solidFill>
                  <a:schemeClr val="bg1"/>
                </a:solidFill>
              </a:rPr>
              <a:t>i</a:t>
            </a:r>
            <a:r>
              <a:rPr lang="en-US" sz="3600" dirty="0">
                <a:solidFill>
                  <a:schemeClr val="bg1"/>
                </a:solidFill>
              </a:rPr>
              <a:t> </a:t>
            </a:r>
            <a:r>
              <a:rPr lang="en-US" sz="3600" dirty="0" err="1">
                <a:solidFill>
                  <a:schemeClr val="bg1"/>
                </a:solidFill>
              </a:rPr>
              <a:t>Gymru</a:t>
            </a:r>
            <a:endParaRPr lang="en-US" sz="3600" dirty="0">
              <a:solidFill>
                <a:schemeClr val="bg1"/>
              </a:solidFill>
            </a:endParaRPr>
          </a:p>
          <a:p>
            <a:pPr algn="ctr"/>
            <a:r>
              <a:rPr lang="en-US" sz="3600" i="1" dirty="0">
                <a:solidFill>
                  <a:schemeClr val="bg1"/>
                </a:solidFill>
              </a:rPr>
              <a:t>Curriculum for Wales</a:t>
            </a:r>
          </a:p>
        </p:txBody>
      </p:sp>
    </p:spTree>
    <p:extLst>
      <p:ext uri="{BB962C8B-B14F-4D97-AF65-F5344CB8AC3E}">
        <p14:creationId xmlns:p14="http://schemas.microsoft.com/office/powerpoint/2010/main" val="2809361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429491" y="1986565"/>
            <a:ext cx="5721927" cy="3416320"/>
          </a:xfrm>
          <a:prstGeom prst="rect">
            <a:avLst/>
          </a:prstGeom>
          <a:solidFill>
            <a:schemeClr val="bg1"/>
          </a:solidFill>
          <a:ln w="76200">
            <a:solidFill>
              <a:schemeClr val="accent1"/>
            </a:solidFill>
          </a:ln>
        </p:spPr>
        <p:txBody>
          <a:bodyPr wrap="square" rtlCol="0">
            <a:spAutoFit/>
          </a:bodyPr>
          <a:lstStyle/>
          <a:p>
            <a:r>
              <a:rPr lang="en-GB" sz="2400" dirty="0"/>
              <a:t>Mae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Ieithoedd</a:t>
            </a:r>
            <a:r>
              <a:rPr lang="en-GB" sz="2400" dirty="0"/>
              <a:t>, </a:t>
            </a:r>
            <a:r>
              <a:rPr lang="en-GB" sz="2400" dirty="0" err="1"/>
              <a:t>Llythrennedd</a:t>
            </a:r>
            <a:r>
              <a:rPr lang="en-GB" sz="2400" dirty="0"/>
              <a:t> a </a:t>
            </a:r>
            <a:r>
              <a:rPr lang="en-GB" sz="2400" dirty="0" err="1"/>
              <a:t>Chyfathrebu</a:t>
            </a:r>
            <a:r>
              <a:rPr lang="en-GB" sz="2400" dirty="0"/>
              <a:t> (</a:t>
            </a:r>
            <a:r>
              <a:rPr lang="en-GB" sz="2400" dirty="0" err="1"/>
              <a:t>Maes</a:t>
            </a:r>
            <a:r>
              <a:rPr lang="en-GB" sz="2400" dirty="0"/>
              <a:t>) </a:t>
            </a:r>
            <a:r>
              <a:rPr lang="en-GB" sz="2400" dirty="0" err="1"/>
              <a:t>yn</a:t>
            </a:r>
            <a:r>
              <a:rPr lang="en-GB" sz="2400" dirty="0"/>
              <a:t> </a:t>
            </a:r>
            <a:r>
              <a:rPr lang="en-GB" sz="2400" dirty="0" err="1"/>
              <a:t>ymwneud</a:t>
            </a:r>
            <a:r>
              <a:rPr lang="en-GB" sz="2400" dirty="0"/>
              <a:t> ag </a:t>
            </a:r>
            <a:r>
              <a:rPr lang="en-GB" sz="2400" dirty="0" err="1"/>
              <a:t>agweddau</a:t>
            </a:r>
            <a:r>
              <a:rPr lang="en-GB" sz="2400" dirty="0"/>
              <a:t> </a:t>
            </a:r>
            <a:r>
              <a:rPr lang="en-GB" sz="2400" dirty="0" err="1"/>
              <a:t>hanfodol</a:t>
            </a:r>
            <a:r>
              <a:rPr lang="en-GB" sz="2400" dirty="0"/>
              <a:t> </a:t>
            </a:r>
            <a:r>
              <a:rPr lang="en-GB" sz="2400" dirty="0" err="1"/>
              <a:t>cyfathrebu</a:t>
            </a:r>
            <a:r>
              <a:rPr lang="en-GB" sz="2400" dirty="0"/>
              <a:t> </a:t>
            </a:r>
            <a:r>
              <a:rPr lang="en-GB" sz="2400" dirty="0" err="1"/>
              <a:t>rhwng</a:t>
            </a:r>
            <a:r>
              <a:rPr lang="en-GB" sz="2400" dirty="0"/>
              <a:t> </a:t>
            </a:r>
            <a:r>
              <a:rPr lang="en-GB" sz="2400" dirty="0" err="1"/>
              <a:t>pobl</a:t>
            </a:r>
            <a:r>
              <a:rPr lang="en-GB" sz="2400" dirty="0"/>
              <a:t>. </a:t>
            </a:r>
            <a:r>
              <a:rPr lang="en-GB" sz="2400" dirty="0" err="1"/>
              <a:t>Ei</a:t>
            </a:r>
            <a:r>
              <a:rPr lang="en-GB" sz="2400" dirty="0"/>
              <a:t> nod </a:t>
            </a:r>
            <a:r>
              <a:rPr lang="en-GB" sz="2400" dirty="0" err="1"/>
              <a:t>yw</a:t>
            </a:r>
            <a:r>
              <a:rPr lang="en-GB" sz="2400" dirty="0"/>
              <a:t> </a:t>
            </a:r>
            <a:r>
              <a:rPr lang="en-GB" sz="2400" dirty="0" err="1"/>
              <a:t>cefnogi</a:t>
            </a:r>
            <a:r>
              <a:rPr lang="en-GB" sz="2400" dirty="0"/>
              <a:t> </a:t>
            </a:r>
            <a:r>
              <a:rPr lang="en-GB" sz="2400" dirty="0" err="1"/>
              <a:t>dysgu</a:t>
            </a:r>
            <a:r>
              <a:rPr lang="en-GB" sz="2400" dirty="0"/>
              <a:t> </a:t>
            </a:r>
            <a:r>
              <a:rPr lang="en-GB" sz="2400" dirty="0" err="1"/>
              <a:t>ar</a:t>
            </a:r>
            <a:r>
              <a:rPr lang="en-GB" sz="2400" dirty="0"/>
              <a:t> draws </a:t>
            </a:r>
            <a:r>
              <a:rPr lang="en-GB" sz="2400" dirty="0" err="1"/>
              <a:t>yr</a:t>
            </a:r>
            <a:r>
              <a:rPr lang="en-GB" sz="2400" dirty="0"/>
              <a:t> </a:t>
            </a:r>
            <a:r>
              <a:rPr lang="en-GB" sz="2400" dirty="0" err="1"/>
              <a:t>holl</a:t>
            </a:r>
            <a:r>
              <a:rPr lang="en-GB" sz="2400" dirty="0"/>
              <a:t> </a:t>
            </a:r>
            <a:r>
              <a:rPr lang="en-GB" sz="2400" dirty="0" err="1"/>
              <a:t>gwricwlwm</a:t>
            </a:r>
            <a:r>
              <a:rPr lang="en-GB" sz="2400" dirty="0"/>
              <a:t> a </a:t>
            </a:r>
            <a:r>
              <a:rPr lang="en-GB" sz="2400" dirty="0" err="1"/>
              <a:t>galluogi</a:t>
            </a:r>
            <a:r>
              <a:rPr lang="en-GB" sz="2400" dirty="0"/>
              <a:t> </a:t>
            </a:r>
            <a:r>
              <a:rPr lang="en-GB" sz="2400" dirty="0" err="1"/>
              <a:t>dysgwyr</a:t>
            </a:r>
            <a:r>
              <a:rPr lang="en-GB" sz="2400" dirty="0"/>
              <a:t> </a:t>
            </a:r>
            <a:r>
              <a:rPr lang="en-GB" sz="2400" dirty="0" err="1"/>
              <a:t>i</a:t>
            </a:r>
            <a:r>
              <a:rPr lang="en-GB" sz="2400" dirty="0"/>
              <a:t> </a:t>
            </a:r>
            <a:r>
              <a:rPr lang="en-GB" sz="2400" dirty="0" err="1"/>
              <a:t>ennill</a:t>
            </a:r>
            <a:r>
              <a:rPr lang="en-GB" sz="2400" dirty="0"/>
              <a:t> </a:t>
            </a:r>
            <a:r>
              <a:rPr lang="en-GB" sz="2400" dirty="0" err="1"/>
              <a:t>gwybodaeth</a:t>
            </a:r>
            <a:r>
              <a:rPr lang="en-GB" sz="2400" dirty="0"/>
              <a:t> a </a:t>
            </a:r>
            <a:r>
              <a:rPr lang="en-GB" sz="2400" dirty="0" err="1"/>
              <a:t>sgiliau</a:t>
            </a:r>
            <a:r>
              <a:rPr lang="en-GB" sz="2400" dirty="0"/>
              <a:t> </a:t>
            </a:r>
            <a:r>
              <a:rPr lang="en-GB" sz="2400" dirty="0" err="1"/>
              <a:t>yn</a:t>
            </a:r>
            <a:r>
              <a:rPr lang="en-GB" sz="2400" dirty="0"/>
              <a:t> </a:t>
            </a:r>
            <a:r>
              <a:rPr lang="en-GB" sz="2400" dirty="0" err="1"/>
              <a:t>Gymraeg</a:t>
            </a:r>
            <a:r>
              <a:rPr lang="en-GB" sz="2400" dirty="0"/>
              <a:t>, </a:t>
            </a:r>
            <a:r>
              <a:rPr lang="en-GB" sz="2400" dirty="0" err="1"/>
              <a:t>Saesneg</a:t>
            </a:r>
            <a:r>
              <a:rPr lang="en-GB" sz="2400" dirty="0"/>
              <a:t>, ac </a:t>
            </a:r>
            <a:r>
              <a:rPr lang="en-GB" sz="2400" dirty="0" err="1"/>
              <a:t>ieithoedd</a:t>
            </a:r>
            <a:r>
              <a:rPr lang="en-GB" sz="2400" dirty="0"/>
              <a:t> </a:t>
            </a:r>
            <a:r>
              <a:rPr lang="en-GB" sz="2400" dirty="0" err="1"/>
              <a:t>rhyngwladol</a:t>
            </a:r>
            <a:r>
              <a:rPr lang="en-GB" sz="2400" dirty="0"/>
              <a:t> </a:t>
            </a:r>
            <a:r>
              <a:rPr lang="en-GB" sz="2400" dirty="0" err="1"/>
              <a:t>yn</a:t>
            </a:r>
            <a:r>
              <a:rPr lang="en-GB" sz="2400" dirty="0"/>
              <a:t> </a:t>
            </a:r>
            <a:r>
              <a:rPr lang="en-GB" sz="2400" dirty="0" err="1"/>
              <a:t>ogystal</a:t>
            </a:r>
            <a:r>
              <a:rPr lang="en-GB" sz="2400" dirty="0"/>
              <a:t> </a:t>
            </a:r>
            <a:r>
              <a:rPr lang="en-GB" sz="2400" dirty="0" err="1"/>
              <a:t>â</a:t>
            </a:r>
            <a:r>
              <a:rPr lang="en-GB" sz="2400" dirty="0"/>
              <a:t> </a:t>
            </a:r>
            <a:r>
              <a:rPr lang="en-GB" sz="2400" dirty="0" err="1"/>
              <a:t>llenyddiaeth</a:t>
            </a:r>
            <a:r>
              <a:rPr lang="en-GB" sz="2400" dirty="0"/>
              <a:t>.</a:t>
            </a:r>
          </a:p>
          <a:p>
            <a:endParaRPr lang="en-US" sz="24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081598"/>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sp>
        <p:nvSpPr>
          <p:cNvPr id="10" name="Freeform 9">
            <a:extLst>
              <a:ext uri="{FF2B5EF4-FFF2-40B4-BE49-F238E27FC236}">
                <a16:creationId xmlns:a16="http://schemas.microsoft.com/office/drawing/2014/main" id="{ACD19C27-ED1A-4044-8C52-231B798195E4}"/>
              </a:ext>
            </a:extLst>
          </p:cNvPr>
          <p:cNvSpPr/>
          <p:nvPr/>
        </p:nvSpPr>
        <p:spPr>
          <a:xfrm>
            <a:off x="4259376" y="3905727"/>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56D74EEB-2621-F342-AC30-EB838762886A}"/>
              </a:ext>
            </a:extLst>
          </p:cNvPr>
          <p:cNvSpPr txBox="1"/>
          <p:nvPr/>
        </p:nvSpPr>
        <p:spPr>
          <a:xfrm>
            <a:off x="6426926" y="1986565"/>
            <a:ext cx="5557256" cy="3416320"/>
          </a:xfrm>
          <a:prstGeom prst="rect">
            <a:avLst/>
          </a:prstGeom>
          <a:solidFill>
            <a:schemeClr val="bg1"/>
          </a:solidFill>
          <a:ln w="57150">
            <a:solidFill>
              <a:schemeClr val="accent1"/>
            </a:solidFill>
          </a:ln>
        </p:spPr>
        <p:txBody>
          <a:bodyPr wrap="square" rtlCol="0">
            <a:spAutoFit/>
          </a:bodyPr>
          <a:lstStyle/>
          <a:p>
            <a:r>
              <a:rPr lang="en-US" sz="2400" dirty="0"/>
              <a:t>The Language,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p>
        </p:txBody>
      </p:sp>
      <p:sp>
        <p:nvSpPr>
          <p:cNvPr id="14" name="Freeform 13">
            <a:extLst>
              <a:ext uri="{FF2B5EF4-FFF2-40B4-BE49-F238E27FC236}">
                <a16:creationId xmlns:a16="http://schemas.microsoft.com/office/drawing/2014/main" id="{CAD22149-9FED-A94A-9947-CF216A048ACA}"/>
              </a:ext>
            </a:extLst>
          </p:cNvPr>
          <p:cNvSpPr/>
          <p:nvPr/>
        </p:nvSpPr>
        <p:spPr>
          <a:xfrm>
            <a:off x="9291316" y="4143177"/>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28575"/>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pic>
        <p:nvPicPr>
          <p:cNvPr id="8" name="Picture 7">
            <a:extLst>
              <a:ext uri="{FF2B5EF4-FFF2-40B4-BE49-F238E27FC236}">
                <a16:creationId xmlns:a16="http://schemas.microsoft.com/office/drawing/2014/main" id="{226B21E5-2708-974F-A902-7E48E863C0A0}"/>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70179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3416320"/>
          </a:xfrm>
          <a:solidFill>
            <a:schemeClr val="bg1"/>
          </a:solidFill>
          <a:ln w="76200">
            <a:solidFill>
              <a:schemeClr val="accent2"/>
            </a:solidFill>
          </a:ln>
        </p:spPr>
        <p:txBody>
          <a:bodyPr>
            <a:normAutofit fontScale="925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164523" y="1903269"/>
            <a:ext cx="5514109" cy="3416320"/>
          </a:xfrm>
          <a:prstGeom prst="rect">
            <a:avLst/>
          </a:prstGeom>
          <a:solidFill>
            <a:schemeClr val="bg1"/>
          </a:solidFill>
          <a:ln w="76200">
            <a:solidFill>
              <a:schemeClr val="accent2"/>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pic>
        <p:nvPicPr>
          <p:cNvPr id="6" name="Picture 5">
            <a:extLst>
              <a:ext uri="{FF2B5EF4-FFF2-40B4-BE49-F238E27FC236}">
                <a16:creationId xmlns:a16="http://schemas.microsoft.com/office/drawing/2014/main" id="{C98A7ECF-2A80-F74E-BCBF-55DF963FFDC9}"/>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0" name="Title 1">
            <a:extLst>
              <a:ext uri="{FF2B5EF4-FFF2-40B4-BE49-F238E27FC236}">
                <a16:creationId xmlns:a16="http://schemas.microsoft.com/office/drawing/2014/main" id="{7C98ED48-1213-234D-AD33-7546ED6A206C}"/>
              </a:ext>
            </a:extLst>
          </p:cNvPr>
          <p:cNvSpPr txBox="1">
            <a:spLocks/>
          </p:cNvSpPr>
          <p:nvPr/>
        </p:nvSpPr>
        <p:spPr>
          <a:xfrm>
            <a:off x="318655" y="97638"/>
            <a:ext cx="11665527" cy="1589494"/>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br>
              <a:rPr lang="en-US" sz="2800" b="1" dirty="0">
                <a:solidFill>
                  <a:schemeClr val="bg1"/>
                </a:solidFill>
                <a:latin typeface="+mn-lt"/>
              </a:rPr>
            </a:b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spTree>
    <p:extLst>
      <p:ext uri="{BB962C8B-B14F-4D97-AF65-F5344CB8AC3E}">
        <p14:creationId xmlns:p14="http://schemas.microsoft.com/office/powerpoint/2010/main" val="10711114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3"/>
          <a:stretch>
            <a:fillRect/>
          </a:stretch>
        </p:blipFill>
        <p:spPr>
          <a:xfrm>
            <a:off x="2109892" y="506275"/>
            <a:ext cx="3673139" cy="5197101"/>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6614160" y="1476586"/>
            <a:ext cx="4693920" cy="1477328"/>
          </a:xfrm>
          <a:prstGeom prst="rect">
            <a:avLst/>
          </a:prstGeom>
          <a:solidFill>
            <a:schemeClr val="bg1"/>
          </a:solidFill>
          <a:ln w="76200">
            <a:solidFill>
              <a:schemeClr val="accent2"/>
            </a:solidFill>
          </a:ln>
        </p:spPr>
        <p:txBody>
          <a:bodyPr wrap="square" rtlCol="0">
            <a:spAutoFit/>
          </a:bodyPr>
          <a:lstStyle/>
          <a:p>
            <a:r>
              <a:rPr lang="en-US" b="1" dirty="0"/>
              <a:t>Languages, Literacy and Communication Area of Learning and Experience</a:t>
            </a:r>
          </a:p>
          <a:p>
            <a:endParaRPr lang="en-US" b="1" dirty="0"/>
          </a:p>
          <a:p>
            <a:r>
              <a:rPr lang="en-US" b="1" dirty="0"/>
              <a:t>Page 126 onwards</a:t>
            </a:r>
          </a:p>
          <a:p>
            <a:endParaRPr lang="en-US" dirty="0"/>
          </a:p>
        </p:txBody>
      </p:sp>
      <p:sp>
        <p:nvSpPr>
          <p:cNvPr id="5" name="TextBox 4">
            <a:extLst>
              <a:ext uri="{FF2B5EF4-FFF2-40B4-BE49-F238E27FC236}">
                <a16:creationId xmlns:a16="http://schemas.microsoft.com/office/drawing/2014/main" id="{49EA5CD5-B049-6347-85CA-DE92031170B8}"/>
              </a:ext>
            </a:extLst>
          </p:cNvPr>
          <p:cNvSpPr txBox="1"/>
          <p:nvPr/>
        </p:nvSpPr>
        <p:spPr>
          <a:xfrm>
            <a:off x="6614160" y="4135120"/>
            <a:ext cx="4612640" cy="1200329"/>
          </a:xfrm>
          <a:prstGeom prst="rect">
            <a:avLst/>
          </a:prstGeom>
          <a:solidFill>
            <a:schemeClr val="accent2"/>
          </a:solidFill>
          <a:ln w="57150">
            <a:solidFill>
              <a:schemeClr val="bg1"/>
            </a:solidFill>
          </a:ln>
        </p:spPr>
        <p:txBody>
          <a:bodyPr wrap="square" rtlCol="0">
            <a:spAutoFit/>
          </a:bodyPr>
          <a:lstStyle/>
          <a:p>
            <a:r>
              <a:rPr lang="en-US" b="1" dirty="0">
                <a:hlinkClick r:id="rId4">
                  <a:extLst>
                    <a:ext uri="{A12FA001-AC4F-418D-AE19-62706E023703}">
                      <ahyp:hlinkClr xmlns:ahyp="http://schemas.microsoft.com/office/drawing/2018/hyperlinkcolor" val="tx"/>
                    </a:ext>
                  </a:extLst>
                </a:hlinkClick>
              </a:rPr>
              <a:t>https://hwb.gov.wales/api/storage/afca43eb-5c50-4846-9c2d-0d56fbffba09/curriculum-for-wales-guidance-120320.pdf</a:t>
            </a:r>
            <a:endParaRPr lang="en-US" b="1" dirty="0"/>
          </a:p>
          <a:p>
            <a:endParaRPr lang="en-US" dirty="0"/>
          </a:p>
        </p:txBody>
      </p:sp>
      <p:pic>
        <p:nvPicPr>
          <p:cNvPr id="6" name="Picture 5">
            <a:extLst>
              <a:ext uri="{FF2B5EF4-FFF2-40B4-BE49-F238E27FC236}">
                <a16:creationId xmlns:a16="http://schemas.microsoft.com/office/drawing/2014/main" id="{DF87A1CC-47CA-AF4B-8075-8102D4F68143}"/>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9585974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2"/>
          <a:stretch>
            <a:fillRect/>
          </a:stretch>
        </p:blipFill>
        <p:spPr>
          <a:xfrm>
            <a:off x="304800" y="1804533"/>
            <a:ext cx="2173159" cy="3074789"/>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2866153" y="1320257"/>
            <a:ext cx="8866064" cy="3139321"/>
          </a:xfrm>
          <a:prstGeom prst="rect">
            <a:avLst/>
          </a:prstGeom>
          <a:solidFill>
            <a:schemeClr val="bg1"/>
          </a:solidFill>
          <a:ln w="57150">
            <a:solidFill>
              <a:schemeClr val="accent1"/>
            </a:solidFill>
          </a:ln>
        </p:spPr>
        <p:txBody>
          <a:bodyPr wrap="square" rtlCol="0">
            <a:spAutoFit/>
          </a:bodyPr>
          <a:lstStyle/>
          <a:p>
            <a:r>
              <a:rPr lang="en-US" sz="2000" b="1" dirty="0"/>
              <a:t>Statements of what matters:</a:t>
            </a:r>
          </a:p>
          <a:p>
            <a:endParaRPr lang="en-US" sz="2000" b="1" dirty="0"/>
          </a:p>
          <a:p>
            <a:pPr marL="342900" indent="-342900">
              <a:buAutoNum type="arabicPeriod"/>
            </a:pPr>
            <a:r>
              <a:rPr lang="en-US" sz="2000" b="1" dirty="0"/>
              <a:t>Language connect us;</a:t>
            </a:r>
          </a:p>
          <a:p>
            <a:endParaRPr lang="en-US" sz="2000" b="1" dirty="0"/>
          </a:p>
          <a:p>
            <a:r>
              <a:rPr lang="en-US" sz="2000" b="1" dirty="0"/>
              <a:t>2. Understanding language is key to understanding the world around us.</a:t>
            </a:r>
          </a:p>
          <a:p>
            <a:endParaRPr lang="en-US" sz="2000" b="1" dirty="0"/>
          </a:p>
          <a:p>
            <a:r>
              <a:rPr lang="en-US" sz="2000" b="1" dirty="0"/>
              <a:t>3. Expressing ourselves through language is key to communication.</a:t>
            </a:r>
          </a:p>
          <a:p>
            <a:endParaRPr lang="en-US" sz="2000" b="1" dirty="0"/>
          </a:p>
          <a:p>
            <a:r>
              <a:rPr lang="en-US" sz="2000" b="1" dirty="0"/>
              <a:t>4. Literature fires imagination and inspires creativity</a:t>
            </a:r>
          </a:p>
          <a:p>
            <a:endParaRPr lang="en-US" dirty="0"/>
          </a:p>
        </p:txBody>
      </p:sp>
      <p:sp>
        <p:nvSpPr>
          <p:cNvPr id="6" name="TextBox 5">
            <a:extLst>
              <a:ext uri="{FF2B5EF4-FFF2-40B4-BE49-F238E27FC236}">
                <a16:creationId xmlns:a16="http://schemas.microsoft.com/office/drawing/2014/main" id="{2C14A93E-2EDA-BA4F-B7E5-663BD362DB94}"/>
              </a:ext>
            </a:extLst>
          </p:cNvPr>
          <p:cNvSpPr txBox="1"/>
          <p:nvPr/>
        </p:nvSpPr>
        <p:spPr>
          <a:xfrm>
            <a:off x="4470400" y="4796581"/>
            <a:ext cx="7193280" cy="830997"/>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400" dirty="0"/>
              <a:t>These statements are the same for English, Welsh and International languages development.</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H="1" flipV="1">
            <a:off x="9799061" y="3638341"/>
            <a:ext cx="142240" cy="11582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3C7CB8FB-0EFF-BB48-8473-325A738A2597}"/>
              </a:ext>
            </a:extLst>
          </p:cNvPr>
          <p:cNvSpPr txBox="1">
            <a:spLocks/>
          </p:cNvSpPr>
          <p:nvPr/>
        </p:nvSpPr>
        <p:spPr>
          <a:xfrm>
            <a:off x="318655" y="97638"/>
            <a:ext cx="11665527" cy="1049237"/>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pic>
        <p:nvPicPr>
          <p:cNvPr id="9" name="Picture 8">
            <a:extLst>
              <a:ext uri="{FF2B5EF4-FFF2-40B4-BE49-F238E27FC236}">
                <a16:creationId xmlns:a16="http://schemas.microsoft.com/office/drawing/2014/main" id="{1EF54A44-B3A7-AE4D-BC92-085841BA973A}"/>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560732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800" y="2199913"/>
            <a:ext cx="2523067" cy="707886"/>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STATEMENT OF WHAT MATTERS</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V="1">
            <a:off x="2827867" y="2199836"/>
            <a:ext cx="1868824" cy="50825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AFFCB74-8055-694A-9DE1-1B1F7FB0D2C9}"/>
              </a:ext>
            </a:extLst>
          </p:cNvPr>
          <p:cNvPicPr>
            <a:picLocks noChangeAspect="1"/>
          </p:cNvPicPr>
          <p:nvPr/>
        </p:nvPicPr>
        <p:blipFill rotWithShape="1">
          <a:blip r:embed="rId2"/>
          <a:srcRect l="13889" t="12445" r="12406" b="10222"/>
          <a:stretch/>
        </p:blipFill>
        <p:spPr>
          <a:xfrm>
            <a:off x="4844246" y="1819403"/>
            <a:ext cx="6241628" cy="4093128"/>
          </a:xfrm>
          <a:prstGeom prst="rect">
            <a:avLst/>
          </a:prstGeom>
          <a:ln w="57150">
            <a:solidFill>
              <a:schemeClr val="accent1"/>
            </a:solidFill>
          </a:ln>
        </p:spPr>
      </p:pic>
      <p:sp>
        <p:nvSpPr>
          <p:cNvPr id="11" name="TextBox 10">
            <a:extLst>
              <a:ext uri="{FF2B5EF4-FFF2-40B4-BE49-F238E27FC236}">
                <a16:creationId xmlns:a16="http://schemas.microsoft.com/office/drawing/2014/main" id="{79399E83-DD20-014E-A5C1-7FC920B98DEB}"/>
              </a:ext>
            </a:extLst>
          </p:cNvPr>
          <p:cNvSpPr txBox="1"/>
          <p:nvPr/>
        </p:nvSpPr>
        <p:spPr>
          <a:xfrm>
            <a:off x="304800" y="3416058"/>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cxnSp>
        <p:nvCxnSpPr>
          <p:cNvPr id="12" name="Straight Arrow Connector 11">
            <a:extLst>
              <a:ext uri="{FF2B5EF4-FFF2-40B4-BE49-F238E27FC236}">
                <a16:creationId xmlns:a16="http://schemas.microsoft.com/office/drawing/2014/main" id="{04F01B56-2959-6140-92B1-2C8C5E5DFCC9}"/>
              </a:ext>
            </a:extLst>
          </p:cNvPr>
          <p:cNvCxnSpPr>
            <a:cxnSpLocks/>
          </p:cNvCxnSpPr>
          <p:nvPr/>
        </p:nvCxnSpPr>
        <p:spPr>
          <a:xfrm flipV="1">
            <a:off x="2826554" y="2553856"/>
            <a:ext cx="2017692" cy="150552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114B4107-2A23-B347-A0E4-9B1923D7BCB6}"/>
              </a:ext>
            </a:extLst>
          </p:cNvPr>
          <p:cNvSpPr/>
          <p:nvPr/>
        </p:nvSpPr>
        <p:spPr>
          <a:xfrm>
            <a:off x="5689600" y="2133600"/>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a:extLst>
              <a:ext uri="{FF2B5EF4-FFF2-40B4-BE49-F238E27FC236}">
                <a16:creationId xmlns:a16="http://schemas.microsoft.com/office/drawing/2014/main" id="{57B217C8-EB5D-CB47-B07B-14DF5AF9BFFF}"/>
              </a:ext>
            </a:extLst>
          </p:cNvPr>
          <p:cNvSpPr/>
          <p:nvPr/>
        </p:nvSpPr>
        <p:spPr>
          <a:xfrm>
            <a:off x="6860625" y="3812796"/>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4FC2C712-EA81-4048-8A80-B0EAD0EB49E3}"/>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7" name="Picture 16">
            <a:extLst>
              <a:ext uri="{FF2B5EF4-FFF2-40B4-BE49-F238E27FC236}">
                <a16:creationId xmlns:a16="http://schemas.microsoft.com/office/drawing/2014/main" id="{1D867DAA-E866-5244-839F-256444EC532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918255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18655" y="2374793"/>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18655" y="3764912"/>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5" name="Picture 4">
            <a:extLst>
              <a:ext uri="{FF2B5EF4-FFF2-40B4-BE49-F238E27FC236}">
                <a16:creationId xmlns:a16="http://schemas.microsoft.com/office/drawing/2014/main" id="{BC4F10AC-3AB4-F749-A5B7-0EEEBFF8DE7D}"/>
              </a:ext>
            </a:extLst>
          </p:cNvPr>
          <p:cNvPicPr>
            <a:picLocks noChangeAspect="1"/>
          </p:cNvPicPr>
          <p:nvPr/>
        </p:nvPicPr>
        <p:blipFill rotWithShape="1">
          <a:blip r:embed="rId3"/>
          <a:srcRect l="20216" t="22715" r="21142" b="19754"/>
          <a:stretch/>
        </p:blipFill>
        <p:spPr>
          <a:xfrm>
            <a:off x="4273973" y="1788754"/>
            <a:ext cx="6754246" cy="4141420"/>
          </a:xfrm>
          <a:prstGeom prst="rect">
            <a:avLst/>
          </a:prstGeom>
          <a:ln w="57150">
            <a:solidFill>
              <a:schemeClr val="accent1"/>
            </a:solidFill>
          </a:ln>
        </p:spPr>
      </p:pic>
      <p:cxnSp>
        <p:nvCxnSpPr>
          <p:cNvPr id="14" name="Straight Arrow Connector 13">
            <a:extLst>
              <a:ext uri="{FF2B5EF4-FFF2-40B4-BE49-F238E27FC236}">
                <a16:creationId xmlns:a16="http://schemas.microsoft.com/office/drawing/2014/main" id="{4569E680-C4A6-1F46-93F1-23F29D5EDF7C}"/>
              </a:ext>
            </a:extLst>
          </p:cNvPr>
          <p:cNvCxnSpPr>
            <a:cxnSpLocks/>
          </p:cNvCxnSpPr>
          <p:nvPr/>
        </p:nvCxnSpPr>
        <p:spPr>
          <a:xfrm>
            <a:off x="2841722" y="2608571"/>
            <a:ext cx="1633296" cy="69126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AF122F-2217-4C4C-998F-5BA854C501D0}"/>
              </a:ext>
            </a:extLst>
          </p:cNvPr>
          <p:cNvCxnSpPr>
            <a:cxnSpLocks/>
            <a:stCxn id="11" idx="3"/>
          </p:cNvCxnSpPr>
          <p:nvPr/>
        </p:nvCxnSpPr>
        <p:spPr>
          <a:xfrm flipV="1">
            <a:off x="2841722" y="4119654"/>
            <a:ext cx="1744133" cy="92253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AAB3046-70A6-B544-A693-F3E42299D474}"/>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2" name="Picture 11">
            <a:extLst>
              <a:ext uri="{FF2B5EF4-FFF2-40B4-BE49-F238E27FC236}">
                <a16:creationId xmlns:a16="http://schemas.microsoft.com/office/drawing/2014/main" id="{985CA380-BA80-BB46-8240-5BDA3158A699}"/>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826485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799" y="2542729"/>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04798" y="3605878"/>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7" name="Picture 6">
            <a:extLst>
              <a:ext uri="{FF2B5EF4-FFF2-40B4-BE49-F238E27FC236}">
                <a16:creationId xmlns:a16="http://schemas.microsoft.com/office/drawing/2014/main" id="{AFAF652A-57CC-EE42-9E3C-63722AB6267E}"/>
              </a:ext>
            </a:extLst>
          </p:cNvPr>
          <p:cNvPicPr>
            <a:picLocks noChangeAspect="1"/>
          </p:cNvPicPr>
          <p:nvPr/>
        </p:nvPicPr>
        <p:blipFill rotWithShape="1">
          <a:blip r:embed="rId3"/>
          <a:srcRect l="20216" t="24492" r="19135" b="8642"/>
          <a:stretch/>
        </p:blipFill>
        <p:spPr>
          <a:xfrm>
            <a:off x="4656667" y="1866088"/>
            <a:ext cx="6205297" cy="4275954"/>
          </a:xfrm>
          <a:prstGeom prst="rect">
            <a:avLst/>
          </a:prstGeom>
          <a:ln w="57150">
            <a:solidFill>
              <a:schemeClr val="accent1"/>
            </a:solidFill>
          </a:ln>
        </p:spPr>
      </p:pic>
      <p:cxnSp>
        <p:nvCxnSpPr>
          <p:cNvPr id="12" name="Straight Arrow Connector 11">
            <a:extLst>
              <a:ext uri="{FF2B5EF4-FFF2-40B4-BE49-F238E27FC236}">
                <a16:creationId xmlns:a16="http://schemas.microsoft.com/office/drawing/2014/main" id="{5CC42174-35AA-EE44-9509-5D58EAF264E6}"/>
              </a:ext>
            </a:extLst>
          </p:cNvPr>
          <p:cNvCxnSpPr>
            <a:cxnSpLocks/>
          </p:cNvCxnSpPr>
          <p:nvPr/>
        </p:nvCxnSpPr>
        <p:spPr>
          <a:xfrm flipV="1">
            <a:off x="2827866" y="2222786"/>
            <a:ext cx="2065867" cy="51999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2AC4080-0F4E-6A4F-9D38-A33E82BEE004}"/>
              </a:ext>
            </a:extLst>
          </p:cNvPr>
          <p:cNvCxnSpPr>
            <a:cxnSpLocks/>
          </p:cNvCxnSpPr>
          <p:nvPr/>
        </p:nvCxnSpPr>
        <p:spPr>
          <a:xfrm flipV="1">
            <a:off x="2827867" y="3287356"/>
            <a:ext cx="2065866" cy="134188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34E1AD82-B939-544F-8534-F2C0E37FCD9D}"/>
              </a:ext>
            </a:extLst>
          </p:cNvPr>
          <p:cNvSpPr/>
          <p:nvPr/>
        </p:nvSpPr>
        <p:spPr>
          <a:xfrm>
            <a:off x="4379576" y="1509714"/>
            <a:ext cx="4436533" cy="3010713"/>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F5A93D46-3911-0A43-9503-8CFCBBC95F7F}"/>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4" name="Picture 13">
            <a:extLst>
              <a:ext uri="{FF2B5EF4-FFF2-40B4-BE49-F238E27FC236}">
                <a16:creationId xmlns:a16="http://schemas.microsoft.com/office/drawing/2014/main" id="{291D6BA3-DCB1-7A4E-A188-4480B46F8678}"/>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00785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36AC7D-B4EC-C642-8F95-4F14F9A6B44F}"/>
              </a:ext>
            </a:extLst>
          </p:cNvPr>
          <p:cNvPicPr>
            <a:picLocks noChangeAspect="1"/>
          </p:cNvPicPr>
          <p:nvPr/>
        </p:nvPicPr>
        <p:blipFill>
          <a:blip r:embed="rId2"/>
          <a:stretch>
            <a:fillRect/>
          </a:stretch>
        </p:blipFill>
        <p:spPr>
          <a:xfrm>
            <a:off x="4419600" y="1594353"/>
            <a:ext cx="4108450" cy="2660147"/>
          </a:xfrm>
          <a:prstGeom prst="rect">
            <a:avLst/>
          </a:prstGeom>
          <a:ln w="38100">
            <a:solidFill>
              <a:schemeClr val="tx2"/>
            </a:solidFill>
          </a:ln>
        </p:spPr>
      </p:pic>
      <p:pic>
        <p:nvPicPr>
          <p:cNvPr id="4" name="Picture 3">
            <a:extLst>
              <a:ext uri="{FF2B5EF4-FFF2-40B4-BE49-F238E27FC236}">
                <a16:creationId xmlns:a16="http://schemas.microsoft.com/office/drawing/2014/main" id="{2E921CF6-3053-7142-AC7C-BB69EE132402}"/>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11961A82-E4F5-E94C-BBC1-39DC3C003B62}"/>
              </a:ext>
            </a:extLst>
          </p:cNvPr>
          <p:cNvSpPr txBox="1"/>
          <p:nvPr/>
        </p:nvSpPr>
        <p:spPr>
          <a:xfrm>
            <a:off x="2804190" y="339106"/>
            <a:ext cx="7339270" cy="769441"/>
          </a:xfrm>
          <a:prstGeom prst="rect">
            <a:avLst/>
          </a:prstGeom>
          <a:solidFill>
            <a:schemeClr val="tx2"/>
          </a:solidFill>
          <a:ln w="76200">
            <a:solidFill>
              <a:schemeClr val="bg1"/>
            </a:solidFill>
          </a:ln>
        </p:spPr>
        <p:txBody>
          <a:bodyPr wrap="square" rtlCol="0">
            <a:spAutoFit/>
          </a:bodyPr>
          <a:lstStyle/>
          <a:p>
            <a:pPr algn="ctr"/>
            <a:r>
              <a:rPr lang="en-US" sz="4400" b="1" dirty="0">
                <a:solidFill>
                  <a:schemeClr val="bg1"/>
                </a:solidFill>
              </a:rPr>
              <a:t>Mae </a:t>
            </a:r>
            <a:r>
              <a:rPr lang="en-US" sz="4400" b="1" dirty="0" err="1">
                <a:solidFill>
                  <a:schemeClr val="bg1"/>
                </a:solidFill>
              </a:rPr>
              <a:t>hi’n</a:t>
            </a:r>
            <a:r>
              <a:rPr lang="en-US" sz="4400" b="1" dirty="0">
                <a:solidFill>
                  <a:schemeClr val="bg1"/>
                </a:solidFill>
              </a:rPr>
              <a:t> </a:t>
            </a:r>
            <a:r>
              <a:rPr lang="en-US" sz="4400" b="1" dirty="0" err="1">
                <a:solidFill>
                  <a:schemeClr val="bg1"/>
                </a:solidFill>
              </a:rPr>
              <a:t>amser</a:t>
            </a:r>
            <a:r>
              <a:rPr lang="en-US" sz="4400" b="1" dirty="0">
                <a:solidFill>
                  <a:schemeClr val="bg1"/>
                </a:solidFill>
              </a:rPr>
              <a:t> </a:t>
            </a:r>
            <a:r>
              <a:rPr lang="en-US" sz="4400" b="1" dirty="0" err="1">
                <a:solidFill>
                  <a:schemeClr val="bg1"/>
                </a:solidFill>
              </a:rPr>
              <a:t>adolygu</a:t>
            </a:r>
            <a:r>
              <a:rPr lang="en-US" sz="4400" b="1" dirty="0">
                <a:solidFill>
                  <a:schemeClr val="bg1"/>
                </a:solidFill>
              </a:rPr>
              <a:t>…</a:t>
            </a:r>
          </a:p>
        </p:txBody>
      </p:sp>
      <p:sp>
        <p:nvSpPr>
          <p:cNvPr id="6" name="TextBox 5">
            <a:extLst>
              <a:ext uri="{FF2B5EF4-FFF2-40B4-BE49-F238E27FC236}">
                <a16:creationId xmlns:a16="http://schemas.microsoft.com/office/drawing/2014/main" id="{EE0F0959-86DC-B541-ABC0-66D53B5B610D}"/>
              </a:ext>
            </a:extLst>
          </p:cNvPr>
          <p:cNvSpPr txBox="1"/>
          <p:nvPr/>
        </p:nvSpPr>
        <p:spPr>
          <a:xfrm>
            <a:off x="2804190" y="4785906"/>
            <a:ext cx="7339270" cy="769441"/>
          </a:xfrm>
          <a:prstGeom prst="rect">
            <a:avLst/>
          </a:prstGeom>
          <a:solidFill>
            <a:schemeClr val="tx2"/>
          </a:solidFill>
          <a:ln w="76200">
            <a:solidFill>
              <a:schemeClr val="bg1"/>
            </a:solidFill>
          </a:ln>
        </p:spPr>
        <p:txBody>
          <a:bodyPr wrap="square" rtlCol="0">
            <a:spAutoFit/>
          </a:bodyPr>
          <a:lstStyle/>
          <a:p>
            <a:pPr algn="ctr"/>
            <a:r>
              <a:rPr lang="en-US" sz="4400" b="1" dirty="0">
                <a:solidFill>
                  <a:schemeClr val="bg1"/>
                </a:solidFill>
              </a:rPr>
              <a:t>It’s revision time…</a:t>
            </a:r>
          </a:p>
        </p:txBody>
      </p:sp>
    </p:spTree>
    <p:extLst>
      <p:ext uri="{BB962C8B-B14F-4D97-AF65-F5344CB8AC3E}">
        <p14:creationId xmlns:p14="http://schemas.microsoft.com/office/powerpoint/2010/main" val="2181458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3C1A07-341C-0F4E-B31A-5D52D9F9B2A7}"/>
              </a:ext>
            </a:extLst>
          </p:cNvPr>
          <p:cNvSpPr txBox="1"/>
          <p:nvPr/>
        </p:nvSpPr>
        <p:spPr>
          <a:xfrm>
            <a:off x="2014780" y="968982"/>
            <a:ext cx="7888637" cy="2923877"/>
          </a:xfrm>
          <a:prstGeom prst="rect">
            <a:avLst/>
          </a:prstGeom>
          <a:solidFill>
            <a:schemeClr val="accent5">
              <a:lumMod val="60000"/>
              <a:lumOff val="40000"/>
            </a:schemeClr>
          </a:solidFill>
          <a:ln w="57150">
            <a:solidFill>
              <a:schemeClr val="tx1"/>
            </a:solidFill>
          </a:ln>
        </p:spPr>
        <p:txBody>
          <a:bodyPr wrap="square" rtlCol="0">
            <a:spAutoFit/>
          </a:bodyPr>
          <a:lstStyle/>
          <a:p>
            <a:endParaRPr lang="en-US" sz="1600" dirty="0"/>
          </a:p>
          <a:p>
            <a:pPr algn="ctr"/>
            <a:r>
              <a:rPr lang="en-US" sz="4400" b="1" dirty="0"/>
              <a:t>Pa </a:t>
            </a:r>
            <a:r>
              <a:rPr lang="en-US" sz="4400" b="1" dirty="0" err="1">
                <a:solidFill>
                  <a:srgbClr val="FF0000"/>
                </a:solidFill>
              </a:rPr>
              <a:t>dd</a:t>
            </a:r>
            <a:r>
              <a:rPr lang="en-US" sz="4400" b="1" dirty="0" err="1"/>
              <a:t>ydd</a:t>
            </a:r>
            <a:r>
              <a:rPr lang="en-US" sz="4400" b="1" dirty="0"/>
              <a:t> </a:t>
            </a:r>
            <a:r>
              <a:rPr lang="en-US" sz="4400" b="1" dirty="0" err="1"/>
              <a:t>ydy</a:t>
            </a:r>
            <a:r>
              <a:rPr lang="en-US" sz="4400" b="1" dirty="0"/>
              <a:t> hi </a:t>
            </a:r>
            <a:r>
              <a:rPr lang="en-US" sz="4400" b="1" dirty="0" err="1"/>
              <a:t>heddiw</a:t>
            </a:r>
            <a:r>
              <a:rPr lang="en-US" sz="4400" b="1" dirty="0"/>
              <a:t>?</a:t>
            </a:r>
          </a:p>
          <a:p>
            <a:pPr algn="ctr"/>
            <a:r>
              <a:rPr lang="en-US" sz="4400" b="1" dirty="0"/>
              <a:t>Pa </a:t>
            </a:r>
            <a:r>
              <a:rPr lang="en-US" sz="4400" b="1" dirty="0" err="1">
                <a:solidFill>
                  <a:srgbClr val="FF0000"/>
                </a:solidFill>
              </a:rPr>
              <a:t>dd</a:t>
            </a:r>
            <a:r>
              <a:rPr lang="en-US" sz="4400" b="1" dirty="0" err="1"/>
              <a:t>iwrnod</a:t>
            </a:r>
            <a:r>
              <a:rPr lang="en-US" sz="4400" b="1" dirty="0"/>
              <a:t> </a:t>
            </a:r>
            <a:r>
              <a:rPr lang="en-US" sz="4400" b="1" dirty="0" err="1"/>
              <a:t>ydy</a:t>
            </a:r>
            <a:r>
              <a:rPr lang="en-US" sz="4400" b="1" dirty="0"/>
              <a:t> hi </a:t>
            </a:r>
            <a:r>
              <a:rPr lang="en-US" sz="4400" b="1" dirty="0" err="1"/>
              <a:t>heddiw</a:t>
            </a:r>
            <a:r>
              <a:rPr lang="en-US" sz="4400" b="1" dirty="0"/>
              <a:t>?</a:t>
            </a:r>
          </a:p>
          <a:p>
            <a:endParaRPr lang="en-US" sz="3200" b="1" dirty="0"/>
          </a:p>
          <a:p>
            <a:pPr algn="ctr"/>
            <a:r>
              <a:rPr lang="en-US" sz="2800" b="1" i="1" dirty="0"/>
              <a:t>Which day is it today?                     </a:t>
            </a:r>
          </a:p>
          <a:p>
            <a:endParaRPr lang="en-US" sz="2000" b="1" dirty="0"/>
          </a:p>
        </p:txBody>
      </p:sp>
      <p:sp>
        <p:nvSpPr>
          <p:cNvPr id="3" name="TextBox 2">
            <a:extLst>
              <a:ext uri="{FF2B5EF4-FFF2-40B4-BE49-F238E27FC236}">
                <a16:creationId xmlns:a16="http://schemas.microsoft.com/office/drawing/2014/main" id="{6DB3127E-C1DA-BC44-A6AF-F80079AEEE22}"/>
              </a:ext>
            </a:extLst>
          </p:cNvPr>
          <p:cNvSpPr txBox="1"/>
          <p:nvPr/>
        </p:nvSpPr>
        <p:spPr>
          <a:xfrm>
            <a:off x="3645154" y="4210169"/>
            <a:ext cx="6788728" cy="1107996"/>
          </a:xfrm>
          <a:prstGeom prst="rect">
            <a:avLst/>
          </a:prstGeom>
          <a:noFill/>
        </p:spPr>
        <p:txBody>
          <a:bodyPr wrap="square" rtlCol="0">
            <a:spAutoFit/>
          </a:bodyPr>
          <a:lstStyle/>
          <a:p>
            <a:r>
              <a:rPr lang="en-US" sz="6600" b="1" dirty="0"/>
              <a:t>  </a:t>
            </a:r>
            <a:r>
              <a:rPr lang="en-US" sz="6600" b="1" dirty="0" err="1">
                <a:solidFill>
                  <a:srgbClr val="0070C0"/>
                </a:solidFill>
              </a:rPr>
              <a:t>ydy</a:t>
            </a:r>
            <a:r>
              <a:rPr lang="en-US" sz="6600" b="1" dirty="0">
                <a:solidFill>
                  <a:srgbClr val="0070C0"/>
                </a:solidFill>
              </a:rPr>
              <a:t> hi </a:t>
            </a:r>
            <a:r>
              <a:rPr lang="en-US" sz="6600" b="1" dirty="0" err="1">
                <a:solidFill>
                  <a:srgbClr val="0070C0"/>
                </a:solidFill>
              </a:rPr>
              <a:t>heddiw</a:t>
            </a:r>
            <a:r>
              <a:rPr lang="en-US" sz="6600" b="1" dirty="0">
                <a:solidFill>
                  <a:srgbClr val="0070C0"/>
                </a:solidFill>
              </a:rPr>
              <a:t>.</a:t>
            </a:r>
          </a:p>
        </p:txBody>
      </p:sp>
      <p:sp>
        <p:nvSpPr>
          <p:cNvPr id="7" name="12-Point Star 6">
            <a:extLst>
              <a:ext uri="{FF2B5EF4-FFF2-40B4-BE49-F238E27FC236}">
                <a16:creationId xmlns:a16="http://schemas.microsoft.com/office/drawing/2014/main" id="{4422B2BB-D872-D842-9CFE-E8F9C04B3A1F}"/>
              </a:ext>
            </a:extLst>
          </p:cNvPr>
          <p:cNvSpPr/>
          <p:nvPr/>
        </p:nvSpPr>
        <p:spPr>
          <a:xfrm>
            <a:off x="722643" y="3524596"/>
            <a:ext cx="3142211" cy="2593571"/>
          </a:xfrm>
          <a:prstGeom prst="star12">
            <a:avLst/>
          </a:prstGeom>
          <a:solidFill>
            <a:schemeClr val="bg1"/>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err="1">
                <a:solidFill>
                  <a:srgbClr val="0070C0"/>
                </a:solidFill>
              </a:rPr>
              <a:t>Dydd</a:t>
            </a:r>
            <a:r>
              <a:rPr lang="en-US" sz="3200" b="1" dirty="0">
                <a:solidFill>
                  <a:srgbClr val="0070C0"/>
                </a:solidFill>
              </a:rPr>
              <a:t> </a:t>
            </a:r>
            <a:r>
              <a:rPr lang="en-US" sz="3200" b="1" dirty="0" err="1">
                <a:solidFill>
                  <a:srgbClr val="0070C0"/>
                </a:solidFill>
              </a:rPr>
              <a:t>Iau</a:t>
            </a:r>
            <a:endParaRPr lang="en-US" sz="3200" b="1" dirty="0">
              <a:solidFill>
                <a:srgbClr val="0070C0"/>
              </a:solidFill>
            </a:endParaRPr>
          </a:p>
        </p:txBody>
      </p:sp>
      <p:sp>
        <p:nvSpPr>
          <p:cNvPr id="8" name="TextBox 7">
            <a:extLst>
              <a:ext uri="{FF2B5EF4-FFF2-40B4-BE49-F238E27FC236}">
                <a16:creationId xmlns:a16="http://schemas.microsoft.com/office/drawing/2014/main" id="{F3494F00-670D-374E-9A5D-68CC70839CA9}"/>
              </a:ext>
            </a:extLst>
          </p:cNvPr>
          <p:cNvSpPr txBox="1"/>
          <p:nvPr/>
        </p:nvSpPr>
        <p:spPr>
          <a:xfrm>
            <a:off x="2293749" y="124430"/>
            <a:ext cx="7339270" cy="646331"/>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Dechrau</a:t>
            </a:r>
            <a:r>
              <a:rPr lang="en-US" sz="3600" dirty="0">
                <a:solidFill>
                  <a:schemeClr val="bg1"/>
                </a:solidFill>
              </a:rPr>
              <a:t> </a:t>
            </a:r>
            <a:r>
              <a:rPr lang="en-US" sz="3600" dirty="0" err="1">
                <a:solidFill>
                  <a:schemeClr val="bg1"/>
                </a:solidFill>
              </a:rPr>
              <a:t>arni</a:t>
            </a:r>
            <a:r>
              <a:rPr lang="en-US" sz="3600" dirty="0">
                <a:solidFill>
                  <a:schemeClr val="bg1"/>
                </a:solidFill>
              </a:rPr>
              <a:t> … / Getting started …</a:t>
            </a:r>
          </a:p>
        </p:txBody>
      </p:sp>
      <p:pic>
        <p:nvPicPr>
          <p:cNvPr id="9" name="Picture 8">
            <a:extLst>
              <a:ext uri="{FF2B5EF4-FFF2-40B4-BE49-F238E27FC236}">
                <a16:creationId xmlns:a16="http://schemas.microsoft.com/office/drawing/2014/main" id="{4A354DBC-28B3-2E41-A0BA-204ED90FAA38}"/>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25479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0461FE-A75C-474A-9FE6-A6A238D989FA}"/>
              </a:ext>
            </a:extLst>
          </p:cNvPr>
          <p:cNvSpPr txBox="1"/>
          <p:nvPr/>
        </p:nvSpPr>
        <p:spPr>
          <a:xfrm>
            <a:off x="2293749" y="1041694"/>
            <a:ext cx="7339270" cy="2431435"/>
          </a:xfrm>
          <a:prstGeom prst="rect">
            <a:avLst/>
          </a:prstGeom>
          <a:solidFill>
            <a:schemeClr val="accent5">
              <a:lumMod val="60000"/>
              <a:lumOff val="40000"/>
            </a:schemeClr>
          </a:solidFill>
          <a:ln w="57150">
            <a:solidFill>
              <a:schemeClr val="tx1"/>
            </a:solidFill>
          </a:ln>
        </p:spPr>
        <p:txBody>
          <a:bodyPr wrap="square" rtlCol="0">
            <a:spAutoFit/>
          </a:bodyPr>
          <a:lstStyle/>
          <a:p>
            <a:endParaRPr lang="en-US" sz="1600" dirty="0"/>
          </a:p>
          <a:p>
            <a:pPr algn="ctr"/>
            <a:r>
              <a:rPr lang="en-US" sz="4800" b="1" dirty="0"/>
              <a:t>Pa </a:t>
            </a:r>
            <a:r>
              <a:rPr lang="en-US" sz="4800" b="1" dirty="0" err="1">
                <a:solidFill>
                  <a:srgbClr val="FF0000"/>
                </a:solidFill>
              </a:rPr>
              <a:t>fis</a:t>
            </a:r>
            <a:r>
              <a:rPr lang="en-US" sz="4800" b="1" dirty="0"/>
              <a:t> </a:t>
            </a:r>
            <a:r>
              <a:rPr lang="en-US" sz="4800" b="1" dirty="0" err="1"/>
              <a:t>ydy</a:t>
            </a:r>
            <a:r>
              <a:rPr lang="en-US" sz="4800" b="1" dirty="0"/>
              <a:t> hi </a:t>
            </a:r>
            <a:r>
              <a:rPr lang="en-US" sz="4800" b="1" dirty="0" err="1"/>
              <a:t>nawr</a:t>
            </a:r>
            <a:r>
              <a:rPr lang="en-US" sz="4800" b="1" dirty="0"/>
              <a:t>?</a:t>
            </a:r>
          </a:p>
          <a:p>
            <a:endParaRPr lang="en-US" sz="3600" b="1" dirty="0"/>
          </a:p>
          <a:p>
            <a:pPr algn="ctr"/>
            <a:r>
              <a:rPr lang="en-US" sz="3200" b="1" i="1" dirty="0"/>
              <a:t>Which month is it now?                     </a:t>
            </a:r>
          </a:p>
          <a:p>
            <a:endParaRPr lang="en-US" sz="2000" b="1" dirty="0"/>
          </a:p>
        </p:txBody>
      </p:sp>
      <p:sp>
        <p:nvSpPr>
          <p:cNvPr id="6" name="12-Point Star 5">
            <a:extLst>
              <a:ext uri="{FF2B5EF4-FFF2-40B4-BE49-F238E27FC236}">
                <a16:creationId xmlns:a16="http://schemas.microsoft.com/office/drawing/2014/main" id="{03A8279E-E418-2C43-B785-478ACD7D112F}"/>
              </a:ext>
            </a:extLst>
          </p:cNvPr>
          <p:cNvSpPr/>
          <p:nvPr/>
        </p:nvSpPr>
        <p:spPr>
          <a:xfrm>
            <a:off x="750916" y="3096542"/>
            <a:ext cx="3883077" cy="2278838"/>
          </a:xfrm>
          <a:prstGeom prst="star12">
            <a:avLst/>
          </a:prstGeom>
          <a:solidFill>
            <a:schemeClr val="bg1"/>
          </a:solid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0070C0"/>
                </a:solidFill>
              </a:rPr>
              <a:t>Medi</a:t>
            </a:r>
            <a:endParaRPr lang="en-US" sz="3200" b="1" dirty="0">
              <a:solidFill>
                <a:srgbClr val="0070C0"/>
              </a:solidFill>
            </a:endParaRPr>
          </a:p>
        </p:txBody>
      </p:sp>
      <p:sp>
        <p:nvSpPr>
          <p:cNvPr id="7" name="TextBox 6">
            <a:extLst>
              <a:ext uri="{FF2B5EF4-FFF2-40B4-BE49-F238E27FC236}">
                <a16:creationId xmlns:a16="http://schemas.microsoft.com/office/drawing/2014/main" id="{EBD582A4-6138-CF42-8E26-CF15171539BA}"/>
              </a:ext>
            </a:extLst>
          </p:cNvPr>
          <p:cNvSpPr txBox="1"/>
          <p:nvPr/>
        </p:nvSpPr>
        <p:spPr>
          <a:xfrm>
            <a:off x="4187595" y="3681963"/>
            <a:ext cx="6788728" cy="1107996"/>
          </a:xfrm>
          <a:prstGeom prst="rect">
            <a:avLst/>
          </a:prstGeom>
          <a:noFill/>
        </p:spPr>
        <p:txBody>
          <a:bodyPr wrap="square" rtlCol="0">
            <a:spAutoFit/>
          </a:bodyPr>
          <a:lstStyle/>
          <a:p>
            <a:r>
              <a:rPr lang="en-US" sz="6600" b="1" dirty="0"/>
              <a:t>  </a:t>
            </a:r>
            <a:r>
              <a:rPr lang="en-US" sz="6600" b="1" dirty="0" err="1">
                <a:solidFill>
                  <a:srgbClr val="0070C0"/>
                </a:solidFill>
              </a:rPr>
              <a:t>ydy</a:t>
            </a:r>
            <a:r>
              <a:rPr lang="en-US" sz="6600" b="1" dirty="0">
                <a:solidFill>
                  <a:srgbClr val="0070C0"/>
                </a:solidFill>
              </a:rPr>
              <a:t> hi </a:t>
            </a:r>
            <a:r>
              <a:rPr lang="en-US" sz="6600" b="1" dirty="0" err="1">
                <a:solidFill>
                  <a:srgbClr val="0070C0"/>
                </a:solidFill>
              </a:rPr>
              <a:t>nawr</a:t>
            </a:r>
            <a:r>
              <a:rPr lang="en-US" sz="6600" b="1" dirty="0">
                <a:solidFill>
                  <a:srgbClr val="0070C0"/>
                </a:solidFill>
              </a:rPr>
              <a:t>.</a:t>
            </a:r>
          </a:p>
        </p:txBody>
      </p:sp>
      <p:sp>
        <p:nvSpPr>
          <p:cNvPr id="8" name="TextBox 7">
            <a:extLst>
              <a:ext uri="{FF2B5EF4-FFF2-40B4-BE49-F238E27FC236}">
                <a16:creationId xmlns:a16="http://schemas.microsoft.com/office/drawing/2014/main" id="{23AF173A-B81A-0441-9D3B-170F387EDF16}"/>
              </a:ext>
            </a:extLst>
          </p:cNvPr>
          <p:cNvSpPr txBox="1"/>
          <p:nvPr/>
        </p:nvSpPr>
        <p:spPr>
          <a:xfrm>
            <a:off x="2293749" y="124430"/>
            <a:ext cx="7339270" cy="646331"/>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Dechrau</a:t>
            </a:r>
            <a:r>
              <a:rPr lang="en-US" sz="3600" dirty="0">
                <a:solidFill>
                  <a:schemeClr val="bg1"/>
                </a:solidFill>
              </a:rPr>
              <a:t> </a:t>
            </a:r>
            <a:r>
              <a:rPr lang="en-US" sz="3600" dirty="0" err="1">
                <a:solidFill>
                  <a:schemeClr val="bg1"/>
                </a:solidFill>
              </a:rPr>
              <a:t>arni</a:t>
            </a:r>
            <a:r>
              <a:rPr lang="en-US" sz="3600" dirty="0">
                <a:solidFill>
                  <a:schemeClr val="bg1"/>
                </a:solidFill>
              </a:rPr>
              <a:t> … / Getting started …</a:t>
            </a:r>
          </a:p>
        </p:txBody>
      </p:sp>
      <p:pic>
        <p:nvPicPr>
          <p:cNvPr id="9" name="Picture 8">
            <a:extLst>
              <a:ext uri="{FF2B5EF4-FFF2-40B4-BE49-F238E27FC236}">
                <a16:creationId xmlns:a16="http://schemas.microsoft.com/office/drawing/2014/main" id="{D1521DE2-8C54-1D4D-90E8-6D1FC193E2B0}"/>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35956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D738DDE-8114-1349-B796-D23F13D125CA}"/>
              </a:ext>
            </a:extLst>
          </p:cNvPr>
          <p:cNvSpPr txBox="1"/>
          <p:nvPr/>
        </p:nvSpPr>
        <p:spPr>
          <a:xfrm>
            <a:off x="207717" y="164876"/>
            <a:ext cx="4909102" cy="1323439"/>
          </a:xfrm>
          <a:prstGeom prst="rect">
            <a:avLst/>
          </a:prstGeom>
          <a:solidFill>
            <a:schemeClr val="tx1"/>
          </a:solidFill>
        </p:spPr>
        <p:txBody>
          <a:bodyPr wrap="square" rtlCol="0">
            <a:spAutoFit/>
          </a:bodyPr>
          <a:lstStyle/>
          <a:p>
            <a:pPr algn="ctr"/>
            <a:r>
              <a:rPr lang="en-US" sz="4000" b="1" dirty="0">
                <a:solidFill>
                  <a:schemeClr val="bg1"/>
                </a:solidFill>
              </a:rPr>
              <a:t>Beth </a:t>
            </a:r>
            <a:r>
              <a:rPr lang="en-US" sz="4000" b="1" dirty="0" err="1">
                <a:solidFill>
                  <a:schemeClr val="bg1"/>
                </a:solidFill>
              </a:rPr>
              <a:t>ydy’r</a:t>
            </a:r>
            <a:r>
              <a:rPr lang="en-US" sz="4000" b="1" dirty="0">
                <a:solidFill>
                  <a:schemeClr val="bg1"/>
                </a:solidFill>
              </a:rPr>
              <a:t> </a:t>
            </a:r>
            <a:r>
              <a:rPr lang="en-US" sz="4000" b="1" dirty="0" err="1">
                <a:solidFill>
                  <a:schemeClr val="bg1"/>
                </a:solidFill>
              </a:rPr>
              <a:t>dyddiad</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p:txBody>
      </p:sp>
      <p:sp>
        <p:nvSpPr>
          <p:cNvPr id="2" name="TextBox 1">
            <a:extLst>
              <a:ext uri="{FF2B5EF4-FFF2-40B4-BE49-F238E27FC236}">
                <a16:creationId xmlns:a16="http://schemas.microsoft.com/office/drawing/2014/main" id="{7514220C-D430-BB42-840C-B19FE9B20225}"/>
              </a:ext>
            </a:extLst>
          </p:cNvPr>
          <p:cNvSpPr txBox="1"/>
          <p:nvPr/>
        </p:nvSpPr>
        <p:spPr>
          <a:xfrm>
            <a:off x="207717" y="1787871"/>
            <a:ext cx="4909102" cy="1015663"/>
          </a:xfrm>
          <a:prstGeom prst="rect">
            <a:avLst/>
          </a:prstGeom>
          <a:solidFill>
            <a:schemeClr val="accent6">
              <a:lumMod val="60000"/>
              <a:lumOff val="40000"/>
            </a:schemeClr>
          </a:solidFill>
          <a:ln>
            <a:solidFill>
              <a:schemeClr val="accent4"/>
            </a:solidFill>
          </a:ln>
        </p:spPr>
        <p:txBody>
          <a:bodyPr wrap="square" rtlCol="0">
            <a:spAutoFit/>
          </a:bodyPr>
          <a:lstStyle/>
          <a:p>
            <a:pPr algn="ctr"/>
            <a:r>
              <a:rPr lang="en-US" sz="6000" b="1" dirty="0">
                <a:latin typeface="Arial Rounded MT Bold" panose="020F0704030504030204" pitchFamily="34" charset="77"/>
              </a:rPr>
              <a:t>30.9.2021</a:t>
            </a:r>
          </a:p>
        </p:txBody>
      </p:sp>
      <p:sp>
        <p:nvSpPr>
          <p:cNvPr id="10" name="TextBox 9">
            <a:extLst>
              <a:ext uri="{FF2B5EF4-FFF2-40B4-BE49-F238E27FC236}">
                <a16:creationId xmlns:a16="http://schemas.microsoft.com/office/drawing/2014/main" id="{23207344-6D95-0B43-B512-30F5E46DDB59}"/>
              </a:ext>
            </a:extLst>
          </p:cNvPr>
          <p:cNvSpPr txBox="1"/>
          <p:nvPr/>
        </p:nvSpPr>
        <p:spPr>
          <a:xfrm>
            <a:off x="1458563" y="3801888"/>
            <a:ext cx="9020168" cy="2062103"/>
          </a:xfrm>
          <a:prstGeom prst="rect">
            <a:avLst/>
          </a:prstGeom>
          <a:solidFill>
            <a:schemeClr val="bg1"/>
          </a:solidFill>
          <a:ln w="76200">
            <a:solidFill>
              <a:schemeClr val="accent1"/>
            </a:solidFill>
          </a:ln>
        </p:spPr>
        <p:txBody>
          <a:bodyPr wrap="square" rtlCol="0">
            <a:spAutoFit/>
          </a:bodyPr>
          <a:lstStyle/>
          <a:p>
            <a:pPr algn="ctr"/>
            <a:endParaRPr lang="en-US" sz="3200" b="1" dirty="0"/>
          </a:p>
          <a:p>
            <a:pPr algn="ctr"/>
            <a:r>
              <a:rPr lang="en-US" sz="3200" b="1" dirty="0" err="1"/>
              <a:t>Dydd</a:t>
            </a:r>
            <a:r>
              <a:rPr lang="en-US" sz="3200" b="1" dirty="0"/>
              <a:t> ………., y</a:t>
            </a:r>
            <a:r>
              <a:rPr lang="en-US" sz="3200" b="1" dirty="0">
                <a:solidFill>
                  <a:srgbClr val="FF0000"/>
                </a:solidFill>
              </a:rPr>
              <a:t> </a:t>
            </a:r>
            <a:r>
              <a:rPr lang="en-US" sz="3200" b="1" dirty="0"/>
              <a:t>………............ o ……….. 2021.</a:t>
            </a:r>
          </a:p>
          <a:p>
            <a:pPr algn="ctr"/>
            <a:endParaRPr lang="en-US" sz="3200" b="1" dirty="0"/>
          </a:p>
          <a:p>
            <a:pPr algn="ctr"/>
            <a:r>
              <a:rPr lang="en-US" sz="3200" b="1" dirty="0" err="1"/>
              <a:t>Dydd</a:t>
            </a:r>
            <a:r>
              <a:rPr lang="en-US" sz="3200" b="1" dirty="0"/>
              <a:t> ………,  ……….. y ………..…… 2021.</a:t>
            </a:r>
          </a:p>
        </p:txBody>
      </p:sp>
      <p:pic>
        <p:nvPicPr>
          <p:cNvPr id="5" name="Picture 4">
            <a:extLst>
              <a:ext uri="{FF2B5EF4-FFF2-40B4-BE49-F238E27FC236}">
                <a16:creationId xmlns:a16="http://schemas.microsoft.com/office/drawing/2014/main" id="{8AE6DA9A-422B-7946-B3D5-12D05FDFCE40}"/>
              </a:ext>
            </a:extLst>
          </p:cNvPr>
          <p:cNvPicPr>
            <a:picLocks noChangeAspect="1"/>
          </p:cNvPicPr>
          <p:nvPr/>
        </p:nvPicPr>
        <p:blipFill>
          <a:blip r:embed="rId2"/>
          <a:stretch>
            <a:fillRect/>
          </a:stretch>
        </p:blipFill>
        <p:spPr>
          <a:xfrm>
            <a:off x="5317068" y="45731"/>
            <a:ext cx="5624736" cy="3616411"/>
          </a:xfrm>
          <a:prstGeom prst="rect">
            <a:avLst/>
          </a:prstGeom>
        </p:spPr>
      </p:pic>
      <p:sp>
        <p:nvSpPr>
          <p:cNvPr id="6" name="TextBox 5">
            <a:extLst>
              <a:ext uri="{FF2B5EF4-FFF2-40B4-BE49-F238E27FC236}">
                <a16:creationId xmlns:a16="http://schemas.microsoft.com/office/drawing/2014/main" id="{2447A076-F18F-D543-A311-C46C36A573D7}"/>
              </a:ext>
            </a:extLst>
          </p:cNvPr>
          <p:cNvSpPr txBox="1"/>
          <p:nvPr/>
        </p:nvSpPr>
        <p:spPr>
          <a:xfrm>
            <a:off x="3001464" y="4218970"/>
            <a:ext cx="1093676" cy="369332"/>
          </a:xfrm>
          <a:prstGeom prst="rect">
            <a:avLst/>
          </a:prstGeom>
          <a:solidFill>
            <a:schemeClr val="accent6">
              <a:lumMod val="60000"/>
              <a:lumOff val="40000"/>
            </a:schemeClr>
          </a:solidFill>
        </p:spPr>
        <p:txBody>
          <a:bodyPr wrap="square" rtlCol="0">
            <a:spAutoFit/>
          </a:bodyPr>
          <a:lstStyle/>
          <a:p>
            <a:pPr algn="ctr"/>
            <a:r>
              <a:rPr lang="en-US" b="1" dirty="0" err="1"/>
              <a:t>Iau</a:t>
            </a:r>
            <a:endParaRPr lang="en-US" b="1" dirty="0"/>
          </a:p>
        </p:txBody>
      </p:sp>
      <p:sp>
        <p:nvSpPr>
          <p:cNvPr id="12" name="TextBox 11">
            <a:extLst>
              <a:ext uri="{FF2B5EF4-FFF2-40B4-BE49-F238E27FC236}">
                <a16:creationId xmlns:a16="http://schemas.microsoft.com/office/drawing/2014/main" id="{5D22462D-73AA-B74D-967A-F0667C822926}"/>
              </a:ext>
            </a:extLst>
          </p:cNvPr>
          <p:cNvSpPr txBox="1"/>
          <p:nvPr/>
        </p:nvSpPr>
        <p:spPr>
          <a:xfrm>
            <a:off x="3354689" y="5217324"/>
            <a:ext cx="1093676" cy="369332"/>
          </a:xfrm>
          <a:prstGeom prst="rect">
            <a:avLst/>
          </a:prstGeom>
          <a:solidFill>
            <a:schemeClr val="accent6">
              <a:lumMod val="60000"/>
              <a:lumOff val="40000"/>
            </a:schemeClr>
          </a:solidFill>
        </p:spPr>
        <p:txBody>
          <a:bodyPr wrap="square" rtlCol="0">
            <a:spAutoFit/>
          </a:bodyPr>
          <a:lstStyle/>
          <a:p>
            <a:pPr algn="ctr"/>
            <a:r>
              <a:rPr lang="en-US" b="1" dirty="0" err="1"/>
              <a:t>Iau</a:t>
            </a:r>
            <a:endParaRPr lang="en-US" b="1" dirty="0"/>
          </a:p>
        </p:txBody>
      </p:sp>
      <p:sp>
        <p:nvSpPr>
          <p:cNvPr id="13" name="TextBox 12">
            <a:extLst>
              <a:ext uri="{FF2B5EF4-FFF2-40B4-BE49-F238E27FC236}">
                <a16:creationId xmlns:a16="http://schemas.microsoft.com/office/drawing/2014/main" id="{812A388F-AC34-224E-87DF-23F0D10E2B41}"/>
              </a:ext>
            </a:extLst>
          </p:cNvPr>
          <p:cNvSpPr txBox="1"/>
          <p:nvPr/>
        </p:nvSpPr>
        <p:spPr>
          <a:xfrm>
            <a:off x="4856382" y="4209305"/>
            <a:ext cx="2224530" cy="369332"/>
          </a:xfrm>
          <a:prstGeom prst="rect">
            <a:avLst/>
          </a:prstGeom>
          <a:solidFill>
            <a:schemeClr val="accent6">
              <a:lumMod val="60000"/>
              <a:lumOff val="40000"/>
            </a:schemeClr>
          </a:solidFill>
        </p:spPr>
        <p:txBody>
          <a:bodyPr wrap="square" rtlCol="0">
            <a:spAutoFit/>
          </a:bodyPr>
          <a:lstStyle/>
          <a:p>
            <a:pPr algn="ctr"/>
            <a:r>
              <a:rPr lang="en-US" b="1" dirty="0" err="1"/>
              <a:t>degfed</a:t>
            </a:r>
            <a:r>
              <a:rPr lang="en-US" b="1" dirty="0"/>
              <a:t> </a:t>
            </a:r>
            <a:r>
              <a:rPr lang="en-US" b="1" dirty="0" err="1"/>
              <a:t>ar</a:t>
            </a:r>
            <a:r>
              <a:rPr lang="en-US" b="1" dirty="0"/>
              <a:t> </a:t>
            </a:r>
            <a:r>
              <a:rPr lang="en-US" b="1" dirty="0" err="1"/>
              <a:t>hugain</a:t>
            </a:r>
            <a:endParaRPr lang="en-US" b="1" dirty="0"/>
          </a:p>
        </p:txBody>
      </p:sp>
      <p:sp>
        <p:nvSpPr>
          <p:cNvPr id="15" name="TextBox 14">
            <a:extLst>
              <a:ext uri="{FF2B5EF4-FFF2-40B4-BE49-F238E27FC236}">
                <a16:creationId xmlns:a16="http://schemas.microsoft.com/office/drawing/2014/main" id="{F76178D9-9621-244B-A247-DD1BE9EF0277}"/>
              </a:ext>
            </a:extLst>
          </p:cNvPr>
          <p:cNvSpPr txBox="1"/>
          <p:nvPr/>
        </p:nvSpPr>
        <p:spPr>
          <a:xfrm>
            <a:off x="4751315" y="5217324"/>
            <a:ext cx="1424555" cy="369332"/>
          </a:xfrm>
          <a:prstGeom prst="rect">
            <a:avLst/>
          </a:prstGeom>
          <a:solidFill>
            <a:schemeClr val="accent6">
              <a:lumMod val="60000"/>
              <a:lumOff val="40000"/>
            </a:schemeClr>
          </a:solidFill>
        </p:spPr>
        <p:txBody>
          <a:bodyPr wrap="square" rtlCol="0">
            <a:spAutoFit/>
          </a:bodyPr>
          <a:lstStyle/>
          <a:p>
            <a:pPr algn="ctr"/>
            <a:r>
              <a:rPr lang="en-US" b="1" dirty="0" err="1"/>
              <a:t>Medi</a:t>
            </a:r>
            <a:endParaRPr lang="en-US" b="1" dirty="0"/>
          </a:p>
        </p:txBody>
      </p:sp>
      <p:sp>
        <p:nvSpPr>
          <p:cNvPr id="16" name="TextBox 15">
            <a:extLst>
              <a:ext uri="{FF2B5EF4-FFF2-40B4-BE49-F238E27FC236}">
                <a16:creationId xmlns:a16="http://schemas.microsoft.com/office/drawing/2014/main" id="{B0BE16E9-90F7-564A-BBE7-FE2BDBF604AC}"/>
              </a:ext>
            </a:extLst>
          </p:cNvPr>
          <p:cNvSpPr txBox="1"/>
          <p:nvPr/>
        </p:nvSpPr>
        <p:spPr>
          <a:xfrm>
            <a:off x="7711690" y="4195064"/>
            <a:ext cx="1303867" cy="369332"/>
          </a:xfrm>
          <a:prstGeom prst="rect">
            <a:avLst/>
          </a:prstGeom>
          <a:solidFill>
            <a:schemeClr val="accent6">
              <a:lumMod val="60000"/>
              <a:lumOff val="40000"/>
            </a:schemeClr>
          </a:solidFill>
        </p:spPr>
        <p:txBody>
          <a:bodyPr wrap="square" rtlCol="0">
            <a:spAutoFit/>
          </a:bodyPr>
          <a:lstStyle/>
          <a:p>
            <a:pPr algn="ctr"/>
            <a:r>
              <a:rPr lang="en-US" b="1" dirty="0" err="1">
                <a:solidFill>
                  <a:srgbClr val="FF0000"/>
                </a:solidFill>
              </a:rPr>
              <a:t>F</a:t>
            </a:r>
            <a:r>
              <a:rPr lang="en-US" b="1" dirty="0" err="1"/>
              <a:t>edi</a:t>
            </a:r>
            <a:endParaRPr lang="en-US" b="1" dirty="0"/>
          </a:p>
        </p:txBody>
      </p:sp>
      <p:sp>
        <p:nvSpPr>
          <p:cNvPr id="14" name="TextBox 13">
            <a:extLst>
              <a:ext uri="{FF2B5EF4-FFF2-40B4-BE49-F238E27FC236}">
                <a16:creationId xmlns:a16="http://schemas.microsoft.com/office/drawing/2014/main" id="{E198354C-1055-1947-B138-404E1A48FB38}"/>
              </a:ext>
            </a:extLst>
          </p:cNvPr>
          <p:cNvSpPr txBox="1"/>
          <p:nvPr/>
        </p:nvSpPr>
        <p:spPr>
          <a:xfrm>
            <a:off x="6478819" y="5217324"/>
            <a:ext cx="2293221" cy="369332"/>
          </a:xfrm>
          <a:prstGeom prst="rect">
            <a:avLst/>
          </a:prstGeom>
          <a:solidFill>
            <a:schemeClr val="accent6">
              <a:lumMod val="60000"/>
              <a:lumOff val="40000"/>
            </a:schemeClr>
          </a:solidFill>
        </p:spPr>
        <p:txBody>
          <a:bodyPr wrap="square" rtlCol="0">
            <a:spAutoFit/>
          </a:bodyPr>
          <a:lstStyle/>
          <a:p>
            <a:pPr algn="ctr"/>
            <a:r>
              <a:rPr lang="en-US" b="1" dirty="0" err="1"/>
              <a:t>degfed</a:t>
            </a:r>
            <a:r>
              <a:rPr lang="en-US" b="1" dirty="0"/>
              <a:t> </a:t>
            </a:r>
            <a:r>
              <a:rPr lang="en-US" b="1" dirty="0" err="1"/>
              <a:t>ar</a:t>
            </a:r>
            <a:r>
              <a:rPr lang="en-US" b="1" dirty="0"/>
              <a:t> </a:t>
            </a:r>
            <a:r>
              <a:rPr lang="en-US" b="1" dirty="0" err="1"/>
              <a:t>hugain</a:t>
            </a:r>
            <a:endParaRPr lang="en-US" b="1" dirty="0"/>
          </a:p>
        </p:txBody>
      </p:sp>
      <p:pic>
        <p:nvPicPr>
          <p:cNvPr id="17" name="Picture 16">
            <a:extLst>
              <a:ext uri="{FF2B5EF4-FFF2-40B4-BE49-F238E27FC236}">
                <a16:creationId xmlns:a16="http://schemas.microsoft.com/office/drawing/2014/main" id="{8473607F-B35C-4143-AA96-AA3CDB1A575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2928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6" grpId="0" animBg="1"/>
      <p:bldP spid="12" grpId="0" animBg="1"/>
      <p:bldP spid="13" grpId="0" animBg="1"/>
      <p:bldP spid="15" grpId="0" animBg="1"/>
      <p:bldP spid="16" grpId="0" animBg="1"/>
      <p:bldP spid="1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04D4A2-6F4E-914C-8B40-94EC0C311BD9}"/>
              </a:ext>
            </a:extLst>
          </p:cNvPr>
          <p:cNvSpPr txBox="1"/>
          <p:nvPr/>
        </p:nvSpPr>
        <p:spPr>
          <a:xfrm>
            <a:off x="1391134" y="1202942"/>
            <a:ext cx="8835664"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2"/>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8180361" y="399145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Dydd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Gwener</a:t>
            </a:r>
            <a:endParaRPr lang="en-US" sz="2800" b="1" dirty="0">
              <a:latin typeface="Bookman Old Style" panose="02050604050505020204" pitchFamily="18" charset="0"/>
              <a:ea typeface="Ayuthaya" pitchFamily="2" charset="-34"/>
              <a:cs typeface="Ayuthaya" pitchFamily="2" charset="-34"/>
            </a:endParaRPr>
          </a:p>
        </p:txBody>
      </p:sp>
      <p:sp>
        <p:nvSpPr>
          <p:cNvPr id="7" name="TextBox 6">
            <a:extLst>
              <a:ext uri="{FF2B5EF4-FFF2-40B4-BE49-F238E27FC236}">
                <a16:creationId xmlns:a16="http://schemas.microsoft.com/office/drawing/2014/main" id="{421D2CC2-F054-7A41-B0E3-088602777E17}"/>
              </a:ext>
            </a:extLst>
          </p:cNvPr>
          <p:cNvSpPr txBox="1"/>
          <p:nvPr/>
        </p:nvSpPr>
        <p:spPr>
          <a:xfrm>
            <a:off x="209862" y="2426839"/>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Pa </a:t>
            </a:r>
            <a:r>
              <a:rPr lang="en-US" sz="2800" b="1" dirty="0" err="1">
                <a:latin typeface="Bookman Old Style" panose="02050604050505020204" pitchFamily="18" charset="0"/>
                <a:ea typeface="Ayuthaya" pitchFamily="2" charset="-34"/>
                <a:cs typeface="Ayuthaya" pitchFamily="2" charset="-34"/>
              </a:rPr>
              <a:t>ddiwrnod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ydy</a:t>
            </a:r>
            <a:r>
              <a:rPr lang="en-US" sz="2800" b="1" dirty="0">
                <a:latin typeface="Bookman Old Style" panose="02050604050505020204" pitchFamily="18" charset="0"/>
                <a:ea typeface="Ayuthaya" pitchFamily="2" charset="-34"/>
                <a:cs typeface="Ayuthaya" pitchFamily="2" charset="-34"/>
              </a:rPr>
              <a:t> hi </a:t>
            </a:r>
            <a:r>
              <a:rPr lang="en-US" sz="2800" b="1" dirty="0" err="1">
                <a:latin typeface="Bookman Old Style" panose="02050604050505020204" pitchFamily="18" charset="0"/>
                <a:ea typeface="Ayuthaya" pitchFamily="2" charset="-34"/>
                <a:cs typeface="Ayuthaya" pitchFamily="2" charset="-34"/>
              </a:rPr>
              <a:t>heddiw</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885110" y="407441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Dydd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Llun</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6200724" y="520652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Tuesday</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839570" y="244345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Thursday</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135161" y="5179098"/>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Wednesday</a:t>
            </a:r>
          </a:p>
        </p:txBody>
      </p:sp>
      <p:pic>
        <p:nvPicPr>
          <p:cNvPr id="13" name="Picture 12">
            <a:extLst>
              <a:ext uri="{FF2B5EF4-FFF2-40B4-BE49-F238E27FC236}">
                <a16:creationId xmlns:a16="http://schemas.microsoft.com/office/drawing/2014/main" id="{E4F94156-CC95-564A-B2C7-2D4681BD9330}"/>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14" name="TextBox 13">
            <a:extLst>
              <a:ext uri="{FF2B5EF4-FFF2-40B4-BE49-F238E27FC236}">
                <a16:creationId xmlns:a16="http://schemas.microsoft.com/office/drawing/2014/main" id="{4C2E6D7A-6CC3-A34D-9137-08C8D0526A89}"/>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Tree>
    <p:extLst>
      <p:ext uri="{BB962C8B-B14F-4D97-AF65-F5344CB8AC3E}">
        <p14:creationId xmlns:p14="http://schemas.microsoft.com/office/powerpoint/2010/main" val="279382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04D4A2-6F4E-914C-8B40-94EC0C311BD9}"/>
              </a:ext>
            </a:extLst>
          </p:cNvPr>
          <p:cNvSpPr txBox="1"/>
          <p:nvPr/>
        </p:nvSpPr>
        <p:spPr>
          <a:xfrm>
            <a:off x="1391134" y="1202942"/>
            <a:ext cx="8835664"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2"/>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8180361" y="399145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Gorffennaf</a:t>
            </a:r>
            <a:endParaRPr lang="en-US" sz="2800" b="1" dirty="0">
              <a:latin typeface="Bookman Old Style" panose="02050604050505020204" pitchFamily="18" charset="0"/>
              <a:ea typeface="Ayuthaya" pitchFamily="2" charset="-34"/>
              <a:cs typeface="Ayuthaya" pitchFamily="2" charset="-34"/>
            </a:endParaRPr>
          </a:p>
        </p:txBody>
      </p:sp>
      <p:sp>
        <p:nvSpPr>
          <p:cNvPr id="7" name="TextBox 6">
            <a:extLst>
              <a:ext uri="{FF2B5EF4-FFF2-40B4-BE49-F238E27FC236}">
                <a16:creationId xmlns:a16="http://schemas.microsoft.com/office/drawing/2014/main" id="{421D2CC2-F054-7A41-B0E3-088602777E17}"/>
              </a:ext>
            </a:extLst>
          </p:cNvPr>
          <p:cNvSpPr txBox="1"/>
          <p:nvPr/>
        </p:nvSpPr>
        <p:spPr>
          <a:xfrm>
            <a:off x="209862" y="2426839"/>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Pa </a:t>
            </a:r>
            <a:r>
              <a:rPr lang="en-US" sz="2800" b="1" dirty="0" err="1">
                <a:latin typeface="Bookman Old Style" panose="02050604050505020204" pitchFamily="18" charset="0"/>
                <a:ea typeface="Ayuthaya" pitchFamily="2" charset="-34"/>
                <a:cs typeface="Ayuthaya" pitchFamily="2" charset="-34"/>
              </a:rPr>
              <a:t>fis</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ydy</a:t>
            </a:r>
            <a:r>
              <a:rPr lang="en-US" sz="2800" b="1" dirty="0">
                <a:latin typeface="Bookman Old Style" panose="02050604050505020204" pitchFamily="18" charset="0"/>
                <a:ea typeface="Ayuthaya" pitchFamily="2" charset="-34"/>
                <a:cs typeface="Ayuthaya" pitchFamily="2" charset="-34"/>
              </a:rPr>
              <a:t> hi </a:t>
            </a:r>
            <a:r>
              <a:rPr lang="en-US" sz="2800" b="1" dirty="0" err="1">
                <a:latin typeface="Bookman Old Style" panose="02050604050505020204" pitchFamily="18" charset="0"/>
                <a:ea typeface="Ayuthaya" pitchFamily="2" charset="-34"/>
                <a:cs typeface="Ayuthaya" pitchFamily="2" charset="-34"/>
              </a:rPr>
              <a:t>nawr</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885110" y="407441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Medi</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6200724" y="520652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March</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839570" y="244345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June</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135161" y="5179098"/>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January</a:t>
            </a:r>
          </a:p>
        </p:txBody>
      </p:sp>
      <p:pic>
        <p:nvPicPr>
          <p:cNvPr id="13" name="Picture 12">
            <a:extLst>
              <a:ext uri="{FF2B5EF4-FFF2-40B4-BE49-F238E27FC236}">
                <a16:creationId xmlns:a16="http://schemas.microsoft.com/office/drawing/2014/main" id="{F0960600-7A9D-A64A-9AC9-34FF7CCF3BBB}"/>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14" name="TextBox 13">
            <a:extLst>
              <a:ext uri="{FF2B5EF4-FFF2-40B4-BE49-F238E27FC236}">
                <a16:creationId xmlns:a16="http://schemas.microsoft.com/office/drawing/2014/main" id="{2D208B03-A239-524A-81C3-34E5429AE188}"/>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Tree>
    <p:extLst>
      <p:ext uri="{BB962C8B-B14F-4D97-AF65-F5344CB8AC3E}">
        <p14:creationId xmlns:p14="http://schemas.microsoft.com/office/powerpoint/2010/main" val="109594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04D4A2-6F4E-914C-8B40-94EC0C311BD9}"/>
              </a:ext>
            </a:extLst>
          </p:cNvPr>
          <p:cNvSpPr txBox="1"/>
          <p:nvPr/>
        </p:nvSpPr>
        <p:spPr>
          <a:xfrm>
            <a:off x="1189501" y="1163890"/>
            <a:ext cx="9181512" cy="584775"/>
          </a:xfrm>
          <a:prstGeom prst="rect">
            <a:avLst/>
          </a:prstGeom>
          <a:no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2"/>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Sit!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Listen!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2357900" y="487343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Walk! (</a:t>
            </a:r>
            <a:r>
              <a:rPr lang="en-US" sz="2800" b="1" dirty="0" err="1">
                <a:latin typeface="Bookman Old Style" panose="02050604050505020204" pitchFamily="18" charset="0"/>
                <a:ea typeface="Ayuthaya" pitchFamily="2" charset="-34"/>
                <a:cs typeface="Ayuthaya" pitchFamily="2" charset="-34"/>
              </a:rPr>
              <a:t>sgl</a:t>
            </a:r>
            <a:r>
              <a:rPr lang="en-US" sz="2800" b="1" dirty="0">
                <a:latin typeface="Bookman Old Style" panose="02050604050505020204" pitchFamily="18" charset="0"/>
                <a:ea typeface="Ayuthaya" pitchFamily="2" charset="-34"/>
                <a:cs typeface="Ayuthaya" pitchFamily="2" charset="-34"/>
              </a:rPr>
              <a:t>)</a:t>
            </a: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Sit quietly!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373331" y="3856513"/>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Look at me!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5780257" y="487343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No running!!</a:t>
            </a:r>
          </a:p>
        </p:txBody>
      </p:sp>
      <p:pic>
        <p:nvPicPr>
          <p:cNvPr id="13" name="Picture 12">
            <a:extLst>
              <a:ext uri="{FF2B5EF4-FFF2-40B4-BE49-F238E27FC236}">
                <a16:creationId xmlns:a16="http://schemas.microsoft.com/office/drawing/2014/main" id="{1A0DD2F2-E6DF-E946-A419-BAF9562260CC}"/>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14" name="TextBox 13">
            <a:extLst>
              <a:ext uri="{FF2B5EF4-FFF2-40B4-BE49-F238E27FC236}">
                <a16:creationId xmlns:a16="http://schemas.microsoft.com/office/drawing/2014/main" id="{C54A1E35-D182-944F-AC8D-FC520B9A6198}"/>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Tree>
    <p:extLst>
      <p:ext uri="{BB962C8B-B14F-4D97-AF65-F5344CB8AC3E}">
        <p14:creationId xmlns:p14="http://schemas.microsoft.com/office/powerpoint/2010/main" val="422687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36146D3-E235-4263-8459-6C595A4F32CA}"/>
              </a:ext>
            </a:extLst>
          </p:cNvPr>
          <p:cNvSpPr txBox="1"/>
          <p:nvPr/>
        </p:nvSpPr>
        <p:spPr>
          <a:xfrm>
            <a:off x="356134" y="997365"/>
            <a:ext cx="11723298" cy="5693866"/>
          </a:xfrm>
          <a:prstGeom prst="rect">
            <a:avLst/>
          </a:prstGeom>
          <a:solidFill>
            <a:schemeClr val="bg1"/>
          </a:solidFill>
          <a:ln>
            <a:solidFill>
              <a:schemeClr val="tx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Mr Jones:     Bore da, ________.</a:t>
            </a:r>
          </a:p>
          <a:p>
            <a:r>
              <a:rPr lang="en-GB" sz="2800" b="1" dirty="0"/>
              <a:t>Plant:           Bore da, ______. </a:t>
            </a:r>
          </a:p>
          <a:p>
            <a:r>
              <a:rPr lang="en-GB" sz="2800" b="1" dirty="0"/>
              <a:t>Mr Jones:     </a:t>
            </a:r>
            <a:r>
              <a:rPr lang="en-GB" sz="2800" b="1" dirty="0" err="1"/>
              <a:t>Nawr</a:t>
            </a:r>
            <a:r>
              <a:rPr lang="en-GB" sz="2800" b="1" dirty="0"/>
              <a:t> '</a:t>
            </a:r>
            <a:r>
              <a:rPr lang="en-GB" sz="2800" b="1" dirty="0" err="1"/>
              <a:t>te</a:t>
            </a:r>
            <a:r>
              <a:rPr lang="en-GB" sz="2800" b="1" dirty="0"/>
              <a:t>, y </a:t>
            </a:r>
            <a:r>
              <a:rPr lang="en-GB" sz="2800" b="1" dirty="0" err="1"/>
              <a:t>gofrestr</a:t>
            </a:r>
            <a:r>
              <a:rPr lang="en-GB" sz="2800" b="1" dirty="0"/>
              <a:t>.  ________?</a:t>
            </a:r>
          </a:p>
          <a:p>
            <a:r>
              <a:rPr lang="en-GB" sz="2800" b="1" dirty="0"/>
              <a:t>Nia:              </a:t>
            </a:r>
            <a:r>
              <a:rPr lang="en-GB" sz="2800" b="1" dirty="0" err="1"/>
              <a:t>Yma</a:t>
            </a:r>
            <a:r>
              <a:rPr lang="en-GB" sz="2800" b="1" dirty="0"/>
              <a:t>, ______.</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a:t>Nia:              </a:t>
            </a:r>
            <a:r>
              <a:rPr lang="en-GB" sz="2800" b="1" dirty="0" err="1"/>
              <a:t>Cinio</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a:t>
            </a:r>
            <a:r>
              <a:rPr lang="en-GB" sz="2800" b="1" dirty="0" err="1"/>
              <a:t>Steffan</a:t>
            </a:r>
            <a:r>
              <a:rPr lang="en-GB" sz="2800" b="1" dirty="0"/>
              <a:t>?</a:t>
            </a:r>
          </a:p>
          <a:p>
            <a:r>
              <a:rPr lang="en-GB" sz="2800" b="1" dirty="0" err="1"/>
              <a:t>Steffan</a:t>
            </a:r>
            <a:r>
              <a:rPr lang="en-GB" sz="2800" b="1" dirty="0"/>
              <a:t>:        _____, Syr.</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err="1"/>
              <a:t>Steffan</a:t>
            </a:r>
            <a:r>
              <a:rPr lang="en-GB" sz="2800" b="1" dirty="0"/>
              <a:t>:        </a:t>
            </a:r>
            <a:r>
              <a:rPr lang="en-GB" sz="2800" b="1" dirty="0" err="1"/>
              <a:t>Brechdanau</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Bethan?</a:t>
            </a:r>
          </a:p>
          <a:p>
            <a:r>
              <a:rPr lang="en-GB" sz="2800" b="1" dirty="0"/>
              <a:t>Plant:           </a:t>
            </a:r>
            <a:r>
              <a:rPr lang="en-GB" sz="2800" b="1" dirty="0" err="1"/>
              <a:t>Absennol</a:t>
            </a:r>
            <a:r>
              <a:rPr lang="en-GB" sz="2800" b="1" dirty="0"/>
              <a:t>.</a:t>
            </a:r>
          </a:p>
          <a:p>
            <a:r>
              <a:rPr lang="en-GB" sz="2800" b="1" dirty="0"/>
              <a:t>Mr Jones:     O, </a:t>
            </a:r>
            <a:r>
              <a:rPr lang="en-GB" sz="2800" b="1" dirty="0" err="1"/>
              <a:t>mae</a:t>
            </a:r>
            <a:r>
              <a:rPr lang="en-GB" sz="2800" b="1" dirty="0"/>
              <a:t> _______ </a:t>
            </a:r>
            <a:r>
              <a:rPr lang="en-GB" sz="2800" b="1" dirty="0" err="1"/>
              <a:t>yn</a:t>
            </a:r>
            <a:r>
              <a:rPr lang="en-GB" sz="2800" b="1" dirty="0"/>
              <a:t> </a:t>
            </a:r>
            <a:r>
              <a:rPr lang="en-GB" sz="2800" b="1" dirty="0" err="1"/>
              <a:t>absennol</a:t>
            </a:r>
            <a:r>
              <a:rPr lang="en-GB" sz="2800" b="1" dirty="0"/>
              <a:t>.  Dyna </a:t>
            </a:r>
            <a:r>
              <a:rPr lang="en-GB" sz="2800" b="1" dirty="0" err="1"/>
              <a:t>drueni</a:t>
            </a:r>
            <a:r>
              <a:rPr lang="en-GB" sz="2800" b="1" dirty="0"/>
              <a:t>!</a:t>
            </a:r>
          </a:p>
        </p:txBody>
      </p:sp>
      <p:pic>
        <p:nvPicPr>
          <p:cNvPr id="5" name="Picture 5" descr="A picture containing drawing&#10;&#10;Description generated with very high confidence">
            <a:extLst>
              <a:ext uri="{FF2B5EF4-FFF2-40B4-BE49-F238E27FC236}">
                <a16:creationId xmlns:a16="http://schemas.microsoft.com/office/drawing/2014/main" id="{15F38A89-EFDF-4B34-AAEC-402A821BB849}"/>
              </a:ext>
            </a:extLst>
          </p:cNvPr>
          <p:cNvPicPr>
            <a:picLocks noChangeAspect="1"/>
          </p:cNvPicPr>
          <p:nvPr/>
        </p:nvPicPr>
        <p:blipFill>
          <a:blip r:embed="rId2"/>
          <a:stretch>
            <a:fillRect/>
          </a:stretch>
        </p:blipFill>
        <p:spPr>
          <a:xfrm>
            <a:off x="8083642" y="2830368"/>
            <a:ext cx="3507475" cy="2184816"/>
          </a:xfrm>
          <a:prstGeom prst="rect">
            <a:avLst/>
          </a:prstGeom>
        </p:spPr>
      </p:pic>
      <p:sp>
        <p:nvSpPr>
          <p:cNvPr id="7" name="TextBox 6">
            <a:extLst>
              <a:ext uri="{FF2B5EF4-FFF2-40B4-BE49-F238E27FC236}">
                <a16:creationId xmlns:a16="http://schemas.microsoft.com/office/drawing/2014/main" id="{19BAF051-86E2-1043-AD63-A9B3D3F9886B}"/>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Tree>
    <p:extLst>
      <p:ext uri="{BB962C8B-B14F-4D97-AF65-F5344CB8AC3E}">
        <p14:creationId xmlns:p14="http://schemas.microsoft.com/office/powerpoint/2010/main" val="1524088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36146D3-E235-4263-8459-6C595A4F32CA}"/>
              </a:ext>
            </a:extLst>
          </p:cNvPr>
          <p:cNvSpPr txBox="1"/>
          <p:nvPr/>
        </p:nvSpPr>
        <p:spPr>
          <a:xfrm>
            <a:off x="356134" y="997365"/>
            <a:ext cx="11723298" cy="526297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Mr Jones:      Pa </a:t>
            </a:r>
            <a:r>
              <a:rPr lang="en-GB" sz="2800" b="1" dirty="0" err="1"/>
              <a:t>ddiwrnod</a:t>
            </a:r>
            <a:r>
              <a:rPr lang="en-GB" sz="2800" b="1" dirty="0"/>
              <a:t> </a:t>
            </a:r>
            <a:r>
              <a:rPr lang="en-GB" sz="2800" b="1" dirty="0" err="1"/>
              <a:t>ydy</a:t>
            </a:r>
            <a:r>
              <a:rPr lang="en-GB" sz="2800" b="1" dirty="0"/>
              <a:t> hi </a:t>
            </a:r>
            <a:r>
              <a:rPr lang="en-GB" sz="2800" b="1" dirty="0" err="1"/>
              <a:t>heddiw</a:t>
            </a:r>
            <a:r>
              <a:rPr lang="en-GB" sz="2800" b="1" dirty="0"/>
              <a:t>, </a:t>
            </a:r>
            <a:r>
              <a:rPr lang="en-GB" sz="2800" b="1" dirty="0" err="1"/>
              <a:t>Siân</a:t>
            </a:r>
            <a:r>
              <a:rPr lang="en-GB" sz="2800" b="1" dirty="0"/>
              <a:t>?</a:t>
            </a:r>
          </a:p>
          <a:p>
            <a:r>
              <a:rPr lang="en-GB" sz="2800" b="1" dirty="0" err="1"/>
              <a:t>Siân</a:t>
            </a:r>
            <a:r>
              <a:rPr lang="en-GB" sz="2800" b="1" dirty="0"/>
              <a:t>:              Mae </a:t>
            </a:r>
            <a:r>
              <a:rPr lang="en-GB" sz="2800" b="1" dirty="0" err="1"/>
              <a:t>hi’n</a:t>
            </a:r>
            <a:r>
              <a:rPr lang="en-GB" sz="2800" b="1" dirty="0"/>
              <a:t> </a:t>
            </a:r>
            <a:r>
              <a:rPr lang="en-GB" sz="2800" b="1" dirty="0" err="1"/>
              <a:t>ddydd</a:t>
            </a:r>
            <a:r>
              <a:rPr lang="en-GB" sz="2800" b="1" dirty="0"/>
              <a:t> </a:t>
            </a:r>
            <a:r>
              <a:rPr lang="en-GB" sz="2800" b="1" dirty="0" err="1"/>
              <a:t>Mawrth</a:t>
            </a:r>
            <a:r>
              <a:rPr lang="en-GB" sz="2800" b="1" dirty="0"/>
              <a:t>.</a:t>
            </a:r>
          </a:p>
          <a:p>
            <a:r>
              <a:rPr lang="en-GB" sz="2800" b="1" dirty="0"/>
              <a:t>Mr Jones:      Da </a:t>
            </a:r>
            <a:r>
              <a:rPr lang="en-GB" sz="2800" b="1" dirty="0" err="1"/>
              <a:t>iawn</a:t>
            </a:r>
            <a:r>
              <a:rPr lang="en-GB" sz="2800" b="1" dirty="0"/>
              <a:t>! Pa </a:t>
            </a:r>
            <a:r>
              <a:rPr lang="en-GB" sz="2800" b="1" dirty="0" err="1"/>
              <a:t>ddiwrnod</a:t>
            </a:r>
            <a:r>
              <a:rPr lang="en-GB" sz="2800" b="1" dirty="0"/>
              <a:t> </a:t>
            </a:r>
            <a:r>
              <a:rPr lang="en-GB" sz="2800" b="1" dirty="0" err="1"/>
              <a:t>oedd</a:t>
            </a:r>
            <a:r>
              <a:rPr lang="en-GB" sz="2800" b="1" dirty="0"/>
              <a:t> hi </a:t>
            </a:r>
            <a:r>
              <a:rPr lang="en-GB" sz="2800" b="1" dirty="0" err="1"/>
              <a:t>ddoe</a:t>
            </a:r>
            <a:r>
              <a:rPr lang="en-GB" sz="2800" b="1" dirty="0"/>
              <a:t>, Huw?</a:t>
            </a:r>
          </a:p>
          <a:p>
            <a:r>
              <a:rPr lang="en-GB" sz="2800" b="1" dirty="0"/>
              <a:t>Huw:             </a:t>
            </a:r>
            <a:r>
              <a:rPr lang="en-GB" sz="2800" b="1" dirty="0" err="1"/>
              <a:t>Dydd</a:t>
            </a:r>
            <a:r>
              <a:rPr lang="en-GB" sz="2800" b="1" dirty="0"/>
              <a:t> </a:t>
            </a:r>
            <a:r>
              <a:rPr lang="en-GB" sz="2800" b="1" dirty="0" err="1"/>
              <a:t>Llun</a:t>
            </a:r>
            <a:r>
              <a:rPr lang="en-GB" sz="2800" b="1" dirty="0"/>
              <a:t> </a:t>
            </a:r>
            <a:r>
              <a:rPr lang="en-GB" sz="2800" b="1" dirty="0" err="1"/>
              <a:t>oedd</a:t>
            </a:r>
            <a:r>
              <a:rPr lang="en-GB" sz="2800" b="1" dirty="0"/>
              <a:t> hi </a:t>
            </a:r>
            <a:r>
              <a:rPr lang="en-GB" sz="2800" b="1" dirty="0" err="1"/>
              <a:t>ddoe</a:t>
            </a:r>
            <a:r>
              <a:rPr lang="en-GB" sz="2800" b="1" dirty="0"/>
              <a:t>, Syr.</a:t>
            </a:r>
          </a:p>
          <a:p>
            <a:r>
              <a:rPr lang="en-GB" sz="2800" b="1" dirty="0"/>
              <a:t>Mr Jones:      Da </a:t>
            </a:r>
            <a:r>
              <a:rPr lang="en-GB" sz="2800" b="1" dirty="0" err="1"/>
              <a:t>iawn</a:t>
            </a:r>
            <a:r>
              <a:rPr lang="en-GB" sz="2800" b="1" dirty="0"/>
              <a:t> </a:t>
            </a:r>
            <a:r>
              <a:rPr lang="en-GB" sz="2800" b="1" dirty="0" err="1"/>
              <a:t>ti</a:t>
            </a:r>
            <a:r>
              <a:rPr lang="en-GB" sz="2800" b="1" dirty="0"/>
              <a:t>! Pa </a:t>
            </a:r>
            <a:r>
              <a:rPr lang="en-GB" sz="2800" b="1" dirty="0" err="1"/>
              <a:t>ddiwnrod</a:t>
            </a:r>
            <a:r>
              <a:rPr lang="en-GB" sz="2800" b="1" dirty="0"/>
              <a:t> </a:t>
            </a:r>
            <a:r>
              <a:rPr lang="en-GB" sz="2800" b="1" dirty="0" err="1"/>
              <a:t>fydd</a:t>
            </a:r>
            <a:r>
              <a:rPr lang="en-GB" sz="2800" b="1" dirty="0"/>
              <a:t> hi ‘</a:t>
            </a:r>
            <a:r>
              <a:rPr lang="en-GB" sz="2800" b="1" dirty="0" err="1"/>
              <a:t>fory</a:t>
            </a:r>
            <a:r>
              <a:rPr lang="en-GB" sz="2800" b="1" dirty="0"/>
              <a:t>, Sara?</a:t>
            </a:r>
          </a:p>
          <a:p>
            <a:r>
              <a:rPr lang="en-GB" sz="2800" b="1" dirty="0"/>
              <a:t>Sara:             </a:t>
            </a:r>
            <a:r>
              <a:rPr lang="en-GB" sz="2800" b="1" dirty="0" err="1"/>
              <a:t>Dydd</a:t>
            </a:r>
            <a:r>
              <a:rPr lang="en-GB" sz="2800" b="1" dirty="0"/>
              <a:t> </a:t>
            </a:r>
            <a:r>
              <a:rPr lang="en-GB" sz="2800" b="1" dirty="0" err="1"/>
              <a:t>Mercher</a:t>
            </a:r>
            <a:r>
              <a:rPr lang="en-GB" sz="2800" b="1" dirty="0"/>
              <a:t> </a:t>
            </a:r>
            <a:r>
              <a:rPr lang="en-GB" sz="2800" b="1" dirty="0" err="1"/>
              <a:t>fydd</a:t>
            </a:r>
            <a:r>
              <a:rPr lang="en-GB" sz="2800" b="1" dirty="0"/>
              <a:t> hi ‘</a:t>
            </a:r>
            <a:r>
              <a:rPr lang="en-GB" sz="2800" b="1" dirty="0" err="1"/>
              <a:t>fory</a:t>
            </a:r>
            <a:r>
              <a:rPr lang="en-GB" sz="2800" b="1" dirty="0"/>
              <a:t>, Mr Jones.</a:t>
            </a:r>
          </a:p>
          <a:p>
            <a:r>
              <a:rPr lang="en-GB" sz="2800" b="1" dirty="0"/>
              <a:t>Mr Jones:      </a:t>
            </a:r>
            <a:r>
              <a:rPr lang="en-GB" sz="2800" b="1" dirty="0" err="1"/>
              <a:t>Arbennig</a:t>
            </a:r>
            <a:r>
              <a:rPr lang="en-GB" sz="2800" b="1" dirty="0"/>
              <a:t>!  Beth </a:t>
            </a:r>
            <a:r>
              <a:rPr lang="en-GB" sz="2800" b="1" dirty="0" err="1"/>
              <a:t>ydy’r</a:t>
            </a:r>
            <a:r>
              <a:rPr lang="en-GB" sz="2800" b="1" dirty="0"/>
              <a:t> </a:t>
            </a:r>
            <a:r>
              <a:rPr lang="en-GB" sz="2800" b="1" dirty="0" err="1"/>
              <a:t>dyddiad</a:t>
            </a:r>
            <a:r>
              <a:rPr lang="en-GB" sz="2800" b="1" dirty="0"/>
              <a:t> </a:t>
            </a:r>
            <a:r>
              <a:rPr lang="en-GB" sz="2800" b="1" dirty="0" err="1"/>
              <a:t>heddiw</a:t>
            </a:r>
            <a:r>
              <a:rPr lang="en-GB" sz="2800" b="1" dirty="0"/>
              <a:t>, Cai?</a:t>
            </a:r>
          </a:p>
          <a:p>
            <a:r>
              <a:rPr lang="en-GB" sz="2800" b="1" dirty="0"/>
              <a:t>Cai:               </a:t>
            </a:r>
            <a:r>
              <a:rPr lang="en-GB" sz="2800" b="1" dirty="0" err="1"/>
              <a:t>Dw</a:t>
            </a:r>
            <a:r>
              <a:rPr lang="en-GB" sz="2800" b="1" dirty="0"/>
              <a:t> </a:t>
            </a:r>
            <a:r>
              <a:rPr lang="en-GB" sz="2800" b="1" dirty="0" err="1"/>
              <a:t>i</a:t>
            </a:r>
            <a:r>
              <a:rPr lang="en-GB" sz="2800" b="1" dirty="0"/>
              <a:t> </a:t>
            </a:r>
            <a:r>
              <a:rPr lang="en-GB" sz="2800" b="1" dirty="0" err="1"/>
              <a:t>ddim</a:t>
            </a:r>
            <a:r>
              <a:rPr lang="en-GB" sz="2800" b="1" dirty="0"/>
              <a:t> </a:t>
            </a:r>
            <a:r>
              <a:rPr lang="en-GB" sz="2800" b="1" dirty="0" err="1"/>
              <a:t>yn</a:t>
            </a:r>
            <a:r>
              <a:rPr lang="en-GB" sz="2800" b="1" dirty="0"/>
              <a:t> </a:t>
            </a:r>
            <a:r>
              <a:rPr lang="en-GB" sz="2800" b="1" dirty="0" err="1"/>
              <a:t>gwybod</a:t>
            </a:r>
            <a:r>
              <a:rPr lang="en-GB" sz="2800" b="1" dirty="0"/>
              <a:t>, </a:t>
            </a:r>
            <a:r>
              <a:rPr lang="en-GB" sz="2800" b="1" dirty="0" err="1"/>
              <a:t>Syr</a:t>
            </a:r>
            <a:r>
              <a:rPr lang="en-GB" sz="2800" b="1" dirty="0"/>
              <a:t>!</a:t>
            </a:r>
          </a:p>
          <a:p>
            <a:r>
              <a:rPr lang="en-GB" sz="2800" b="1" dirty="0"/>
              <a:t>Mr Jones:     O, Cai!  Sara, </a:t>
            </a:r>
            <a:r>
              <a:rPr lang="en-GB" sz="2800" b="1" dirty="0" err="1"/>
              <a:t>beth</a:t>
            </a:r>
            <a:r>
              <a:rPr lang="en-GB" sz="2800" b="1" dirty="0"/>
              <a:t> </a:t>
            </a:r>
            <a:r>
              <a:rPr lang="en-GB" sz="2800" b="1" dirty="0" err="1"/>
              <a:t>ydy’r</a:t>
            </a:r>
            <a:r>
              <a:rPr lang="en-GB" sz="2800" b="1" dirty="0"/>
              <a:t> </a:t>
            </a:r>
            <a:r>
              <a:rPr lang="en-GB" sz="2800" b="1" dirty="0" err="1"/>
              <a:t>dyddiad</a:t>
            </a:r>
            <a:r>
              <a:rPr lang="en-GB" sz="2800" b="1" dirty="0"/>
              <a:t> </a:t>
            </a:r>
            <a:r>
              <a:rPr lang="en-GB" sz="2800" b="1" dirty="0" err="1"/>
              <a:t>heddiw</a:t>
            </a:r>
            <a:r>
              <a:rPr lang="en-GB" sz="2800" b="1" dirty="0"/>
              <a:t>?</a:t>
            </a:r>
          </a:p>
          <a:p>
            <a:r>
              <a:rPr lang="en-GB" sz="2800" b="1" dirty="0"/>
              <a:t>Sara:             Y </a:t>
            </a:r>
            <a:r>
              <a:rPr lang="en-GB" sz="2800" b="1" dirty="0" err="1"/>
              <a:t>nawfed</a:t>
            </a:r>
            <a:r>
              <a:rPr lang="en-GB" sz="2800" b="1" dirty="0"/>
              <a:t> </a:t>
            </a:r>
            <a:r>
              <a:rPr lang="en-GB" sz="2800" b="1" dirty="0" err="1"/>
              <a:t>ar</a:t>
            </a:r>
            <a:r>
              <a:rPr lang="en-GB" sz="2800" b="1" dirty="0"/>
              <a:t> </a:t>
            </a:r>
            <a:r>
              <a:rPr lang="en-GB" sz="2800" b="1" dirty="0" err="1"/>
              <a:t>hugain</a:t>
            </a:r>
            <a:r>
              <a:rPr lang="en-GB" sz="2800" b="1" dirty="0"/>
              <a:t> o </a:t>
            </a:r>
            <a:r>
              <a:rPr lang="en-GB" sz="2800" b="1" dirty="0" err="1"/>
              <a:t>Fedi</a:t>
            </a:r>
            <a:r>
              <a:rPr lang="en-GB" sz="2800" b="1" dirty="0"/>
              <a:t>, </a:t>
            </a:r>
            <a:r>
              <a:rPr lang="en-GB" sz="2800" b="1" dirty="0" err="1"/>
              <a:t>Syr</a:t>
            </a:r>
            <a:r>
              <a:rPr lang="en-GB" sz="2800" b="1" dirty="0"/>
              <a:t>!</a:t>
            </a:r>
          </a:p>
          <a:p>
            <a:r>
              <a:rPr lang="en-GB" sz="2800" b="1" dirty="0"/>
              <a:t>Mr Jones:      </a:t>
            </a:r>
            <a:r>
              <a:rPr lang="en-GB" sz="2800" b="1" dirty="0" err="1"/>
              <a:t>Gwych</a:t>
            </a:r>
            <a:r>
              <a:rPr lang="en-GB" sz="2800" b="1" dirty="0"/>
              <a:t>! Felly, </a:t>
            </a:r>
            <a:r>
              <a:rPr lang="en-GB" sz="2800" b="1" dirty="0" err="1"/>
              <a:t>beth</a:t>
            </a:r>
            <a:r>
              <a:rPr lang="en-GB" sz="2800" b="1" dirty="0"/>
              <a:t> </a:t>
            </a:r>
            <a:r>
              <a:rPr lang="en-GB" sz="2800" b="1" dirty="0" err="1"/>
              <a:t>ydy’r</a:t>
            </a:r>
            <a:r>
              <a:rPr lang="en-GB" sz="2800" b="1" dirty="0"/>
              <a:t> </a:t>
            </a:r>
            <a:r>
              <a:rPr lang="en-GB" sz="2800" b="1" dirty="0" err="1"/>
              <a:t>dyddiad</a:t>
            </a:r>
            <a:r>
              <a:rPr lang="en-GB" sz="2800" b="1" dirty="0"/>
              <a:t> </a:t>
            </a:r>
            <a:r>
              <a:rPr lang="en-GB" sz="2800" b="1" dirty="0" err="1"/>
              <a:t>heddiw</a:t>
            </a:r>
            <a:r>
              <a:rPr lang="en-GB" sz="2800" b="1" dirty="0"/>
              <a:t>?</a:t>
            </a:r>
          </a:p>
          <a:p>
            <a:r>
              <a:rPr lang="en-GB" sz="2800" b="1" dirty="0"/>
              <a:t>Plant:            </a:t>
            </a:r>
            <a:r>
              <a:rPr lang="en-GB" sz="2800" b="1" dirty="0" err="1"/>
              <a:t>Dydd</a:t>
            </a:r>
            <a:r>
              <a:rPr lang="en-GB" sz="2800" b="1" dirty="0"/>
              <a:t> </a:t>
            </a:r>
            <a:r>
              <a:rPr lang="en-GB" sz="2800" b="1" dirty="0" err="1"/>
              <a:t>Mawrth</a:t>
            </a:r>
            <a:r>
              <a:rPr lang="en-GB" sz="2800" b="1" dirty="0"/>
              <a:t>, y </a:t>
            </a:r>
            <a:r>
              <a:rPr lang="en-GB" sz="2800" b="1" dirty="0" err="1"/>
              <a:t>nawfed</a:t>
            </a:r>
            <a:r>
              <a:rPr lang="en-GB" sz="2800" b="1" dirty="0"/>
              <a:t> </a:t>
            </a:r>
            <a:r>
              <a:rPr lang="en-GB" sz="2800" b="1" dirty="0" err="1"/>
              <a:t>ar</a:t>
            </a:r>
            <a:r>
              <a:rPr lang="en-GB" sz="2800" b="1" dirty="0"/>
              <a:t> </a:t>
            </a:r>
            <a:r>
              <a:rPr lang="en-GB" sz="2800" b="1" dirty="0" err="1"/>
              <a:t>hugain</a:t>
            </a:r>
            <a:r>
              <a:rPr lang="en-GB" sz="2800" b="1" dirty="0"/>
              <a:t> o </a:t>
            </a:r>
            <a:r>
              <a:rPr lang="en-GB" sz="2800" b="1" dirty="0" err="1"/>
              <a:t>Fedi</a:t>
            </a:r>
            <a:r>
              <a:rPr lang="en-GB" sz="2800" b="1" dirty="0"/>
              <a:t>.</a:t>
            </a:r>
          </a:p>
        </p:txBody>
      </p:sp>
      <p:sp>
        <p:nvSpPr>
          <p:cNvPr id="7" name="TextBox 6">
            <a:extLst>
              <a:ext uri="{FF2B5EF4-FFF2-40B4-BE49-F238E27FC236}">
                <a16:creationId xmlns:a16="http://schemas.microsoft.com/office/drawing/2014/main" id="{53084E20-8E72-314C-BED4-F45FC35B39A8}"/>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Tree>
    <p:extLst>
      <p:ext uri="{BB962C8B-B14F-4D97-AF65-F5344CB8AC3E}">
        <p14:creationId xmlns:p14="http://schemas.microsoft.com/office/powerpoint/2010/main" val="9567075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3084E20-8E72-314C-BED4-F45FC35B39A8}"/>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sgwrsio</a:t>
            </a:r>
            <a:r>
              <a:rPr lang="en-US" sz="3600" dirty="0">
                <a:solidFill>
                  <a:schemeClr val="bg1"/>
                </a:solidFill>
              </a:rPr>
              <a:t> …</a:t>
            </a:r>
          </a:p>
        </p:txBody>
      </p:sp>
      <p:pic>
        <p:nvPicPr>
          <p:cNvPr id="4" name="Picture 3">
            <a:extLst>
              <a:ext uri="{FF2B5EF4-FFF2-40B4-BE49-F238E27FC236}">
                <a16:creationId xmlns:a16="http://schemas.microsoft.com/office/drawing/2014/main" id="{76B6EC30-DFA0-494E-8A99-9FD917E14AF2}"/>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E5E7ED32-E732-394F-8549-7E5DA67C932C}"/>
              </a:ext>
            </a:extLst>
          </p:cNvPr>
          <p:cNvPicPr>
            <a:picLocks noChangeAspect="1"/>
          </p:cNvPicPr>
          <p:nvPr/>
        </p:nvPicPr>
        <p:blipFill>
          <a:blip r:embed="rId3"/>
          <a:stretch>
            <a:fillRect/>
          </a:stretch>
        </p:blipFill>
        <p:spPr>
          <a:xfrm>
            <a:off x="3237906" y="1072825"/>
            <a:ext cx="5243192" cy="4709987"/>
          </a:xfrm>
          <a:prstGeom prst="rect">
            <a:avLst/>
          </a:prstGeom>
          <a:ln w="76200">
            <a:solidFill>
              <a:schemeClr val="tx2"/>
            </a:solidFill>
          </a:ln>
        </p:spPr>
      </p:pic>
    </p:spTree>
    <p:extLst>
      <p:ext uri="{BB962C8B-B14F-4D97-AF65-F5344CB8AC3E}">
        <p14:creationId xmlns:p14="http://schemas.microsoft.com/office/powerpoint/2010/main" val="14436769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EAC1105-CFB1-5344-9B24-33FDDF9F679A}"/>
              </a:ext>
            </a:extLst>
          </p:cNvPr>
          <p:cNvGraphicFramePr>
            <a:graphicFrameLocks noGrp="1"/>
          </p:cNvGraphicFramePr>
          <p:nvPr>
            <p:extLst>
              <p:ext uri="{D42A27DB-BD31-4B8C-83A1-F6EECF244321}">
                <p14:modId xmlns:p14="http://schemas.microsoft.com/office/powerpoint/2010/main" val="225968394"/>
              </p:ext>
            </p:extLst>
          </p:nvPr>
        </p:nvGraphicFramePr>
        <p:xfrm>
          <a:off x="2798064" y="287790"/>
          <a:ext cx="9096358" cy="5416512"/>
        </p:xfrm>
        <a:graphic>
          <a:graphicData uri="http://schemas.openxmlformats.org/drawingml/2006/table">
            <a:tbl>
              <a:tblPr firstRow="1" bandRow="1">
                <a:tableStyleId>{5C22544A-7EE6-4342-B048-85BDC9FD1C3A}</a:tableStyleId>
              </a:tblPr>
              <a:tblGrid>
                <a:gridCol w="4548179">
                  <a:extLst>
                    <a:ext uri="{9D8B030D-6E8A-4147-A177-3AD203B41FA5}">
                      <a16:colId xmlns:a16="http://schemas.microsoft.com/office/drawing/2014/main" val="484468437"/>
                    </a:ext>
                  </a:extLst>
                </a:gridCol>
                <a:gridCol w="4548179">
                  <a:extLst>
                    <a:ext uri="{9D8B030D-6E8A-4147-A177-3AD203B41FA5}">
                      <a16:colId xmlns:a16="http://schemas.microsoft.com/office/drawing/2014/main" val="372054263"/>
                    </a:ext>
                  </a:extLst>
                </a:gridCol>
              </a:tblGrid>
              <a:tr h="610462">
                <a:tc>
                  <a:txBody>
                    <a:bodyPr/>
                    <a:lstStyle/>
                    <a:p>
                      <a:pPr algn="ctr"/>
                      <a:r>
                        <a:rPr lang="en-US" sz="3600" b="1" dirty="0" err="1">
                          <a:latin typeface="Noteworthy Light" panose="02000400000000000000" pitchFamily="2" charset="77"/>
                          <a:ea typeface="Noteworthy Light" panose="02000400000000000000" pitchFamily="2" charset="77"/>
                        </a:rPr>
                        <a:t>Cwestiwn</a:t>
                      </a:r>
                      <a:r>
                        <a:rPr lang="en-US" sz="3600" b="1" dirty="0">
                          <a:latin typeface="Noteworthy Light" panose="02000400000000000000" pitchFamily="2" charset="77"/>
                          <a:ea typeface="Noteworthy Light" panose="02000400000000000000" pitchFamily="2" charset="77"/>
                        </a:rPr>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algn="ctr"/>
                      <a:r>
                        <a:rPr lang="en-US" sz="3600" b="1" dirty="0" err="1">
                          <a:latin typeface="Noteworthy Light" panose="02000400000000000000" pitchFamily="2" charset="77"/>
                          <a:ea typeface="Noteworthy Light" panose="02000400000000000000" pitchFamily="2" charset="77"/>
                        </a:rPr>
                        <a:t>Ateb</a:t>
                      </a:r>
                      <a:endParaRPr lang="en-US" sz="3600" b="1" dirty="0">
                        <a:latin typeface="Noteworthy Light" panose="02000400000000000000" pitchFamily="2" charset="77"/>
                        <a:ea typeface="Noteworthy Light" panose="02000400000000000000" pitchFamily="2" charset="77"/>
                      </a:endParaRP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5930893"/>
                  </a:ext>
                </a:extLst>
              </a:tr>
              <a:tr h="494184">
                <a:tc>
                  <a:txBody>
                    <a:bodyPr/>
                    <a:lstStyle/>
                    <a:p>
                      <a:r>
                        <a:rPr lang="en-US" sz="2400" b="1" dirty="0"/>
                        <a:t>Beth </a:t>
                      </a:r>
                      <a:r>
                        <a:rPr lang="en-US" sz="2400" b="1" dirty="0" err="1"/>
                        <a:t>ydy</a:t>
                      </a:r>
                      <a:r>
                        <a:rPr lang="en-US" sz="2400" b="1" dirty="0"/>
                        <a:t> </a:t>
                      </a:r>
                      <a:r>
                        <a:rPr lang="en-US" sz="2400" b="1" dirty="0" err="1">
                          <a:solidFill>
                            <a:srgbClr val="FF0000"/>
                          </a:solidFill>
                        </a:rPr>
                        <a:t>dy</a:t>
                      </a:r>
                      <a:r>
                        <a:rPr lang="en-US" sz="2400" b="1" dirty="0"/>
                        <a:t> </a:t>
                      </a:r>
                      <a:r>
                        <a:rPr lang="en-US" sz="2400" b="1" dirty="0" err="1"/>
                        <a:t>enw</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Fy</a:t>
                      </a:r>
                      <a:r>
                        <a:rPr lang="en-US" sz="2400" b="1" dirty="0"/>
                        <a:t> </a:t>
                      </a:r>
                      <a:r>
                        <a:rPr lang="en-US" sz="2400" b="1" dirty="0" err="1"/>
                        <a:t>enw</a:t>
                      </a:r>
                      <a:r>
                        <a:rPr lang="en-US" sz="2400" b="1" dirty="0"/>
                        <a:t> </a:t>
                      </a:r>
                      <a:r>
                        <a:rPr lang="en-US" sz="2400" b="1" dirty="0" err="1"/>
                        <a:t>ydy</a:t>
                      </a:r>
                      <a:r>
                        <a:rPr lang="en-US" sz="2400" b="1" dirty="0"/>
                        <a:t> …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09143844"/>
                  </a:ext>
                </a:extLst>
              </a:tr>
              <a:tr h="494184">
                <a:tc>
                  <a:txBody>
                    <a:bodyPr/>
                    <a:lstStyle/>
                    <a:p>
                      <a:r>
                        <a:rPr lang="en-US" sz="2400" b="1" dirty="0" err="1"/>
                        <a:t>Pryd</a:t>
                      </a:r>
                      <a:r>
                        <a:rPr lang="en-US" sz="2400" b="1" dirty="0"/>
                        <a:t> </a:t>
                      </a:r>
                      <a:r>
                        <a:rPr lang="en-US" sz="2400" b="1" dirty="0" err="1"/>
                        <a:t>mae</a:t>
                      </a:r>
                      <a:r>
                        <a:rPr lang="en-US" sz="2400" b="1" dirty="0"/>
                        <a:t> </a:t>
                      </a:r>
                      <a:r>
                        <a:rPr lang="en-US" sz="2400" b="1" dirty="0" err="1">
                          <a:solidFill>
                            <a:srgbClr val="FF0000"/>
                          </a:solidFill>
                        </a:rPr>
                        <a:t>dy</a:t>
                      </a:r>
                      <a:r>
                        <a:rPr lang="en-US" sz="2400" b="1" dirty="0">
                          <a:solidFill>
                            <a:srgbClr val="FF0000"/>
                          </a:solidFill>
                        </a:rPr>
                        <a:t> </a:t>
                      </a:r>
                      <a:r>
                        <a:rPr lang="en-US" sz="2400" b="1" dirty="0"/>
                        <a:t>ben-</a:t>
                      </a:r>
                      <a:r>
                        <a:rPr lang="en-US" sz="2400" b="1" dirty="0" err="1"/>
                        <a:t>blwydd</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a:t>Mae </a:t>
                      </a:r>
                      <a:r>
                        <a:rPr lang="en-US" sz="2400" b="1" dirty="0" err="1">
                          <a:solidFill>
                            <a:srgbClr val="FF0000"/>
                          </a:solidFill>
                        </a:rPr>
                        <a:t>fy</a:t>
                      </a:r>
                      <a:r>
                        <a:rPr lang="en-US" sz="2400" b="1" dirty="0"/>
                        <a:t> </a:t>
                      </a:r>
                      <a:r>
                        <a:rPr lang="en-US" sz="2400" b="1" dirty="0" err="1"/>
                        <a:t>mhen-blwydd</a:t>
                      </a:r>
                      <a:r>
                        <a:rPr lang="en-US" sz="2400" b="1" dirty="0"/>
                        <a:t> </a:t>
                      </a:r>
                      <a:r>
                        <a:rPr lang="en-US" sz="2400" b="1" dirty="0" err="1"/>
                        <a:t>ar</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7765444"/>
                  </a:ext>
                </a:extLst>
              </a:tr>
              <a:tr h="494184">
                <a:tc>
                  <a:txBody>
                    <a:bodyPr/>
                    <a:lstStyle/>
                    <a:p>
                      <a:r>
                        <a:rPr lang="en-US" sz="2400" b="1" dirty="0" err="1"/>
                        <a:t>Pwy</a:t>
                      </a:r>
                      <a:r>
                        <a:rPr lang="en-US" sz="2400" b="1" dirty="0"/>
                        <a:t> </a:t>
                      </a:r>
                      <a:r>
                        <a:rPr lang="en-US" sz="2400" b="1" dirty="0" err="1"/>
                        <a:t>wyt</a:t>
                      </a:r>
                      <a:r>
                        <a:rPr lang="en-US" sz="2400" b="1" dirty="0"/>
                        <a:t> </a:t>
                      </a:r>
                      <a:r>
                        <a:rPr lang="en-US" sz="2400" b="1" dirty="0" err="1">
                          <a:solidFill>
                            <a:srgbClr val="FF0000"/>
                          </a:solidFill>
                        </a:rPr>
                        <a:t>ti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a:t>… </a:t>
                      </a:r>
                      <a:r>
                        <a:rPr lang="en-US" sz="2400" b="1" dirty="0" err="1"/>
                        <a:t>ydw</a:t>
                      </a:r>
                      <a:r>
                        <a:rPr lang="en-US" sz="2400" b="1" dirty="0"/>
                        <a:t> </a:t>
                      </a:r>
                      <a:r>
                        <a:rPr lang="en-US" sz="2400" b="1" dirty="0" err="1"/>
                        <a:t>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24482825"/>
                  </a:ext>
                </a:extLst>
              </a:tr>
              <a:tr h="494184">
                <a:tc>
                  <a:txBody>
                    <a:bodyPr/>
                    <a:lstStyle/>
                    <a:p>
                      <a:r>
                        <a:rPr lang="en-US" sz="2400" b="1" dirty="0" err="1"/>
                        <a:t>Ble</a:t>
                      </a:r>
                      <a:r>
                        <a:rPr lang="en-US" sz="2400" b="1" dirty="0"/>
                        <a:t> </a:t>
                      </a:r>
                      <a:r>
                        <a:rPr lang="en-US" sz="2400" b="1" dirty="0" err="1">
                          <a:solidFill>
                            <a:srgbClr val="FF0000"/>
                          </a:solidFill>
                        </a:rPr>
                        <a:t>rwyt</a:t>
                      </a:r>
                      <a:r>
                        <a:rPr lang="en-US" sz="2400" b="1" dirty="0">
                          <a:solidFill>
                            <a:srgbClr val="FF0000"/>
                          </a:solidFill>
                        </a:rPr>
                        <a:t> </a:t>
                      </a:r>
                      <a:r>
                        <a:rPr lang="en-US" sz="2400" b="1" dirty="0" err="1">
                          <a:solidFill>
                            <a:srgbClr val="FF0000"/>
                          </a:solidFill>
                        </a:rPr>
                        <a:t>ti’n</a:t>
                      </a:r>
                      <a:r>
                        <a:rPr lang="en-US" sz="2400" b="1" dirty="0">
                          <a:solidFill>
                            <a:srgbClr val="FF0000"/>
                          </a:solidFill>
                        </a:rPr>
                        <a:t> </a:t>
                      </a:r>
                      <a:r>
                        <a:rPr lang="en-US" sz="2400" b="1" dirty="0" err="1"/>
                        <a:t>byw</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Dw</a:t>
                      </a:r>
                      <a:r>
                        <a:rPr lang="en-US" sz="2400" b="1" dirty="0">
                          <a:solidFill>
                            <a:srgbClr val="FF0000"/>
                          </a:solidFill>
                        </a:rPr>
                        <a:t> </a:t>
                      </a:r>
                      <a:r>
                        <a:rPr lang="en-US" sz="2400" b="1" dirty="0" err="1">
                          <a:solidFill>
                            <a:srgbClr val="FF0000"/>
                          </a:solidFill>
                        </a:rPr>
                        <a:t>i’n</a:t>
                      </a:r>
                      <a:r>
                        <a:rPr lang="en-US" sz="2400" b="1" dirty="0">
                          <a:solidFill>
                            <a:srgbClr val="FF0000"/>
                          </a:solidFill>
                        </a:rPr>
                        <a:t> </a:t>
                      </a:r>
                      <a:r>
                        <a:rPr lang="en-US" sz="2400" b="1" dirty="0" err="1"/>
                        <a:t>byw</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9122490"/>
                  </a:ext>
                </a:extLst>
              </a:tr>
              <a:tr h="494184">
                <a:tc>
                  <a:txBody>
                    <a:bodyPr/>
                    <a:lstStyle/>
                    <a:p>
                      <a:r>
                        <a:rPr lang="en-US" sz="2400" b="1" dirty="0"/>
                        <a:t>Faint </a:t>
                      </a:r>
                      <a:r>
                        <a:rPr lang="en-US" sz="2400" b="1" dirty="0" err="1"/>
                        <a:t>ydy</a:t>
                      </a:r>
                      <a:r>
                        <a:rPr lang="en-US" sz="2400" b="1" dirty="0"/>
                        <a:t> </a:t>
                      </a:r>
                      <a:r>
                        <a:rPr lang="en-US" sz="2400" b="1" dirty="0" err="1">
                          <a:solidFill>
                            <a:srgbClr val="FF0000"/>
                          </a:solidFill>
                        </a:rPr>
                        <a:t>dy</a:t>
                      </a:r>
                      <a:r>
                        <a:rPr lang="en-US" sz="2400" b="1" dirty="0"/>
                        <a:t> </a:t>
                      </a:r>
                      <a:r>
                        <a:rPr lang="en-US" sz="2400" b="1" dirty="0" err="1"/>
                        <a:t>oed</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Dw</a:t>
                      </a:r>
                      <a:r>
                        <a:rPr lang="en-US" sz="2400" b="1" dirty="0">
                          <a:solidFill>
                            <a:srgbClr val="FF0000"/>
                          </a:solidFill>
                        </a:rPr>
                        <a:t> </a:t>
                      </a:r>
                      <a:r>
                        <a:rPr lang="en-US" sz="2400" b="1" dirty="0" err="1">
                          <a:solidFill>
                            <a:srgbClr val="FF0000"/>
                          </a:solidFill>
                        </a:rPr>
                        <a:t>i’n</a:t>
                      </a:r>
                      <a:r>
                        <a:rPr lang="en-US" sz="2400" b="1" dirty="0">
                          <a:solidFill>
                            <a:srgbClr val="FF0000"/>
                          </a:solidFill>
                        </a:rPr>
                        <a:t> </a:t>
                      </a:r>
                      <a:r>
                        <a:rPr lang="en-US" sz="2400" b="1" dirty="0"/>
                        <a:t>…. </a:t>
                      </a:r>
                      <a:r>
                        <a:rPr lang="en-US" sz="2400" b="1" dirty="0" err="1"/>
                        <a:t>oed</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21148610"/>
                  </a:ext>
                </a:extLst>
              </a:tr>
              <a:tr h="494184">
                <a:tc>
                  <a:txBody>
                    <a:bodyPr/>
                    <a:lstStyle/>
                    <a:p>
                      <a:r>
                        <a:rPr lang="en-US" sz="2400" b="1" dirty="0"/>
                        <a:t>Beth </a:t>
                      </a:r>
                      <a:r>
                        <a:rPr lang="en-US" sz="2400" b="1" dirty="0" err="1"/>
                        <a:t>ydy</a:t>
                      </a:r>
                      <a:r>
                        <a:rPr lang="en-US" sz="2400" b="1" dirty="0"/>
                        <a:t> </a:t>
                      </a:r>
                      <a:r>
                        <a:rPr lang="en-US" sz="2400" b="1" dirty="0" err="1">
                          <a:solidFill>
                            <a:srgbClr val="FF0000"/>
                          </a:solidFill>
                        </a:rPr>
                        <a:t>dy</a:t>
                      </a:r>
                      <a:r>
                        <a:rPr lang="en-US" sz="2400" b="1" dirty="0"/>
                        <a:t> </a:t>
                      </a:r>
                      <a:r>
                        <a:rPr lang="en-US" sz="2400" b="1" dirty="0" err="1"/>
                        <a:t>hobi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Fy</a:t>
                      </a:r>
                      <a:r>
                        <a:rPr lang="en-US" sz="2400" b="1" dirty="0"/>
                        <a:t> </a:t>
                      </a:r>
                      <a:r>
                        <a:rPr lang="en-US" sz="2400" b="1" dirty="0" err="1"/>
                        <a:t>hobi</a:t>
                      </a:r>
                      <a:r>
                        <a:rPr lang="en-US" sz="2400" b="1" dirty="0"/>
                        <a:t> </a:t>
                      </a:r>
                      <a:r>
                        <a:rPr lang="en-US" sz="2400" b="1" dirty="0" err="1"/>
                        <a:t>ydy</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28998020"/>
                  </a:ext>
                </a:extLst>
              </a:tr>
              <a:tr h="494184">
                <a:tc>
                  <a:txBody>
                    <a:bodyPr/>
                    <a:lstStyle/>
                    <a:p>
                      <a:r>
                        <a:rPr lang="en-US" sz="2400" b="1" dirty="0"/>
                        <a:t>Beth </a:t>
                      </a:r>
                      <a:r>
                        <a:rPr lang="en-US" sz="2400" b="1" dirty="0" err="1">
                          <a:solidFill>
                            <a:srgbClr val="FF0000"/>
                          </a:solidFill>
                        </a:rPr>
                        <a:t>rwyt</a:t>
                      </a:r>
                      <a:r>
                        <a:rPr lang="en-US" sz="2400" b="1" dirty="0">
                          <a:solidFill>
                            <a:srgbClr val="FF0000"/>
                          </a:solidFill>
                        </a:rPr>
                        <a:t> </a:t>
                      </a:r>
                      <a:r>
                        <a:rPr lang="en-US" sz="2400" b="1" dirty="0" err="1">
                          <a:solidFill>
                            <a:srgbClr val="FF0000"/>
                          </a:solidFill>
                        </a:rPr>
                        <a:t>ti’n</a:t>
                      </a:r>
                      <a:r>
                        <a:rPr lang="en-US" sz="2400" b="1" dirty="0">
                          <a:solidFill>
                            <a:srgbClr val="FF0000"/>
                          </a:solidFill>
                        </a:rPr>
                        <a:t> </a:t>
                      </a:r>
                      <a:r>
                        <a:rPr lang="en-US" sz="2400" b="1" dirty="0" err="1"/>
                        <a:t>hoffi</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Dw</a:t>
                      </a:r>
                      <a:r>
                        <a:rPr lang="en-US" sz="2400" b="1" dirty="0">
                          <a:solidFill>
                            <a:srgbClr val="FF0000"/>
                          </a:solidFill>
                        </a:rPr>
                        <a:t> </a:t>
                      </a:r>
                      <a:r>
                        <a:rPr lang="en-US" sz="2400" b="1" dirty="0" err="1">
                          <a:solidFill>
                            <a:srgbClr val="FF0000"/>
                          </a:solidFill>
                        </a:rPr>
                        <a:t>i’n</a:t>
                      </a:r>
                      <a:r>
                        <a:rPr lang="en-US" sz="2400" b="1" dirty="0">
                          <a:solidFill>
                            <a:srgbClr val="FF0000"/>
                          </a:solidFill>
                        </a:rPr>
                        <a:t> </a:t>
                      </a:r>
                      <a:r>
                        <a:rPr lang="en-US" sz="2400" b="1" dirty="0" err="1"/>
                        <a:t>hoffi</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7482813"/>
                  </a:ext>
                </a:extLst>
              </a:tr>
              <a:tr h="494184">
                <a:tc>
                  <a:txBody>
                    <a:bodyPr/>
                    <a:lstStyle/>
                    <a:p>
                      <a:r>
                        <a:rPr lang="en-US" sz="2400" b="1" dirty="0"/>
                        <a:t>Beth </a:t>
                      </a:r>
                      <a:r>
                        <a:rPr lang="en-US" sz="2400" b="1" dirty="0" err="1">
                          <a:solidFill>
                            <a:srgbClr val="FF0000"/>
                          </a:solidFill>
                        </a:rPr>
                        <a:t>dwyt</a:t>
                      </a:r>
                      <a:r>
                        <a:rPr lang="en-US" sz="2400" b="1" dirty="0">
                          <a:solidFill>
                            <a:srgbClr val="FF0000"/>
                          </a:solidFill>
                        </a:rPr>
                        <a:t> </a:t>
                      </a:r>
                      <a:r>
                        <a:rPr lang="en-US" sz="2400" b="1" dirty="0" err="1">
                          <a:solidFill>
                            <a:srgbClr val="FF0000"/>
                          </a:solidFill>
                        </a:rPr>
                        <a:t>ti</a:t>
                      </a:r>
                      <a:r>
                        <a:rPr lang="en-US" sz="2400" b="1" dirty="0">
                          <a:solidFill>
                            <a:srgbClr val="FF0000"/>
                          </a:solidFill>
                        </a:rPr>
                        <a:t> </a:t>
                      </a:r>
                      <a:r>
                        <a:rPr lang="en-US" sz="2400" b="1" dirty="0" err="1">
                          <a:solidFill>
                            <a:srgbClr val="FF0000"/>
                          </a:solidFill>
                        </a:rPr>
                        <a:t>ddim</a:t>
                      </a:r>
                      <a:r>
                        <a:rPr lang="en-US" sz="2400" b="1" dirty="0"/>
                        <a:t> </a:t>
                      </a:r>
                      <a:r>
                        <a:rPr lang="en-US" sz="2400" b="1" dirty="0" err="1"/>
                        <a:t>yn</a:t>
                      </a:r>
                      <a:r>
                        <a:rPr lang="en-US" sz="2400" b="1" dirty="0"/>
                        <a:t> </a:t>
                      </a:r>
                      <a:r>
                        <a:rPr lang="en-US" sz="2400" b="1" dirty="0" err="1"/>
                        <a:t>hoffi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solidFill>
                            <a:srgbClr val="FF0000"/>
                          </a:solidFill>
                        </a:rPr>
                        <a:t>Dw</a:t>
                      </a:r>
                      <a:r>
                        <a:rPr lang="en-US" sz="2400" b="1" dirty="0">
                          <a:solidFill>
                            <a:srgbClr val="FF0000"/>
                          </a:solidFill>
                        </a:rPr>
                        <a:t> </a:t>
                      </a:r>
                      <a:r>
                        <a:rPr lang="en-US" sz="2400" b="1" dirty="0" err="1">
                          <a:solidFill>
                            <a:srgbClr val="FF0000"/>
                          </a:solidFill>
                        </a:rPr>
                        <a:t>i</a:t>
                      </a:r>
                      <a:r>
                        <a:rPr lang="en-US" sz="2400" b="1" dirty="0">
                          <a:solidFill>
                            <a:srgbClr val="FF0000"/>
                          </a:solidFill>
                        </a:rPr>
                        <a:t> </a:t>
                      </a:r>
                      <a:r>
                        <a:rPr lang="en-US" sz="2400" b="1" dirty="0" err="1">
                          <a:solidFill>
                            <a:srgbClr val="FF0000"/>
                          </a:solidFill>
                        </a:rPr>
                        <a:t>ddim</a:t>
                      </a:r>
                      <a:r>
                        <a:rPr lang="en-US" sz="2400" b="1" dirty="0">
                          <a:solidFill>
                            <a:srgbClr val="FF0000"/>
                          </a:solidFill>
                        </a:rPr>
                        <a:t> </a:t>
                      </a:r>
                      <a:r>
                        <a:rPr lang="en-US" sz="2400" b="1" dirty="0" err="1"/>
                        <a:t>yn</a:t>
                      </a:r>
                      <a:r>
                        <a:rPr lang="en-US" sz="2400" b="1" dirty="0"/>
                        <a:t> </a:t>
                      </a:r>
                      <a:r>
                        <a:rPr lang="en-US" sz="2400" b="1" dirty="0" err="1"/>
                        <a:t>hoffi</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3987398"/>
                  </a:ext>
                </a:extLst>
              </a:tr>
              <a:tr h="494184">
                <a:tc>
                  <a:txBody>
                    <a:bodyPr/>
                    <a:lstStyle/>
                    <a:p>
                      <a:r>
                        <a:rPr lang="en-US" sz="2400" b="1" dirty="0" err="1"/>
                        <a:t>Oes</a:t>
                      </a:r>
                      <a:r>
                        <a:rPr lang="en-US" sz="2400" b="1" dirty="0"/>
                        <a:t> … </a:t>
                      </a:r>
                      <a:r>
                        <a:rPr lang="en-US" sz="2400" b="1" dirty="0" err="1">
                          <a:solidFill>
                            <a:srgbClr val="FF0000"/>
                          </a:solidFill>
                        </a:rPr>
                        <a:t>gyda</a:t>
                      </a:r>
                      <a:r>
                        <a:rPr lang="en-US" sz="2400" b="1" dirty="0">
                          <a:solidFill>
                            <a:srgbClr val="FF0000"/>
                          </a:solidFill>
                        </a:rPr>
                        <a:t> </a:t>
                      </a:r>
                      <a:r>
                        <a:rPr lang="en-US" sz="2400" b="1" dirty="0" err="1">
                          <a:solidFill>
                            <a:srgbClr val="FF0000"/>
                          </a:solidFill>
                        </a:rPr>
                        <a:t>ti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r>
                        <a:rPr lang="en-US" sz="2400" b="1" dirty="0" err="1"/>
                        <a:t>Oes</a:t>
                      </a:r>
                      <a:r>
                        <a:rPr lang="en-US" sz="2400" b="1" dirty="0"/>
                        <a:t>, </a:t>
                      </a:r>
                      <a:r>
                        <a:rPr lang="en-US" sz="2400" b="1" dirty="0" err="1"/>
                        <a:t>mae</a:t>
                      </a:r>
                      <a:r>
                        <a:rPr lang="en-US" sz="2400" b="1" dirty="0"/>
                        <a:t> ...... </a:t>
                      </a:r>
                      <a:r>
                        <a:rPr lang="en-US" sz="2400" b="1" dirty="0" err="1">
                          <a:solidFill>
                            <a:srgbClr val="FF0000"/>
                          </a:solidFill>
                        </a:rPr>
                        <a:t>gyda</a:t>
                      </a:r>
                      <a:r>
                        <a:rPr lang="en-US" sz="2400" b="1" dirty="0">
                          <a:solidFill>
                            <a:srgbClr val="FF0000"/>
                          </a:solidFill>
                        </a:rPr>
                        <a:t> fi</a:t>
                      </a:r>
                      <a:r>
                        <a:rPr lang="en-US" sz="2400" b="1" dirty="0"/>
                        <a:t>. </a:t>
                      </a:r>
                    </a:p>
                    <a:p>
                      <a:r>
                        <a:rPr lang="en-US" sz="2400" b="1" dirty="0" err="1"/>
                        <a:t>Nac</a:t>
                      </a:r>
                      <a:r>
                        <a:rPr lang="en-US" sz="2400" b="1" dirty="0"/>
                        <a:t> </a:t>
                      </a:r>
                      <a:r>
                        <a:rPr lang="en-US" sz="2400" b="1" dirty="0" err="1"/>
                        <a:t>oes</a:t>
                      </a:r>
                      <a:r>
                        <a:rPr lang="en-US" sz="2400" b="1" dirty="0"/>
                        <a:t>, </a:t>
                      </a:r>
                      <a:r>
                        <a:rPr lang="en-US" sz="2400" b="1" dirty="0">
                          <a:solidFill>
                            <a:srgbClr val="FF0000"/>
                          </a:solidFill>
                        </a:rPr>
                        <a:t>does dim …… </a:t>
                      </a:r>
                      <a:r>
                        <a:rPr lang="en-US" sz="2400" b="1" dirty="0" err="1">
                          <a:solidFill>
                            <a:srgbClr val="FF0000"/>
                          </a:solidFill>
                        </a:rPr>
                        <a:t>gyda</a:t>
                      </a:r>
                      <a:r>
                        <a:rPr lang="en-US" sz="2400" b="1" dirty="0">
                          <a:solidFill>
                            <a:srgbClr val="FF0000"/>
                          </a:solidFill>
                        </a:rPr>
                        <a:t> fi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64477818"/>
                  </a:ext>
                </a:extLst>
              </a:tr>
            </a:tbl>
          </a:graphicData>
        </a:graphic>
      </p:graphicFrame>
      <p:sp>
        <p:nvSpPr>
          <p:cNvPr id="4" name="12-Point Star 3">
            <a:extLst>
              <a:ext uri="{FF2B5EF4-FFF2-40B4-BE49-F238E27FC236}">
                <a16:creationId xmlns:a16="http://schemas.microsoft.com/office/drawing/2014/main" id="{3A31FCE2-3851-FA49-B80E-CCE42FF8D3E9}"/>
              </a:ext>
            </a:extLst>
          </p:cNvPr>
          <p:cNvSpPr/>
          <p:nvPr/>
        </p:nvSpPr>
        <p:spPr>
          <a:xfrm rot="20544941">
            <a:off x="-347472" y="751165"/>
            <a:ext cx="3438144" cy="2395728"/>
          </a:xfrm>
          <a:prstGeom prst="star12">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2"/>
                </a:solidFill>
              </a:rPr>
              <a:t>Gwaith </a:t>
            </a:r>
            <a:r>
              <a:rPr lang="en-US" sz="2800" b="1" dirty="0" err="1">
                <a:solidFill>
                  <a:schemeClr val="tx2"/>
                </a:solidFill>
              </a:rPr>
              <a:t>pâr</a:t>
            </a:r>
            <a:r>
              <a:rPr lang="en-US" sz="2800" b="1" dirty="0">
                <a:solidFill>
                  <a:schemeClr val="tx2"/>
                </a:solidFill>
              </a:rPr>
              <a:t> …</a:t>
            </a:r>
          </a:p>
        </p:txBody>
      </p:sp>
      <p:pic>
        <p:nvPicPr>
          <p:cNvPr id="5" name="Picture 4">
            <a:extLst>
              <a:ext uri="{FF2B5EF4-FFF2-40B4-BE49-F238E27FC236}">
                <a16:creationId xmlns:a16="http://schemas.microsoft.com/office/drawing/2014/main" id="{585C01FD-FE1F-E74A-8C51-4DEB2ACBA95C}"/>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7042181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EAC1105-CFB1-5344-9B24-33FDDF9F679A}"/>
              </a:ext>
            </a:extLst>
          </p:cNvPr>
          <p:cNvGraphicFramePr>
            <a:graphicFrameLocks noGrp="1"/>
          </p:cNvGraphicFramePr>
          <p:nvPr>
            <p:extLst>
              <p:ext uri="{D42A27DB-BD31-4B8C-83A1-F6EECF244321}">
                <p14:modId xmlns:p14="http://schemas.microsoft.com/office/powerpoint/2010/main" val="618709750"/>
              </p:ext>
            </p:extLst>
          </p:nvPr>
        </p:nvGraphicFramePr>
        <p:xfrm>
          <a:off x="2798064" y="287790"/>
          <a:ext cx="9096358" cy="4922328"/>
        </p:xfrm>
        <a:graphic>
          <a:graphicData uri="http://schemas.openxmlformats.org/drawingml/2006/table">
            <a:tbl>
              <a:tblPr firstRow="1" bandRow="1">
                <a:tableStyleId>{5C22544A-7EE6-4342-B048-85BDC9FD1C3A}</a:tableStyleId>
              </a:tblPr>
              <a:tblGrid>
                <a:gridCol w="4548179">
                  <a:extLst>
                    <a:ext uri="{9D8B030D-6E8A-4147-A177-3AD203B41FA5}">
                      <a16:colId xmlns:a16="http://schemas.microsoft.com/office/drawing/2014/main" val="484468437"/>
                    </a:ext>
                  </a:extLst>
                </a:gridCol>
                <a:gridCol w="4548179">
                  <a:extLst>
                    <a:ext uri="{9D8B030D-6E8A-4147-A177-3AD203B41FA5}">
                      <a16:colId xmlns:a16="http://schemas.microsoft.com/office/drawing/2014/main" val="372054263"/>
                    </a:ext>
                  </a:extLst>
                </a:gridCol>
              </a:tblGrid>
              <a:tr h="610462">
                <a:tc>
                  <a:txBody>
                    <a:bodyPr/>
                    <a:lstStyle/>
                    <a:p>
                      <a:pPr algn="ctr"/>
                      <a:r>
                        <a:rPr lang="en-US" sz="3600" b="1" dirty="0">
                          <a:latin typeface="Noteworthy Light" panose="02000400000000000000" pitchFamily="2" charset="77"/>
                          <a:ea typeface="Noteworthy Light" panose="02000400000000000000" pitchFamily="2" charset="77"/>
                        </a:rPr>
                        <a:t>Partner A</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tc>
                  <a:txBody>
                    <a:bodyPr/>
                    <a:lstStyle/>
                    <a:p>
                      <a:pPr algn="ctr"/>
                      <a:r>
                        <a:rPr lang="en-US" sz="3600" b="1" dirty="0">
                          <a:latin typeface="Noteworthy Light" panose="02000400000000000000" pitchFamily="2" charset="77"/>
                          <a:ea typeface="Noteworthy Light" panose="02000400000000000000" pitchFamily="2" charset="77"/>
                        </a:rPr>
                        <a:t>Partner B</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5930893"/>
                  </a:ext>
                </a:extLst>
              </a:tr>
              <a:tr h="494184">
                <a:tc>
                  <a:txBody>
                    <a:bodyPr/>
                    <a:lstStyle/>
                    <a:p>
                      <a:r>
                        <a:rPr lang="en-US" sz="2400" b="1" dirty="0"/>
                        <a:t>Beth </a:t>
                      </a:r>
                      <a:r>
                        <a:rPr lang="en-US" sz="2400" b="1" dirty="0" err="1"/>
                        <a:t>ydy</a:t>
                      </a:r>
                      <a:r>
                        <a:rPr lang="en-US" sz="2400" b="1" dirty="0"/>
                        <a:t> </a:t>
                      </a:r>
                      <a:r>
                        <a:rPr lang="en-US" sz="2400" b="1" dirty="0" err="1">
                          <a:solidFill>
                            <a:srgbClr val="FF0000"/>
                          </a:solidFill>
                        </a:rPr>
                        <a:t>dy</a:t>
                      </a:r>
                      <a:r>
                        <a:rPr lang="en-US" sz="2400" b="1" dirty="0"/>
                        <a:t> </a:t>
                      </a:r>
                      <a:r>
                        <a:rPr lang="en-US" sz="2400" b="1" dirty="0" err="1"/>
                        <a:t>enw</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09143844"/>
                  </a:ext>
                </a:extLst>
              </a:tr>
              <a:tr h="494184">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r>
                        <a:rPr lang="en-US" sz="2400" b="1" dirty="0"/>
                        <a:t>Mae </a:t>
                      </a:r>
                      <a:r>
                        <a:rPr lang="en-US" sz="2400" b="1" dirty="0" err="1">
                          <a:solidFill>
                            <a:srgbClr val="FF0000"/>
                          </a:solidFill>
                        </a:rPr>
                        <a:t>fy</a:t>
                      </a:r>
                      <a:r>
                        <a:rPr lang="en-US" sz="2400" b="1" dirty="0"/>
                        <a:t> </a:t>
                      </a:r>
                      <a:r>
                        <a:rPr lang="en-US" sz="2400" b="1" dirty="0" err="1"/>
                        <a:t>mhen-blwydd</a:t>
                      </a:r>
                      <a:r>
                        <a:rPr lang="en-US" sz="2400" b="1" dirty="0"/>
                        <a:t> </a:t>
                      </a:r>
                      <a:r>
                        <a:rPr lang="en-US" sz="2400" b="1" dirty="0" err="1"/>
                        <a:t>ar</a:t>
                      </a:r>
                      <a:r>
                        <a:rPr lang="en-US" sz="2400" b="1" dirty="0"/>
                        <a:t> </a:t>
                      </a:r>
                      <a:r>
                        <a:rPr lang="en-US" sz="2400" b="1" dirty="0" err="1"/>
                        <a:t>Fedi’r</a:t>
                      </a:r>
                      <a:r>
                        <a:rPr lang="en-US" sz="2400" b="1" dirty="0"/>
                        <a:t> </a:t>
                      </a:r>
                      <a:r>
                        <a:rPr lang="en-US" sz="2400" b="1" dirty="0" err="1"/>
                        <a:t>cyntaf</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47765444"/>
                  </a:ext>
                </a:extLst>
              </a:tr>
              <a:tr h="494184">
                <a:tc>
                  <a:txBody>
                    <a:bodyPr/>
                    <a:lstStyle/>
                    <a:p>
                      <a:r>
                        <a:rPr lang="en-US" sz="2400" b="1" dirty="0" err="1"/>
                        <a:t>Ble</a:t>
                      </a:r>
                      <a:r>
                        <a:rPr lang="en-US" sz="2400" b="1" dirty="0"/>
                        <a:t> </a:t>
                      </a:r>
                      <a:r>
                        <a:rPr lang="en-US" sz="2400" b="1" dirty="0" err="1">
                          <a:solidFill>
                            <a:srgbClr val="FF0000"/>
                          </a:solidFill>
                        </a:rPr>
                        <a:t>rwyt</a:t>
                      </a:r>
                      <a:r>
                        <a:rPr lang="en-US" sz="2400" b="1" dirty="0">
                          <a:solidFill>
                            <a:srgbClr val="FF0000"/>
                          </a:solidFill>
                        </a:rPr>
                        <a:t> </a:t>
                      </a:r>
                      <a:r>
                        <a:rPr lang="en-US" sz="2400" b="1" dirty="0" err="1">
                          <a:solidFill>
                            <a:srgbClr val="FF0000"/>
                          </a:solidFill>
                        </a:rPr>
                        <a:t>ti’n</a:t>
                      </a:r>
                      <a:r>
                        <a:rPr lang="en-US" sz="2400" b="1" dirty="0">
                          <a:solidFill>
                            <a:srgbClr val="FF0000"/>
                          </a:solidFill>
                        </a:rPr>
                        <a:t> </a:t>
                      </a:r>
                      <a:r>
                        <a:rPr lang="en-US" sz="2400" b="1" dirty="0" err="1"/>
                        <a:t>byw</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9122490"/>
                  </a:ext>
                </a:extLst>
              </a:tr>
              <a:tr h="494184">
                <a:tc>
                  <a:txBody>
                    <a:bodyPr/>
                    <a:lstStyle/>
                    <a:p>
                      <a:r>
                        <a:rPr lang="en-US" sz="2400" b="1" dirty="0"/>
                        <a:t>Faint </a:t>
                      </a:r>
                      <a:r>
                        <a:rPr lang="en-US" sz="2400" b="1" dirty="0" err="1"/>
                        <a:t>ydy</a:t>
                      </a:r>
                      <a:r>
                        <a:rPr lang="en-US" sz="2400" b="1" dirty="0"/>
                        <a:t> </a:t>
                      </a:r>
                      <a:r>
                        <a:rPr lang="en-US" sz="2400" b="1" dirty="0" err="1">
                          <a:solidFill>
                            <a:srgbClr val="FF0000"/>
                          </a:solidFill>
                        </a:rPr>
                        <a:t>dy</a:t>
                      </a:r>
                      <a:r>
                        <a:rPr lang="en-US" sz="2400" b="1" dirty="0"/>
                        <a:t> </a:t>
                      </a:r>
                      <a:r>
                        <a:rPr lang="en-US" sz="2400" b="1" dirty="0" err="1"/>
                        <a:t>oed</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r>
                        <a:rPr lang="en-US" sz="2400" b="1" dirty="0" err="1">
                          <a:solidFill>
                            <a:srgbClr val="FF0000"/>
                          </a:solidFill>
                        </a:rPr>
                        <a:t>Dw</a:t>
                      </a:r>
                      <a:r>
                        <a:rPr lang="en-US" sz="2400" b="1" dirty="0">
                          <a:solidFill>
                            <a:srgbClr val="FF0000"/>
                          </a:solidFill>
                        </a:rPr>
                        <a:t> </a:t>
                      </a:r>
                      <a:r>
                        <a:rPr lang="en-US" sz="2400" b="1" dirty="0" err="1">
                          <a:solidFill>
                            <a:srgbClr val="FF0000"/>
                          </a:solidFill>
                        </a:rPr>
                        <a:t>i’n</a:t>
                      </a:r>
                      <a:r>
                        <a:rPr lang="en-US" sz="2400" b="1" dirty="0">
                          <a:solidFill>
                            <a:srgbClr val="FF0000"/>
                          </a:solidFill>
                        </a:rPr>
                        <a:t> </a:t>
                      </a:r>
                      <a:r>
                        <a:rPr lang="en-US" sz="2400" b="1" dirty="0"/>
                        <a:t>…. </a:t>
                      </a:r>
                      <a:r>
                        <a:rPr lang="en-US" sz="2400" b="1" dirty="0" err="1"/>
                        <a:t>oed</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21148610"/>
                  </a:ext>
                </a:extLst>
              </a:tr>
              <a:tr h="494184">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r>
                        <a:rPr lang="en-US" sz="2400" b="1" dirty="0" err="1">
                          <a:solidFill>
                            <a:srgbClr val="FF0000"/>
                          </a:solidFill>
                        </a:rPr>
                        <a:t>Fy</a:t>
                      </a:r>
                      <a:r>
                        <a:rPr lang="en-US" sz="2400" b="1" dirty="0"/>
                        <a:t> </a:t>
                      </a:r>
                      <a:r>
                        <a:rPr lang="en-US" sz="2400" b="1" dirty="0" err="1"/>
                        <a:t>hobi</a:t>
                      </a:r>
                      <a:r>
                        <a:rPr lang="en-US" sz="2400" b="1" dirty="0"/>
                        <a:t> </a:t>
                      </a:r>
                      <a:r>
                        <a:rPr lang="en-US" sz="2400" b="1" dirty="0" err="1"/>
                        <a:t>ydy</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28998020"/>
                  </a:ext>
                </a:extLst>
              </a:tr>
              <a:tr h="494184">
                <a:tc>
                  <a:txBody>
                    <a:bodyPr/>
                    <a:lstStyle/>
                    <a:p>
                      <a:r>
                        <a:rPr lang="en-US" sz="2400" b="1" dirty="0"/>
                        <a:t>Beth </a:t>
                      </a:r>
                      <a:r>
                        <a:rPr lang="en-US" sz="2400" b="1" dirty="0" err="1">
                          <a:solidFill>
                            <a:srgbClr val="FF0000"/>
                          </a:solidFill>
                        </a:rPr>
                        <a:t>rwyt</a:t>
                      </a:r>
                      <a:r>
                        <a:rPr lang="en-US" sz="2400" b="1" dirty="0">
                          <a:solidFill>
                            <a:srgbClr val="FF0000"/>
                          </a:solidFill>
                        </a:rPr>
                        <a:t> </a:t>
                      </a:r>
                      <a:r>
                        <a:rPr lang="en-US" sz="2400" b="1" dirty="0" err="1">
                          <a:solidFill>
                            <a:srgbClr val="FF0000"/>
                          </a:solidFill>
                        </a:rPr>
                        <a:t>ti’n</a:t>
                      </a:r>
                      <a:r>
                        <a:rPr lang="en-US" sz="2400" b="1" dirty="0">
                          <a:solidFill>
                            <a:srgbClr val="FF0000"/>
                          </a:solidFill>
                        </a:rPr>
                        <a:t> </a:t>
                      </a:r>
                      <a:r>
                        <a:rPr lang="en-US" sz="2400" b="1" dirty="0" err="1"/>
                        <a:t>hoffi</a:t>
                      </a:r>
                      <a:r>
                        <a:rPr lang="en-US" sz="2400" b="1" dirty="0"/>
                        <a:t>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77482813"/>
                  </a:ext>
                </a:extLst>
              </a:tr>
              <a:tr h="494184">
                <a:tc>
                  <a:txBody>
                    <a:bodyPr/>
                    <a:lstStyle/>
                    <a:p>
                      <a:r>
                        <a:rPr lang="en-US" sz="2400" b="1" dirty="0" err="1"/>
                        <a:t>Oes</a:t>
                      </a:r>
                      <a:r>
                        <a:rPr lang="en-US" sz="2400" b="1" dirty="0"/>
                        <a:t> ci </a:t>
                      </a:r>
                      <a:r>
                        <a:rPr lang="en-US" sz="2400" b="1" dirty="0" err="1">
                          <a:solidFill>
                            <a:srgbClr val="FF0000"/>
                          </a:solidFill>
                        </a:rPr>
                        <a:t>gyda</a:t>
                      </a:r>
                      <a:r>
                        <a:rPr lang="en-US" sz="2400" b="1" dirty="0">
                          <a:solidFill>
                            <a:srgbClr val="FF0000"/>
                          </a:solidFill>
                        </a:rPr>
                        <a:t> </a:t>
                      </a:r>
                      <a:r>
                        <a:rPr lang="en-US" sz="2400" b="1" dirty="0" err="1">
                          <a:solidFill>
                            <a:srgbClr val="FF0000"/>
                          </a:solidFill>
                        </a:rPr>
                        <a:t>ti</a:t>
                      </a:r>
                      <a:r>
                        <a:rPr lang="en-US" sz="2400" b="1" dirty="0"/>
                        <a:t>?</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64477818"/>
                  </a:ext>
                </a:extLst>
              </a:tr>
              <a:tr h="494184">
                <a:tc>
                  <a:txBody>
                    <a:bodyPr/>
                    <a:lstStyle/>
                    <a:p>
                      <a:endParaRPr lang="en-US" sz="2400" b="1"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tc>
                  <a:txBody>
                    <a:bodyPr/>
                    <a:lstStyle/>
                    <a:p>
                      <a:r>
                        <a:rPr lang="en-US" sz="2400" b="1" dirty="0" err="1"/>
                        <a:t>Oes</a:t>
                      </a:r>
                      <a:r>
                        <a:rPr lang="en-US" sz="2400" b="1" dirty="0"/>
                        <a:t>, </a:t>
                      </a:r>
                      <a:r>
                        <a:rPr lang="en-US" sz="2400" b="1" dirty="0" err="1"/>
                        <a:t>mae</a:t>
                      </a:r>
                      <a:r>
                        <a:rPr lang="en-US" sz="2400" b="1" dirty="0"/>
                        <a:t> un </a:t>
                      </a:r>
                      <a:r>
                        <a:rPr lang="en-US" sz="2400" b="1" dirty="0" err="1"/>
                        <a:t>chwaer</a:t>
                      </a:r>
                      <a:r>
                        <a:rPr lang="en-US" sz="2400" b="1" dirty="0"/>
                        <a:t> </a:t>
                      </a:r>
                      <a:r>
                        <a:rPr lang="en-US" sz="2400" b="1" dirty="0" err="1">
                          <a:solidFill>
                            <a:srgbClr val="FF0000"/>
                          </a:solidFill>
                        </a:rPr>
                        <a:t>gyda</a:t>
                      </a:r>
                      <a:r>
                        <a:rPr lang="en-US" sz="2400" b="1" dirty="0">
                          <a:solidFill>
                            <a:srgbClr val="FF0000"/>
                          </a:solidFill>
                        </a:rPr>
                        <a:t> fi.</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12044834"/>
                  </a:ext>
                </a:extLst>
              </a:tr>
            </a:tbl>
          </a:graphicData>
        </a:graphic>
      </p:graphicFrame>
      <p:sp>
        <p:nvSpPr>
          <p:cNvPr id="4" name="12-Point Star 3">
            <a:extLst>
              <a:ext uri="{FF2B5EF4-FFF2-40B4-BE49-F238E27FC236}">
                <a16:creationId xmlns:a16="http://schemas.microsoft.com/office/drawing/2014/main" id="{3A31FCE2-3851-FA49-B80E-CCE42FF8D3E9}"/>
              </a:ext>
            </a:extLst>
          </p:cNvPr>
          <p:cNvSpPr/>
          <p:nvPr/>
        </p:nvSpPr>
        <p:spPr>
          <a:xfrm rot="20544941">
            <a:off x="-347472" y="751165"/>
            <a:ext cx="3438144" cy="2395728"/>
          </a:xfrm>
          <a:prstGeom prst="star12">
            <a:avLst/>
          </a:prstGeom>
          <a:solidFill>
            <a:srgbClr val="FFC000"/>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2"/>
                </a:solidFill>
              </a:rPr>
              <a:t>Gwaith </a:t>
            </a:r>
            <a:r>
              <a:rPr lang="en-US" sz="2800" b="1" dirty="0" err="1">
                <a:solidFill>
                  <a:schemeClr val="tx2"/>
                </a:solidFill>
              </a:rPr>
              <a:t>pâr</a:t>
            </a:r>
            <a:r>
              <a:rPr lang="en-US" sz="2800" b="1" dirty="0">
                <a:solidFill>
                  <a:schemeClr val="tx2"/>
                </a:solidFill>
              </a:rPr>
              <a:t> …</a:t>
            </a:r>
          </a:p>
        </p:txBody>
      </p:sp>
      <p:pic>
        <p:nvPicPr>
          <p:cNvPr id="5" name="Picture 4">
            <a:extLst>
              <a:ext uri="{FF2B5EF4-FFF2-40B4-BE49-F238E27FC236}">
                <a16:creationId xmlns:a16="http://schemas.microsoft.com/office/drawing/2014/main" id="{585C01FD-FE1F-E74A-8C51-4DEB2ACBA95C}"/>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1796957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0143A02-1A97-DC43-8E64-084C39FF0F43}"/>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45397AA9-F938-3C49-AB48-2B0E35BBC71D}"/>
              </a:ext>
            </a:extLst>
          </p:cNvPr>
          <p:cNvPicPr>
            <a:picLocks noChangeAspect="1"/>
          </p:cNvPicPr>
          <p:nvPr/>
        </p:nvPicPr>
        <p:blipFill>
          <a:blip r:embed="rId3"/>
          <a:stretch>
            <a:fillRect/>
          </a:stretch>
        </p:blipFill>
        <p:spPr>
          <a:xfrm>
            <a:off x="1152013" y="549787"/>
            <a:ext cx="5080000" cy="5080000"/>
          </a:xfrm>
          <a:prstGeom prst="rect">
            <a:avLst/>
          </a:prstGeom>
        </p:spPr>
      </p:pic>
      <p:sp>
        <p:nvSpPr>
          <p:cNvPr id="8" name="TextBox 7">
            <a:extLst>
              <a:ext uri="{FF2B5EF4-FFF2-40B4-BE49-F238E27FC236}">
                <a16:creationId xmlns:a16="http://schemas.microsoft.com/office/drawing/2014/main" id="{A415D342-2341-E645-9502-E3D94A5B93D7}"/>
              </a:ext>
            </a:extLst>
          </p:cNvPr>
          <p:cNvSpPr txBox="1"/>
          <p:nvPr/>
        </p:nvSpPr>
        <p:spPr>
          <a:xfrm>
            <a:off x="6533535" y="752168"/>
            <a:ext cx="5102942" cy="4862870"/>
          </a:xfrm>
          <a:prstGeom prst="rect">
            <a:avLst/>
          </a:prstGeom>
          <a:noFill/>
        </p:spPr>
        <p:txBody>
          <a:bodyPr wrap="square" rtlCol="0">
            <a:spAutoFit/>
          </a:bodyPr>
          <a:lstStyle/>
          <a:p>
            <a:pPr algn="ctr"/>
            <a:r>
              <a:rPr lang="en-US" sz="3200" b="1" dirty="0">
                <a:solidFill>
                  <a:schemeClr val="tx2"/>
                </a:solidFill>
              </a:rPr>
              <a:t>Y </a:t>
            </a:r>
            <a:r>
              <a:rPr lang="en-US" sz="3200" b="1" dirty="0" err="1">
                <a:solidFill>
                  <a:schemeClr val="tx2"/>
                </a:solidFill>
              </a:rPr>
              <a:t>tro</a:t>
            </a:r>
            <a:r>
              <a:rPr lang="en-US" sz="3200" b="1" dirty="0">
                <a:solidFill>
                  <a:schemeClr val="tx2"/>
                </a:solidFill>
              </a:rPr>
              <a:t> </a:t>
            </a:r>
            <a:r>
              <a:rPr lang="en-US" sz="3200" b="1" dirty="0" err="1">
                <a:solidFill>
                  <a:schemeClr val="tx2"/>
                </a:solidFill>
              </a:rPr>
              <a:t>nesaf</a:t>
            </a:r>
            <a:r>
              <a:rPr lang="en-US" sz="3200" b="1" dirty="0">
                <a:solidFill>
                  <a:schemeClr val="tx2"/>
                </a:solidFill>
              </a:rPr>
              <a:t>:</a:t>
            </a:r>
          </a:p>
          <a:p>
            <a:pPr algn="ctr"/>
            <a:r>
              <a:rPr lang="en-US" sz="3200" b="1" dirty="0">
                <a:solidFill>
                  <a:schemeClr val="tx2"/>
                </a:solidFill>
              </a:rPr>
              <a:t>Next time:</a:t>
            </a:r>
          </a:p>
          <a:p>
            <a:pPr algn="ctr"/>
            <a:endParaRPr lang="en-US" sz="3200" b="1" dirty="0">
              <a:solidFill>
                <a:schemeClr val="tx2"/>
              </a:solidFill>
            </a:endParaRPr>
          </a:p>
          <a:p>
            <a:pPr algn="ctr"/>
            <a:endParaRPr lang="en-US" sz="3200" b="1" dirty="0">
              <a:solidFill>
                <a:schemeClr val="tx2"/>
              </a:solidFill>
            </a:endParaRPr>
          </a:p>
          <a:p>
            <a:pPr algn="ctr"/>
            <a:r>
              <a:rPr lang="en-US" sz="5400" b="1" dirty="0">
                <a:solidFill>
                  <a:schemeClr val="tx2"/>
                </a:solidFill>
              </a:rPr>
              <a:t>7.10.21 @ 9 am</a:t>
            </a:r>
          </a:p>
          <a:p>
            <a:pPr algn="ctr"/>
            <a:endParaRPr lang="en-US" sz="3200" b="1" dirty="0">
              <a:solidFill>
                <a:schemeClr val="tx2"/>
              </a:solidFill>
            </a:endParaRPr>
          </a:p>
          <a:p>
            <a:pPr algn="ctr"/>
            <a:endParaRPr lang="en-US" sz="3200" b="1" dirty="0">
              <a:solidFill>
                <a:schemeClr val="tx2"/>
              </a:solidFill>
            </a:endParaRPr>
          </a:p>
          <a:p>
            <a:pPr algn="ctr"/>
            <a:r>
              <a:rPr lang="en-US" sz="3200" b="1" dirty="0" err="1">
                <a:solidFill>
                  <a:schemeClr val="tx2"/>
                </a:solidFill>
              </a:rPr>
              <a:t>Cadwch</a:t>
            </a:r>
            <a:r>
              <a:rPr lang="en-US" sz="3200" b="1" dirty="0">
                <a:solidFill>
                  <a:schemeClr val="tx2"/>
                </a:solidFill>
              </a:rPr>
              <a:t> </a:t>
            </a:r>
            <a:r>
              <a:rPr lang="en-US" sz="3200" b="1" dirty="0" err="1">
                <a:solidFill>
                  <a:schemeClr val="tx2"/>
                </a:solidFill>
              </a:rPr>
              <a:t>yn</a:t>
            </a:r>
            <a:r>
              <a:rPr lang="en-US" sz="3200" b="1" dirty="0">
                <a:solidFill>
                  <a:schemeClr val="tx2"/>
                </a:solidFill>
              </a:rPr>
              <a:t> </a:t>
            </a:r>
            <a:r>
              <a:rPr lang="en-US" sz="3200" b="1" dirty="0" err="1">
                <a:solidFill>
                  <a:schemeClr val="tx2"/>
                </a:solidFill>
              </a:rPr>
              <a:t>saff</a:t>
            </a:r>
            <a:r>
              <a:rPr lang="en-US" sz="3200" b="1" dirty="0">
                <a:solidFill>
                  <a:schemeClr val="tx2"/>
                </a:solidFill>
              </a:rPr>
              <a:t>.</a:t>
            </a:r>
          </a:p>
          <a:p>
            <a:pPr algn="ctr"/>
            <a:r>
              <a:rPr lang="en-US" sz="3200" b="1" dirty="0">
                <a:solidFill>
                  <a:schemeClr val="tx2"/>
                </a:solidFill>
              </a:rPr>
              <a:t>Keep safe.</a:t>
            </a:r>
            <a:endParaRPr lang="en-US" b="1" dirty="0">
              <a:solidFill>
                <a:schemeClr val="tx2"/>
              </a:solidFill>
            </a:endParaRPr>
          </a:p>
        </p:txBody>
      </p:sp>
    </p:spTree>
    <p:extLst>
      <p:ext uri="{BB962C8B-B14F-4D97-AF65-F5344CB8AC3E}">
        <p14:creationId xmlns:p14="http://schemas.microsoft.com/office/powerpoint/2010/main" val="30097992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04D4A2-6F4E-914C-8B40-94EC0C311BD9}"/>
              </a:ext>
            </a:extLst>
          </p:cNvPr>
          <p:cNvSpPr txBox="1"/>
          <p:nvPr/>
        </p:nvSpPr>
        <p:spPr>
          <a:xfrm>
            <a:off x="1407859" y="1100036"/>
            <a:ext cx="8903286"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2"/>
          <a:stretch>
            <a:fillRect/>
          </a:stretch>
        </p:blipFill>
        <p:spPr>
          <a:xfrm>
            <a:off x="4525424" y="1970041"/>
            <a:ext cx="2583129" cy="258312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787564" y="3012548"/>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Bore da, </a:t>
            </a:r>
            <a:r>
              <a:rPr lang="en-US" sz="2800" b="1" dirty="0" err="1">
                <a:latin typeface="Bookman Old Style" panose="02050604050505020204" pitchFamily="18" charset="0"/>
                <a:ea typeface="Ayuthaya" pitchFamily="2" charset="-34"/>
                <a:cs typeface="Ayuthaya" pitchFamily="2" charset="-34"/>
              </a:rPr>
              <a:t>ddosbarth</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1308682" y="411231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Prynhawn</a:t>
            </a:r>
            <a:r>
              <a:rPr lang="en-US" sz="2800" b="1" dirty="0">
                <a:latin typeface="Bookman Old Style" panose="02050604050505020204" pitchFamily="18" charset="0"/>
                <a:ea typeface="Ayuthaya" pitchFamily="2" charset="-34"/>
                <a:cs typeface="Ayuthaya" pitchFamily="2" charset="-34"/>
              </a:rPr>
              <a:t> da, </a:t>
            </a:r>
            <a:r>
              <a:rPr lang="en-US" sz="2800" b="1" dirty="0" err="1">
                <a:latin typeface="Bookman Old Style" panose="02050604050505020204" pitchFamily="18" charset="0"/>
                <a:ea typeface="Ayuthaya" pitchFamily="2" charset="-34"/>
                <a:cs typeface="Ayuthaya" pitchFamily="2" charset="-34"/>
              </a:rPr>
              <a:t>fechgyn</a:t>
            </a:r>
            <a:r>
              <a:rPr lang="en-US" sz="2800" b="1" dirty="0">
                <a:latin typeface="Bookman Old Style" panose="02050604050505020204" pitchFamily="18" charset="0"/>
                <a:ea typeface="Ayuthaya" pitchFamily="2" charset="-34"/>
                <a:cs typeface="Ayuthaya" pitchFamily="2" charset="-34"/>
              </a:rPr>
              <a:t>!</a:t>
            </a:r>
          </a:p>
        </p:txBody>
      </p:sp>
      <p:sp>
        <p:nvSpPr>
          <p:cNvPr id="9" name="TextBox 8">
            <a:extLst>
              <a:ext uri="{FF2B5EF4-FFF2-40B4-BE49-F238E27FC236}">
                <a16:creationId xmlns:a16="http://schemas.microsoft.com/office/drawing/2014/main" id="{0EC2A895-91D7-5E49-A46A-08D3BEE60DBE}"/>
              </a:ext>
            </a:extLst>
          </p:cNvPr>
          <p:cNvSpPr txBox="1"/>
          <p:nvPr/>
        </p:nvSpPr>
        <p:spPr>
          <a:xfrm>
            <a:off x="390688" y="1885544"/>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Mae </a:t>
            </a:r>
            <a:r>
              <a:rPr lang="en-US" sz="2800" b="1" dirty="0" err="1">
                <a:latin typeface="Bookman Old Style" panose="02050604050505020204" pitchFamily="18" charset="0"/>
                <a:ea typeface="Ayuthaya" pitchFamily="2" charset="-34"/>
                <a:cs typeface="Ayuthaya" pitchFamily="2" charset="-34"/>
              </a:rPr>
              <a:t>hi’n</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amser</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cofrestru</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5854333" y="5267461"/>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540628" y="5267461"/>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Absennol</a:t>
            </a:r>
            <a:r>
              <a:rPr lang="en-US" sz="2800" b="1" dirty="0">
                <a:latin typeface="Bookman Old Style" panose="02050604050505020204" pitchFamily="18" charset="0"/>
                <a:ea typeface="Ayuthaya" pitchFamily="2" charset="-34"/>
                <a:cs typeface="Ayuthaya" pitchFamily="2" charset="-34"/>
              </a:rPr>
              <a:t>.</a:t>
            </a:r>
          </a:p>
        </p:txBody>
      </p:sp>
      <p:pic>
        <p:nvPicPr>
          <p:cNvPr id="13" name="Picture 12">
            <a:extLst>
              <a:ext uri="{FF2B5EF4-FFF2-40B4-BE49-F238E27FC236}">
                <a16:creationId xmlns:a16="http://schemas.microsoft.com/office/drawing/2014/main" id="{144223DE-C58E-4644-B5EF-0DE03E78D1E9}"/>
              </a:ext>
            </a:extLst>
          </p:cNvPr>
          <p:cNvPicPr>
            <a:picLocks noChangeAspect="1"/>
          </p:cNvPicPr>
          <p:nvPr/>
        </p:nvPicPr>
        <p:blipFill rotWithShape="1">
          <a:blip r:embed="rId3"/>
          <a:srcRect t="6497" b="12147"/>
          <a:stretch/>
        </p:blipFill>
        <p:spPr>
          <a:xfrm>
            <a:off x="0" y="6032510"/>
            <a:ext cx="12192000" cy="854262"/>
          </a:xfrm>
          <a:prstGeom prst="rect">
            <a:avLst/>
          </a:prstGeom>
        </p:spPr>
      </p:pic>
      <p:sp>
        <p:nvSpPr>
          <p:cNvPr id="14" name="TextBox 13">
            <a:extLst>
              <a:ext uri="{FF2B5EF4-FFF2-40B4-BE49-F238E27FC236}">
                <a16:creationId xmlns:a16="http://schemas.microsoft.com/office/drawing/2014/main" id="{BD3FF69F-CF00-1840-8152-5CB22EEF24C9}"/>
              </a:ext>
            </a:extLst>
          </p:cNvPr>
          <p:cNvSpPr txBox="1"/>
          <p:nvPr/>
        </p:nvSpPr>
        <p:spPr>
          <a:xfrm>
            <a:off x="2729988" y="205569"/>
            <a:ext cx="6259028" cy="646331"/>
          </a:xfrm>
          <a:prstGeom prst="rect">
            <a:avLst/>
          </a:prstGeom>
          <a:solidFill>
            <a:schemeClr val="tx2"/>
          </a:solidFill>
          <a:ln w="76200">
            <a:solidFill>
              <a:schemeClr val="bg1"/>
            </a:solidFill>
          </a:ln>
        </p:spPr>
        <p:txBody>
          <a:bodyPr wrap="square" rtlCol="0">
            <a:spAutoFit/>
          </a:bodyPr>
          <a:lstStyle/>
          <a:p>
            <a:pPr algn="ctr"/>
            <a:r>
              <a:rPr lang="en-US" sz="3600" dirty="0">
                <a:solidFill>
                  <a:schemeClr val="bg1"/>
                </a:solidFill>
              </a:rPr>
              <a:t>Mae </a:t>
            </a:r>
            <a:r>
              <a:rPr lang="en-US" sz="3600" dirty="0" err="1">
                <a:solidFill>
                  <a:schemeClr val="bg1"/>
                </a:solidFill>
              </a:rPr>
              <a:t>hi’n</a:t>
            </a:r>
            <a:r>
              <a:rPr lang="en-US" sz="3600" dirty="0">
                <a:solidFill>
                  <a:schemeClr val="bg1"/>
                </a:solidFill>
              </a:rPr>
              <a:t> </a:t>
            </a:r>
            <a:r>
              <a:rPr lang="en-US" sz="3600" dirty="0" err="1">
                <a:solidFill>
                  <a:schemeClr val="bg1"/>
                </a:solidFill>
              </a:rPr>
              <a:t>amser</a:t>
            </a:r>
            <a:r>
              <a:rPr lang="en-US" sz="3600" dirty="0">
                <a:solidFill>
                  <a:schemeClr val="bg1"/>
                </a:solidFill>
              </a:rPr>
              <a:t> </a:t>
            </a:r>
            <a:r>
              <a:rPr lang="en-US" sz="3600" dirty="0" err="1">
                <a:solidFill>
                  <a:schemeClr val="bg1"/>
                </a:solidFill>
              </a:rPr>
              <a:t>cofrestru</a:t>
            </a:r>
            <a:r>
              <a:rPr lang="en-US" sz="3600" dirty="0">
                <a:solidFill>
                  <a:schemeClr val="bg1"/>
                </a:solidFill>
              </a:rPr>
              <a:t> …</a:t>
            </a:r>
          </a:p>
        </p:txBody>
      </p:sp>
      <p:sp>
        <p:nvSpPr>
          <p:cNvPr id="15" name="TextBox 14">
            <a:extLst>
              <a:ext uri="{FF2B5EF4-FFF2-40B4-BE49-F238E27FC236}">
                <a16:creationId xmlns:a16="http://schemas.microsoft.com/office/drawing/2014/main" id="{6DDAC3C4-90A9-1840-AE45-7E296CFCDC82}"/>
              </a:ext>
            </a:extLst>
          </p:cNvPr>
          <p:cNvSpPr txBox="1"/>
          <p:nvPr/>
        </p:nvSpPr>
        <p:spPr>
          <a:xfrm>
            <a:off x="7332620" y="4045475"/>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Ydy</a:t>
            </a:r>
            <a:r>
              <a:rPr lang="en-US" sz="2800" b="1" dirty="0">
                <a:latin typeface="Bookman Old Style" panose="02050604050505020204" pitchFamily="18" charset="0"/>
                <a:ea typeface="Ayuthaya" pitchFamily="2" charset="-34"/>
                <a:cs typeface="Ayuthaya" pitchFamily="2" charset="-34"/>
              </a:rPr>
              <a:t> …. </a:t>
            </a: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heddiw</a:t>
            </a:r>
            <a:r>
              <a:rPr lang="en-US" sz="2800" b="1" dirty="0">
                <a:latin typeface="Bookman Old Style" panose="02050604050505020204" pitchFamily="18" charset="0"/>
                <a:ea typeface="Ayuthaya" pitchFamily="2" charset="-34"/>
                <a:cs typeface="Ayuthaya" pitchFamily="2" charset="-34"/>
              </a:rPr>
              <a:t>?</a:t>
            </a:r>
          </a:p>
        </p:txBody>
      </p:sp>
      <p:sp>
        <p:nvSpPr>
          <p:cNvPr id="16" name="TextBox 15">
            <a:extLst>
              <a:ext uri="{FF2B5EF4-FFF2-40B4-BE49-F238E27FC236}">
                <a16:creationId xmlns:a16="http://schemas.microsoft.com/office/drawing/2014/main" id="{37D4B865-5FC0-B041-9A4E-D81E7D0D9D0C}"/>
              </a:ext>
            </a:extLst>
          </p:cNvPr>
          <p:cNvSpPr txBox="1"/>
          <p:nvPr/>
        </p:nvSpPr>
        <p:spPr>
          <a:xfrm>
            <a:off x="7908377" y="2957428"/>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Sut</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wyt</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ti</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heddiw</a:t>
            </a:r>
            <a:r>
              <a:rPr lang="en-US" sz="2800" b="1" dirty="0">
                <a:latin typeface="Bookman Old Style" panose="02050604050505020204" pitchFamily="18" charset="0"/>
                <a:ea typeface="Ayuthaya" pitchFamily="2" charset="-34"/>
                <a:cs typeface="Ayuthaya" pitchFamily="2" charset="-34"/>
              </a:rPr>
              <a:t>?</a:t>
            </a:r>
          </a:p>
        </p:txBody>
      </p:sp>
      <p:sp>
        <p:nvSpPr>
          <p:cNvPr id="17" name="TextBox 16">
            <a:extLst>
              <a:ext uri="{FF2B5EF4-FFF2-40B4-BE49-F238E27FC236}">
                <a16:creationId xmlns:a16="http://schemas.microsoft.com/office/drawing/2014/main" id="{3A973D2A-C936-7F49-A40D-2ABF75B43477}"/>
              </a:ext>
            </a:extLst>
          </p:cNvPr>
          <p:cNvSpPr txBox="1"/>
          <p:nvPr/>
        </p:nvSpPr>
        <p:spPr>
          <a:xfrm>
            <a:off x="8605801" y="1791191"/>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Sut</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ydych</a:t>
            </a:r>
            <a:r>
              <a:rPr lang="en-US" sz="2800" b="1" dirty="0">
                <a:latin typeface="Bookman Old Style" panose="02050604050505020204" pitchFamily="18" charset="0"/>
                <a:ea typeface="Ayuthaya" pitchFamily="2" charset="-34"/>
                <a:cs typeface="Ayuthaya" pitchFamily="2" charset="-34"/>
              </a:rPr>
              <a:t> chi </a:t>
            </a:r>
            <a:r>
              <a:rPr lang="en-US" sz="2800" b="1" dirty="0" err="1">
                <a:latin typeface="Bookman Old Style" panose="02050604050505020204" pitchFamily="18" charset="0"/>
                <a:ea typeface="Ayuthaya" pitchFamily="2" charset="-34"/>
                <a:cs typeface="Ayuthaya" pitchFamily="2" charset="-34"/>
              </a:rPr>
              <a:t>heddiw</a:t>
            </a:r>
            <a:r>
              <a:rPr lang="en-US" sz="2800" b="1" dirty="0">
                <a:latin typeface="Bookman Old Style" panose="02050604050505020204" pitchFamily="18" charset="0"/>
                <a:ea typeface="Ayuthaya" pitchFamily="2" charset="-34"/>
                <a:cs typeface="Ayuthaya" pitchFamily="2" charset="-34"/>
              </a:rPr>
              <a:t>?</a:t>
            </a:r>
          </a:p>
        </p:txBody>
      </p:sp>
      <p:sp>
        <p:nvSpPr>
          <p:cNvPr id="4" name="10-Point Star 3">
            <a:extLst>
              <a:ext uri="{FF2B5EF4-FFF2-40B4-BE49-F238E27FC236}">
                <a16:creationId xmlns:a16="http://schemas.microsoft.com/office/drawing/2014/main" id="{BB4BF007-0424-B047-A638-335065179562}"/>
              </a:ext>
            </a:extLst>
          </p:cNvPr>
          <p:cNvSpPr/>
          <p:nvPr/>
        </p:nvSpPr>
        <p:spPr>
          <a:xfrm>
            <a:off x="-11324" y="90836"/>
            <a:ext cx="2339300" cy="1278106"/>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Answers to slide 5</a:t>
            </a:r>
          </a:p>
        </p:txBody>
      </p:sp>
    </p:spTree>
    <p:extLst>
      <p:ext uri="{BB962C8B-B14F-4D97-AF65-F5344CB8AC3E}">
        <p14:creationId xmlns:p14="http://schemas.microsoft.com/office/powerpoint/2010/main" val="131311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9" grpId="0" animBg="1"/>
      <p:bldP spid="11" grpId="0" animBg="1"/>
      <p:bldP spid="12" grpId="0" animBg="1"/>
      <p:bldP spid="15" grpId="0" animBg="1"/>
      <p:bldP spid="16" grpId="0" animBg="1"/>
      <p:bldP spid="17" grpId="0" animBg="1"/>
    </p:bldLst>
  </p:timing>
</p:sld>
</file>

<file path=ppt/theme/theme1.xml><?xml version="1.0" encoding="utf-8"?>
<a:theme xmlns:a="http://schemas.openxmlformats.org/drawingml/2006/main" name="Badg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{74AC2959-7A62-354B-B6A9-11FBF455158C}tf10001071</Template>
  <TotalTime>1650</TotalTime>
  <Words>2639</Words>
  <Application>Microsoft Macintosh PowerPoint</Application>
  <PresentationFormat>Widescreen</PresentationFormat>
  <Paragraphs>494</Paragraphs>
  <Slides>55</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Arial</vt:lpstr>
      <vt:lpstr>Arial Rounded MT Bold</vt:lpstr>
      <vt:lpstr>Ayuthaya</vt:lpstr>
      <vt:lpstr>Bookman Old Style</vt:lpstr>
      <vt:lpstr>Calibri</vt:lpstr>
      <vt:lpstr>Gill Sans MT</vt:lpstr>
      <vt:lpstr>Impact</vt:lpstr>
      <vt:lpstr>Noteworthy Light</vt:lpstr>
      <vt:lpstr>Wingdings 3</vt:lpstr>
      <vt:lpstr>Badge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Uned 2</dc:title>
  <dc:creator>Microsoft Office User</dc:creator>
  <cp:lastModifiedBy>Nia Evans</cp:lastModifiedBy>
  <cp:revision>516</cp:revision>
  <cp:lastPrinted>2020-02-20T13:36:13Z</cp:lastPrinted>
  <dcterms:created xsi:type="dcterms:W3CDTF">2015-12-21T14:17:18Z</dcterms:created>
  <dcterms:modified xsi:type="dcterms:W3CDTF">2021-09-29T14:24:36Z</dcterms:modified>
</cp:coreProperties>
</file>