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9"/>
  </p:handoutMasterIdLst>
  <p:sldIdLst>
    <p:sldId id="267" r:id="rId2"/>
    <p:sldId id="262" r:id="rId3"/>
    <p:sldId id="263" r:id="rId4"/>
    <p:sldId id="265" r:id="rId5"/>
    <p:sldId id="275" r:id="rId6"/>
    <p:sldId id="276" r:id="rId7"/>
    <p:sldId id="277" r:id="rId8"/>
    <p:sldId id="261" r:id="rId9"/>
    <p:sldId id="268" r:id="rId10"/>
    <p:sldId id="257" r:id="rId11"/>
    <p:sldId id="271" r:id="rId12"/>
    <p:sldId id="273" r:id="rId13"/>
    <p:sldId id="272" r:id="rId14"/>
    <p:sldId id="274" r:id="rId15"/>
    <p:sldId id="269" r:id="rId16"/>
    <p:sldId id="258" r:id="rId17"/>
    <p:sldId id="259" r:id="rId18"/>
  </p:sldIdLst>
  <p:sldSz cx="9144000" cy="6858000" type="screen4x3"/>
  <p:notesSz cx="6797675" cy="99266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1C8A7"/>
    <a:srgbClr val="DBBD95"/>
    <a:srgbClr val="DABB92"/>
    <a:srgbClr val="DDC19B"/>
    <a:srgbClr val="E0C6A4"/>
    <a:srgbClr val="EAEAEA"/>
    <a:srgbClr val="E4CEB0"/>
    <a:srgbClr val="80008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-1446" y="-96"/>
      </p:cViewPr>
      <p:guideLst>
        <p:guide orient="horz" pos="2152"/>
        <p:guide orient="horz" pos="385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FE3516BE-3023-4BB1-AF45-DEE91852774D}" type="datetimeFigureOut">
              <a:rPr lang="en-US"/>
              <a:pPr>
                <a:defRPr/>
              </a:pPr>
              <a:t>9/20/2017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DCD3B913-4045-48D9-A57B-BAC0422037F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31" name="Text Box 7"/>
          <p:cNvSpPr txBox="1">
            <a:spLocks noChangeArrowheads="1"/>
          </p:cNvSpPr>
          <p:nvPr userDrawn="1"/>
        </p:nvSpPr>
        <p:spPr bwMode="auto">
          <a:xfrm>
            <a:off x="206375" y="652462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 eaLnBrk="0" hangingPunct="0">
              <a:defRPr/>
            </a:pPr>
            <a:r>
              <a:rPr lang="en-GB" sz="800">
                <a:latin typeface="Arial" charset="0"/>
                <a:cs typeface="Times New Roman" charset="0"/>
              </a:rPr>
              <a:t>Peter Atrill and Eddie McLaney, </a:t>
            </a:r>
            <a:r>
              <a:rPr lang="en-GB" sz="800" i="1">
                <a:latin typeface="Arial" charset="0"/>
                <a:cs typeface="Times New Roman" charset="0"/>
              </a:rPr>
              <a:t>Accounting and Finance for  Non-Specialists</a:t>
            </a:r>
            <a:r>
              <a:rPr lang="en-GB" sz="800">
                <a:latin typeface="Arial" charset="0"/>
                <a:cs typeface="Times New Roman" charset="0"/>
              </a:rPr>
              <a:t>, 6</a:t>
            </a:r>
            <a:r>
              <a:rPr lang="en-GB" sz="800" baseline="30000">
                <a:latin typeface="Arial" charset="0"/>
                <a:cs typeface="Times New Roman" charset="0"/>
              </a:rPr>
              <a:t>th</a:t>
            </a:r>
            <a:r>
              <a:rPr lang="en-GB" sz="800">
                <a:latin typeface="Arial" charset="0"/>
                <a:cs typeface="Times New Roman" charset="0"/>
              </a:rPr>
              <a:t> Edition, © Pearson Education Limited 2008</a:t>
            </a:r>
            <a:r>
              <a:rPr lang="en-US" sz="800">
                <a:latin typeface="Arial" charset="0"/>
              </a:rPr>
              <a:t> </a:t>
            </a:r>
            <a:endParaRPr lang="en-GB" sz="800">
              <a:latin typeface="Arial" charset="0"/>
            </a:endParaRPr>
          </a:p>
        </p:txBody>
      </p:sp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algn="ctr" eaLnBrk="0" hangingPunct="0">
              <a:defRPr/>
            </a:pPr>
            <a:r>
              <a:rPr lang="en-GB" sz="800">
                <a:latin typeface="Arial" charset="0"/>
              </a:rPr>
              <a:t>Slide 4.</a:t>
            </a:r>
            <a:fld id="{F37FFCA3-079C-43AC-8F87-A549F1157041}" type="slidenum">
              <a:rPr lang="en-GB" sz="800">
                <a:latin typeface="Arial" charset="0"/>
              </a:rPr>
              <a:pPr algn="ctr" eaLnBrk="0" hangingPunct="0">
                <a:defRPr/>
              </a:pPr>
              <a:t>‹#›</a:t>
            </a:fld>
            <a:endParaRPr lang="en-GB" sz="800">
              <a:latin typeface="Times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24"/>
          <p:cNvGrpSpPr>
            <a:grpSpLocks/>
          </p:cNvGrpSpPr>
          <p:nvPr/>
        </p:nvGrpSpPr>
        <p:grpSpPr bwMode="auto">
          <a:xfrm>
            <a:off x="1155700" y="877888"/>
            <a:ext cx="6831013" cy="5557837"/>
            <a:chOff x="1216" y="545"/>
            <a:chExt cx="4303" cy="3501"/>
          </a:xfrm>
        </p:grpSpPr>
        <p:sp>
          <p:nvSpPr>
            <p:cNvPr id="2052" name="AutoShape 5"/>
            <p:cNvSpPr>
              <a:spLocks noChangeArrowheads="1"/>
            </p:cNvSpPr>
            <p:nvPr/>
          </p:nvSpPr>
          <p:spPr bwMode="auto">
            <a:xfrm>
              <a:off x="1275" y="545"/>
              <a:ext cx="4197" cy="3199"/>
            </a:xfrm>
            <a:prstGeom prst="roundRect">
              <a:avLst>
                <a:gd name="adj" fmla="val 7565"/>
              </a:avLst>
            </a:prstGeom>
            <a:solidFill>
              <a:srgbClr val="DBBD95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3" name="AutoShape 6"/>
            <p:cNvSpPr>
              <a:spLocks noChangeArrowheads="1"/>
            </p:cNvSpPr>
            <p:nvPr/>
          </p:nvSpPr>
          <p:spPr bwMode="auto">
            <a:xfrm>
              <a:off x="1699" y="3318"/>
              <a:ext cx="3820" cy="728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4" name="AutoShape 7"/>
            <p:cNvSpPr>
              <a:spLocks noChangeArrowheads="1"/>
            </p:cNvSpPr>
            <p:nvPr/>
          </p:nvSpPr>
          <p:spPr bwMode="auto">
            <a:xfrm>
              <a:off x="1691" y="2622"/>
              <a:ext cx="3820" cy="563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5" name="AutoShape 8"/>
            <p:cNvSpPr>
              <a:spLocks noChangeArrowheads="1"/>
            </p:cNvSpPr>
            <p:nvPr/>
          </p:nvSpPr>
          <p:spPr bwMode="auto">
            <a:xfrm>
              <a:off x="1691" y="1926"/>
              <a:ext cx="3820" cy="563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56" name="Text Box 9"/>
            <p:cNvSpPr txBox="1">
              <a:spLocks noChangeArrowheads="1"/>
            </p:cNvSpPr>
            <p:nvPr/>
          </p:nvSpPr>
          <p:spPr bwMode="auto">
            <a:xfrm>
              <a:off x="1255" y="645"/>
              <a:ext cx="211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1800" b="1">
                  <a:latin typeface="Arial" charset="0"/>
                </a:rPr>
                <a:t>LEARNING OUTCOMES</a:t>
              </a:r>
            </a:p>
          </p:txBody>
        </p:sp>
        <p:sp>
          <p:nvSpPr>
            <p:cNvPr id="2057" name="Text Box 10"/>
            <p:cNvSpPr txBox="1">
              <a:spLocks noChangeArrowheads="1"/>
            </p:cNvSpPr>
            <p:nvPr/>
          </p:nvSpPr>
          <p:spPr bwMode="auto">
            <a:xfrm>
              <a:off x="3132" y="889"/>
              <a:ext cx="2333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US" sz="1800" b="1" i="1">
                  <a:solidFill>
                    <a:srgbClr val="CC0000"/>
                  </a:solidFill>
                  <a:latin typeface="Arial" charset="0"/>
                </a:rPr>
                <a:t>You should be able to</a:t>
              </a:r>
            </a:p>
          </p:txBody>
        </p:sp>
        <p:sp>
          <p:nvSpPr>
            <p:cNvPr id="2058" name="Text Box 11"/>
            <p:cNvSpPr txBox="1">
              <a:spLocks noChangeArrowheads="1"/>
            </p:cNvSpPr>
            <p:nvPr/>
          </p:nvSpPr>
          <p:spPr bwMode="auto">
            <a:xfrm>
              <a:off x="1883" y="2041"/>
              <a:ext cx="3367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describe the main features of the owner’s claim in a limited company;</a:t>
              </a:r>
            </a:p>
          </p:txBody>
        </p:sp>
        <p:sp>
          <p:nvSpPr>
            <p:cNvPr id="2059" name="AutoShape 12"/>
            <p:cNvSpPr>
              <a:spLocks noChangeArrowheads="1"/>
            </p:cNvSpPr>
            <p:nvPr/>
          </p:nvSpPr>
          <p:spPr bwMode="auto">
            <a:xfrm>
              <a:off x="1691" y="1222"/>
              <a:ext cx="3820" cy="563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60" name="Text Box 13"/>
            <p:cNvSpPr txBox="1">
              <a:spLocks noChangeArrowheads="1"/>
            </p:cNvSpPr>
            <p:nvPr/>
          </p:nvSpPr>
          <p:spPr bwMode="auto">
            <a:xfrm>
              <a:off x="1746" y="1428"/>
              <a:ext cx="3611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discuss the nature of the limited company;</a:t>
              </a:r>
            </a:p>
          </p:txBody>
        </p:sp>
        <p:sp>
          <p:nvSpPr>
            <p:cNvPr id="2061" name="AutoShape 14"/>
            <p:cNvSpPr>
              <a:spLocks noChangeArrowheads="1"/>
            </p:cNvSpPr>
            <p:nvPr/>
          </p:nvSpPr>
          <p:spPr bwMode="auto">
            <a:xfrm>
              <a:off x="1216" y="1380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GB">
                <a:solidFill>
                  <a:srgbClr val="CC0000"/>
                </a:solidFill>
              </a:endParaRPr>
            </a:p>
          </p:txBody>
        </p:sp>
        <p:sp>
          <p:nvSpPr>
            <p:cNvPr id="2062" name="AutoShape 15"/>
            <p:cNvSpPr>
              <a:spLocks noChangeArrowheads="1"/>
            </p:cNvSpPr>
            <p:nvPr/>
          </p:nvSpPr>
          <p:spPr bwMode="auto">
            <a:xfrm>
              <a:off x="1216" y="2099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GB">
                <a:solidFill>
                  <a:srgbClr val="CC0000"/>
                </a:solidFill>
              </a:endParaRPr>
            </a:p>
          </p:txBody>
        </p:sp>
        <p:sp>
          <p:nvSpPr>
            <p:cNvPr id="2063" name="Text Box 16"/>
            <p:cNvSpPr txBox="1">
              <a:spLocks noChangeArrowheads="1"/>
            </p:cNvSpPr>
            <p:nvPr/>
          </p:nvSpPr>
          <p:spPr bwMode="auto">
            <a:xfrm>
              <a:off x="1741" y="3433"/>
              <a:ext cx="3668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explain how the income statement and balance sheet of a limited company differ in detail from that of a sole proprietorship or a partnership business.</a:t>
              </a:r>
            </a:p>
          </p:txBody>
        </p:sp>
        <p:sp>
          <p:nvSpPr>
            <p:cNvPr id="2064" name="Text Box 17"/>
            <p:cNvSpPr txBox="1">
              <a:spLocks noChangeArrowheads="1"/>
            </p:cNvSpPr>
            <p:nvPr/>
          </p:nvSpPr>
          <p:spPr bwMode="auto">
            <a:xfrm>
              <a:off x="1742" y="2741"/>
              <a:ext cx="3611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discuss the framework of rules that surround accounting for limited companies;</a:t>
              </a:r>
            </a:p>
          </p:txBody>
        </p:sp>
        <p:sp>
          <p:nvSpPr>
            <p:cNvPr id="2065" name="AutoShape 18"/>
            <p:cNvSpPr>
              <a:spLocks noChangeArrowheads="1"/>
            </p:cNvSpPr>
            <p:nvPr/>
          </p:nvSpPr>
          <p:spPr bwMode="auto">
            <a:xfrm>
              <a:off x="1216" y="2804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GB">
                <a:solidFill>
                  <a:srgbClr val="CC0000"/>
                </a:solidFill>
              </a:endParaRPr>
            </a:p>
          </p:txBody>
        </p:sp>
        <p:sp>
          <p:nvSpPr>
            <p:cNvPr id="2066" name="AutoShape 19"/>
            <p:cNvSpPr>
              <a:spLocks noChangeArrowheads="1"/>
            </p:cNvSpPr>
            <p:nvPr/>
          </p:nvSpPr>
          <p:spPr bwMode="auto">
            <a:xfrm>
              <a:off x="1224" y="3507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GB">
                <a:solidFill>
                  <a:srgbClr val="CC0000"/>
                </a:solidFill>
              </a:endParaRPr>
            </a:p>
          </p:txBody>
        </p:sp>
      </p:grpSp>
      <p:sp>
        <p:nvSpPr>
          <p:cNvPr id="2051" name="Text Box 20"/>
          <p:cNvSpPr txBox="1">
            <a:spLocks noChangeArrowheads="1"/>
          </p:cNvSpPr>
          <p:nvPr/>
        </p:nvSpPr>
        <p:spPr bwMode="auto">
          <a:xfrm>
            <a:off x="114300" y="266700"/>
            <a:ext cx="8915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>
                <a:latin typeface="Arial" charset="0"/>
              </a:rPr>
              <a:t>   	   </a:t>
            </a:r>
            <a:r>
              <a:rPr lang="en-GB" b="1" dirty="0">
                <a:solidFill>
                  <a:srgbClr val="CC0000"/>
                </a:solidFill>
                <a:latin typeface="Arial" charset="0"/>
              </a:rPr>
              <a:t>Accounting for limited companies</a:t>
            </a:r>
            <a:endParaRPr lang="en-GB" dirty="0">
              <a:solidFill>
                <a:srgbClr val="CC0000"/>
              </a:solidFill>
              <a:latin typeface="Arial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4"/>
          <p:cNvSpPr txBox="1">
            <a:spLocks noChangeArrowheads="1"/>
          </p:cNvSpPr>
          <p:nvPr/>
        </p:nvSpPr>
        <p:spPr bwMode="auto">
          <a:xfrm>
            <a:off x="533400" y="266700"/>
            <a:ext cx="80883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Main features of a limited company</a:t>
            </a:r>
          </a:p>
        </p:txBody>
      </p:sp>
      <p:grpSp>
        <p:nvGrpSpPr>
          <p:cNvPr id="3075" name="Group 21"/>
          <p:cNvGrpSpPr>
            <a:grpSpLocks/>
          </p:cNvGrpSpPr>
          <p:nvPr/>
        </p:nvGrpSpPr>
        <p:grpSpPr bwMode="auto">
          <a:xfrm>
            <a:off x="2430463" y="2573338"/>
            <a:ext cx="4271962" cy="1717675"/>
            <a:chOff x="1605" y="1149"/>
            <a:chExt cx="2691" cy="1082"/>
          </a:xfrm>
        </p:grpSpPr>
        <p:grpSp>
          <p:nvGrpSpPr>
            <p:cNvPr id="3076" name="Group 20"/>
            <p:cNvGrpSpPr>
              <a:grpSpLocks/>
            </p:cNvGrpSpPr>
            <p:nvPr/>
          </p:nvGrpSpPr>
          <p:grpSpPr bwMode="auto">
            <a:xfrm>
              <a:off x="2189" y="1149"/>
              <a:ext cx="2107" cy="1082"/>
              <a:chOff x="947" y="1808"/>
              <a:chExt cx="3275" cy="1082"/>
            </a:xfrm>
          </p:grpSpPr>
          <p:sp>
            <p:nvSpPr>
              <p:cNvPr id="3079" name="AutoShape 7"/>
              <p:cNvSpPr>
                <a:spLocks noChangeArrowheads="1"/>
              </p:cNvSpPr>
              <p:nvPr/>
            </p:nvSpPr>
            <p:spPr bwMode="auto">
              <a:xfrm>
                <a:off x="1005" y="1808"/>
                <a:ext cx="3217" cy="464"/>
              </a:xfrm>
              <a:prstGeom prst="cube">
                <a:avLst>
                  <a:gd name="adj" fmla="val 18750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0" name="AutoShape 8"/>
              <p:cNvSpPr>
                <a:spLocks noChangeArrowheads="1"/>
              </p:cNvSpPr>
              <p:nvPr/>
            </p:nvSpPr>
            <p:spPr bwMode="auto">
              <a:xfrm>
                <a:off x="1005" y="2426"/>
                <a:ext cx="3217" cy="464"/>
              </a:xfrm>
              <a:prstGeom prst="cube">
                <a:avLst>
                  <a:gd name="adj" fmla="val 18750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1" name="Text Box 9"/>
              <p:cNvSpPr txBox="1">
                <a:spLocks noChangeArrowheads="1"/>
              </p:cNvSpPr>
              <p:nvPr/>
            </p:nvSpPr>
            <p:spPr bwMode="auto">
              <a:xfrm>
                <a:off x="947" y="2564"/>
                <a:ext cx="3205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Limited liability</a:t>
                </a:r>
              </a:p>
            </p:txBody>
          </p:sp>
          <p:sp>
            <p:nvSpPr>
              <p:cNvPr id="3082" name="Text Box 12"/>
              <p:cNvSpPr txBox="1">
                <a:spLocks noChangeArrowheads="1"/>
              </p:cNvSpPr>
              <p:nvPr/>
            </p:nvSpPr>
            <p:spPr bwMode="auto">
              <a:xfrm>
                <a:off x="1024" y="1955"/>
                <a:ext cx="3104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Perpetual life</a:t>
                </a:r>
              </a:p>
            </p:txBody>
          </p:sp>
        </p:grpSp>
        <p:sp>
          <p:nvSpPr>
            <p:cNvPr id="3077" name="AutoShape 14"/>
            <p:cNvSpPr>
              <a:spLocks noChangeArrowheads="1"/>
            </p:cNvSpPr>
            <p:nvPr/>
          </p:nvSpPr>
          <p:spPr bwMode="auto">
            <a:xfrm>
              <a:off x="1605" y="1774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78" name="AutoShape 15"/>
            <p:cNvSpPr>
              <a:spLocks noChangeArrowheads="1"/>
            </p:cNvSpPr>
            <p:nvPr/>
          </p:nvSpPr>
          <p:spPr bwMode="auto">
            <a:xfrm>
              <a:off x="1605" y="1158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4"/>
          <p:cNvSpPr txBox="1">
            <a:spLocks noChangeArrowheads="1"/>
          </p:cNvSpPr>
          <p:nvPr/>
        </p:nvSpPr>
        <p:spPr bwMode="auto">
          <a:xfrm>
            <a:off x="806450" y="265113"/>
            <a:ext cx="75358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Two main forms of limited company</a:t>
            </a:r>
            <a:endParaRPr lang="en-GB">
              <a:latin typeface="Arial" charset="0"/>
            </a:endParaRPr>
          </a:p>
        </p:txBody>
      </p:sp>
      <p:grpSp>
        <p:nvGrpSpPr>
          <p:cNvPr id="4099" name="Group 14"/>
          <p:cNvGrpSpPr>
            <a:grpSpLocks/>
          </p:cNvGrpSpPr>
          <p:nvPr/>
        </p:nvGrpSpPr>
        <p:grpSpPr bwMode="auto">
          <a:xfrm>
            <a:off x="1947863" y="2546350"/>
            <a:ext cx="5254625" cy="1770063"/>
            <a:chOff x="1291" y="1248"/>
            <a:chExt cx="3310" cy="1115"/>
          </a:xfrm>
        </p:grpSpPr>
        <p:sp>
          <p:nvSpPr>
            <p:cNvPr id="4100" name="AutoShape 7"/>
            <p:cNvSpPr>
              <a:spLocks noChangeArrowheads="1"/>
            </p:cNvSpPr>
            <p:nvPr/>
          </p:nvSpPr>
          <p:spPr bwMode="auto">
            <a:xfrm>
              <a:off x="1923" y="1248"/>
              <a:ext cx="2669" cy="46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1" name="AutoShape 8"/>
            <p:cNvSpPr>
              <a:spLocks noChangeArrowheads="1"/>
            </p:cNvSpPr>
            <p:nvPr/>
          </p:nvSpPr>
          <p:spPr bwMode="auto">
            <a:xfrm>
              <a:off x="1932" y="1899"/>
              <a:ext cx="2669" cy="46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2" name="Text Box 9"/>
            <p:cNvSpPr txBox="1">
              <a:spLocks noChangeArrowheads="1"/>
            </p:cNvSpPr>
            <p:nvPr/>
          </p:nvSpPr>
          <p:spPr bwMode="auto">
            <a:xfrm>
              <a:off x="1884" y="2037"/>
              <a:ext cx="2659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Private limited company (Ltd)</a:t>
              </a:r>
            </a:p>
          </p:txBody>
        </p:sp>
        <p:sp>
          <p:nvSpPr>
            <p:cNvPr id="4103" name="Text Box 10"/>
            <p:cNvSpPr txBox="1">
              <a:spLocks noChangeArrowheads="1"/>
            </p:cNvSpPr>
            <p:nvPr/>
          </p:nvSpPr>
          <p:spPr bwMode="auto">
            <a:xfrm>
              <a:off x="1940" y="1395"/>
              <a:ext cx="2574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Public limited company (plc)</a:t>
              </a:r>
            </a:p>
          </p:txBody>
        </p:sp>
        <p:sp>
          <p:nvSpPr>
            <p:cNvPr id="4104" name="AutoShape 11"/>
            <p:cNvSpPr>
              <a:spLocks noChangeArrowheads="1"/>
            </p:cNvSpPr>
            <p:nvPr/>
          </p:nvSpPr>
          <p:spPr bwMode="auto">
            <a:xfrm>
              <a:off x="1300" y="1906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5" name="AutoShape 12"/>
            <p:cNvSpPr>
              <a:spLocks noChangeArrowheads="1"/>
            </p:cNvSpPr>
            <p:nvPr/>
          </p:nvSpPr>
          <p:spPr bwMode="auto">
            <a:xfrm>
              <a:off x="1291" y="1257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4"/>
          <p:cNvSpPr txBox="1">
            <a:spLocks noChangeArrowheads="1"/>
          </p:cNvSpPr>
          <p:nvPr/>
        </p:nvSpPr>
        <p:spPr bwMode="auto">
          <a:xfrm>
            <a:off x="114300" y="266700"/>
            <a:ext cx="8915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Corporate governance</a:t>
            </a:r>
          </a:p>
        </p:txBody>
      </p:sp>
      <p:grpSp>
        <p:nvGrpSpPr>
          <p:cNvPr id="6147" name="Group 21"/>
          <p:cNvGrpSpPr>
            <a:grpSpLocks/>
          </p:cNvGrpSpPr>
          <p:nvPr/>
        </p:nvGrpSpPr>
        <p:grpSpPr bwMode="auto">
          <a:xfrm>
            <a:off x="2433638" y="1517650"/>
            <a:ext cx="4283075" cy="3836988"/>
            <a:chOff x="1589" y="740"/>
            <a:chExt cx="2698" cy="2417"/>
          </a:xfrm>
        </p:grpSpPr>
        <p:sp>
          <p:nvSpPr>
            <p:cNvPr id="6148" name="AutoShape 17"/>
            <p:cNvSpPr>
              <a:spLocks noChangeArrowheads="1"/>
            </p:cNvSpPr>
            <p:nvPr/>
          </p:nvSpPr>
          <p:spPr bwMode="auto">
            <a:xfrm>
              <a:off x="1662" y="740"/>
              <a:ext cx="2625" cy="2345"/>
            </a:xfrm>
            <a:prstGeom prst="roundRect">
              <a:avLst>
                <a:gd name="adj" fmla="val 9505"/>
              </a:avLst>
            </a:prstGeom>
            <a:solidFill>
              <a:srgbClr val="DBBD95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9" name="AutoShape 8"/>
            <p:cNvSpPr>
              <a:spLocks noChangeArrowheads="1"/>
            </p:cNvSpPr>
            <p:nvPr/>
          </p:nvSpPr>
          <p:spPr bwMode="auto">
            <a:xfrm>
              <a:off x="2210" y="1462"/>
              <a:ext cx="2070" cy="46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50" name="AutoShape 9"/>
            <p:cNvSpPr>
              <a:spLocks noChangeArrowheads="1"/>
            </p:cNvSpPr>
            <p:nvPr/>
          </p:nvSpPr>
          <p:spPr bwMode="auto">
            <a:xfrm>
              <a:off x="2210" y="2080"/>
              <a:ext cx="2070" cy="46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51" name="Text Box 10"/>
            <p:cNvSpPr txBox="1">
              <a:spLocks noChangeArrowheads="1"/>
            </p:cNvSpPr>
            <p:nvPr/>
          </p:nvSpPr>
          <p:spPr bwMode="auto">
            <a:xfrm>
              <a:off x="2173" y="2218"/>
              <a:ext cx="206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Accountability</a:t>
              </a:r>
            </a:p>
          </p:txBody>
        </p:sp>
        <p:sp>
          <p:nvSpPr>
            <p:cNvPr id="6152" name="Text Box 11"/>
            <p:cNvSpPr txBox="1">
              <a:spLocks noChangeArrowheads="1"/>
            </p:cNvSpPr>
            <p:nvPr/>
          </p:nvSpPr>
          <p:spPr bwMode="auto">
            <a:xfrm>
              <a:off x="2223" y="1609"/>
              <a:ext cx="1997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Disclosure</a:t>
              </a:r>
            </a:p>
          </p:txBody>
        </p:sp>
        <p:sp>
          <p:nvSpPr>
            <p:cNvPr id="6153" name="AutoShape 12"/>
            <p:cNvSpPr>
              <a:spLocks noChangeArrowheads="1"/>
            </p:cNvSpPr>
            <p:nvPr/>
          </p:nvSpPr>
          <p:spPr bwMode="auto">
            <a:xfrm>
              <a:off x="1589" y="2087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54" name="AutoShape 13"/>
            <p:cNvSpPr>
              <a:spLocks noChangeArrowheads="1"/>
            </p:cNvSpPr>
            <p:nvPr/>
          </p:nvSpPr>
          <p:spPr bwMode="auto">
            <a:xfrm>
              <a:off x="1589" y="1471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55" name="AutoShape 14"/>
            <p:cNvSpPr>
              <a:spLocks noChangeArrowheads="1"/>
            </p:cNvSpPr>
            <p:nvPr/>
          </p:nvSpPr>
          <p:spPr bwMode="auto">
            <a:xfrm>
              <a:off x="2214" y="2693"/>
              <a:ext cx="2070" cy="46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56" name="Text Box 15"/>
            <p:cNvSpPr txBox="1">
              <a:spLocks noChangeArrowheads="1"/>
            </p:cNvSpPr>
            <p:nvPr/>
          </p:nvSpPr>
          <p:spPr bwMode="auto">
            <a:xfrm>
              <a:off x="2177" y="2831"/>
              <a:ext cx="206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Fairness.</a:t>
              </a:r>
            </a:p>
          </p:txBody>
        </p:sp>
        <p:sp>
          <p:nvSpPr>
            <p:cNvPr id="6157" name="AutoShape 16"/>
            <p:cNvSpPr>
              <a:spLocks noChangeArrowheads="1"/>
            </p:cNvSpPr>
            <p:nvPr/>
          </p:nvSpPr>
          <p:spPr bwMode="auto">
            <a:xfrm>
              <a:off x="1593" y="2700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58" name="Text Box 18"/>
            <p:cNvSpPr txBox="1">
              <a:spLocks noChangeArrowheads="1"/>
            </p:cNvSpPr>
            <p:nvPr/>
          </p:nvSpPr>
          <p:spPr bwMode="auto">
            <a:xfrm>
              <a:off x="1818" y="830"/>
              <a:ext cx="236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2000" b="1" i="1">
                  <a:solidFill>
                    <a:srgbClr val="CC0000"/>
                  </a:solidFill>
                  <a:latin typeface="Arial" charset="0"/>
                </a:rPr>
                <a:t>Three guiding principles:</a:t>
              </a:r>
              <a:endParaRPr lang="en-US" sz="2000" b="1" i="1">
                <a:solidFill>
                  <a:srgbClr val="CC0000"/>
                </a:solidFill>
                <a:latin typeface="Arial" charset="0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228600" y="257175"/>
            <a:ext cx="86979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latin typeface="Arial" charset="0"/>
              </a:rPr>
              <a:t>   </a:t>
            </a:r>
            <a:r>
              <a:rPr lang="en-GB" b="1">
                <a:solidFill>
                  <a:srgbClr val="CC0000"/>
                </a:solidFill>
                <a:latin typeface="Arial" charset="0"/>
              </a:rPr>
              <a:t>The Combined Code</a:t>
            </a:r>
          </a:p>
        </p:txBody>
      </p:sp>
      <p:grpSp>
        <p:nvGrpSpPr>
          <p:cNvPr id="7171" name="Group 3"/>
          <p:cNvGrpSpPr>
            <a:grpSpLocks/>
          </p:cNvGrpSpPr>
          <p:nvPr/>
        </p:nvGrpSpPr>
        <p:grpSpPr bwMode="auto">
          <a:xfrm>
            <a:off x="854075" y="1071563"/>
            <a:ext cx="7678738" cy="4975225"/>
            <a:chOff x="538" y="675"/>
            <a:chExt cx="4837" cy="3134"/>
          </a:xfrm>
        </p:grpSpPr>
        <p:sp>
          <p:nvSpPr>
            <p:cNvPr id="7172" name="AutoShape 4"/>
            <p:cNvSpPr>
              <a:spLocks noChangeArrowheads="1"/>
            </p:cNvSpPr>
            <p:nvPr/>
          </p:nvSpPr>
          <p:spPr bwMode="auto">
            <a:xfrm>
              <a:off x="1024" y="3298"/>
              <a:ext cx="4351" cy="502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3" name="AutoShape 5"/>
            <p:cNvSpPr>
              <a:spLocks noChangeArrowheads="1"/>
            </p:cNvSpPr>
            <p:nvPr/>
          </p:nvSpPr>
          <p:spPr bwMode="auto">
            <a:xfrm>
              <a:off x="1024" y="2642"/>
              <a:ext cx="4351" cy="502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4" name="AutoShape 6"/>
            <p:cNvSpPr>
              <a:spLocks noChangeArrowheads="1"/>
            </p:cNvSpPr>
            <p:nvPr/>
          </p:nvSpPr>
          <p:spPr bwMode="auto">
            <a:xfrm>
              <a:off x="1024" y="1986"/>
              <a:ext cx="4351" cy="502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5" name="AutoShape 7"/>
            <p:cNvSpPr>
              <a:spLocks noChangeArrowheads="1"/>
            </p:cNvSpPr>
            <p:nvPr/>
          </p:nvSpPr>
          <p:spPr bwMode="auto">
            <a:xfrm>
              <a:off x="1019" y="1333"/>
              <a:ext cx="4351" cy="502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6" name="AutoShape 8"/>
            <p:cNvSpPr>
              <a:spLocks noChangeArrowheads="1"/>
            </p:cNvSpPr>
            <p:nvPr/>
          </p:nvSpPr>
          <p:spPr bwMode="auto">
            <a:xfrm>
              <a:off x="1016" y="675"/>
              <a:ext cx="4351" cy="502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7" name="Text Box 9"/>
            <p:cNvSpPr txBox="1">
              <a:spLocks noChangeArrowheads="1"/>
            </p:cNvSpPr>
            <p:nvPr/>
          </p:nvSpPr>
          <p:spPr bwMode="auto">
            <a:xfrm>
              <a:off x="1475" y="754"/>
              <a:ext cx="3287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Every listed company should have a board of directors</a:t>
              </a:r>
            </a:p>
          </p:txBody>
        </p:sp>
        <p:sp>
          <p:nvSpPr>
            <p:cNvPr id="7178" name="Text Box 10"/>
            <p:cNvSpPr txBox="1">
              <a:spLocks noChangeArrowheads="1"/>
            </p:cNvSpPr>
            <p:nvPr/>
          </p:nvSpPr>
          <p:spPr bwMode="auto">
            <a:xfrm>
              <a:off x="967" y="1398"/>
              <a:ext cx="43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There should be a clear division of responsibilities between the chairman and the chief executive officer</a:t>
              </a:r>
            </a:p>
          </p:txBody>
        </p:sp>
        <p:sp>
          <p:nvSpPr>
            <p:cNvPr id="7179" name="Text Box 11"/>
            <p:cNvSpPr txBox="1">
              <a:spLocks noChangeArrowheads="1"/>
            </p:cNvSpPr>
            <p:nvPr/>
          </p:nvSpPr>
          <p:spPr bwMode="auto">
            <a:xfrm>
              <a:off x="1370" y="2053"/>
              <a:ext cx="3455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There should be a balance between executive and non-executive directors</a:t>
              </a:r>
            </a:p>
          </p:txBody>
        </p:sp>
        <p:sp>
          <p:nvSpPr>
            <p:cNvPr id="7180" name="Text Box 12"/>
            <p:cNvSpPr txBox="1">
              <a:spLocks noChangeArrowheads="1"/>
            </p:cNvSpPr>
            <p:nvPr/>
          </p:nvSpPr>
          <p:spPr bwMode="auto">
            <a:xfrm>
              <a:off x="1246" y="3368"/>
              <a:ext cx="3845" cy="4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Appointments to the board should be subject to rigorous, formal and transparent procedures</a:t>
              </a:r>
            </a:p>
          </p:txBody>
        </p:sp>
        <p:sp>
          <p:nvSpPr>
            <p:cNvPr id="7181" name="Text Box 13"/>
            <p:cNvSpPr txBox="1">
              <a:spLocks noChangeArrowheads="1"/>
            </p:cNvSpPr>
            <p:nvPr/>
          </p:nvSpPr>
          <p:spPr bwMode="auto">
            <a:xfrm>
              <a:off x="1341" y="2805"/>
              <a:ext cx="3555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The board should receive timely information</a:t>
              </a:r>
            </a:p>
          </p:txBody>
        </p:sp>
        <p:sp>
          <p:nvSpPr>
            <p:cNvPr id="7182" name="AutoShape 14"/>
            <p:cNvSpPr>
              <a:spLocks noChangeArrowheads="1"/>
            </p:cNvSpPr>
            <p:nvPr/>
          </p:nvSpPr>
          <p:spPr bwMode="auto">
            <a:xfrm>
              <a:off x="540" y="815"/>
              <a:ext cx="311" cy="304"/>
            </a:xfrm>
            <a:prstGeom prst="cube">
              <a:avLst>
                <a:gd name="adj" fmla="val 1847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83" name="AutoShape 15"/>
            <p:cNvSpPr>
              <a:spLocks noChangeArrowheads="1"/>
            </p:cNvSpPr>
            <p:nvPr/>
          </p:nvSpPr>
          <p:spPr bwMode="auto">
            <a:xfrm>
              <a:off x="538" y="1467"/>
              <a:ext cx="311" cy="304"/>
            </a:xfrm>
            <a:prstGeom prst="cube">
              <a:avLst>
                <a:gd name="adj" fmla="val 1847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84" name="AutoShape 16"/>
            <p:cNvSpPr>
              <a:spLocks noChangeArrowheads="1"/>
            </p:cNvSpPr>
            <p:nvPr/>
          </p:nvSpPr>
          <p:spPr bwMode="auto">
            <a:xfrm>
              <a:off x="538" y="2115"/>
              <a:ext cx="311" cy="304"/>
            </a:xfrm>
            <a:prstGeom prst="cube">
              <a:avLst>
                <a:gd name="adj" fmla="val 1847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85" name="AutoShape 17"/>
            <p:cNvSpPr>
              <a:spLocks noChangeArrowheads="1"/>
            </p:cNvSpPr>
            <p:nvPr/>
          </p:nvSpPr>
          <p:spPr bwMode="auto">
            <a:xfrm>
              <a:off x="538" y="2769"/>
              <a:ext cx="311" cy="304"/>
            </a:xfrm>
            <a:prstGeom prst="cube">
              <a:avLst>
                <a:gd name="adj" fmla="val 1847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86" name="AutoShape 18"/>
            <p:cNvSpPr>
              <a:spLocks noChangeArrowheads="1"/>
            </p:cNvSpPr>
            <p:nvPr/>
          </p:nvSpPr>
          <p:spPr bwMode="auto">
            <a:xfrm>
              <a:off x="538" y="3429"/>
              <a:ext cx="311" cy="304"/>
            </a:xfrm>
            <a:prstGeom prst="cube">
              <a:avLst>
                <a:gd name="adj" fmla="val 1847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928688" y="257175"/>
            <a:ext cx="72580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latin typeface="Arial" charset="0"/>
              </a:rPr>
              <a:t>   </a:t>
            </a:r>
            <a:r>
              <a:rPr lang="en-GB" b="1">
                <a:solidFill>
                  <a:srgbClr val="CC0000"/>
                </a:solidFill>
                <a:latin typeface="Arial" charset="0"/>
              </a:rPr>
              <a:t>The Combined Code (Continued)</a:t>
            </a:r>
          </a:p>
        </p:txBody>
      </p:sp>
      <p:grpSp>
        <p:nvGrpSpPr>
          <p:cNvPr id="8195" name="Group 3"/>
          <p:cNvGrpSpPr>
            <a:grpSpLocks/>
          </p:cNvGrpSpPr>
          <p:nvPr/>
        </p:nvGrpSpPr>
        <p:grpSpPr bwMode="auto">
          <a:xfrm>
            <a:off x="781050" y="1376363"/>
            <a:ext cx="7678738" cy="3927475"/>
            <a:chOff x="538" y="675"/>
            <a:chExt cx="4837" cy="2474"/>
          </a:xfrm>
        </p:grpSpPr>
        <p:sp>
          <p:nvSpPr>
            <p:cNvPr id="8196" name="AutoShape 4"/>
            <p:cNvSpPr>
              <a:spLocks noChangeArrowheads="1"/>
            </p:cNvSpPr>
            <p:nvPr/>
          </p:nvSpPr>
          <p:spPr bwMode="auto">
            <a:xfrm>
              <a:off x="1024" y="2642"/>
              <a:ext cx="4351" cy="502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7" name="AutoShape 5"/>
            <p:cNvSpPr>
              <a:spLocks noChangeArrowheads="1"/>
            </p:cNvSpPr>
            <p:nvPr/>
          </p:nvSpPr>
          <p:spPr bwMode="auto">
            <a:xfrm>
              <a:off x="1024" y="1986"/>
              <a:ext cx="4351" cy="502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8" name="AutoShape 6"/>
            <p:cNvSpPr>
              <a:spLocks noChangeArrowheads="1"/>
            </p:cNvSpPr>
            <p:nvPr/>
          </p:nvSpPr>
          <p:spPr bwMode="auto">
            <a:xfrm>
              <a:off x="1019" y="1333"/>
              <a:ext cx="4351" cy="502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9" name="AutoShape 7"/>
            <p:cNvSpPr>
              <a:spLocks noChangeArrowheads="1"/>
            </p:cNvSpPr>
            <p:nvPr/>
          </p:nvSpPr>
          <p:spPr bwMode="auto">
            <a:xfrm>
              <a:off x="1016" y="675"/>
              <a:ext cx="4351" cy="502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00" name="Text Box 8"/>
            <p:cNvSpPr txBox="1">
              <a:spLocks noChangeArrowheads="1"/>
            </p:cNvSpPr>
            <p:nvPr/>
          </p:nvSpPr>
          <p:spPr bwMode="auto">
            <a:xfrm>
              <a:off x="1475" y="745"/>
              <a:ext cx="3287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All directors should submit themselves for re-election at regular intervals</a:t>
              </a:r>
            </a:p>
          </p:txBody>
        </p:sp>
        <p:sp>
          <p:nvSpPr>
            <p:cNvPr id="8201" name="Text Box 9"/>
            <p:cNvSpPr txBox="1">
              <a:spLocks noChangeArrowheads="1"/>
            </p:cNvSpPr>
            <p:nvPr/>
          </p:nvSpPr>
          <p:spPr bwMode="auto">
            <a:xfrm>
              <a:off x="967" y="2038"/>
              <a:ext cx="43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The board has a responsibility for ensuring that a satisfactory dialogue with shareholders occurs</a:t>
              </a:r>
            </a:p>
          </p:txBody>
        </p:sp>
        <p:sp>
          <p:nvSpPr>
            <p:cNvPr id="8202" name="Text Box 10"/>
            <p:cNvSpPr txBox="1">
              <a:spLocks noChangeArrowheads="1"/>
            </p:cNvSpPr>
            <p:nvPr/>
          </p:nvSpPr>
          <p:spPr bwMode="auto">
            <a:xfrm>
              <a:off x="1105" y="1404"/>
              <a:ext cx="411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There should be formal and transparent procedures for developing policy on directors’ remuneration</a:t>
              </a:r>
            </a:p>
          </p:txBody>
        </p:sp>
        <p:sp>
          <p:nvSpPr>
            <p:cNvPr id="8203" name="AutoShape 11"/>
            <p:cNvSpPr>
              <a:spLocks noChangeArrowheads="1"/>
            </p:cNvSpPr>
            <p:nvPr/>
          </p:nvSpPr>
          <p:spPr bwMode="auto">
            <a:xfrm>
              <a:off x="540" y="815"/>
              <a:ext cx="311" cy="304"/>
            </a:xfrm>
            <a:prstGeom prst="cube">
              <a:avLst>
                <a:gd name="adj" fmla="val 1847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04" name="AutoShape 12"/>
            <p:cNvSpPr>
              <a:spLocks noChangeArrowheads="1"/>
            </p:cNvSpPr>
            <p:nvPr/>
          </p:nvSpPr>
          <p:spPr bwMode="auto">
            <a:xfrm>
              <a:off x="538" y="1467"/>
              <a:ext cx="311" cy="304"/>
            </a:xfrm>
            <a:prstGeom prst="cube">
              <a:avLst>
                <a:gd name="adj" fmla="val 1847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05" name="AutoShape 13"/>
            <p:cNvSpPr>
              <a:spLocks noChangeArrowheads="1"/>
            </p:cNvSpPr>
            <p:nvPr/>
          </p:nvSpPr>
          <p:spPr bwMode="auto">
            <a:xfrm>
              <a:off x="538" y="2115"/>
              <a:ext cx="311" cy="304"/>
            </a:xfrm>
            <a:prstGeom prst="cube">
              <a:avLst>
                <a:gd name="adj" fmla="val 1847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06" name="AutoShape 14"/>
            <p:cNvSpPr>
              <a:spLocks noChangeArrowheads="1"/>
            </p:cNvSpPr>
            <p:nvPr/>
          </p:nvSpPr>
          <p:spPr bwMode="auto">
            <a:xfrm>
              <a:off x="538" y="2769"/>
              <a:ext cx="311" cy="304"/>
            </a:xfrm>
            <a:prstGeom prst="cube">
              <a:avLst>
                <a:gd name="adj" fmla="val 1847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07" name="Text Box 15"/>
            <p:cNvSpPr txBox="1">
              <a:spLocks noChangeArrowheads="1"/>
            </p:cNvSpPr>
            <p:nvPr/>
          </p:nvSpPr>
          <p:spPr bwMode="auto">
            <a:xfrm>
              <a:off x="1145" y="2707"/>
              <a:ext cx="4019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Boards should use the annual general meeting to communicate with private investors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214313" y="257175"/>
            <a:ext cx="8683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latin typeface="Arial" charset="0"/>
              </a:rPr>
              <a:t>   </a:t>
            </a:r>
            <a:r>
              <a:rPr lang="en-GB" b="1">
                <a:solidFill>
                  <a:srgbClr val="CC0000"/>
                </a:solidFill>
                <a:latin typeface="Arial" charset="0"/>
              </a:rPr>
              <a:t>The Combined Code (Continued)</a:t>
            </a:r>
          </a:p>
        </p:txBody>
      </p:sp>
      <p:grpSp>
        <p:nvGrpSpPr>
          <p:cNvPr id="9219" name="Group 3"/>
          <p:cNvGrpSpPr>
            <a:grpSpLocks/>
          </p:cNvGrpSpPr>
          <p:nvPr/>
        </p:nvGrpSpPr>
        <p:grpSpPr bwMode="auto">
          <a:xfrm>
            <a:off x="755650" y="1279525"/>
            <a:ext cx="7673975" cy="4554538"/>
            <a:chOff x="540" y="970"/>
            <a:chExt cx="4834" cy="2869"/>
          </a:xfrm>
        </p:grpSpPr>
        <p:sp>
          <p:nvSpPr>
            <p:cNvPr id="9220" name="AutoShape 4"/>
            <p:cNvSpPr>
              <a:spLocks noChangeArrowheads="1"/>
            </p:cNvSpPr>
            <p:nvPr/>
          </p:nvSpPr>
          <p:spPr bwMode="auto">
            <a:xfrm>
              <a:off x="1023" y="3132"/>
              <a:ext cx="4351" cy="707"/>
            </a:xfrm>
            <a:prstGeom prst="cube">
              <a:avLst>
                <a:gd name="adj" fmla="val 1217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" name="AutoShape 5"/>
            <p:cNvSpPr>
              <a:spLocks noChangeArrowheads="1"/>
            </p:cNvSpPr>
            <p:nvPr/>
          </p:nvSpPr>
          <p:spPr bwMode="auto">
            <a:xfrm>
              <a:off x="1020" y="2474"/>
              <a:ext cx="4351" cy="502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2" name="AutoShape 6"/>
            <p:cNvSpPr>
              <a:spLocks noChangeArrowheads="1"/>
            </p:cNvSpPr>
            <p:nvPr/>
          </p:nvSpPr>
          <p:spPr bwMode="auto">
            <a:xfrm>
              <a:off x="1019" y="1616"/>
              <a:ext cx="4351" cy="707"/>
            </a:xfrm>
            <a:prstGeom prst="cube">
              <a:avLst>
                <a:gd name="adj" fmla="val 1217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3" name="AutoShape 7"/>
            <p:cNvSpPr>
              <a:spLocks noChangeArrowheads="1"/>
            </p:cNvSpPr>
            <p:nvPr/>
          </p:nvSpPr>
          <p:spPr bwMode="auto">
            <a:xfrm>
              <a:off x="1016" y="970"/>
              <a:ext cx="4351" cy="502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4" name="AutoShape 8"/>
            <p:cNvSpPr>
              <a:spLocks noChangeArrowheads="1"/>
            </p:cNvSpPr>
            <p:nvPr/>
          </p:nvSpPr>
          <p:spPr bwMode="auto">
            <a:xfrm>
              <a:off x="540" y="2607"/>
              <a:ext cx="311" cy="304"/>
            </a:xfrm>
            <a:prstGeom prst="cube">
              <a:avLst>
                <a:gd name="adj" fmla="val 1847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5" name="Text Box 9"/>
            <p:cNvSpPr txBox="1">
              <a:spLocks noChangeArrowheads="1"/>
            </p:cNvSpPr>
            <p:nvPr/>
          </p:nvSpPr>
          <p:spPr bwMode="auto">
            <a:xfrm>
              <a:off x="1175" y="3201"/>
              <a:ext cx="3993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Formal and transparent arrangements should be in place for internal controls and financial reporting and for maintaining a relationship with auditors</a:t>
              </a:r>
            </a:p>
          </p:txBody>
        </p:sp>
        <p:sp>
          <p:nvSpPr>
            <p:cNvPr id="9226" name="Text Box 10"/>
            <p:cNvSpPr txBox="1">
              <a:spLocks noChangeArrowheads="1"/>
            </p:cNvSpPr>
            <p:nvPr/>
          </p:nvSpPr>
          <p:spPr bwMode="auto">
            <a:xfrm>
              <a:off x="1306" y="2545"/>
              <a:ext cx="3675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Internal controls should be in place to protect the shareholders’ wealth</a:t>
              </a:r>
            </a:p>
          </p:txBody>
        </p:sp>
        <p:sp>
          <p:nvSpPr>
            <p:cNvPr id="9227" name="Text Box 11"/>
            <p:cNvSpPr txBox="1">
              <a:spLocks noChangeArrowheads="1"/>
            </p:cNvSpPr>
            <p:nvPr/>
          </p:nvSpPr>
          <p:spPr bwMode="auto">
            <a:xfrm>
              <a:off x="1288" y="1687"/>
              <a:ext cx="374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The board should publish a balanced and understandable assessment of the company’s position and performance</a:t>
              </a:r>
            </a:p>
          </p:txBody>
        </p:sp>
        <p:sp>
          <p:nvSpPr>
            <p:cNvPr id="9228" name="Text Box 12"/>
            <p:cNvSpPr txBox="1">
              <a:spLocks noChangeArrowheads="1"/>
            </p:cNvSpPr>
            <p:nvPr/>
          </p:nvSpPr>
          <p:spPr bwMode="auto">
            <a:xfrm>
              <a:off x="1120" y="1044"/>
              <a:ext cx="4050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Institutional shareholders have a responsibility to use their votes</a:t>
              </a:r>
            </a:p>
          </p:txBody>
        </p:sp>
        <p:sp>
          <p:nvSpPr>
            <p:cNvPr id="9229" name="AutoShape 13"/>
            <p:cNvSpPr>
              <a:spLocks noChangeArrowheads="1"/>
            </p:cNvSpPr>
            <p:nvPr/>
          </p:nvSpPr>
          <p:spPr bwMode="auto">
            <a:xfrm>
              <a:off x="540" y="3327"/>
              <a:ext cx="311" cy="304"/>
            </a:xfrm>
            <a:prstGeom prst="cube">
              <a:avLst>
                <a:gd name="adj" fmla="val 1847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30" name="AutoShape 14"/>
            <p:cNvSpPr>
              <a:spLocks noChangeArrowheads="1"/>
            </p:cNvSpPr>
            <p:nvPr/>
          </p:nvSpPr>
          <p:spPr bwMode="auto">
            <a:xfrm>
              <a:off x="540" y="1887"/>
              <a:ext cx="311" cy="304"/>
            </a:xfrm>
            <a:prstGeom prst="cube">
              <a:avLst>
                <a:gd name="adj" fmla="val 1847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31" name="AutoShape 15"/>
            <p:cNvSpPr>
              <a:spLocks noChangeArrowheads="1"/>
            </p:cNvSpPr>
            <p:nvPr/>
          </p:nvSpPr>
          <p:spPr bwMode="auto">
            <a:xfrm>
              <a:off x="540" y="1127"/>
              <a:ext cx="311" cy="304"/>
            </a:xfrm>
            <a:prstGeom prst="cube">
              <a:avLst>
                <a:gd name="adj" fmla="val 1847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42" name="Group 19"/>
          <p:cNvGrpSpPr>
            <a:grpSpLocks/>
          </p:cNvGrpSpPr>
          <p:nvPr/>
        </p:nvGrpSpPr>
        <p:grpSpPr bwMode="auto">
          <a:xfrm>
            <a:off x="1863725" y="1936750"/>
            <a:ext cx="5424488" cy="2997200"/>
            <a:chOff x="1248" y="1152"/>
            <a:chExt cx="3417" cy="1888"/>
          </a:xfrm>
        </p:grpSpPr>
        <p:grpSp>
          <p:nvGrpSpPr>
            <p:cNvPr id="10244" name="Group 2"/>
            <p:cNvGrpSpPr>
              <a:grpSpLocks/>
            </p:cNvGrpSpPr>
            <p:nvPr/>
          </p:nvGrpSpPr>
          <p:grpSpPr bwMode="auto">
            <a:xfrm>
              <a:off x="1265" y="2225"/>
              <a:ext cx="997" cy="811"/>
              <a:chOff x="1680" y="1990"/>
              <a:chExt cx="833" cy="624"/>
            </a:xfrm>
          </p:grpSpPr>
          <p:sp>
            <p:nvSpPr>
              <p:cNvPr id="10254" name="AutoShape 3"/>
              <p:cNvSpPr>
                <a:spLocks noChangeArrowheads="1"/>
              </p:cNvSpPr>
              <p:nvPr/>
            </p:nvSpPr>
            <p:spPr bwMode="auto">
              <a:xfrm>
                <a:off x="1680" y="1990"/>
                <a:ext cx="833" cy="624"/>
              </a:xfrm>
              <a:prstGeom prst="cube">
                <a:avLst>
                  <a:gd name="adj" fmla="val 13782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255" name="Text Box 4"/>
              <p:cNvSpPr txBox="1">
                <a:spLocks noChangeArrowheads="1"/>
              </p:cNvSpPr>
              <p:nvPr/>
            </p:nvSpPr>
            <p:spPr bwMode="auto">
              <a:xfrm>
                <a:off x="1723" y="2172"/>
                <a:ext cx="673" cy="34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Share issues</a:t>
                </a:r>
              </a:p>
            </p:txBody>
          </p:sp>
        </p:grpSp>
        <p:sp>
          <p:nvSpPr>
            <p:cNvPr id="10245" name="AutoShape 6"/>
            <p:cNvSpPr>
              <a:spLocks noChangeArrowheads="1"/>
            </p:cNvSpPr>
            <p:nvPr/>
          </p:nvSpPr>
          <p:spPr bwMode="auto">
            <a:xfrm>
              <a:off x="3668" y="2225"/>
              <a:ext cx="997" cy="811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6" name="Text Box 7"/>
            <p:cNvSpPr txBox="1">
              <a:spLocks noChangeArrowheads="1"/>
            </p:cNvSpPr>
            <p:nvPr/>
          </p:nvSpPr>
          <p:spPr bwMode="auto">
            <a:xfrm>
              <a:off x="3630" y="2458"/>
              <a:ext cx="97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Long-term loans</a:t>
              </a:r>
            </a:p>
          </p:txBody>
        </p:sp>
        <p:sp>
          <p:nvSpPr>
            <p:cNvPr id="10247" name="AutoShape 8"/>
            <p:cNvSpPr>
              <a:spLocks noChangeArrowheads="1"/>
            </p:cNvSpPr>
            <p:nvPr/>
          </p:nvSpPr>
          <p:spPr bwMode="auto">
            <a:xfrm>
              <a:off x="1248" y="1152"/>
              <a:ext cx="3416" cy="585"/>
            </a:xfrm>
            <a:prstGeom prst="cube">
              <a:avLst>
                <a:gd name="adj" fmla="val 1866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8" name="Text Box 9"/>
            <p:cNvSpPr txBox="1">
              <a:spLocks noChangeArrowheads="1"/>
            </p:cNvSpPr>
            <p:nvPr/>
          </p:nvSpPr>
          <p:spPr bwMode="auto">
            <a:xfrm>
              <a:off x="1610" y="1362"/>
              <a:ext cx="2755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solidFill>
                    <a:srgbClr val="FFCC99"/>
                  </a:solidFill>
                  <a:latin typeface="Arial" charset="0"/>
                </a:rPr>
                <a:t>Long-term finance</a:t>
              </a:r>
            </a:p>
          </p:txBody>
        </p:sp>
        <p:sp>
          <p:nvSpPr>
            <p:cNvPr id="10249" name="AutoShape 11"/>
            <p:cNvSpPr>
              <a:spLocks noChangeArrowheads="1"/>
            </p:cNvSpPr>
            <p:nvPr/>
          </p:nvSpPr>
          <p:spPr bwMode="auto">
            <a:xfrm>
              <a:off x="2476" y="2229"/>
              <a:ext cx="998" cy="811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50" name="Text Box 12"/>
            <p:cNvSpPr txBox="1">
              <a:spLocks noChangeArrowheads="1"/>
            </p:cNvSpPr>
            <p:nvPr/>
          </p:nvSpPr>
          <p:spPr bwMode="auto">
            <a:xfrm>
              <a:off x="2523" y="2461"/>
              <a:ext cx="804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Retained profits</a:t>
              </a:r>
            </a:p>
          </p:txBody>
        </p:sp>
        <p:sp>
          <p:nvSpPr>
            <p:cNvPr id="10251" name="AutoShape 13"/>
            <p:cNvSpPr>
              <a:spLocks noChangeArrowheads="1"/>
            </p:cNvSpPr>
            <p:nvPr/>
          </p:nvSpPr>
          <p:spPr bwMode="auto">
            <a:xfrm rot="5400000">
              <a:off x="3877" y="1832"/>
              <a:ext cx="545" cy="353"/>
            </a:xfrm>
            <a:prstGeom prst="leftArrow">
              <a:avLst>
                <a:gd name="adj1" fmla="val 49833"/>
                <a:gd name="adj2" fmla="val 3354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52" name="AutoShape 14"/>
            <p:cNvSpPr>
              <a:spLocks noChangeArrowheads="1"/>
            </p:cNvSpPr>
            <p:nvPr/>
          </p:nvSpPr>
          <p:spPr bwMode="auto">
            <a:xfrm rot="5400000">
              <a:off x="2708" y="1832"/>
              <a:ext cx="545" cy="354"/>
            </a:xfrm>
            <a:prstGeom prst="leftArrow">
              <a:avLst>
                <a:gd name="adj1" fmla="val 49833"/>
                <a:gd name="adj2" fmla="val 3345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53" name="AutoShape 15"/>
            <p:cNvSpPr>
              <a:spLocks noChangeArrowheads="1"/>
            </p:cNvSpPr>
            <p:nvPr/>
          </p:nvSpPr>
          <p:spPr bwMode="auto">
            <a:xfrm rot="5400000">
              <a:off x="1487" y="1832"/>
              <a:ext cx="545" cy="353"/>
            </a:xfrm>
            <a:prstGeom prst="leftArrow">
              <a:avLst>
                <a:gd name="adj1" fmla="val 49833"/>
                <a:gd name="adj2" fmla="val 3354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243" name="Text Box 16"/>
          <p:cNvSpPr txBox="1">
            <a:spLocks noChangeArrowheads="1"/>
          </p:cNvSpPr>
          <p:nvPr/>
        </p:nvSpPr>
        <p:spPr bwMode="auto">
          <a:xfrm>
            <a:off x="457200" y="203200"/>
            <a:ext cx="82296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Sources of long-term finance for a typical limited company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4"/>
          <p:cNvSpPr txBox="1">
            <a:spLocks noChangeArrowheads="1"/>
          </p:cNvSpPr>
          <p:nvPr/>
        </p:nvSpPr>
        <p:spPr bwMode="auto">
          <a:xfrm>
            <a:off x="836613" y="266700"/>
            <a:ext cx="74787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Further issues of new shares</a:t>
            </a:r>
          </a:p>
        </p:txBody>
      </p:sp>
      <p:grpSp>
        <p:nvGrpSpPr>
          <p:cNvPr id="11267" name="Group 18"/>
          <p:cNvGrpSpPr>
            <a:grpSpLocks/>
          </p:cNvGrpSpPr>
          <p:nvPr/>
        </p:nvGrpSpPr>
        <p:grpSpPr bwMode="auto">
          <a:xfrm>
            <a:off x="2438400" y="2090738"/>
            <a:ext cx="4278313" cy="2690812"/>
            <a:chOff x="1589" y="1462"/>
            <a:chExt cx="2695" cy="1695"/>
          </a:xfrm>
        </p:grpSpPr>
        <p:sp>
          <p:nvSpPr>
            <p:cNvPr id="11268" name="AutoShape 8"/>
            <p:cNvSpPr>
              <a:spLocks noChangeArrowheads="1"/>
            </p:cNvSpPr>
            <p:nvPr/>
          </p:nvSpPr>
          <p:spPr bwMode="auto">
            <a:xfrm>
              <a:off x="2210" y="1462"/>
              <a:ext cx="2070" cy="46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69" name="AutoShape 9"/>
            <p:cNvSpPr>
              <a:spLocks noChangeArrowheads="1"/>
            </p:cNvSpPr>
            <p:nvPr/>
          </p:nvSpPr>
          <p:spPr bwMode="auto">
            <a:xfrm>
              <a:off x="2210" y="2080"/>
              <a:ext cx="2070" cy="46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0" name="Text Box 10"/>
            <p:cNvSpPr txBox="1">
              <a:spLocks noChangeArrowheads="1"/>
            </p:cNvSpPr>
            <p:nvPr/>
          </p:nvSpPr>
          <p:spPr bwMode="auto">
            <a:xfrm>
              <a:off x="2173" y="2218"/>
              <a:ext cx="206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Public issues</a:t>
              </a:r>
            </a:p>
          </p:txBody>
        </p:sp>
        <p:sp>
          <p:nvSpPr>
            <p:cNvPr id="11271" name="Text Box 11"/>
            <p:cNvSpPr txBox="1">
              <a:spLocks noChangeArrowheads="1"/>
            </p:cNvSpPr>
            <p:nvPr/>
          </p:nvSpPr>
          <p:spPr bwMode="auto">
            <a:xfrm>
              <a:off x="2223" y="1609"/>
              <a:ext cx="1997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Rights issues</a:t>
              </a:r>
            </a:p>
          </p:txBody>
        </p:sp>
        <p:sp>
          <p:nvSpPr>
            <p:cNvPr id="11272" name="AutoShape 12"/>
            <p:cNvSpPr>
              <a:spLocks noChangeArrowheads="1"/>
            </p:cNvSpPr>
            <p:nvPr/>
          </p:nvSpPr>
          <p:spPr bwMode="auto">
            <a:xfrm>
              <a:off x="1589" y="2087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3" name="AutoShape 13"/>
            <p:cNvSpPr>
              <a:spLocks noChangeArrowheads="1"/>
            </p:cNvSpPr>
            <p:nvPr/>
          </p:nvSpPr>
          <p:spPr bwMode="auto">
            <a:xfrm>
              <a:off x="1589" y="1471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4" name="AutoShape 14"/>
            <p:cNvSpPr>
              <a:spLocks noChangeArrowheads="1"/>
            </p:cNvSpPr>
            <p:nvPr/>
          </p:nvSpPr>
          <p:spPr bwMode="auto">
            <a:xfrm>
              <a:off x="2214" y="2693"/>
              <a:ext cx="2070" cy="46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5" name="Text Box 15"/>
            <p:cNvSpPr txBox="1">
              <a:spLocks noChangeArrowheads="1"/>
            </p:cNvSpPr>
            <p:nvPr/>
          </p:nvSpPr>
          <p:spPr bwMode="auto">
            <a:xfrm>
              <a:off x="2177" y="2831"/>
              <a:ext cx="206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Private placings</a:t>
              </a:r>
            </a:p>
          </p:txBody>
        </p:sp>
        <p:sp>
          <p:nvSpPr>
            <p:cNvPr id="11276" name="AutoShape 16"/>
            <p:cNvSpPr>
              <a:spLocks noChangeArrowheads="1"/>
            </p:cNvSpPr>
            <p:nvPr/>
          </p:nvSpPr>
          <p:spPr bwMode="auto">
            <a:xfrm>
              <a:off x="1593" y="2700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Group 16"/>
          <p:cNvGrpSpPr>
            <a:grpSpLocks/>
          </p:cNvGrpSpPr>
          <p:nvPr/>
        </p:nvGrpSpPr>
        <p:grpSpPr bwMode="auto">
          <a:xfrm>
            <a:off x="2921000" y="1244600"/>
            <a:ext cx="3281363" cy="5126038"/>
            <a:chOff x="1824" y="816"/>
            <a:chExt cx="2067" cy="3229"/>
          </a:xfrm>
        </p:grpSpPr>
        <p:sp>
          <p:nvSpPr>
            <p:cNvPr id="12292" name="AutoShape 3"/>
            <p:cNvSpPr>
              <a:spLocks noChangeArrowheads="1"/>
            </p:cNvSpPr>
            <p:nvPr/>
          </p:nvSpPr>
          <p:spPr bwMode="auto">
            <a:xfrm>
              <a:off x="2722" y="2365"/>
              <a:ext cx="1165" cy="1551"/>
            </a:xfrm>
            <a:prstGeom prst="roundRect">
              <a:avLst>
                <a:gd name="adj" fmla="val 16667"/>
              </a:avLst>
            </a:prstGeom>
            <a:solidFill>
              <a:srgbClr val="E4CEB0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3" name="AutoShape 4"/>
            <p:cNvSpPr>
              <a:spLocks noChangeArrowheads="1"/>
            </p:cNvSpPr>
            <p:nvPr/>
          </p:nvSpPr>
          <p:spPr bwMode="auto">
            <a:xfrm>
              <a:off x="1962" y="822"/>
              <a:ext cx="1929" cy="1322"/>
            </a:xfrm>
            <a:prstGeom prst="roundRect">
              <a:avLst>
                <a:gd name="adj" fmla="val 15810"/>
              </a:avLst>
            </a:prstGeom>
            <a:solidFill>
              <a:srgbClr val="E4CEB0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4" name="Text Box 5"/>
            <p:cNvSpPr txBox="1">
              <a:spLocks noChangeArrowheads="1"/>
            </p:cNvSpPr>
            <p:nvPr/>
          </p:nvSpPr>
          <p:spPr bwMode="auto">
            <a:xfrm>
              <a:off x="3132" y="912"/>
              <a:ext cx="748" cy="7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Not available for dividend</a:t>
              </a:r>
            </a:p>
          </p:txBody>
        </p:sp>
        <p:sp>
          <p:nvSpPr>
            <p:cNvPr id="12295" name="AutoShape 6"/>
            <p:cNvSpPr>
              <a:spLocks noChangeArrowheads="1"/>
            </p:cNvSpPr>
            <p:nvPr/>
          </p:nvSpPr>
          <p:spPr bwMode="auto">
            <a:xfrm>
              <a:off x="1843" y="816"/>
              <a:ext cx="1202" cy="802"/>
            </a:xfrm>
            <a:prstGeom prst="cube">
              <a:avLst>
                <a:gd name="adj" fmla="val 14213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6" name="Text Box 7"/>
            <p:cNvSpPr txBox="1">
              <a:spLocks noChangeArrowheads="1"/>
            </p:cNvSpPr>
            <p:nvPr/>
          </p:nvSpPr>
          <p:spPr bwMode="auto">
            <a:xfrm>
              <a:off x="1824" y="940"/>
              <a:ext cx="1129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Share capital (at nominal or par value)</a:t>
              </a:r>
            </a:p>
          </p:txBody>
        </p:sp>
        <p:sp>
          <p:nvSpPr>
            <p:cNvPr id="12297" name="AutoShape 8"/>
            <p:cNvSpPr>
              <a:spLocks noChangeArrowheads="1"/>
            </p:cNvSpPr>
            <p:nvPr/>
          </p:nvSpPr>
          <p:spPr bwMode="auto">
            <a:xfrm>
              <a:off x="1837" y="1697"/>
              <a:ext cx="1203" cy="567"/>
            </a:xfrm>
            <a:prstGeom prst="cube">
              <a:avLst>
                <a:gd name="adj" fmla="val 2239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8" name="Text Box 9"/>
            <p:cNvSpPr txBox="1">
              <a:spLocks noChangeArrowheads="1"/>
            </p:cNvSpPr>
            <p:nvPr/>
          </p:nvSpPr>
          <p:spPr bwMode="auto">
            <a:xfrm>
              <a:off x="1916" y="1817"/>
              <a:ext cx="969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Capital reserves</a:t>
              </a:r>
            </a:p>
          </p:txBody>
        </p:sp>
        <p:sp>
          <p:nvSpPr>
            <p:cNvPr id="12299" name="AutoShape 10"/>
            <p:cNvSpPr>
              <a:spLocks noChangeArrowheads="1"/>
            </p:cNvSpPr>
            <p:nvPr/>
          </p:nvSpPr>
          <p:spPr bwMode="auto">
            <a:xfrm>
              <a:off x="1838" y="2371"/>
              <a:ext cx="1203" cy="1674"/>
            </a:xfrm>
            <a:prstGeom prst="cube">
              <a:avLst>
                <a:gd name="adj" fmla="val 10843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00" name="Text Box 11"/>
            <p:cNvSpPr txBox="1">
              <a:spLocks noChangeArrowheads="1"/>
            </p:cNvSpPr>
            <p:nvPr/>
          </p:nvSpPr>
          <p:spPr bwMode="auto">
            <a:xfrm>
              <a:off x="1905" y="2976"/>
              <a:ext cx="971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solidFill>
                    <a:srgbClr val="FFCC99"/>
                  </a:solidFill>
                  <a:latin typeface="Arial" charset="0"/>
                </a:rPr>
                <a:t>Revenue reserves</a:t>
              </a:r>
            </a:p>
          </p:txBody>
        </p:sp>
        <p:sp>
          <p:nvSpPr>
            <p:cNvPr id="12301" name="Text Box 12"/>
            <p:cNvSpPr txBox="1">
              <a:spLocks noChangeArrowheads="1"/>
            </p:cNvSpPr>
            <p:nvPr/>
          </p:nvSpPr>
          <p:spPr bwMode="auto">
            <a:xfrm>
              <a:off x="3123" y="2502"/>
              <a:ext cx="748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Available for dividend</a:t>
              </a:r>
            </a:p>
          </p:txBody>
        </p:sp>
      </p:grpSp>
      <p:sp>
        <p:nvSpPr>
          <p:cNvPr id="12291" name="Text Box 13"/>
          <p:cNvSpPr txBox="1">
            <a:spLocks noChangeArrowheads="1"/>
          </p:cNvSpPr>
          <p:nvPr/>
        </p:nvSpPr>
        <p:spPr bwMode="auto">
          <a:xfrm>
            <a:off x="452438" y="190500"/>
            <a:ext cx="82296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 Availability for dividends of various parts of the shareholders’ claim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0"/>
          <p:cNvSpPr>
            <a:spLocks noChangeArrowheads="1"/>
          </p:cNvSpPr>
          <p:nvPr/>
        </p:nvSpPr>
        <p:spPr bwMode="auto">
          <a:xfrm>
            <a:off x="5999163" y="4552950"/>
            <a:ext cx="2300287" cy="41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(12)</a:t>
            </a:r>
            <a:endParaRPr lang="en-US" sz="1600">
              <a:latin typeface="Arial" charset="0"/>
            </a:endParaRPr>
          </a:p>
        </p:txBody>
      </p:sp>
      <p:sp>
        <p:nvSpPr>
          <p:cNvPr id="13315" name="Rectangle 21"/>
          <p:cNvSpPr>
            <a:spLocks noChangeArrowheads="1"/>
          </p:cNvSpPr>
          <p:nvPr/>
        </p:nvSpPr>
        <p:spPr bwMode="auto">
          <a:xfrm>
            <a:off x="922338" y="4552950"/>
            <a:ext cx="5102225" cy="41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Printing and stationery</a:t>
            </a:r>
          </a:p>
        </p:txBody>
      </p:sp>
      <p:sp>
        <p:nvSpPr>
          <p:cNvPr id="13316" name="Rectangle 22"/>
          <p:cNvSpPr>
            <a:spLocks noChangeArrowheads="1"/>
          </p:cNvSpPr>
          <p:nvPr/>
        </p:nvSpPr>
        <p:spPr bwMode="auto">
          <a:xfrm>
            <a:off x="5999163" y="4138613"/>
            <a:ext cx="2300287" cy="41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(4)</a:t>
            </a:r>
            <a:endParaRPr lang="en-US" sz="1600">
              <a:latin typeface="Arial" charset="0"/>
            </a:endParaRPr>
          </a:p>
        </p:txBody>
      </p:sp>
      <p:sp>
        <p:nvSpPr>
          <p:cNvPr id="13317" name="Rectangle 23"/>
          <p:cNvSpPr>
            <a:spLocks noChangeArrowheads="1"/>
          </p:cNvSpPr>
          <p:nvPr/>
        </p:nvSpPr>
        <p:spPr bwMode="auto">
          <a:xfrm>
            <a:off x="922338" y="4138613"/>
            <a:ext cx="5102225" cy="41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Insurance</a:t>
            </a:r>
          </a:p>
        </p:txBody>
      </p:sp>
      <p:sp>
        <p:nvSpPr>
          <p:cNvPr id="13318" name="Rectangle 24"/>
          <p:cNvSpPr>
            <a:spLocks noChangeArrowheads="1"/>
          </p:cNvSpPr>
          <p:nvPr/>
        </p:nvSpPr>
        <p:spPr bwMode="auto">
          <a:xfrm>
            <a:off x="5999163" y="3724275"/>
            <a:ext cx="2300287" cy="41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(20)</a:t>
            </a:r>
            <a:endParaRPr lang="en-US" sz="1600">
              <a:latin typeface="Arial" charset="0"/>
            </a:endParaRPr>
          </a:p>
        </p:txBody>
      </p:sp>
      <p:sp>
        <p:nvSpPr>
          <p:cNvPr id="13319" name="Rectangle 25"/>
          <p:cNvSpPr>
            <a:spLocks noChangeArrowheads="1"/>
          </p:cNvSpPr>
          <p:nvPr/>
        </p:nvSpPr>
        <p:spPr bwMode="auto">
          <a:xfrm>
            <a:off x="922338" y="3724275"/>
            <a:ext cx="5102225" cy="41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Motor vehicle expenses</a:t>
            </a:r>
          </a:p>
        </p:txBody>
      </p:sp>
      <p:sp>
        <p:nvSpPr>
          <p:cNvPr id="13320" name="Rectangle 26"/>
          <p:cNvSpPr>
            <a:spLocks noChangeArrowheads="1"/>
          </p:cNvSpPr>
          <p:nvPr/>
        </p:nvSpPr>
        <p:spPr bwMode="auto">
          <a:xfrm>
            <a:off x="5999163" y="3309938"/>
            <a:ext cx="2300287" cy="41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(24)</a:t>
            </a:r>
            <a:endParaRPr lang="en-US" sz="1600">
              <a:latin typeface="Arial" charset="0"/>
            </a:endParaRPr>
          </a:p>
        </p:txBody>
      </p:sp>
      <p:sp>
        <p:nvSpPr>
          <p:cNvPr id="13321" name="Rectangle 27"/>
          <p:cNvSpPr>
            <a:spLocks noChangeArrowheads="1"/>
          </p:cNvSpPr>
          <p:nvPr/>
        </p:nvSpPr>
        <p:spPr bwMode="auto">
          <a:xfrm>
            <a:off x="922338" y="3309938"/>
            <a:ext cx="5102225" cy="41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Rent and rates</a:t>
            </a:r>
          </a:p>
        </p:txBody>
      </p:sp>
      <p:sp>
        <p:nvSpPr>
          <p:cNvPr id="13322" name="Rectangle 28"/>
          <p:cNvSpPr>
            <a:spLocks noChangeArrowheads="1"/>
          </p:cNvSpPr>
          <p:nvPr/>
        </p:nvSpPr>
        <p:spPr bwMode="auto">
          <a:xfrm>
            <a:off x="5999163" y="2895600"/>
            <a:ext cx="2300287" cy="41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(18)</a:t>
            </a:r>
            <a:endParaRPr lang="en-US" sz="1600">
              <a:latin typeface="Arial" charset="0"/>
            </a:endParaRPr>
          </a:p>
        </p:txBody>
      </p:sp>
      <p:sp>
        <p:nvSpPr>
          <p:cNvPr id="13323" name="Rectangle 29"/>
          <p:cNvSpPr>
            <a:spLocks noChangeArrowheads="1"/>
          </p:cNvSpPr>
          <p:nvPr/>
        </p:nvSpPr>
        <p:spPr bwMode="auto">
          <a:xfrm>
            <a:off x="922338" y="2895600"/>
            <a:ext cx="5102225" cy="41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Heat and light</a:t>
            </a:r>
          </a:p>
        </p:txBody>
      </p:sp>
      <p:sp>
        <p:nvSpPr>
          <p:cNvPr id="13324" name="Rectangle 30"/>
          <p:cNvSpPr>
            <a:spLocks noChangeArrowheads="1"/>
          </p:cNvSpPr>
          <p:nvPr/>
        </p:nvSpPr>
        <p:spPr bwMode="auto">
          <a:xfrm>
            <a:off x="5999163" y="2479675"/>
            <a:ext cx="2300287" cy="41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(98)</a:t>
            </a:r>
            <a:endParaRPr lang="en-US" sz="1600">
              <a:latin typeface="Arial" charset="0"/>
            </a:endParaRPr>
          </a:p>
        </p:txBody>
      </p:sp>
      <p:sp>
        <p:nvSpPr>
          <p:cNvPr id="13325" name="Rectangle 31"/>
          <p:cNvSpPr>
            <a:spLocks noChangeArrowheads="1"/>
          </p:cNvSpPr>
          <p:nvPr/>
        </p:nvSpPr>
        <p:spPr bwMode="auto">
          <a:xfrm>
            <a:off x="922338" y="2479675"/>
            <a:ext cx="5102225" cy="41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Wages and salaries</a:t>
            </a:r>
          </a:p>
        </p:txBody>
      </p:sp>
      <p:sp>
        <p:nvSpPr>
          <p:cNvPr id="13326" name="Rectangle 32"/>
          <p:cNvSpPr>
            <a:spLocks noChangeArrowheads="1"/>
          </p:cNvSpPr>
          <p:nvPr/>
        </p:nvSpPr>
        <p:spPr bwMode="auto">
          <a:xfrm>
            <a:off x="5999163" y="2065338"/>
            <a:ext cx="2300287" cy="41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600">
                <a:latin typeface="Arial" charset="0"/>
              </a:rPr>
              <a:t>                              320</a:t>
            </a:r>
          </a:p>
        </p:txBody>
      </p:sp>
      <p:sp>
        <p:nvSpPr>
          <p:cNvPr id="13327" name="Rectangle 33"/>
          <p:cNvSpPr>
            <a:spLocks noChangeArrowheads="1"/>
          </p:cNvSpPr>
          <p:nvPr/>
        </p:nvSpPr>
        <p:spPr bwMode="auto">
          <a:xfrm>
            <a:off x="922338" y="2065338"/>
            <a:ext cx="5102225" cy="41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Gross profit</a:t>
            </a:r>
          </a:p>
        </p:txBody>
      </p:sp>
      <p:sp>
        <p:nvSpPr>
          <p:cNvPr id="13328" name="Rectangle 34"/>
          <p:cNvSpPr>
            <a:spLocks noChangeArrowheads="1"/>
          </p:cNvSpPr>
          <p:nvPr/>
        </p:nvSpPr>
        <p:spPr bwMode="auto">
          <a:xfrm>
            <a:off x="5999163" y="1651000"/>
            <a:ext cx="2300287" cy="41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(520)</a:t>
            </a:r>
          </a:p>
        </p:txBody>
      </p:sp>
      <p:sp>
        <p:nvSpPr>
          <p:cNvPr id="13329" name="Rectangle 35"/>
          <p:cNvSpPr>
            <a:spLocks noChangeArrowheads="1"/>
          </p:cNvSpPr>
          <p:nvPr/>
        </p:nvSpPr>
        <p:spPr bwMode="auto">
          <a:xfrm>
            <a:off x="922338" y="1651000"/>
            <a:ext cx="5102225" cy="41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Cost of sales</a:t>
            </a:r>
          </a:p>
        </p:txBody>
      </p:sp>
      <p:sp>
        <p:nvSpPr>
          <p:cNvPr id="13330" name="Rectangle 36"/>
          <p:cNvSpPr>
            <a:spLocks noChangeArrowheads="1"/>
          </p:cNvSpPr>
          <p:nvPr/>
        </p:nvSpPr>
        <p:spPr bwMode="auto">
          <a:xfrm>
            <a:off x="5999163" y="1225550"/>
            <a:ext cx="2300287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600">
                <a:latin typeface="Arial" charset="0"/>
              </a:rPr>
              <a:t>                              840</a:t>
            </a:r>
          </a:p>
        </p:txBody>
      </p:sp>
      <p:sp>
        <p:nvSpPr>
          <p:cNvPr id="13331" name="Rectangle 37"/>
          <p:cNvSpPr>
            <a:spLocks noChangeArrowheads="1"/>
          </p:cNvSpPr>
          <p:nvPr/>
        </p:nvSpPr>
        <p:spPr bwMode="auto">
          <a:xfrm>
            <a:off x="922338" y="1225550"/>
            <a:ext cx="5102225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Revenue</a:t>
            </a:r>
          </a:p>
        </p:txBody>
      </p:sp>
      <p:sp>
        <p:nvSpPr>
          <p:cNvPr id="13332" name="Rectangle 38"/>
          <p:cNvSpPr>
            <a:spLocks noChangeArrowheads="1"/>
          </p:cNvSpPr>
          <p:nvPr/>
        </p:nvSpPr>
        <p:spPr bwMode="auto">
          <a:xfrm>
            <a:off x="6024563" y="773113"/>
            <a:ext cx="2300287" cy="45243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800" b="1" i="1">
                <a:latin typeface="Arial" charset="0"/>
              </a:rPr>
              <a:t>                           £m</a:t>
            </a:r>
          </a:p>
        </p:txBody>
      </p:sp>
      <p:sp>
        <p:nvSpPr>
          <p:cNvPr id="13333" name="Rectangle 39"/>
          <p:cNvSpPr>
            <a:spLocks noChangeArrowheads="1"/>
          </p:cNvSpPr>
          <p:nvPr/>
        </p:nvSpPr>
        <p:spPr bwMode="auto">
          <a:xfrm>
            <a:off x="922338" y="773113"/>
            <a:ext cx="5102225" cy="45243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600">
              <a:latin typeface="Arial" charset="0"/>
            </a:endParaRPr>
          </a:p>
        </p:txBody>
      </p:sp>
      <p:sp>
        <p:nvSpPr>
          <p:cNvPr id="13334" name="Line 40"/>
          <p:cNvSpPr>
            <a:spLocks noChangeShapeType="1"/>
          </p:cNvSpPr>
          <p:nvPr/>
        </p:nvSpPr>
        <p:spPr bwMode="auto">
          <a:xfrm>
            <a:off x="922338" y="773113"/>
            <a:ext cx="5102225" cy="0"/>
          </a:xfrm>
          <a:prstGeom prst="line">
            <a:avLst/>
          </a:prstGeom>
          <a:noFill/>
          <a:ln w="12700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35" name="Line 42"/>
          <p:cNvSpPr>
            <a:spLocks noChangeShapeType="1"/>
          </p:cNvSpPr>
          <p:nvPr/>
        </p:nvSpPr>
        <p:spPr bwMode="auto">
          <a:xfrm>
            <a:off x="922338" y="773113"/>
            <a:ext cx="0" cy="45243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36" name="Line 43"/>
          <p:cNvSpPr>
            <a:spLocks noChangeShapeType="1"/>
          </p:cNvSpPr>
          <p:nvPr/>
        </p:nvSpPr>
        <p:spPr bwMode="auto">
          <a:xfrm>
            <a:off x="8324850" y="773113"/>
            <a:ext cx="0" cy="45243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37" name="Line 44"/>
          <p:cNvSpPr>
            <a:spLocks noChangeShapeType="1"/>
          </p:cNvSpPr>
          <p:nvPr/>
        </p:nvSpPr>
        <p:spPr bwMode="auto">
          <a:xfrm>
            <a:off x="922338" y="1225550"/>
            <a:ext cx="0" cy="425450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38" name="Line 45"/>
          <p:cNvSpPr>
            <a:spLocks noChangeShapeType="1"/>
          </p:cNvSpPr>
          <p:nvPr/>
        </p:nvSpPr>
        <p:spPr bwMode="auto">
          <a:xfrm>
            <a:off x="8324850" y="1225550"/>
            <a:ext cx="0" cy="425450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39" name="Line 46"/>
          <p:cNvSpPr>
            <a:spLocks noChangeShapeType="1"/>
          </p:cNvSpPr>
          <p:nvPr/>
        </p:nvSpPr>
        <p:spPr bwMode="auto">
          <a:xfrm>
            <a:off x="922338" y="1651000"/>
            <a:ext cx="0" cy="414338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0" name="Line 47"/>
          <p:cNvSpPr>
            <a:spLocks noChangeShapeType="1"/>
          </p:cNvSpPr>
          <p:nvPr/>
        </p:nvSpPr>
        <p:spPr bwMode="auto">
          <a:xfrm>
            <a:off x="8324850" y="1651000"/>
            <a:ext cx="0" cy="414338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1" name="Line 48"/>
          <p:cNvSpPr>
            <a:spLocks noChangeShapeType="1"/>
          </p:cNvSpPr>
          <p:nvPr/>
        </p:nvSpPr>
        <p:spPr bwMode="auto">
          <a:xfrm>
            <a:off x="922338" y="2065338"/>
            <a:ext cx="0" cy="8302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2" name="Line 49"/>
          <p:cNvSpPr>
            <a:spLocks noChangeShapeType="1"/>
          </p:cNvSpPr>
          <p:nvPr/>
        </p:nvSpPr>
        <p:spPr bwMode="auto">
          <a:xfrm>
            <a:off x="8324850" y="2065338"/>
            <a:ext cx="0" cy="8302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3" name="Line 50"/>
          <p:cNvSpPr>
            <a:spLocks noChangeShapeType="1"/>
          </p:cNvSpPr>
          <p:nvPr/>
        </p:nvSpPr>
        <p:spPr bwMode="auto">
          <a:xfrm>
            <a:off x="922338" y="2895600"/>
            <a:ext cx="0" cy="414338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4" name="Line 51"/>
          <p:cNvSpPr>
            <a:spLocks noChangeShapeType="1"/>
          </p:cNvSpPr>
          <p:nvPr/>
        </p:nvSpPr>
        <p:spPr bwMode="auto">
          <a:xfrm>
            <a:off x="8324850" y="2895600"/>
            <a:ext cx="0" cy="414338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5" name="Line 52"/>
          <p:cNvSpPr>
            <a:spLocks noChangeShapeType="1"/>
          </p:cNvSpPr>
          <p:nvPr/>
        </p:nvSpPr>
        <p:spPr bwMode="auto">
          <a:xfrm>
            <a:off x="922338" y="3309938"/>
            <a:ext cx="0" cy="41433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6" name="Line 53"/>
          <p:cNvSpPr>
            <a:spLocks noChangeShapeType="1"/>
          </p:cNvSpPr>
          <p:nvPr/>
        </p:nvSpPr>
        <p:spPr bwMode="auto">
          <a:xfrm>
            <a:off x="8324850" y="3309938"/>
            <a:ext cx="0" cy="41433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7" name="Line 54"/>
          <p:cNvSpPr>
            <a:spLocks noChangeShapeType="1"/>
          </p:cNvSpPr>
          <p:nvPr/>
        </p:nvSpPr>
        <p:spPr bwMode="auto">
          <a:xfrm>
            <a:off x="922338" y="3724275"/>
            <a:ext cx="0" cy="414338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8" name="Line 55"/>
          <p:cNvSpPr>
            <a:spLocks noChangeShapeType="1"/>
          </p:cNvSpPr>
          <p:nvPr/>
        </p:nvSpPr>
        <p:spPr bwMode="auto">
          <a:xfrm>
            <a:off x="8324850" y="3724275"/>
            <a:ext cx="0" cy="414338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49" name="Line 56"/>
          <p:cNvSpPr>
            <a:spLocks noChangeShapeType="1"/>
          </p:cNvSpPr>
          <p:nvPr/>
        </p:nvSpPr>
        <p:spPr bwMode="auto">
          <a:xfrm>
            <a:off x="922338" y="4138613"/>
            <a:ext cx="0" cy="41433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50" name="Line 57"/>
          <p:cNvSpPr>
            <a:spLocks noChangeShapeType="1"/>
          </p:cNvSpPr>
          <p:nvPr/>
        </p:nvSpPr>
        <p:spPr bwMode="auto">
          <a:xfrm>
            <a:off x="8324850" y="4138613"/>
            <a:ext cx="0" cy="41433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51" name="Line 58"/>
          <p:cNvSpPr>
            <a:spLocks noChangeShapeType="1"/>
          </p:cNvSpPr>
          <p:nvPr/>
        </p:nvSpPr>
        <p:spPr bwMode="auto">
          <a:xfrm>
            <a:off x="922338" y="4552950"/>
            <a:ext cx="0" cy="414338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52" name="Line 59"/>
          <p:cNvSpPr>
            <a:spLocks noChangeShapeType="1"/>
          </p:cNvSpPr>
          <p:nvPr/>
        </p:nvSpPr>
        <p:spPr bwMode="auto">
          <a:xfrm>
            <a:off x="8324850" y="4552950"/>
            <a:ext cx="0" cy="414338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53" name="Line 72"/>
          <p:cNvSpPr>
            <a:spLocks noChangeShapeType="1"/>
          </p:cNvSpPr>
          <p:nvPr/>
        </p:nvSpPr>
        <p:spPr bwMode="auto">
          <a:xfrm>
            <a:off x="6024563" y="773113"/>
            <a:ext cx="2300287" cy="0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54" name="Text Box 77"/>
          <p:cNvSpPr txBox="1">
            <a:spLocks noChangeArrowheads="1"/>
          </p:cNvSpPr>
          <p:nvPr/>
        </p:nvSpPr>
        <p:spPr bwMode="auto">
          <a:xfrm>
            <a:off x="347663" y="93663"/>
            <a:ext cx="8432800" cy="73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>
                <a:solidFill>
                  <a:srgbClr val="CC0000"/>
                </a:solidFill>
                <a:latin typeface="Arial" charset="0"/>
              </a:rPr>
              <a:t>     </a:t>
            </a:r>
            <a:r>
              <a:rPr lang="en-GB" b="1" dirty="0">
                <a:latin typeface="Arial" charset="0"/>
              </a:rPr>
              <a:t>Example </a:t>
            </a:r>
            <a:r>
              <a:rPr lang="en-GB" b="1" dirty="0" smtClean="0">
                <a:solidFill>
                  <a:srgbClr val="CC0000"/>
                </a:solidFill>
                <a:latin typeface="Arial" charset="0"/>
              </a:rPr>
              <a:t>               </a:t>
            </a:r>
            <a:r>
              <a:rPr lang="en-GB" b="1" i="1" dirty="0" err="1">
                <a:solidFill>
                  <a:srgbClr val="CC0000"/>
                </a:solidFill>
                <a:latin typeface="Arial" charset="0"/>
              </a:rPr>
              <a:t>Da</a:t>
            </a:r>
            <a:r>
              <a:rPr lang="en-GB" b="1" i="1" dirty="0">
                <a:solidFill>
                  <a:srgbClr val="CC0000"/>
                </a:solidFill>
                <a:latin typeface="Arial" charset="0"/>
              </a:rPr>
              <a:t> Silva plc</a:t>
            </a:r>
            <a:br>
              <a:rPr lang="en-GB" b="1" i="1" dirty="0">
                <a:solidFill>
                  <a:srgbClr val="CC0000"/>
                </a:solidFill>
                <a:latin typeface="Arial" charset="0"/>
              </a:rPr>
            </a:br>
            <a:r>
              <a:rPr lang="en-GB" sz="1800" b="1" dirty="0">
                <a:solidFill>
                  <a:srgbClr val="CC0000"/>
                </a:solidFill>
                <a:latin typeface="Arial" charset="0"/>
              </a:rPr>
              <a:t>                      </a:t>
            </a:r>
            <a:r>
              <a:rPr lang="en-GB" sz="1600" b="1" dirty="0">
                <a:latin typeface="Arial" charset="0"/>
              </a:rPr>
              <a:t>Income statement for the year ended 31 December </a:t>
            </a:r>
            <a:r>
              <a:rPr lang="en-GB" sz="1600" b="1" dirty="0" smtClean="0">
                <a:latin typeface="Arial" charset="0"/>
              </a:rPr>
              <a:t>2016</a:t>
            </a:r>
            <a:endParaRPr lang="en-GB" sz="1600" dirty="0">
              <a:latin typeface="Arial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97"/>
          <p:cNvSpPr>
            <a:spLocks noChangeArrowheads="1"/>
          </p:cNvSpPr>
          <p:nvPr/>
        </p:nvSpPr>
        <p:spPr bwMode="auto">
          <a:xfrm>
            <a:off x="6024563" y="1238250"/>
            <a:ext cx="2300287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(45)</a:t>
            </a:r>
            <a:endParaRPr lang="en-US" sz="1600">
              <a:latin typeface="Arial" charset="0"/>
            </a:endParaRPr>
          </a:p>
        </p:txBody>
      </p:sp>
      <p:sp>
        <p:nvSpPr>
          <p:cNvPr id="14339" name="Rectangle 96"/>
          <p:cNvSpPr>
            <a:spLocks noChangeArrowheads="1"/>
          </p:cNvSpPr>
          <p:nvPr/>
        </p:nvSpPr>
        <p:spPr bwMode="auto">
          <a:xfrm>
            <a:off x="922338" y="1238250"/>
            <a:ext cx="5102225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Depreciation</a:t>
            </a:r>
          </a:p>
        </p:txBody>
      </p:sp>
      <p:sp>
        <p:nvSpPr>
          <p:cNvPr id="14340" name="Rectangle 95"/>
          <p:cNvSpPr>
            <a:spLocks noChangeArrowheads="1"/>
          </p:cNvSpPr>
          <p:nvPr/>
        </p:nvSpPr>
        <p:spPr bwMode="auto">
          <a:xfrm>
            <a:off x="6024563" y="1663700"/>
            <a:ext cx="2300287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(4)</a:t>
            </a:r>
            <a:endParaRPr lang="en-US" sz="1600" u="sng">
              <a:latin typeface="Arial" charset="0"/>
            </a:endParaRPr>
          </a:p>
        </p:txBody>
      </p:sp>
      <p:sp>
        <p:nvSpPr>
          <p:cNvPr id="14341" name="Rectangle 94"/>
          <p:cNvSpPr>
            <a:spLocks noChangeArrowheads="1"/>
          </p:cNvSpPr>
          <p:nvPr/>
        </p:nvSpPr>
        <p:spPr bwMode="auto">
          <a:xfrm>
            <a:off x="922338" y="1663700"/>
            <a:ext cx="5102225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Audit fee</a:t>
            </a:r>
          </a:p>
        </p:txBody>
      </p:sp>
      <p:sp>
        <p:nvSpPr>
          <p:cNvPr id="14342" name="Rectangle 93"/>
          <p:cNvSpPr>
            <a:spLocks noChangeArrowheads="1"/>
          </p:cNvSpPr>
          <p:nvPr/>
        </p:nvSpPr>
        <p:spPr bwMode="auto">
          <a:xfrm>
            <a:off x="6024563" y="2089150"/>
            <a:ext cx="2300287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600">
                <a:latin typeface="Arial" charset="0"/>
              </a:rPr>
              <a:t>                                95</a:t>
            </a:r>
          </a:p>
        </p:txBody>
      </p:sp>
      <p:sp>
        <p:nvSpPr>
          <p:cNvPr id="14343" name="Rectangle 92"/>
          <p:cNvSpPr>
            <a:spLocks noChangeArrowheads="1"/>
          </p:cNvSpPr>
          <p:nvPr/>
        </p:nvSpPr>
        <p:spPr bwMode="auto">
          <a:xfrm>
            <a:off x="922338" y="2089150"/>
            <a:ext cx="5102225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Operating profit</a:t>
            </a:r>
          </a:p>
        </p:txBody>
      </p:sp>
      <p:sp>
        <p:nvSpPr>
          <p:cNvPr id="14344" name="Rectangle 91"/>
          <p:cNvSpPr>
            <a:spLocks noChangeArrowheads="1"/>
          </p:cNvSpPr>
          <p:nvPr/>
        </p:nvSpPr>
        <p:spPr bwMode="auto">
          <a:xfrm>
            <a:off x="6024563" y="2514600"/>
            <a:ext cx="2300287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(10)</a:t>
            </a:r>
          </a:p>
        </p:txBody>
      </p:sp>
      <p:sp>
        <p:nvSpPr>
          <p:cNvPr id="14345" name="Rectangle 90"/>
          <p:cNvSpPr>
            <a:spLocks noChangeArrowheads="1"/>
          </p:cNvSpPr>
          <p:nvPr/>
        </p:nvSpPr>
        <p:spPr bwMode="auto">
          <a:xfrm>
            <a:off x="922338" y="2514600"/>
            <a:ext cx="5102225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Interest payable</a:t>
            </a:r>
          </a:p>
        </p:txBody>
      </p:sp>
      <p:sp>
        <p:nvSpPr>
          <p:cNvPr id="14346" name="Rectangle 89"/>
          <p:cNvSpPr>
            <a:spLocks noChangeArrowheads="1"/>
          </p:cNvSpPr>
          <p:nvPr/>
        </p:nvSpPr>
        <p:spPr bwMode="auto">
          <a:xfrm>
            <a:off x="6024563" y="2940050"/>
            <a:ext cx="2300287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600">
                <a:latin typeface="Arial" charset="0"/>
              </a:rPr>
              <a:t>                                 85</a:t>
            </a:r>
          </a:p>
        </p:txBody>
      </p:sp>
      <p:sp>
        <p:nvSpPr>
          <p:cNvPr id="14347" name="Rectangle 88"/>
          <p:cNvSpPr>
            <a:spLocks noChangeArrowheads="1"/>
          </p:cNvSpPr>
          <p:nvPr/>
        </p:nvSpPr>
        <p:spPr bwMode="auto">
          <a:xfrm>
            <a:off x="922338" y="2940050"/>
            <a:ext cx="5102225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Profit before tax</a:t>
            </a:r>
          </a:p>
        </p:txBody>
      </p:sp>
      <p:sp>
        <p:nvSpPr>
          <p:cNvPr id="14348" name="Rectangle 87"/>
          <p:cNvSpPr>
            <a:spLocks noChangeArrowheads="1"/>
          </p:cNvSpPr>
          <p:nvPr/>
        </p:nvSpPr>
        <p:spPr bwMode="auto">
          <a:xfrm>
            <a:off x="6024563" y="3365500"/>
            <a:ext cx="2300287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  </a:t>
            </a:r>
            <a:r>
              <a:rPr lang="en-GB" sz="1600" u="sng">
                <a:latin typeface="Arial" charset="0"/>
              </a:rPr>
              <a:t>(24)</a:t>
            </a:r>
          </a:p>
        </p:txBody>
      </p:sp>
      <p:sp>
        <p:nvSpPr>
          <p:cNvPr id="14349" name="Rectangle 86"/>
          <p:cNvSpPr>
            <a:spLocks noChangeArrowheads="1"/>
          </p:cNvSpPr>
          <p:nvPr/>
        </p:nvSpPr>
        <p:spPr bwMode="auto">
          <a:xfrm>
            <a:off x="922338" y="3365500"/>
            <a:ext cx="5102225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Taxation</a:t>
            </a:r>
          </a:p>
        </p:txBody>
      </p:sp>
      <p:sp>
        <p:nvSpPr>
          <p:cNvPr id="14350" name="Rectangle 85"/>
          <p:cNvSpPr>
            <a:spLocks noChangeArrowheads="1"/>
          </p:cNvSpPr>
          <p:nvPr/>
        </p:nvSpPr>
        <p:spPr bwMode="auto">
          <a:xfrm>
            <a:off x="6024563" y="3790950"/>
            <a:ext cx="2300287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600">
                <a:latin typeface="Arial" charset="0"/>
              </a:rPr>
              <a:t>                                </a:t>
            </a:r>
            <a:r>
              <a:rPr lang="en-GB" sz="1600" u="sng">
                <a:latin typeface="Arial" charset="0"/>
              </a:rPr>
              <a:t>61</a:t>
            </a:r>
          </a:p>
        </p:txBody>
      </p:sp>
      <p:sp>
        <p:nvSpPr>
          <p:cNvPr id="14351" name="Rectangle 84"/>
          <p:cNvSpPr>
            <a:spLocks noChangeArrowheads="1"/>
          </p:cNvSpPr>
          <p:nvPr/>
        </p:nvSpPr>
        <p:spPr bwMode="auto">
          <a:xfrm>
            <a:off x="922338" y="3790950"/>
            <a:ext cx="5102225" cy="42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Profit for the year</a:t>
            </a:r>
          </a:p>
        </p:txBody>
      </p:sp>
      <p:sp>
        <p:nvSpPr>
          <p:cNvPr id="14352" name="Rectangle 38"/>
          <p:cNvSpPr>
            <a:spLocks noChangeArrowheads="1"/>
          </p:cNvSpPr>
          <p:nvPr/>
        </p:nvSpPr>
        <p:spPr bwMode="auto">
          <a:xfrm>
            <a:off x="6024563" y="785813"/>
            <a:ext cx="2300287" cy="45243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800" b="1" i="1">
                <a:latin typeface="Arial" charset="0"/>
              </a:rPr>
              <a:t>                           £m</a:t>
            </a:r>
          </a:p>
        </p:txBody>
      </p:sp>
      <p:sp>
        <p:nvSpPr>
          <p:cNvPr id="14353" name="Rectangle 39"/>
          <p:cNvSpPr>
            <a:spLocks noChangeArrowheads="1"/>
          </p:cNvSpPr>
          <p:nvPr/>
        </p:nvSpPr>
        <p:spPr bwMode="auto">
          <a:xfrm>
            <a:off x="922338" y="785813"/>
            <a:ext cx="5102225" cy="45243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600">
              <a:latin typeface="Arial" charset="0"/>
            </a:endParaRPr>
          </a:p>
        </p:txBody>
      </p:sp>
      <p:sp>
        <p:nvSpPr>
          <p:cNvPr id="14354" name="Line 40"/>
          <p:cNvSpPr>
            <a:spLocks noChangeShapeType="1"/>
          </p:cNvSpPr>
          <p:nvPr/>
        </p:nvSpPr>
        <p:spPr bwMode="auto">
          <a:xfrm>
            <a:off x="922338" y="785813"/>
            <a:ext cx="5102225" cy="0"/>
          </a:xfrm>
          <a:prstGeom prst="line">
            <a:avLst/>
          </a:prstGeom>
          <a:noFill/>
          <a:ln w="12700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4355" name="Line 42"/>
          <p:cNvSpPr>
            <a:spLocks noChangeShapeType="1"/>
          </p:cNvSpPr>
          <p:nvPr/>
        </p:nvSpPr>
        <p:spPr bwMode="auto">
          <a:xfrm>
            <a:off x="922338" y="785813"/>
            <a:ext cx="0" cy="45243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4356" name="Line 43"/>
          <p:cNvSpPr>
            <a:spLocks noChangeShapeType="1"/>
          </p:cNvSpPr>
          <p:nvPr/>
        </p:nvSpPr>
        <p:spPr bwMode="auto">
          <a:xfrm>
            <a:off x="8324850" y="785813"/>
            <a:ext cx="0" cy="45243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4357" name="Line 72"/>
          <p:cNvSpPr>
            <a:spLocks noChangeShapeType="1"/>
          </p:cNvSpPr>
          <p:nvPr/>
        </p:nvSpPr>
        <p:spPr bwMode="auto">
          <a:xfrm>
            <a:off x="6024563" y="785813"/>
            <a:ext cx="2300287" cy="0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4358" name="Rectangle 99"/>
          <p:cNvSpPr>
            <a:spLocks noChangeArrowheads="1"/>
          </p:cNvSpPr>
          <p:nvPr/>
        </p:nvSpPr>
        <p:spPr bwMode="auto">
          <a:xfrm>
            <a:off x="6038850" y="4319588"/>
            <a:ext cx="2300288" cy="41433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endParaRPr lang="en-GB" sz="1600" u="sng">
              <a:latin typeface="Arial" charset="0"/>
            </a:endParaRPr>
          </a:p>
        </p:txBody>
      </p:sp>
      <p:sp>
        <p:nvSpPr>
          <p:cNvPr id="14359" name="Rectangle 100"/>
          <p:cNvSpPr>
            <a:spLocks noChangeArrowheads="1"/>
          </p:cNvSpPr>
          <p:nvPr/>
        </p:nvSpPr>
        <p:spPr bwMode="auto">
          <a:xfrm>
            <a:off x="936625" y="4319588"/>
            <a:ext cx="5102225" cy="41433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600">
              <a:latin typeface="Arial" charset="0"/>
            </a:endParaRPr>
          </a:p>
        </p:txBody>
      </p:sp>
      <p:sp>
        <p:nvSpPr>
          <p:cNvPr id="14360" name="Text Box 101"/>
          <p:cNvSpPr txBox="1">
            <a:spLocks noChangeArrowheads="1"/>
          </p:cNvSpPr>
          <p:nvPr/>
        </p:nvSpPr>
        <p:spPr bwMode="auto">
          <a:xfrm>
            <a:off x="347663" y="93663"/>
            <a:ext cx="8432800" cy="73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>
                <a:solidFill>
                  <a:srgbClr val="CC0000"/>
                </a:solidFill>
                <a:latin typeface="Arial" charset="0"/>
              </a:rPr>
              <a:t>     </a:t>
            </a:r>
            <a:r>
              <a:rPr lang="en-GB" b="1" dirty="0">
                <a:latin typeface="Arial" charset="0"/>
              </a:rPr>
              <a:t>Example </a:t>
            </a:r>
            <a:r>
              <a:rPr lang="en-GB" b="1" dirty="0" smtClean="0">
                <a:solidFill>
                  <a:srgbClr val="CC0000"/>
                </a:solidFill>
                <a:latin typeface="Arial" charset="0"/>
              </a:rPr>
              <a:t>            </a:t>
            </a:r>
            <a:r>
              <a:rPr lang="en-GB" b="1" i="1" dirty="0" err="1">
                <a:solidFill>
                  <a:srgbClr val="CC0000"/>
                </a:solidFill>
                <a:latin typeface="Arial" charset="0"/>
              </a:rPr>
              <a:t>Da</a:t>
            </a:r>
            <a:r>
              <a:rPr lang="en-GB" b="1" i="1" dirty="0">
                <a:solidFill>
                  <a:srgbClr val="CC0000"/>
                </a:solidFill>
                <a:latin typeface="Arial" charset="0"/>
              </a:rPr>
              <a:t> Silva plc</a:t>
            </a:r>
            <a:r>
              <a:rPr lang="en-GB" b="1" dirty="0">
                <a:solidFill>
                  <a:srgbClr val="CC0000"/>
                </a:solidFill>
                <a:latin typeface="Arial" charset="0"/>
              </a:rPr>
              <a:t> (Continued)</a:t>
            </a:r>
            <a:r>
              <a:rPr lang="en-GB" b="1" i="1" dirty="0">
                <a:solidFill>
                  <a:srgbClr val="CC0000"/>
                </a:solidFill>
                <a:latin typeface="Arial" charset="0"/>
              </a:rPr>
              <a:t/>
            </a:r>
            <a:br>
              <a:rPr lang="en-GB" b="1" i="1" dirty="0">
                <a:solidFill>
                  <a:srgbClr val="CC0000"/>
                </a:solidFill>
                <a:latin typeface="Arial" charset="0"/>
              </a:rPr>
            </a:br>
            <a:r>
              <a:rPr lang="en-GB" sz="1800" b="1" dirty="0">
                <a:solidFill>
                  <a:srgbClr val="CC0000"/>
                </a:solidFill>
                <a:latin typeface="Arial" charset="0"/>
              </a:rPr>
              <a:t>                      </a:t>
            </a:r>
            <a:r>
              <a:rPr lang="en-GB" sz="1600" b="1" dirty="0">
                <a:latin typeface="Arial" charset="0"/>
              </a:rPr>
              <a:t>Income statement for the year ended 31 December </a:t>
            </a:r>
            <a:r>
              <a:rPr lang="en-GB" sz="1600" b="1" dirty="0" smtClean="0">
                <a:latin typeface="Arial" charset="0"/>
              </a:rPr>
              <a:t>2016</a:t>
            </a:r>
            <a:endParaRPr lang="en-GB" sz="1600" dirty="0">
              <a:latin typeface="Arial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ChangeArrowheads="1"/>
          </p:cNvSpPr>
          <p:nvPr/>
        </p:nvSpPr>
        <p:spPr bwMode="auto">
          <a:xfrm>
            <a:off x="6997700" y="858838"/>
            <a:ext cx="1414463" cy="34448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600" b="1" i="1">
                <a:latin typeface="Arial" charset="0"/>
              </a:rPr>
              <a:t>               £m</a:t>
            </a:r>
            <a:endParaRPr lang="en-US" sz="1600" b="1" i="1">
              <a:latin typeface="Arial" charset="0"/>
            </a:endParaRPr>
          </a:p>
        </p:txBody>
      </p:sp>
      <p:sp>
        <p:nvSpPr>
          <p:cNvPr id="15363" name="Rectangle 4"/>
          <p:cNvSpPr>
            <a:spLocks noChangeArrowheads="1"/>
          </p:cNvSpPr>
          <p:nvPr/>
        </p:nvSpPr>
        <p:spPr bwMode="auto">
          <a:xfrm>
            <a:off x="731838" y="858838"/>
            <a:ext cx="6265862" cy="34448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300" b="1">
              <a:latin typeface="Arial" charset="0"/>
            </a:endParaRPr>
          </a:p>
        </p:txBody>
      </p:sp>
      <p:sp>
        <p:nvSpPr>
          <p:cNvPr id="15364" name="Rectangle 13"/>
          <p:cNvSpPr>
            <a:spLocks noChangeArrowheads="1"/>
          </p:cNvSpPr>
          <p:nvPr/>
        </p:nvSpPr>
        <p:spPr bwMode="auto">
          <a:xfrm>
            <a:off x="6997700" y="5957888"/>
            <a:ext cx="1414463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305</a:t>
            </a:r>
          </a:p>
        </p:txBody>
      </p:sp>
      <p:sp>
        <p:nvSpPr>
          <p:cNvPr id="15365" name="Rectangle 21"/>
          <p:cNvSpPr>
            <a:spLocks noChangeArrowheads="1"/>
          </p:cNvSpPr>
          <p:nvPr/>
        </p:nvSpPr>
        <p:spPr bwMode="auto">
          <a:xfrm>
            <a:off x="6997700" y="5262563"/>
            <a:ext cx="1414463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50</a:t>
            </a:r>
            <a:endParaRPr lang="en-US" sz="1600">
              <a:latin typeface="Arial" charset="0"/>
            </a:endParaRPr>
          </a:p>
        </p:txBody>
      </p:sp>
      <p:sp>
        <p:nvSpPr>
          <p:cNvPr id="15366" name="Rectangle 22"/>
          <p:cNvSpPr>
            <a:spLocks noChangeArrowheads="1"/>
          </p:cNvSpPr>
          <p:nvPr/>
        </p:nvSpPr>
        <p:spPr bwMode="auto">
          <a:xfrm>
            <a:off x="731838" y="5262563"/>
            <a:ext cx="6265862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Other reserves</a:t>
            </a:r>
            <a:endParaRPr lang="en-US" sz="1600">
              <a:latin typeface="Arial" charset="0"/>
            </a:endParaRPr>
          </a:p>
        </p:txBody>
      </p:sp>
      <p:sp>
        <p:nvSpPr>
          <p:cNvPr id="15367" name="Rectangle 23"/>
          <p:cNvSpPr>
            <a:spLocks noChangeArrowheads="1"/>
          </p:cNvSpPr>
          <p:nvPr/>
        </p:nvSpPr>
        <p:spPr bwMode="auto">
          <a:xfrm>
            <a:off x="6997700" y="5597525"/>
            <a:ext cx="1414463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25</a:t>
            </a:r>
          </a:p>
        </p:txBody>
      </p:sp>
      <p:sp>
        <p:nvSpPr>
          <p:cNvPr id="15368" name="Rectangle 24"/>
          <p:cNvSpPr>
            <a:spLocks noChangeArrowheads="1"/>
          </p:cNvSpPr>
          <p:nvPr/>
        </p:nvSpPr>
        <p:spPr bwMode="auto">
          <a:xfrm>
            <a:off x="731838" y="5597525"/>
            <a:ext cx="6265862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Retained earnings</a:t>
            </a:r>
          </a:p>
        </p:txBody>
      </p:sp>
      <p:sp>
        <p:nvSpPr>
          <p:cNvPr id="15369" name="Rectangle 25"/>
          <p:cNvSpPr>
            <a:spLocks noChangeArrowheads="1"/>
          </p:cNvSpPr>
          <p:nvPr/>
        </p:nvSpPr>
        <p:spPr bwMode="auto">
          <a:xfrm>
            <a:off x="6997700" y="4927600"/>
            <a:ext cx="1414463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30</a:t>
            </a:r>
            <a:endParaRPr lang="en-US" sz="1600">
              <a:latin typeface="Arial" charset="0"/>
            </a:endParaRPr>
          </a:p>
        </p:txBody>
      </p:sp>
      <p:sp>
        <p:nvSpPr>
          <p:cNvPr id="15370" name="Rectangle 26"/>
          <p:cNvSpPr>
            <a:spLocks noChangeArrowheads="1"/>
          </p:cNvSpPr>
          <p:nvPr/>
        </p:nvSpPr>
        <p:spPr bwMode="auto">
          <a:xfrm>
            <a:off x="731838" y="4927600"/>
            <a:ext cx="6265862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Share premium account</a:t>
            </a:r>
          </a:p>
        </p:txBody>
      </p:sp>
      <p:sp>
        <p:nvSpPr>
          <p:cNvPr id="15371" name="Rectangle 27"/>
          <p:cNvSpPr>
            <a:spLocks noChangeArrowheads="1"/>
          </p:cNvSpPr>
          <p:nvPr/>
        </p:nvSpPr>
        <p:spPr bwMode="auto">
          <a:xfrm>
            <a:off x="6997700" y="4592638"/>
            <a:ext cx="1414463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200</a:t>
            </a:r>
            <a:endParaRPr lang="en-US" sz="1600">
              <a:latin typeface="Arial" charset="0"/>
            </a:endParaRPr>
          </a:p>
        </p:txBody>
      </p:sp>
      <p:sp>
        <p:nvSpPr>
          <p:cNvPr id="15372" name="Rectangle 28"/>
          <p:cNvSpPr>
            <a:spLocks noChangeArrowheads="1"/>
          </p:cNvSpPr>
          <p:nvPr/>
        </p:nvSpPr>
        <p:spPr bwMode="auto">
          <a:xfrm>
            <a:off x="731838" y="4592638"/>
            <a:ext cx="6265862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Ordinary shares of £0.50 each</a:t>
            </a:r>
          </a:p>
        </p:txBody>
      </p:sp>
      <p:sp>
        <p:nvSpPr>
          <p:cNvPr id="15373" name="Rectangle 29"/>
          <p:cNvSpPr>
            <a:spLocks noChangeArrowheads="1"/>
          </p:cNvSpPr>
          <p:nvPr/>
        </p:nvSpPr>
        <p:spPr bwMode="auto">
          <a:xfrm>
            <a:off x="6997700" y="4562475"/>
            <a:ext cx="1414463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endParaRPr lang="en-GB" sz="1600">
              <a:latin typeface="Arial" charset="0"/>
            </a:endParaRPr>
          </a:p>
        </p:txBody>
      </p:sp>
      <p:sp>
        <p:nvSpPr>
          <p:cNvPr id="15374" name="Rectangle 30"/>
          <p:cNvSpPr>
            <a:spLocks noChangeArrowheads="1"/>
          </p:cNvSpPr>
          <p:nvPr/>
        </p:nvSpPr>
        <p:spPr bwMode="auto">
          <a:xfrm>
            <a:off x="731838" y="4257675"/>
            <a:ext cx="6265862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 b="1">
                <a:latin typeface="Arial" charset="0"/>
              </a:rPr>
              <a:t>Equity</a:t>
            </a:r>
          </a:p>
        </p:txBody>
      </p:sp>
      <p:sp>
        <p:nvSpPr>
          <p:cNvPr id="15375" name="Rectangle 31"/>
          <p:cNvSpPr>
            <a:spLocks noChangeArrowheads="1"/>
          </p:cNvSpPr>
          <p:nvPr/>
        </p:nvSpPr>
        <p:spPr bwMode="auto">
          <a:xfrm>
            <a:off x="6997700" y="3973513"/>
            <a:ext cx="1414463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516</a:t>
            </a:r>
            <a:endParaRPr lang="en-US" sz="1600" u="sng">
              <a:latin typeface="Arial" charset="0"/>
            </a:endParaRPr>
          </a:p>
        </p:txBody>
      </p:sp>
      <p:sp>
        <p:nvSpPr>
          <p:cNvPr id="15376" name="Rectangle 32"/>
          <p:cNvSpPr>
            <a:spLocks noChangeArrowheads="1"/>
          </p:cNvSpPr>
          <p:nvPr/>
        </p:nvSpPr>
        <p:spPr bwMode="auto">
          <a:xfrm>
            <a:off x="731838" y="3973513"/>
            <a:ext cx="6265862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 b="1">
                <a:latin typeface="Arial" charset="0"/>
              </a:rPr>
              <a:t>Total assets</a:t>
            </a:r>
          </a:p>
        </p:txBody>
      </p:sp>
      <p:sp>
        <p:nvSpPr>
          <p:cNvPr id="15377" name="Rectangle 33"/>
          <p:cNvSpPr>
            <a:spLocks noChangeArrowheads="1"/>
          </p:cNvSpPr>
          <p:nvPr/>
        </p:nvSpPr>
        <p:spPr bwMode="auto">
          <a:xfrm>
            <a:off x="6997700" y="3638550"/>
            <a:ext cx="1414463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213</a:t>
            </a:r>
          </a:p>
        </p:txBody>
      </p:sp>
      <p:sp>
        <p:nvSpPr>
          <p:cNvPr id="15378" name="Rectangle 34"/>
          <p:cNvSpPr>
            <a:spLocks noChangeArrowheads="1"/>
          </p:cNvSpPr>
          <p:nvPr/>
        </p:nvSpPr>
        <p:spPr bwMode="auto">
          <a:xfrm>
            <a:off x="731838" y="3892550"/>
            <a:ext cx="6265862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600">
              <a:latin typeface="Arial" charset="0"/>
            </a:endParaRPr>
          </a:p>
        </p:txBody>
      </p:sp>
      <p:sp>
        <p:nvSpPr>
          <p:cNvPr id="15379" name="Rectangle 35"/>
          <p:cNvSpPr>
            <a:spLocks noChangeArrowheads="1"/>
          </p:cNvSpPr>
          <p:nvPr/>
        </p:nvSpPr>
        <p:spPr bwMode="auto">
          <a:xfrm>
            <a:off x="6997700" y="3303588"/>
            <a:ext cx="1414463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  36</a:t>
            </a:r>
          </a:p>
        </p:txBody>
      </p:sp>
      <p:sp>
        <p:nvSpPr>
          <p:cNvPr id="15380" name="Rectangle 36"/>
          <p:cNvSpPr>
            <a:spLocks noChangeArrowheads="1"/>
          </p:cNvSpPr>
          <p:nvPr/>
        </p:nvSpPr>
        <p:spPr bwMode="auto">
          <a:xfrm>
            <a:off x="731838" y="3303588"/>
            <a:ext cx="6265862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Cash</a:t>
            </a:r>
          </a:p>
        </p:txBody>
      </p:sp>
      <p:sp>
        <p:nvSpPr>
          <p:cNvPr id="15381" name="Rectangle 37"/>
          <p:cNvSpPr>
            <a:spLocks noChangeArrowheads="1"/>
          </p:cNvSpPr>
          <p:nvPr/>
        </p:nvSpPr>
        <p:spPr bwMode="auto">
          <a:xfrm>
            <a:off x="6997700" y="2968625"/>
            <a:ext cx="1414463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112</a:t>
            </a:r>
          </a:p>
        </p:txBody>
      </p:sp>
      <p:sp>
        <p:nvSpPr>
          <p:cNvPr id="15382" name="Rectangle 38"/>
          <p:cNvSpPr>
            <a:spLocks noChangeArrowheads="1"/>
          </p:cNvSpPr>
          <p:nvPr/>
        </p:nvSpPr>
        <p:spPr bwMode="auto">
          <a:xfrm>
            <a:off x="731838" y="2968625"/>
            <a:ext cx="6265862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Trade receivables</a:t>
            </a:r>
          </a:p>
        </p:txBody>
      </p:sp>
      <p:sp>
        <p:nvSpPr>
          <p:cNvPr id="15383" name="Rectangle 39"/>
          <p:cNvSpPr>
            <a:spLocks noChangeArrowheads="1"/>
          </p:cNvSpPr>
          <p:nvPr/>
        </p:nvSpPr>
        <p:spPr bwMode="auto">
          <a:xfrm>
            <a:off x="6997700" y="2633663"/>
            <a:ext cx="1414463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65</a:t>
            </a:r>
          </a:p>
        </p:txBody>
      </p:sp>
      <p:sp>
        <p:nvSpPr>
          <p:cNvPr id="15384" name="Rectangle 40"/>
          <p:cNvSpPr>
            <a:spLocks noChangeArrowheads="1"/>
          </p:cNvSpPr>
          <p:nvPr/>
        </p:nvSpPr>
        <p:spPr bwMode="auto">
          <a:xfrm>
            <a:off x="731838" y="2633663"/>
            <a:ext cx="6265862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Inventories</a:t>
            </a:r>
          </a:p>
        </p:txBody>
      </p:sp>
      <p:sp>
        <p:nvSpPr>
          <p:cNvPr id="15385" name="Rectangle 41"/>
          <p:cNvSpPr>
            <a:spLocks noChangeArrowheads="1"/>
          </p:cNvSpPr>
          <p:nvPr/>
        </p:nvSpPr>
        <p:spPr bwMode="auto">
          <a:xfrm>
            <a:off x="6997700" y="2552700"/>
            <a:ext cx="1414463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endParaRPr lang="en-GB" sz="1600">
              <a:latin typeface="Arial" charset="0"/>
            </a:endParaRPr>
          </a:p>
        </p:txBody>
      </p:sp>
      <p:sp>
        <p:nvSpPr>
          <p:cNvPr id="15386" name="Rectangle 42"/>
          <p:cNvSpPr>
            <a:spLocks noChangeArrowheads="1"/>
          </p:cNvSpPr>
          <p:nvPr/>
        </p:nvSpPr>
        <p:spPr bwMode="auto">
          <a:xfrm>
            <a:off x="731838" y="2298700"/>
            <a:ext cx="6265862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 b="1">
                <a:latin typeface="Arial" charset="0"/>
              </a:rPr>
              <a:t>Current assets</a:t>
            </a:r>
          </a:p>
        </p:txBody>
      </p:sp>
      <p:sp>
        <p:nvSpPr>
          <p:cNvPr id="15387" name="Rectangle 43"/>
          <p:cNvSpPr>
            <a:spLocks noChangeArrowheads="1"/>
          </p:cNvSpPr>
          <p:nvPr/>
        </p:nvSpPr>
        <p:spPr bwMode="auto">
          <a:xfrm>
            <a:off x="6997700" y="2166938"/>
            <a:ext cx="1414463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303</a:t>
            </a:r>
          </a:p>
        </p:txBody>
      </p:sp>
      <p:sp>
        <p:nvSpPr>
          <p:cNvPr id="15388" name="Rectangle 44"/>
          <p:cNvSpPr>
            <a:spLocks noChangeArrowheads="1"/>
          </p:cNvSpPr>
          <p:nvPr/>
        </p:nvSpPr>
        <p:spPr bwMode="auto">
          <a:xfrm>
            <a:off x="731838" y="2217738"/>
            <a:ext cx="6265862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600">
              <a:latin typeface="Arial" charset="0"/>
            </a:endParaRPr>
          </a:p>
        </p:txBody>
      </p:sp>
      <p:sp>
        <p:nvSpPr>
          <p:cNvPr id="15389" name="Rectangle 45"/>
          <p:cNvSpPr>
            <a:spLocks noChangeArrowheads="1"/>
          </p:cNvSpPr>
          <p:nvPr/>
        </p:nvSpPr>
        <p:spPr bwMode="auto">
          <a:xfrm>
            <a:off x="6997700" y="1831975"/>
            <a:ext cx="1414463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100</a:t>
            </a:r>
          </a:p>
        </p:txBody>
      </p:sp>
      <p:sp>
        <p:nvSpPr>
          <p:cNvPr id="15390" name="Rectangle 46"/>
          <p:cNvSpPr>
            <a:spLocks noChangeArrowheads="1"/>
          </p:cNvSpPr>
          <p:nvPr/>
        </p:nvSpPr>
        <p:spPr bwMode="auto">
          <a:xfrm>
            <a:off x="731838" y="1831975"/>
            <a:ext cx="6265862" cy="33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Intangible assets</a:t>
            </a:r>
          </a:p>
        </p:txBody>
      </p:sp>
      <p:sp>
        <p:nvSpPr>
          <p:cNvPr id="15391" name="Rectangle 47"/>
          <p:cNvSpPr>
            <a:spLocks noChangeArrowheads="1"/>
          </p:cNvSpPr>
          <p:nvPr/>
        </p:nvSpPr>
        <p:spPr bwMode="auto">
          <a:xfrm>
            <a:off x="6997700" y="1497013"/>
            <a:ext cx="1414463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203</a:t>
            </a:r>
          </a:p>
        </p:txBody>
      </p:sp>
      <p:sp>
        <p:nvSpPr>
          <p:cNvPr id="15392" name="Rectangle 48"/>
          <p:cNvSpPr>
            <a:spLocks noChangeArrowheads="1"/>
          </p:cNvSpPr>
          <p:nvPr/>
        </p:nvSpPr>
        <p:spPr bwMode="auto">
          <a:xfrm>
            <a:off x="731838" y="1497013"/>
            <a:ext cx="6265862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Property, plant and equipment</a:t>
            </a:r>
          </a:p>
        </p:txBody>
      </p:sp>
      <p:sp>
        <p:nvSpPr>
          <p:cNvPr id="15393" name="Rectangle 49"/>
          <p:cNvSpPr>
            <a:spLocks noChangeArrowheads="1"/>
          </p:cNvSpPr>
          <p:nvPr/>
        </p:nvSpPr>
        <p:spPr bwMode="auto">
          <a:xfrm>
            <a:off x="6997700" y="1203325"/>
            <a:ext cx="1414463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endParaRPr lang="en-GB" sz="1600" b="1">
              <a:latin typeface="Arial" charset="0"/>
            </a:endParaRPr>
          </a:p>
        </p:txBody>
      </p:sp>
      <p:sp>
        <p:nvSpPr>
          <p:cNvPr id="15394" name="Rectangle 50"/>
          <p:cNvSpPr>
            <a:spLocks noChangeArrowheads="1"/>
          </p:cNvSpPr>
          <p:nvPr/>
        </p:nvSpPr>
        <p:spPr bwMode="auto">
          <a:xfrm>
            <a:off x="731838" y="1152525"/>
            <a:ext cx="6265862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 b="1">
                <a:latin typeface="Arial" charset="0"/>
              </a:rPr>
              <a:t>Non-current assets</a:t>
            </a:r>
          </a:p>
        </p:txBody>
      </p:sp>
      <p:sp>
        <p:nvSpPr>
          <p:cNvPr id="15395" name="Line 51"/>
          <p:cNvSpPr>
            <a:spLocks noChangeShapeType="1"/>
          </p:cNvSpPr>
          <p:nvPr/>
        </p:nvSpPr>
        <p:spPr bwMode="auto">
          <a:xfrm>
            <a:off x="731838" y="858838"/>
            <a:ext cx="6265862" cy="0"/>
          </a:xfrm>
          <a:prstGeom prst="line">
            <a:avLst/>
          </a:prstGeom>
          <a:noFill/>
          <a:ln w="12700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396" name="Line 53"/>
          <p:cNvSpPr>
            <a:spLocks noChangeShapeType="1"/>
          </p:cNvSpPr>
          <p:nvPr/>
        </p:nvSpPr>
        <p:spPr bwMode="auto">
          <a:xfrm>
            <a:off x="731838" y="858838"/>
            <a:ext cx="0" cy="688975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397" name="Line 54"/>
          <p:cNvSpPr>
            <a:spLocks noChangeShapeType="1"/>
          </p:cNvSpPr>
          <p:nvPr/>
        </p:nvSpPr>
        <p:spPr bwMode="auto">
          <a:xfrm>
            <a:off x="8412163" y="858838"/>
            <a:ext cx="0" cy="688975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398" name="Line 55"/>
          <p:cNvSpPr>
            <a:spLocks noChangeShapeType="1"/>
          </p:cNvSpPr>
          <p:nvPr/>
        </p:nvSpPr>
        <p:spPr bwMode="auto">
          <a:xfrm>
            <a:off x="731838" y="1547813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399" name="Line 56"/>
          <p:cNvSpPr>
            <a:spLocks noChangeShapeType="1"/>
          </p:cNvSpPr>
          <p:nvPr/>
        </p:nvSpPr>
        <p:spPr bwMode="auto">
          <a:xfrm>
            <a:off x="8412163" y="1547813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0" name="Line 57"/>
          <p:cNvSpPr>
            <a:spLocks noChangeShapeType="1"/>
          </p:cNvSpPr>
          <p:nvPr/>
        </p:nvSpPr>
        <p:spPr bwMode="auto">
          <a:xfrm>
            <a:off x="731838" y="1882775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1" name="Line 58"/>
          <p:cNvSpPr>
            <a:spLocks noChangeShapeType="1"/>
          </p:cNvSpPr>
          <p:nvPr/>
        </p:nvSpPr>
        <p:spPr bwMode="auto">
          <a:xfrm>
            <a:off x="8412163" y="1882775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2" name="Line 59"/>
          <p:cNvSpPr>
            <a:spLocks noChangeShapeType="1"/>
          </p:cNvSpPr>
          <p:nvPr/>
        </p:nvSpPr>
        <p:spPr bwMode="auto">
          <a:xfrm>
            <a:off x="731838" y="2552700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3" name="Line 60"/>
          <p:cNvSpPr>
            <a:spLocks noChangeShapeType="1"/>
          </p:cNvSpPr>
          <p:nvPr/>
        </p:nvSpPr>
        <p:spPr bwMode="auto">
          <a:xfrm>
            <a:off x="8412163" y="2552700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4" name="Line 61"/>
          <p:cNvSpPr>
            <a:spLocks noChangeShapeType="1"/>
          </p:cNvSpPr>
          <p:nvPr/>
        </p:nvSpPr>
        <p:spPr bwMode="auto">
          <a:xfrm>
            <a:off x="731838" y="2887663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5" name="Line 62"/>
          <p:cNvSpPr>
            <a:spLocks noChangeShapeType="1"/>
          </p:cNvSpPr>
          <p:nvPr/>
        </p:nvSpPr>
        <p:spPr bwMode="auto">
          <a:xfrm>
            <a:off x="8412163" y="2887663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6" name="Line 63"/>
          <p:cNvSpPr>
            <a:spLocks noChangeShapeType="1"/>
          </p:cNvSpPr>
          <p:nvPr/>
        </p:nvSpPr>
        <p:spPr bwMode="auto">
          <a:xfrm>
            <a:off x="731838" y="3222625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7" name="Line 64"/>
          <p:cNvSpPr>
            <a:spLocks noChangeShapeType="1"/>
          </p:cNvSpPr>
          <p:nvPr/>
        </p:nvSpPr>
        <p:spPr bwMode="auto">
          <a:xfrm>
            <a:off x="8412163" y="3222625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8" name="Line 65"/>
          <p:cNvSpPr>
            <a:spLocks noChangeShapeType="1"/>
          </p:cNvSpPr>
          <p:nvPr/>
        </p:nvSpPr>
        <p:spPr bwMode="auto">
          <a:xfrm>
            <a:off x="731838" y="3557588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09" name="Line 66"/>
          <p:cNvSpPr>
            <a:spLocks noChangeShapeType="1"/>
          </p:cNvSpPr>
          <p:nvPr/>
        </p:nvSpPr>
        <p:spPr bwMode="auto">
          <a:xfrm>
            <a:off x="8412163" y="3557588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0" name="Line 67"/>
          <p:cNvSpPr>
            <a:spLocks noChangeShapeType="1"/>
          </p:cNvSpPr>
          <p:nvPr/>
        </p:nvSpPr>
        <p:spPr bwMode="auto">
          <a:xfrm>
            <a:off x="731838" y="3892550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1" name="Line 68"/>
          <p:cNvSpPr>
            <a:spLocks noChangeShapeType="1"/>
          </p:cNvSpPr>
          <p:nvPr/>
        </p:nvSpPr>
        <p:spPr bwMode="auto">
          <a:xfrm>
            <a:off x="8412163" y="3892550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2" name="Line 69"/>
          <p:cNvSpPr>
            <a:spLocks noChangeShapeType="1"/>
          </p:cNvSpPr>
          <p:nvPr/>
        </p:nvSpPr>
        <p:spPr bwMode="auto">
          <a:xfrm>
            <a:off x="731838" y="4227513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3" name="Line 70"/>
          <p:cNvSpPr>
            <a:spLocks noChangeShapeType="1"/>
          </p:cNvSpPr>
          <p:nvPr/>
        </p:nvSpPr>
        <p:spPr bwMode="auto">
          <a:xfrm>
            <a:off x="8412163" y="4227513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4" name="Line 71"/>
          <p:cNvSpPr>
            <a:spLocks noChangeShapeType="1"/>
          </p:cNvSpPr>
          <p:nvPr/>
        </p:nvSpPr>
        <p:spPr bwMode="auto">
          <a:xfrm>
            <a:off x="731838" y="4562475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5" name="Line 72"/>
          <p:cNvSpPr>
            <a:spLocks noChangeShapeType="1"/>
          </p:cNvSpPr>
          <p:nvPr/>
        </p:nvSpPr>
        <p:spPr bwMode="auto">
          <a:xfrm>
            <a:off x="8412163" y="4562475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6" name="Line 73"/>
          <p:cNvSpPr>
            <a:spLocks noChangeShapeType="1"/>
          </p:cNvSpPr>
          <p:nvPr/>
        </p:nvSpPr>
        <p:spPr bwMode="auto">
          <a:xfrm>
            <a:off x="731838" y="4897438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7" name="Line 74"/>
          <p:cNvSpPr>
            <a:spLocks noChangeShapeType="1"/>
          </p:cNvSpPr>
          <p:nvPr/>
        </p:nvSpPr>
        <p:spPr bwMode="auto">
          <a:xfrm>
            <a:off x="8412163" y="4897438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8" name="Line 75"/>
          <p:cNvSpPr>
            <a:spLocks noChangeShapeType="1"/>
          </p:cNvSpPr>
          <p:nvPr/>
        </p:nvSpPr>
        <p:spPr bwMode="auto">
          <a:xfrm>
            <a:off x="731838" y="5232400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19" name="Line 76"/>
          <p:cNvSpPr>
            <a:spLocks noChangeShapeType="1"/>
          </p:cNvSpPr>
          <p:nvPr/>
        </p:nvSpPr>
        <p:spPr bwMode="auto">
          <a:xfrm>
            <a:off x="8412163" y="5232400"/>
            <a:ext cx="0" cy="3349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20" name="Line 77"/>
          <p:cNvSpPr>
            <a:spLocks noChangeShapeType="1"/>
          </p:cNvSpPr>
          <p:nvPr/>
        </p:nvSpPr>
        <p:spPr bwMode="auto">
          <a:xfrm>
            <a:off x="731838" y="5567363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21" name="Line 78"/>
          <p:cNvSpPr>
            <a:spLocks noChangeShapeType="1"/>
          </p:cNvSpPr>
          <p:nvPr/>
        </p:nvSpPr>
        <p:spPr bwMode="auto">
          <a:xfrm>
            <a:off x="8412163" y="5567363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22" name="Line 79"/>
          <p:cNvSpPr>
            <a:spLocks noChangeShapeType="1"/>
          </p:cNvSpPr>
          <p:nvPr/>
        </p:nvSpPr>
        <p:spPr bwMode="auto">
          <a:xfrm>
            <a:off x="731838" y="2217738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23" name="Line 80"/>
          <p:cNvSpPr>
            <a:spLocks noChangeShapeType="1"/>
          </p:cNvSpPr>
          <p:nvPr/>
        </p:nvSpPr>
        <p:spPr bwMode="auto">
          <a:xfrm>
            <a:off x="8412163" y="2217738"/>
            <a:ext cx="0" cy="334962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24" name="Line 82"/>
          <p:cNvSpPr>
            <a:spLocks noChangeShapeType="1"/>
          </p:cNvSpPr>
          <p:nvPr/>
        </p:nvSpPr>
        <p:spPr bwMode="auto">
          <a:xfrm>
            <a:off x="8412163" y="5902325"/>
            <a:ext cx="0" cy="360363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25" name="Line 99"/>
          <p:cNvSpPr>
            <a:spLocks noChangeShapeType="1"/>
          </p:cNvSpPr>
          <p:nvPr/>
        </p:nvSpPr>
        <p:spPr bwMode="auto">
          <a:xfrm>
            <a:off x="6997700" y="858838"/>
            <a:ext cx="1414463" cy="0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426" name="Text Box 100"/>
          <p:cNvSpPr txBox="1">
            <a:spLocks noChangeArrowheads="1"/>
          </p:cNvSpPr>
          <p:nvPr/>
        </p:nvSpPr>
        <p:spPr bwMode="auto">
          <a:xfrm>
            <a:off x="406400" y="76200"/>
            <a:ext cx="8432800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i="1" dirty="0">
                <a:solidFill>
                  <a:srgbClr val="CC0000"/>
                </a:solidFill>
                <a:latin typeface="Arial" charset="0"/>
              </a:rPr>
              <a:t>	</a:t>
            </a:r>
            <a:r>
              <a:rPr lang="en-GB" b="1" dirty="0">
                <a:latin typeface="Arial" charset="0"/>
              </a:rPr>
              <a:t>Example </a:t>
            </a:r>
            <a:r>
              <a:rPr lang="en-GB" b="1" i="1" dirty="0" smtClean="0">
                <a:solidFill>
                  <a:srgbClr val="CC0000"/>
                </a:solidFill>
                <a:latin typeface="Arial" charset="0"/>
              </a:rPr>
              <a:t>        </a:t>
            </a:r>
            <a:r>
              <a:rPr lang="en-GB" b="1" i="1" dirty="0" err="1">
                <a:solidFill>
                  <a:srgbClr val="CC0000"/>
                </a:solidFill>
                <a:latin typeface="Arial" charset="0"/>
              </a:rPr>
              <a:t>Da</a:t>
            </a:r>
            <a:r>
              <a:rPr lang="en-GB" b="1" i="1" dirty="0">
                <a:solidFill>
                  <a:srgbClr val="CC0000"/>
                </a:solidFill>
                <a:latin typeface="Arial" charset="0"/>
              </a:rPr>
              <a:t> Silva plc</a:t>
            </a:r>
            <a:br>
              <a:rPr lang="en-GB" b="1" i="1" dirty="0">
                <a:solidFill>
                  <a:srgbClr val="CC0000"/>
                </a:solidFill>
                <a:latin typeface="Arial" charset="0"/>
              </a:rPr>
            </a:br>
            <a:r>
              <a:rPr lang="en-GB" sz="1800" b="1" dirty="0">
                <a:solidFill>
                  <a:srgbClr val="CC0000"/>
                </a:solidFill>
                <a:latin typeface="Arial" charset="0"/>
              </a:rPr>
              <a:t> 		</a:t>
            </a:r>
            <a:r>
              <a:rPr lang="en-GB" sz="1600" b="1" dirty="0">
                <a:latin typeface="Arial" charset="0"/>
              </a:rPr>
              <a:t>Balance sheet as at 31 December </a:t>
            </a:r>
            <a:r>
              <a:rPr lang="en-GB" sz="1600" b="1" dirty="0" smtClean="0">
                <a:latin typeface="Arial" charset="0"/>
              </a:rPr>
              <a:t>2016</a:t>
            </a:r>
            <a:endParaRPr lang="en-GB" sz="1600" dirty="0">
              <a:latin typeface="Arial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25"/>
          <p:cNvSpPr>
            <a:spLocks noChangeArrowheads="1"/>
          </p:cNvSpPr>
          <p:nvPr/>
        </p:nvSpPr>
        <p:spPr bwMode="auto">
          <a:xfrm>
            <a:off x="6997700" y="1279525"/>
            <a:ext cx="1414463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endParaRPr lang="en-GB" sz="1600" u="sng">
              <a:latin typeface="Arial" charset="0"/>
            </a:endParaRPr>
          </a:p>
        </p:txBody>
      </p:sp>
      <p:sp>
        <p:nvSpPr>
          <p:cNvPr id="16387" name="Rectangle 124"/>
          <p:cNvSpPr>
            <a:spLocks noChangeArrowheads="1"/>
          </p:cNvSpPr>
          <p:nvPr/>
        </p:nvSpPr>
        <p:spPr bwMode="auto">
          <a:xfrm>
            <a:off x="731838" y="1279525"/>
            <a:ext cx="6265862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 b="1">
                <a:latin typeface="Arial" charset="0"/>
              </a:rPr>
              <a:t>Non-current liabilities</a:t>
            </a:r>
          </a:p>
        </p:txBody>
      </p:sp>
      <p:sp>
        <p:nvSpPr>
          <p:cNvPr id="16388" name="Rectangle 123"/>
          <p:cNvSpPr>
            <a:spLocks noChangeArrowheads="1"/>
          </p:cNvSpPr>
          <p:nvPr/>
        </p:nvSpPr>
        <p:spPr bwMode="auto">
          <a:xfrm>
            <a:off x="6997700" y="1624013"/>
            <a:ext cx="1414463" cy="34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100</a:t>
            </a:r>
          </a:p>
        </p:txBody>
      </p:sp>
      <p:sp>
        <p:nvSpPr>
          <p:cNvPr id="16389" name="Rectangle 122"/>
          <p:cNvSpPr>
            <a:spLocks noChangeArrowheads="1"/>
          </p:cNvSpPr>
          <p:nvPr/>
        </p:nvSpPr>
        <p:spPr bwMode="auto">
          <a:xfrm>
            <a:off x="731838" y="1624013"/>
            <a:ext cx="6265862" cy="34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Borrowings</a:t>
            </a:r>
          </a:p>
        </p:txBody>
      </p:sp>
      <p:sp>
        <p:nvSpPr>
          <p:cNvPr id="16390" name="Rectangle 121"/>
          <p:cNvSpPr>
            <a:spLocks noChangeArrowheads="1"/>
          </p:cNvSpPr>
          <p:nvPr/>
        </p:nvSpPr>
        <p:spPr bwMode="auto">
          <a:xfrm>
            <a:off x="6997700" y="1968500"/>
            <a:ext cx="1414463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endParaRPr lang="en-GB" sz="1600" u="sng">
              <a:latin typeface="Arial" charset="0"/>
            </a:endParaRPr>
          </a:p>
        </p:txBody>
      </p:sp>
      <p:sp>
        <p:nvSpPr>
          <p:cNvPr id="16391" name="Rectangle 120"/>
          <p:cNvSpPr>
            <a:spLocks noChangeArrowheads="1"/>
          </p:cNvSpPr>
          <p:nvPr/>
        </p:nvSpPr>
        <p:spPr bwMode="auto">
          <a:xfrm>
            <a:off x="731838" y="1968500"/>
            <a:ext cx="6265862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 b="1">
                <a:latin typeface="Arial" charset="0"/>
              </a:rPr>
              <a:t>Current liabilities</a:t>
            </a:r>
          </a:p>
        </p:txBody>
      </p:sp>
      <p:sp>
        <p:nvSpPr>
          <p:cNvPr id="16392" name="Rectangle 119"/>
          <p:cNvSpPr>
            <a:spLocks noChangeArrowheads="1"/>
          </p:cNvSpPr>
          <p:nvPr/>
        </p:nvSpPr>
        <p:spPr bwMode="auto">
          <a:xfrm>
            <a:off x="6997700" y="2312988"/>
            <a:ext cx="1414463" cy="34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>
                <a:latin typeface="Arial" charset="0"/>
              </a:rPr>
              <a:t>99</a:t>
            </a:r>
            <a:endParaRPr lang="en-US" sz="1600">
              <a:latin typeface="Arial" charset="0"/>
            </a:endParaRPr>
          </a:p>
        </p:txBody>
      </p:sp>
      <p:sp>
        <p:nvSpPr>
          <p:cNvPr id="16393" name="Rectangle 118"/>
          <p:cNvSpPr>
            <a:spLocks noChangeArrowheads="1"/>
          </p:cNvSpPr>
          <p:nvPr/>
        </p:nvSpPr>
        <p:spPr bwMode="auto">
          <a:xfrm>
            <a:off x="731838" y="2312988"/>
            <a:ext cx="6265862" cy="34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Trade payables</a:t>
            </a:r>
          </a:p>
        </p:txBody>
      </p:sp>
      <p:sp>
        <p:nvSpPr>
          <p:cNvPr id="16394" name="Rectangle 117"/>
          <p:cNvSpPr>
            <a:spLocks noChangeArrowheads="1"/>
          </p:cNvSpPr>
          <p:nvPr/>
        </p:nvSpPr>
        <p:spPr bwMode="auto">
          <a:xfrm>
            <a:off x="6997700" y="2657475"/>
            <a:ext cx="1414463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12</a:t>
            </a:r>
          </a:p>
        </p:txBody>
      </p:sp>
      <p:sp>
        <p:nvSpPr>
          <p:cNvPr id="16395" name="Rectangle 116"/>
          <p:cNvSpPr>
            <a:spLocks noChangeArrowheads="1"/>
          </p:cNvSpPr>
          <p:nvPr/>
        </p:nvSpPr>
        <p:spPr bwMode="auto">
          <a:xfrm>
            <a:off x="731838" y="2657475"/>
            <a:ext cx="6265862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>
                <a:latin typeface="Arial" charset="0"/>
              </a:rPr>
              <a:t>Taxation</a:t>
            </a:r>
          </a:p>
        </p:txBody>
      </p:sp>
      <p:sp>
        <p:nvSpPr>
          <p:cNvPr id="16396" name="Rectangle 115"/>
          <p:cNvSpPr>
            <a:spLocks noChangeArrowheads="1"/>
          </p:cNvSpPr>
          <p:nvPr/>
        </p:nvSpPr>
        <p:spPr bwMode="auto">
          <a:xfrm>
            <a:off x="6997700" y="3001963"/>
            <a:ext cx="1414463" cy="34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111</a:t>
            </a:r>
            <a:endParaRPr lang="en-US" sz="1600" u="sng">
              <a:latin typeface="Arial" charset="0"/>
            </a:endParaRPr>
          </a:p>
        </p:txBody>
      </p:sp>
      <p:sp>
        <p:nvSpPr>
          <p:cNvPr id="16397" name="Rectangle 114"/>
          <p:cNvSpPr>
            <a:spLocks noChangeArrowheads="1"/>
          </p:cNvSpPr>
          <p:nvPr/>
        </p:nvSpPr>
        <p:spPr bwMode="auto">
          <a:xfrm>
            <a:off x="731838" y="3001963"/>
            <a:ext cx="6265862" cy="34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600" b="1" i="1">
              <a:latin typeface="Arial" charset="0"/>
            </a:endParaRPr>
          </a:p>
        </p:txBody>
      </p:sp>
      <p:sp>
        <p:nvSpPr>
          <p:cNvPr id="16398" name="Rectangle 113"/>
          <p:cNvSpPr>
            <a:spLocks noChangeArrowheads="1"/>
          </p:cNvSpPr>
          <p:nvPr/>
        </p:nvSpPr>
        <p:spPr bwMode="auto">
          <a:xfrm>
            <a:off x="6997700" y="3346450"/>
            <a:ext cx="1414463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r>
              <a:rPr lang="en-GB" sz="1600" u="sng">
                <a:latin typeface="Arial" charset="0"/>
              </a:rPr>
              <a:t>516</a:t>
            </a:r>
            <a:endParaRPr lang="en-US" sz="1600" u="sng">
              <a:latin typeface="Arial" charset="0"/>
            </a:endParaRPr>
          </a:p>
        </p:txBody>
      </p:sp>
      <p:sp>
        <p:nvSpPr>
          <p:cNvPr id="16399" name="Rectangle 112"/>
          <p:cNvSpPr>
            <a:spLocks noChangeArrowheads="1"/>
          </p:cNvSpPr>
          <p:nvPr/>
        </p:nvSpPr>
        <p:spPr bwMode="auto">
          <a:xfrm>
            <a:off x="731838" y="3346450"/>
            <a:ext cx="6265862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1600" b="1">
                <a:latin typeface="Arial" charset="0"/>
              </a:rPr>
              <a:t>Total equity and liabilities</a:t>
            </a:r>
          </a:p>
        </p:txBody>
      </p:sp>
      <p:sp>
        <p:nvSpPr>
          <p:cNvPr id="16400" name="Rectangle 3"/>
          <p:cNvSpPr>
            <a:spLocks noChangeArrowheads="1"/>
          </p:cNvSpPr>
          <p:nvPr/>
        </p:nvSpPr>
        <p:spPr bwMode="auto">
          <a:xfrm>
            <a:off x="6997700" y="935038"/>
            <a:ext cx="1414463" cy="34448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600" b="1" i="1">
                <a:latin typeface="Arial" charset="0"/>
              </a:rPr>
              <a:t>               £m</a:t>
            </a:r>
            <a:endParaRPr lang="en-US" sz="1600" b="1" i="1">
              <a:latin typeface="Arial" charset="0"/>
            </a:endParaRPr>
          </a:p>
        </p:txBody>
      </p:sp>
      <p:sp>
        <p:nvSpPr>
          <p:cNvPr id="16401" name="Rectangle 4"/>
          <p:cNvSpPr>
            <a:spLocks noChangeArrowheads="1"/>
          </p:cNvSpPr>
          <p:nvPr/>
        </p:nvSpPr>
        <p:spPr bwMode="auto">
          <a:xfrm>
            <a:off x="731838" y="935038"/>
            <a:ext cx="6265862" cy="344487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300" b="1">
              <a:latin typeface="Arial" charset="0"/>
            </a:endParaRPr>
          </a:p>
        </p:txBody>
      </p:sp>
      <p:sp>
        <p:nvSpPr>
          <p:cNvPr id="16402" name="Rectangle 49"/>
          <p:cNvSpPr>
            <a:spLocks noChangeArrowheads="1"/>
          </p:cNvSpPr>
          <p:nvPr/>
        </p:nvSpPr>
        <p:spPr bwMode="auto">
          <a:xfrm>
            <a:off x="6997700" y="3690938"/>
            <a:ext cx="1414463" cy="34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</a:pPr>
            <a:endParaRPr lang="en-GB" sz="1600" b="1">
              <a:latin typeface="Arial" charset="0"/>
            </a:endParaRPr>
          </a:p>
        </p:txBody>
      </p:sp>
      <p:sp>
        <p:nvSpPr>
          <p:cNvPr id="16403" name="Rectangle 50"/>
          <p:cNvSpPr>
            <a:spLocks noChangeArrowheads="1"/>
          </p:cNvSpPr>
          <p:nvPr/>
        </p:nvSpPr>
        <p:spPr bwMode="auto">
          <a:xfrm>
            <a:off x="731838" y="3690938"/>
            <a:ext cx="6265862" cy="34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600" b="1">
              <a:latin typeface="Arial" charset="0"/>
            </a:endParaRPr>
          </a:p>
        </p:txBody>
      </p:sp>
      <p:sp>
        <p:nvSpPr>
          <p:cNvPr id="16404" name="Line 51"/>
          <p:cNvSpPr>
            <a:spLocks noChangeShapeType="1"/>
          </p:cNvSpPr>
          <p:nvPr/>
        </p:nvSpPr>
        <p:spPr bwMode="auto">
          <a:xfrm>
            <a:off x="731838" y="935038"/>
            <a:ext cx="6265862" cy="0"/>
          </a:xfrm>
          <a:prstGeom prst="line">
            <a:avLst/>
          </a:prstGeom>
          <a:noFill/>
          <a:ln w="12700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6405" name="Line 53"/>
          <p:cNvSpPr>
            <a:spLocks noChangeShapeType="1"/>
          </p:cNvSpPr>
          <p:nvPr/>
        </p:nvSpPr>
        <p:spPr bwMode="auto">
          <a:xfrm>
            <a:off x="731838" y="935038"/>
            <a:ext cx="0" cy="310038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6406" name="Line 54"/>
          <p:cNvSpPr>
            <a:spLocks noChangeShapeType="1"/>
          </p:cNvSpPr>
          <p:nvPr/>
        </p:nvSpPr>
        <p:spPr bwMode="auto">
          <a:xfrm>
            <a:off x="8412163" y="935038"/>
            <a:ext cx="0" cy="3100387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6407" name="Line 99"/>
          <p:cNvSpPr>
            <a:spLocks noChangeShapeType="1"/>
          </p:cNvSpPr>
          <p:nvPr/>
        </p:nvSpPr>
        <p:spPr bwMode="auto">
          <a:xfrm>
            <a:off x="6997700" y="935038"/>
            <a:ext cx="1414463" cy="0"/>
          </a:xfrm>
          <a:prstGeom prst="line">
            <a:avLst/>
          </a:prstGeom>
          <a:noFill/>
          <a:ln w="28575" cap="sq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6408" name="Rectangle 127"/>
          <p:cNvSpPr>
            <a:spLocks noChangeArrowheads="1"/>
          </p:cNvSpPr>
          <p:nvPr/>
        </p:nvSpPr>
        <p:spPr bwMode="auto">
          <a:xfrm>
            <a:off x="6997700" y="3771900"/>
            <a:ext cx="1414463" cy="344488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</a:pPr>
            <a:r>
              <a:rPr lang="en-GB" sz="1600" b="1" i="1">
                <a:latin typeface="Arial" charset="0"/>
              </a:rPr>
              <a:t>               </a:t>
            </a:r>
            <a:endParaRPr lang="en-US" sz="1600" b="1" i="1">
              <a:latin typeface="Arial" charset="0"/>
            </a:endParaRPr>
          </a:p>
        </p:txBody>
      </p:sp>
      <p:sp>
        <p:nvSpPr>
          <p:cNvPr id="16409" name="Rectangle 128"/>
          <p:cNvSpPr>
            <a:spLocks noChangeArrowheads="1"/>
          </p:cNvSpPr>
          <p:nvPr/>
        </p:nvSpPr>
        <p:spPr bwMode="auto">
          <a:xfrm>
            <a:off x="731838" y="3771900"/>
            <a:ext cx="6265862" cy="344488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endParaRPr lang="en-GB" sz="1300" b="1">
              <a:latin typeface="Arial" charset="0"/>
            </a:endParaRPr>
          </a:p>
        </p:txBody>
      </p:sp>
      <p:sp>
        <p:nvSpPr>
          <p:cNvPr id="16410" name="Text Box 130"/>
          <p:cNvSpPr txBox="1">
            <a:spLocks noChangeArrowheads="1"/>
          </p:cNvSpPr>
          <p:nvPr/>
        </p:nvSpPr>
        <p:spPr bwMode="auto">
          <a:xfrm>
            <a:off x="406400" y="76200"/>
            <a:ext cx="8432800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i="1" dirty="0">
                <a:solidFill>
                  <a:srgbClr val="CC0000"/>
                </a:solidFill>
                <a:latin typeface="Arial" charset="0"/>
              </a:rPr>
              <a:t>	</a:t>
            </a:r>
            <a:r>
              <a:rPr lang="en-GB" b="1" dirty="0">
                <a:latin typeface="Arial" charset="0"/>
              </a:rPr>
              <a:t>Example </a:t>
            </a:r>
            <a:r>
              <a:rPr lang="en-GB" b="1" i="1" dirty="0" smtClean="0">
                <a:solidFill>
                  <a:srgbClr val="CC0000"/>
                </a:solidFill>
                <a:latin typeface="Arial" charset="0"/>
              </a:rPr>
              <a:t>         </a:t>
            </a:r>
            <a:r>
              <a:rPr lang="en-GB" b="1" i="1" dirty="0" err="1">
                <a:solidFill>
                  <a:srgbClr val="CC0000"/>
                </a:solidFill>
                <a:latin typeface="Arial" charset="0"/>
              </a:rPr>
              <a:t>Da</a:t>
            </a:r>
            <a:r>
              <a:rPr lang="en-GB" b="1" i="1" dirty="0">
                <a:solidFill>
                  <a:srgbClr val="CC0000"/>
                </a:solidFill>
                <a:latin typeface="Arial" charset="0"/>
              </a:rPr>
              <a:t> Silva plc</a:t>
            </a:r>
            <a:r>
              <a:rPr lang="en-GB" b="1" dirty="0">
                <a:solidFill>
                  <a:srgbClr val="CC0000"/>
                </a:solidFill>
                <a:latin typeface="Arial" charset="0"/>
              </a:rPr>
              <a:t> (Continued)</a:t>
            </a:r>
            <a:r>
              <a:rPr lang="en-GB" b="1" i="1" dirty="0">
                <a:solidFill>
                  <a:srgbClr val="CC0000"/>
                </a:solidFill>
                <a:latin typeface="Arial" charset="0"/>
              </a:rPr>
              <a:t/>
            </a:r>
            <a:br>
              <a:rPr lang="en-GB" b="1" i="1" dirty="0">
                <a:solidFill>
                  <a:srgbClr val="CC0000"/>
                </a:solidFill>
                <a:latin typeface="Arial" charset="0"/>
              </a:rPr>
            </a:br>
            <a:r>
              <a:rPr lang="en-GB" sz="1800" b="1" i="1" dirty="0">
                <a:solidFill>
                  <a:srgbClr val="CC0000"/>
                </a:solidFill>
                <a:latin typeface="Arial" charset="0"/>
              </a:rPr>
              <a:t> </a:t>
            </a:r>
            <a:r>
              <a:rPr lang="en-GB" sz="1800" b="1" dirty="0">
                <a:solidFill>
                  <a:srgbClr val="CC0000"/>
                </a:solidFill>
                <a:latin typeface="Arial" charset="0"/>
              </a:rPr>
              <a:t> 		</a:t>
            </a:r>
            <a:r>
              <a:rPr lang="en-GB" sz="1600" b="1" dirty="0">
                <a:latin typeface="Arial" charset="0"/>
              </a:rPr>
              <a:t>Balance sheet as at 31 December </a:t>
            </a:r>
            <a:r>
              <a:rPr lang="en-GB" sz="1600" b="1" dirty="0" smtClean="0">
                <a:latin typeface="Arial" charset="0"/>
              </a:rPr>
              <a:t>2016</a:t>
            </a:r>
            <a:endParaRPr lang="en-GB" sz="1600" dirty="0">
              <a:latin typeface="Arial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4"/>
          <p:cNvSpPr txBox="1">
            <a:spLocks noChangeArrowheads="1"/>
          </p:cNvSpPr>
          <p:nvPr/>
        </p:nvSpPr>
        <p:spPr bwMode="auto">
          <a:xfrm>
            <a:off x="1023938" y="266700"/>
            <a:ext cx="7105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Accounting standards</a:t>
            </a:r>
          </a:p>
        </p:txBody>
      </p:sp>
      <p:grpSp>
        <p:nvGrpSpPr>
          <p:cNvPr id="17411" name="Group 21"/>
          <p:cNvGrpSpPr>
            <a:grpSpLocks/>
          </p:cNvGrpSpPr>
          <p:nvPr/>
        </p:nvGrpSpPr>
        <p:grpSpPr bwMode="auto">
          <a:xfrm>
            <a:off x="1614488" y="1063625"/>
            <a:ext cx="5926137" cy="5268913"/>
            <a:chOff x="1005" y="464"/>
            <a:chExt cx="3733" cy="3319"/>
          </a:xfrm>
        </p:grpSpPr>
        <p:sp>
          <p:nvSpPr>
            <p:cNvPr id="17412" name="AutoShape 19"/>
            <p:cNvSpPr>
              <a:spLocks noChangeArrowheads="1"/>
            </p:cNvSpPr>
            <p:nvPr/>
          </p:nvSpPr>
          <p:spPr bwMode="auto">
            <a:xfrm>
              <a:off x="1132" y="464"/>
              <a:ext cx="3604" cy="3205"/>
            </a:xfrm>
            <a:prstGeom prst="roundRect">
              <a:avLst>
                <a:gd name="adj" fmla="val 7519"/>
              </a:avLst>
            </a:prstGeom>
            <a:solidFill>
              <a:srgbClr val="DBBD95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13" name="AutoShape 6"/>
            <p:cNvSpPr>
              <a:spLocks noChangeArrowheads="1"/>
            </p:cNvSpPr>
            <p:nvPr/>
          </p:nvSpPr>
          <p:spPr bwMode="auto">
            <a:xfrm>
              <a:off x="1733" y="1078"/>
              <a:ext cx="3004" cy="539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14" name="AutoShape 7"/>
            <p:cNvSpPr>
              <a:spLocks noChangeArrowheads="1"/>
            </p:cNvSpPr>
            <p:nvPr/>
          </p:nvSpPr>
          <p:spPr bwMode="auto">
            <a:xfrm>
              <a:off x="1734" y="1796"/>
              <a:ext cx="3004" cy="539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15" name="Text Box 8"/>
            <p:cNvSpPr txBox="1">
              <a:spLocks noChangeArrowheads="1"/>
            </p:cNvSpPr>
            <p:nvPr/>
          </p:nvSpPr>
          <p:spPr bwMode="auto">
            <a:xfrm>
              <a:off x="1734" y="1894"/>
              <a:ext cx="2899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how information should be presented;</a:t>
              </a:r>
            </a:p>
          </p:txBody>
        </p:sp>
        <p:sp>
          <p:nvSpPr>
            <p:cNvPr id="17416" name="AutoShape 9"/>
            <p:cNvSpPr>
              <a:spLocks noChangeArrowheads="1"/>
            </p:cNvSpPr>
            <p:nvPr/>
          </p:nvSpPr>
          <p:spPr bwMode="auto">
            <a:xfrm>
              <a:off x="1734" y="2515"/>
              <a:ext cx="3004" cy="538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17" name="Text Box 10"/>
            <p:cNvSpPr txBox="1">
              <a:spLocks noChangeArrowheads="1"/>
            </p:cNvSpPr>
            <p:nvPr/>
          </p:nvSpPr>
          <p:spPr bwMode="auto">
            <a:xfrm>
              <a:off x="1671" y="2703"/>
              <a:ext cx="305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how assets should be valued;</a:t>
              </a:r>
            </a:p>
          </p:txBody>
        </p:sp>
        <p:sp>
          <p:nvSpPr>
            <p:cNvPr id="17418" name="Text Box 11"/>
            <p:cNvSpPr txBox="1">
              <a:spLocks noChangeArrowheads="1"/>
            </p:cNvSpPr>
            <p:nvPr/>
          </p:nvSpPr>
          <p:spPr bwMode="auto">
            <a:xfrm>
              <a:off x="1895" y="1194"/>
              <a:ext cx="2582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what information should be disclosed;</a:t>
              </a:r>
            </a:p>
          </p:txBody>
        </p:sp>
        <p:sp>
          <p:nvSpPr>
            <p:cNvPr id="17419" name="AutoShape 12"/>
            <p:cNvSpPr>
              <a:spLocks noChangeArrowheads="1"/>
            </p:cNvSpPr>
            <p:nvPr/>
          </p:nvSpPr>
          <p:spPr bwMode="auto">
            <a:xfrm>
              <a:off x="1729" y="3245"/>
              <a:ext cx="3003" cy="538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20" name="Text Box 13"/>
            <p:cNvSpPr txBox="1">
              <a:spLocks noChangeArrowheads="1"/>
            </p:cNvSpPr>
            <p:nvPr/>
          </p:nvSpPr>
          <p:spPr bwMode="auto">
            <a:xfrm>
              <a:off x="1677" y="3431"/>
              <a:ext cx="305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how profit should be measured.</a:t>
              </a:r>
            </a:p>
          </p:txBody>
        </p:sp>
        <p:sp>
          <p:nvSpPr>
            <p:cNvPr id="17421" name="AutoShape 14"/>
            <p:cNvSpPr>
              <a:spLocks noChangeArrowheads="1"/>
            </p:cNvSpPr>
            <p:nvPr/>
          </p:nvSpPr>
          <p:spPr bwMode="auto">
            <a:xfrm>
              <a:off x="1006" y="1074"/>
              <a:ext cx="539" cy="539"/>
            </a:xfrm>
            <a:prstGeom prst="cube">
              <a:avLst>
                <a:gd name="adj" fmla="val 2034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22" name="AutoShape 15"/>
            <p:cNvSpPr>
              <a:spLocks noChangeArrowheads="1"/>
            </p:cNvSpPr>
            <p:nvPr/>
          </p:nvSpPr>
          <p:spPr bwMode="auto">
            <a:xfrm>
              <a:off x="1005" y="1796"/>
              <a:ext cx="539" cy="539"/>
            </a:xfrm>
            <a:prstGeom prst="cube">
              <a:avLst>
                <a:gd name="adj" fmla="val 2034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23" name="AutoShape 16"/>
            <p:cNvSpPr>
              <a:spLocks noChangeArrowheads="1"/>
            </p:cNvSpPr>
            <p:nvPr/>
          </p:nvSpPr>
          <p:spPr bwMode="auto">
            <a:xfrm>
              <a:off x="1005" y="2517"/>
              <a:ext cx="539" cy="539"/>
            </a:xfrm>
            <a:prstGeom prst="cube">
              <a:avLst>
                <a:gd name="adj" fmla="val 2034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24" name="AutoShape 17"/>
            <p:cNvSpPr>
              <a:spLocks noChangeArrowheads="1"/>
            </p:cNvSpPr>
            <p:nvPr/>
          </p:nvSpPr>
          <p:spPr bwMode="auto">
            <a:xfrm>
              <a:off x="1005" y="3240"/>
              <a:ext cx="539" cy="539"/>
            </a:xfrm>
            <a:prstGeom prst="cube">
              <a:avLst>
                <a:gd name="adj" fmla="val 2034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25" name="Text Box 20"/>
            <p:cNvSpPr txBox="1">
              <a:spLocks noChangeArrowheads="1"/>
            </p:cNvSpPr>
            <p:nvPr/>
          </p:nvSpPr>
          <p:spPr bwMode="auto">
            <a:xfrm>
              <a:off x="2238" y="538"/>
              <a:ext cx="236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2000" b="1" i="1">
                  <a:solidFill>
                    <a:srgbClr val="CC0000"/>
                  </a:solidFill>
                  <a:latin typeface="Arial" charset="0"/>
                </a:rPr>
                <a:t>Deal with issues such as:</a:t>
              </a:r>
              <a:endParaRPr lang="en-US" sz="2000" b="1" i="1">
                <a:solidFill>
                  <a:srgbClr val="CC0000"/>
                </a:solidFill>
                <a:latin typeface="Arial" charset="0"/>
              </a:endParaRPr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4" name="Group 18"/>
          <p:cNvGrpSpPr>
            <a:grpSpLocks/>
          </p:cNvGrpSpPr>
          <p:nvPr/>
        </p:nvGrpSpPr>
        <p:grpSpPr bwMode="auto">
          <a:xfrm>
            <a:off x="1312863" y="1866900"/>
            <a:ext cx="6500812" cy="4056063"/>
            <a:chOff x="859" y="976"/>
            <a:chExt cx="4095" cy="2555"/>
          </a:xfrm>
        </p:grpSpPr>
        <p:grpSp>
          <p:nvGrpSpPr>
            <p:cNvPr id="18436" name="Group 3"/>
            <p:cNvGrpSpPr>
              <a:grpSpLocks/>
            </p:cNvGrpSpPr>
            <p:nvPr/>
          </p:nvGrpSpPr>
          <p:grpSpPr bwMode="auto">
            <a:xfrm>
              <a:off x="859" y="980"/>
              <a:ext cx="1074" cy="1352"/>
              <a:chOff x="2420" y="1187"/>
              <a:chExt cx="787" cy="1145"/>
            </a:xfrm>
          </p:grpSpPr>
          <p:sp>
            <p:nvSpPr>
              <p:cNvPr id="18446" name="AutoShape 4"/>
              <p:cNvSpPr>
                <a:spLocks noChangeArrowheads="1"/>
              </p:cNvSpPr>
              <p:nvPr/>
            </p:nvSpPr>
            <p:spPr bwMode="auto">
              <a:xfrm>
                <a:off x="2420" y="1187"/>
                <a:ext cx="787" cy="1145"/>
              </a:xfrm>
              <a:prstGeom prst="cube">
                <a:avLst>
                  <a:gd name="adj" fmla="val 12579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47" name="Text Box 5"/>
              <p:cNvSpPr txBox="1">
                <a:spLocks noChangeArrowheads="1"/>
              </p:cNvSpPr>
              <p:nvPr/>
            </p:nvSpPr>
            <p:spPr bwMode="auto">
              <a:xfrm>
                <a:off x="2446" y="1576"/>
                <a:ext cx="672" cy="37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>
                    <a:latin typeface="Arial" charset="0"/>
                  </a:rPr>
                  <a:t>Company law</a:t>
                </a:r>
              </a:p>
            </p:txBody>
          </p:sp>
        </p:grpSp>
        <p:sp>
          <p:nvSpPr>
            <p:cNvPr id="18437" name="AutoShape 7"/>
            <p:cNvSpPr>
              <a:spLocks noChangeArrowheads="1"/>
            </p:cNvSpPr>
            <p:nvPr/>
          </p:nvSpPr>
          <p:spPr bwMode="auto">
            <a:xfrm>
              <a:off x="3720" y="987"/>
              <a:ext cx="1234" cy="1352"/>
            </a:xfrm>
            <a:prstGeom prst="cube">
              <a:avLst>
                <a:gd name="adj" fmla="val 1257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38" name="Text Box 8"/>
            <p:cNvSpPr txBox="1">
              <a:spLocks noChangeArrowheads="1"/>
            </p:cNvSpPr>
            <p:nvPr/>
          </p:nvSpPr>
          <p:spPr bwMode="auto">
            <a:xfrm>
              <a:off x="3720" y="1370"/>
              <a:ext cx="1110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International financial reporting</a:t>
              </a:r>
              <a:br>
                <a:rPr lang="en-GB" sz="2000" b="1">
                  <a:latin typeface="Arial" charset="0"/>
                </a:rPr>
              </a:br>
              <a:r>
                <a:rPr lang="en-GB" sz="2000" b="1">
                  <a:latin typeface="Arial" charset="0"/>
                </a:rPr>
                <a:t>standards</a:t>
              </a:r>
            </a:p>
          </p:txBody>
        </p:sp>
        <p:sp>
          <p:nvSpPr>
            <p:cNvPr id="18439" name="AutoShape 9"/>
            <p:cNvSpPr>
              <a:spLocks noChangeArrowheads="1"/>
            </p:cNvSpPr>
            <p:nvPr/>
          </p:nvSpPr>
          <p:spPr bwMode="auto">
            <a:xfrm>
              <a:off x="2274" y="976"/>
              <a:ext cx="1074" cy="1352"/>
            </a:xfrm>
            <a:prstGeom prst="cube">
              <a:avLst>
                <a:gd name="adj" fmla="val 12579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0" name="Text Box 10"/>
            <p:cNvSpPr txBox="1">
              <a:spLocks noChangeArrowheads="1"/>
            </p:cNvSpPr>
            <p:nvPr/>
          </p:nvSpPr>
          <p:spPr bwMode="auto">
            <a:xfrm>
              <a:off x="2261" y="1347"/>
              <a:ext cx="994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solidFill>
                    <a:srgbClr val="FFCC99"/>
                  </a:solidFill>
                  <a:latin typeface="Arial" charset="0"/>
                </a:rPr>
                <a:t>External accounting rules</a:t>
              </a:r>
            </a:p>
          </p:txBody>
        </p:sp>
        <p:sp>
          <p:nvSpPr>
            <p:cNvPr id="18441" name="AutoShape 11"/>
            <p:cNvSpPr>
              <a:spLocks noChangeArrowheads="1"/>
            </p:cNvSpPr>
            <p:nvPr/>
          </p:nvSpPr>
          <p:spPr bwMode="auto">
            <a:xfrm>
              <a:off x="1803" y="2622"/>
              <a:ext cx="1923" cy="909"/>
            </a:xfrm>
            <a:prstGeom prst="cube">
              <a:avLst>
                <a:gd name="adj" fmla="val 1259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2" name="Text Box 12"/>
            <p:cNvSpPr txBox="1">
              <a:spLocks noChangeArrowheads="1"/>
            </p:cNvSpPr>
            <p:nvPr/>
          </p:nvSpPr>
          <p:spPr bwMode="auto">
            <a:xfrm>
              <a:off x="1784" y="2900"/>
              <a:ext cx="18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Stock Exchange rules imposed by FSA</a:t>
              </a:r>
            </a:p>
          </p:txBody>
        </p:sp>
        <p:sp>
          <p:nvSpPr>
            <p:cNvPr id="18443" name="AutoShape 13"/>
            <p:cNvSpPr>
              <a:spLocks noChangeArrowheads="1"/>
            </p:cNvSpPr>
            <p:nvPr/>
          </p:nvSpPr>
          <p:spPr bwMode="auto">
            <a:xfrm rot="5400000">
              <a:off x="2587" y="2303"/>
              <a:ext cx="366" cy="402"/>
            </a:xfrm>
            <a:prstGeom prst="leftArrow">
              <a:avLst>
                <a:gd name="adj1" fmla="val 51194"/>
                <a:gd name="adj2" fmla="val 28153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4" name="AutoShape 14"/>
            <p:cNvSpPr>
              <a:spLocks noChangeArrowheads="1"/>
            </p:cNvSpPr>
            <p:nvPr/>
          </p:nvSpPr>
          <p:spPr bwMode="auto">
            <a:xfrm rot="10800000">
              <a:off x="1854" y="1504"/>
              <a:ext cx="421" cy="349"/>
            </a:xfrm>
            <a:prstGeom prst="leftArrow">
              <a:avLst>
                <a:gd name="adj1" fmla="val 51194"/>
                <a:gd name="adj2" fmla="val 3396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5" name="AutoShape 15"/>
            <p:cNvSpPr>
              <a:spLocks noChangeArrowheads="1"/>
            </p:cNvSpPr>
            <p:nvPr/>
          </p:nvSpPr>
          <p:spPr bwMode="auto">
            <a:xfrm rot="10800000" flipH="1">
              <a:off x="3296" y="1500"/>
              <a:ext cx="427" cy="349"/>
            </a:xfrm>
            <a:prstGeom prst="leftArrow">
              <a:avLst>
                <a:gd name="adj1" fmla="val 51194"/>
                <a:gd name="adj2" fmla="val 34445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8435" name="Text Box 16"/>
          <p:cNvSpPr txBox="1">
            <a:spLocks noChangeArrowheads="1"/>
          </p:cNvSpPr>
          <p:nvPr/>
        </p:nvSpPr>
        <p:spPr bwMode="auto">
          <a:xfrm>
            <a:off x="187325" y="152400"/>
            <a:ext cx="877252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Sources of external accounting regulations for a UK public limited company listed on the London Stock Exchange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458788" y="190500"/>
            <a:ext cx="82296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 The relationship between the shareholders, the directors and the auditors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19459" name="Group 34"/>
          <p:cNvGrpSpPr>
            <a:grpSpLocks/>
          </p:cNvGrpSpPr>
          <p:nvPr/>
        </p:nvGrpSpPr>
        <p:grpSpPr bwMode="auto">
          <a:xfrm>
            <a:off x="1543050" y="1347788"/>
            <a:ext cx="6040438" cy="4181475"/>
            <a:chOff x="888" y="816"/>
            <a:chExt cx="3805" cy="2634"/>
          </a:xfrm>
        </p:grpSpPr>
        <p:sp>
          <p:nvSpPr>
            <p:cNvPr id="19460" name="AutoShape 5"/>
            <p:cNvSpPr>
              <a:spLocks noChangeArrowheads="1"/>
            </p:cNvSpPr>
            <p:nvPr/>
          </p:nvSpPr>
          <p:spPr bwMode="auto">
            <a:xfrm>
              <a:off x="2576" y="2955"/>
              <a:ext cx="568" cy="289"/>
            </a:xfrm>
            <a:prstGeom prst="roundRect">
              <a:avLst>
                <a:gd name="adj" fmla="val 16667"/>
              </a:avLst>
            </a:prstGeom>
            <a:solidFill>
              <a:srgbClr val="E4CEB0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1" name="Text Box 6"/>
            <p:cNvSpPr txBox="1">
              <a:spLocks noChangeArrowheads="1"/>
            </p:cNvSpPr>
            <p:nvPr/>
          </p:nvSpPr>
          <p:spPr bwMode="auto">
            <a:xfrm>
              <a:off x="2598" y="2966"/>
              <a:ext cx="526" cy="231"/>
            </a:xfrm>
            <a:prstGeom prst="rect">
              <a:avLst/>
            </a:prstGeom>
            <a:solidFill>
              <a:srgbClr val="E4CEB0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Elect</a:t>
              </a:r>
            </a:p>
          </p:txBody>
        </p:sp>
        <p:sp>
          <p:nvSpPr>
            <p:cNvPr id="19462" name="AutoShape 8"/>
            <p:cNvSpPr>
              <a:spLocks noChangeArrowheads="1"/>
            </p:cNvSpPr>
            <p:nvPr/>
          </p:nvSpPr>
          <p:spPr bwMode="auto">
            <a:xfrm>
              <a:off x="2574" y="2468"/>
              <a:ext cx="577" cy="303"/>
            </a:xfrm>
            <a:prstGeom prst="roundRect">
              <a:avLst>
                <a:gd name="adj" fmla="val 16667"/>
              </a:avLst>
            </a:prstGeom>
            <a:solidFill>
              <a:srgbClr val="E4CEB0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3" name="Text Box 9"/>
            <p:cNvSpPr txBox="1">
              <a:spLocks noChangeArrowheads="1"/>
            </p:cNvSpPr>
            <p:nvPr/>
          </p:nvSpPr>
          <p:spPr bwMode="auto">
            <a:xfrm>
              <a:off x="2569" y="2481"/>
              <a:ext cx="592" cy="231"/>
            </a:xfrm>
            <a:prstGeom prst="rect">
              <a:avLst/>
            </a:prstGeom>
            <a:solidFill>
              <a:srgbClr val="E4CEB0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Report</a:t>
              </a:r>
            </a:p>
          </p:txBody>
        </p:sp>
        <p:sp>
          <p:nvSpPr>
            <p:cNvPr id="19464" name="AutoShape 10"/>
            <p:cNvSpPr>
              <a:spLocks noChangeArrowheads="1"/>
            </p:cNvSpPr>
            <p:nvPr/>
          </p:nvSpPr>
          <p:spPr bwMode="auto">
            <a:xfrm>
              <a:off x="949" y="2102"/>
              <a:ext cx="601" cy="276"/>
            </a:xfrm>
            <a:prstGeom prst="roundRect">
              <a:avLst>
                <a:gd name="adj" fmla="val 16667"/>
              </a:avLst>
            </a:prstGeom>
            <a:solidFill>
              <a:srgbClr val="E4CEB0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5" name="Text Box 11"/>
            <p:cNvSpPr txBox="1">
              <a:spLocks noChangeArrowheads="1"/>
            </p:cNvSpPr>
            <p:nvPr/>
          </p:nvSpPr>
          <p:spPr bwMode="auto">
            <a:xfrm>
              <a:off x="888" y="2118"/>
              <a:ext cx="580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Elect</a:t>
              </a:r>
            </a:p>
          </p:txBody>
        </p:sp>
        <p:sp>
          <p:nvSpPr>
            <p:cNvPr id="19466" name="AutoShape 13"/>
            <p:cNvSpPr>
              <a:spLocks noChangeArrowheads="1"/>
            </p:cNvSpPr>
            <p:nvPr/>
          </p:nvSpPr>
          <p:spPr bwMode="auto">
            <a:xfrm>
              <a:off x="2988" y="1957"/>
              <a:ext cx="627" cy="277"/>
            </a:xfrm>
            <a:prstGeom prst="roundRect">
              <a:avLst>
                <a:gd name="adj" fmla="val 16667"/>
              </a:avLst>
            </a:prstGeom>
            <a:solidFill>
              <a:srgbClr val="E4CEB0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7" name="Text Box 14"/>
            <p:cNvSpPr txBox="1">
              <a:spLocks noChangeArrowheads="1"/>
            </p:cNvSpPr>
            <p:nvPr/>
          </p:nvSpPr>
          <p:spPr bwMode="auto">
            <a:xfrm>
              <a:off x="3001" y="1961"/>
              <a:ext cx="67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Review</a:t>
              </a:r>
            </a:p>
          </p:txBody>
        </p:sp>
        <p:sp>
          <p:nvSpPr>
            <p:cNvPr id="19468" name="AutoShape 15"/>
            <p:cNvSpPr>
              <a:spLocks noChangeArrowheads="1"/>
            </p:cNvSpPr>
            <p:nvPr/>
          </p:nvSpPr>
          <p:spPr bwMode="auto">
            <a:xfrm rot="2164893">
              <a:off x="2551" y="2129"/>
              <a:ext cx="1167" cy="370"/>
            </a:xfrm>
            <a:prstGeom prst="leftArrow">
              <a:avLst>
                <a:gd name="adj1" fmla="val 50000"/>
                <a:gd name="adj2" fmla="val 3771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9" name="AutoShape 17"/>
            <p:cNvSpPr>
              <a:spLocks noChangeArrowheads="1"/>
            </p:cNvSpPr>
            <p:nvPr/>
          </p:nvSpPr>
          <p:spPr bwMode="auto">
            <a:xfrm>
              <a:off x="1911" y="1804"/>
              <a:ext cx="728" cy="286"/>
            </a:xfrm>
            <a:prstGeom prst="roundRect">
              <a:avLst>
                <a:gd name="adj" fmla="val 16667"/>
              </a:avLst>
            </a:prstGeom>
            <a:solidFill>
              <a:srgbClr val="E4CEB0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0" name="Text Box 18"/>
            <p:cNvSpPr txBox="1">
              <a:spLocks noChangeArrowheads="1"/>
            </p:cNvSpPr>
            <p:nvPr/>
          </p:nvSpPr>
          <p:spPr bwMode="auto">
            <a:xfrm>
              <a:off x="1908" y="1821"/>
              <a:ext cx="775" cy="2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Account</a:t>
              </a:r>
            </a:p>
          </p:txBody>
        </p:sp>
        <p:sp>
          <p:nvSpPr>
            <p:cNvPr id="19471" name="AutoShape 20"/>
            <p:cNvSpPr>
              <a:spLocks noChangeArrowheads="1"/>
            </p:cNvSpPr>
            <p:nvPr/>
          </p:nvSpPr>
          <p:spPr bwMode="auto">
            <a:xfrm>
              <a:off x="1232" y="2531"/>
              <a:ext cx="1238" cy="911"/>
            </a:xfrm>
            <a:prstGeom prst="cube">
              <a:avLst>
                <a:gd name="adj" fmla="val 1347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2" name="Text Box 21"/>
            <p:cNvSpPr txBox="1">
              <a:spLocks noChangeArrowheads="1"/>
            </p:cNvSpPr>
            <p:nvPr/>
          </p:nvSpPr>
          <p:spPr bwMode="auto">
            <a:xfrm>
              <a:off x="1183" y="2884"/>
              <a:ext cx="1195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Shareholders</a:t>
              </a:r>
            </a:p>
          </p:txBody>
        </p:sp>
        <p:sp>
          <p:nvSpPr>
            <p:cNvPr id="19473" name="AutoShape 22"/>
            <p:cNvSpPr>
              <a:spLocks noChangeArrowheads="1"/>
            </p:cNvSpPr>
            <p:nvPr/>
          </p:nvSpPr>
          <p:spPr bwMode="auto">
            <a:xfrm>
              <a:off x="3446" y="2529"/>
              <a:ext cx="1247" cy="910"/>
            </a:xfrm>
            <a:prstGeom prst="cube">
              <a:avLst>
                <a:gd name="adj" fmla="val 14181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4" name="Text Box 23"/>
            <p:cNvSpPr txBox="1">
              <a:spLocks noChangeArrowheads="1"/>
            </p:cNvSpPr>
            <p:nvPr/>
          </p:nvSpPr>
          <p:spPr bwMode="auto">
            <a:xfrm>
              <a:off x="3494" y="2898"/>
              <a:ext cx="1006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Auditors</a:t>
              </a:r>
            </a:p>
          </p:txBody>
        </p:sp>
        <p:sp>
          <p:nvSpPr>
            <p:cNvPr id="19475" name="AutoShape 24"/>
            <p:cNvSpPr>
              <a:spLocks noChangeArrowheads="1"/>
            </p:cNvSpPr>
            <p:nvPr/>
          </p:nvSpPr>
          <p:spPr bwMode="auto">
            <a:xfrm>
              <a:off x="2411" y="2656"/>
              <a:ext cx="1037" cy="327"/>
            </a:xfrm>
            <a:prstGeom prst="leftArrow">
              <a:avLst>
                <a:gd name="adj1" fmla="val 55361"/>
                <a:gd name="adj2" fmla="val 38995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6" name="AutoShape 25"/>
            <p:cNvSpPr>
              <a:spLocks noChangeArrowheads="1"/>
            </p:cNvSpPr>
            <p:nvPr/>
          </p:nvSpPr>
          <p:spPr bwMode="auto">
            <a:xfrm flipH="1">
              <a:off x="2411" y="3123"/>
              <a:ext cx="1037" cy="327"/>
            </a:xfrm>
            <a:prstGeom prst="leftArrow">
              <a:avLst>
                <a:gd name="adj1" fmla="val 55361"/>
                <a:gd name="adj2" fmla="val 38995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7" name="AutoShape 27"/>
            <p:cNvSpPr>
              <a:spLocks noChangeArrowheads="1"/>
            </p:cNvSpPr>
            <p:nvPr/>
          </p:nvSpPr>
          <p:spPr bwMode="auto">
            <a:xfrm>
              <a:off x="1230" y="816"/>
              <a:ext cx="1237" cy="912"/>
            </a:xfrm>
            <a:prstGeom prst="cube">
              <a:avLst>
                <a:gd name="adj" fmla="val 1347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8" name="Text Box 28"/>
            <p:cNvSpPr txBox="1">
              <a:spLocks noChangeArrowheads="1"/>
            </p:cNvSpPr>
            <p:nvPr/>
          </p:nvSpPr>
          <p:spPr bwMode="auto">
            <a:xfrm>
              <a:off x="1237" y="1169"/>
              <a:ext cx="112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Directors</a:t>
              </a:r>
            </a:p>
          </p:txBody>
        </p:sp>
        <p:sp>
          <p:nvSpPr>
            <p:cNvPr id="19479" name="AutoShape 29"/>
            <p:cNvSpPr>
              <a:spLocks noChangeArrowheads="1"/>
            </p:cNvSpPr>
            <p:nvPr/>
          </p:nvSpPr>
          <p:spPr bwMode="auto">
            <a:xfrm rot="5400000" flipH="1" flipV="1">
              <a:off x="1434" y="2002"/>
              <a:ext cx="872" cy="326"/>
            </a:xfrm>
            <a:prstGeom prst="leftArrow">
              <a:avLst>
                <a:gd name="adj1" fmla="val 61315"/>
                <a:gd name="adj2" fmla="val 3925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0" name="AutoShape 30"/>
            <p:cNvSpPr>
              <a:spLocks noChangeArrowheads="1"/>
            </p:cNvSpPr>
            <p:nvPr/>
          </p:nvSpPr>
          <p:spPr bwMode="auto">
            <a:xfrm>
              <a:off x="1343" y="1725"/>
              <a:ext cx="353" cy="861"/>
            </a:xfrm>
            <a:prstGeom prst="upArrow">
              <a:avLst>
                <a:gd name="adj1" fmla="val 55028"/>
                <a:gd name="adj2" fmla="val 3883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597</Words>
  <Application>Microsoft Office PowerPoint</Application>
  <PresentationFormat>On-screen Show (4:3)</PresentationFormat>
  <Paragraphs>147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Peter Atrill</dc:creator>
  <cp:lastModifiedBy>Administrator</cp:lastModifiedBy>
  <cp:revision>35</cp:revision>
  <dcterms:created xsi:type="dcterms:W3CDTF">2003-02-05T10:56:09Z</dcterms:created>
  <dcterms:modified xsi:type="dcterms:W3CDTF">2017-09-20T10:21:51Z</dcterms:modified>
</cp:coreProperties>
</file>