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393" autoAdjust="0"/>
  </p:normalViewPr>
  <p:slideViewPr>
    <p:cSldViewPr snapToGrid="0" snapToObjects="1">
      <p:cViewPr>
        <p:scale>
          <a:sx n="53" d="100"/>
          <a:sy n="53" d="100"/>
        </p:scale>
        <p:origin x="-1152" y="-80"/>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6D1F68-A40E-437E-A7A2-F01764A80E2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6A2A0AC0-BC3B-4448-BD51-3BD57C80080F}">
      <dgm:prSet custT="1"/>
      <dgm:spPr/>
      <dgm:t>
        <a:bodyPr/>
        <a:lstStyle/>
        <a:p>
          <a:r>
            <a:rPr lang="en-US" sz="1600" b="1" dirty="0">
              <a:effectLst>
                <a:outerShdw blurRad="38100" dist="38100" dir="2700000" algn="tl">
                  <a:srgbClr val="000000">
                    <a:alpha val="43137"/>
                  </a:srgbClr>
                </a:outerShdw>
              </a:effectLst>
            </a:rPr>
            <a:t>Healthy snack smart vending machines</a:t>
          </a:r>
        </a:p>
      </dgm:t>
    </dgm:pt>
    <dgm:pt modelId="{413F18CF-0912-4323-AC49-989911B64631}" type="parTrans" cxnId="{547BAC03-12B5-4AA9-B673-4A272C1E3E1D}">
      <dgm:prSet/>
      <dgm:spPr/>
      <dgm:t>
        <a:bodyPr/>
        <a:lstStyle/>
        <a:p>
          <a:endParaRPr lang="en-GB"/>
        </a:p>
      </dgm:t>
    </dgm:pt>
    <dgm:pt modelId="{2937C905-5512-4500-937E-D28F8E22F4C9}" type="sibTrans" cxnId="{547BAC03-12B5-4AA9-B673-4A272C1E3E1D}">
      <dgm:prSet/>
      <dgm:spPr/>
      <dgm:t>
        <a:bodyPr/>
        <a:lstStyle/>
        <a:p>
          <a:endParaRPr lang="en-GB"/>
        </a:p>
      </dgm:t>
    </dgm:pt>
    <dgm:pt modelId="{5ADA201C-A784-401B-96D2-A0E70F2E6CB2}">
      <dgm:prSet custT="1"/>
      <dgm:spPr/>
      <dgm:t>
        <a:bodyPr/>
        <a:lstStyle/>
        <a:p>
          <a:r>
            <a:rPr lang="en-US" sz="1600" b="1">
              <a:effectLst>
                <a:outerShdw blurRad="38100" dist="38100" dir="2700000" algn="tl">
                  <a:srgbClr val="000000">
                    <a:alpha val="43137"/>
                  </a:srgbClr>
                </a:outerShdw>
              </a:effectLst>
            </a:rPr>
            <a:t>Targets students, gym members, office workers, commuters</a:t>
          </a:r>
          <a:endParaRPr lang="en-US" sz="1600" b="1" dirty="0">
            <a:effectLst>
              <a:outerShdw blurRad="38100" dist="38100" dir="2700000" algn="tl">
                <a:srgbClr val="000000">
                  <a:alpha val="43137"/>
                </a:srgbClr>
              </a:outerShdw>
            </a:effectLst>
          </a:endParaRPr>
        </a:p>
      </dgm:t>
    </dgm:pt>
    <dgm:pt modelId="{8F67A759-E2AC-4CF4-ADED-8F07266F7955}" type="parTrans" cxnId="{3107ECC1-3C73-4201-B42E-EBB0E74094A8}">
      <dgm:prSet/>
      <dgm:spPr/>
      <dgm:t>
        <a:bodyPr/>
        <a:lstStyle/>
        <a:p>
          <a:endParaRPr lang="en-GB"/>
        </a:p>
      </dgm:t>
    </dgm:pt>
    <dgm:pt modelId="{78A079C3-EEC0-4646-9196-90FB0DDC891B}" type="sibTrans" cxnId="{3107ECC1-3C73-4201-B42E-EBB0E74094A8}">
      <dgm:prSet/>
      <dgm:spPr/>
      <dgm:t>
        <a:bodyPr/>
        <a:lstStyle/>
        <a:p>
          <a:endParaRPr lang="en-GB"/>
        </a:p>
      </dgm:t>
    </dgm:pt>
    <dgm:pt modelId="{B8AFAD81-758F-4292-87BE-AB595ECCCBB5}">
      <dgm:prSet custT="1"/>
      <dgm:spPr/>
      <dgm:t>
        <a:bodyPr/>
        <a:lstStyle/>
        <a:p>
          <a:r>
            <a:rPr lang="en-GB" sz="1600" b="1">
              <a:effectLst>
                <a:outerShdw blurRad="38100" dist="38100" dir="2700000" algn="tl">
                  <a:srgbClr val="000000">
                    <a:alpha val="43137"/>
                  </a:srgbClr>
                </a:outerShdw>
              </a:effectLst>
            </a:rPr>
            <a:t>Cashless, automated system</a:t>
          </a:r>
          <a:endParaRPr lang="en-GB" sz="1600" b="1" dirty="0">
            <a:effectLst>
              <a:outerShdw blurRad="38100" dist="38100" dir="2700000" algn="tl">
                <a:srgbClr val="000000">
                  <a:alpha val="43137"/>
                </a:srgbClr>
              </a:outerShdw>
            </a:effectLst>
          </a:endParaRPr>
        </a:p>
      </dgm:t>
    </dgm:pt>
    <dgm:pt modelId="{E76059BE-068F-4387-948A-224713B2462A}" type="parTrans" cxnId="{5448B67B-A62B-43B0-B6C1-0C4F47F5F296}">
      <dgm:prSet/>
      <dgm:spPr/>
      <dgm:t>
        <a:bodyPr/>
        <a:lstStyle/>
        <a:p>
          <a:endParaRPr lang="en-GB"/>
        </a:p>
      </dgm:t>
    </dgm:pt>
    <dgm:pt modelId="{001E345D-C6DF-4F84-83D2-989D3E00A925}" type="sibTrans" cxnId="{5448B67B-A62B-43B0-B6C1-0C4F47F5F296}">
      <dgm:prSet/>
      <dgm:spPr/>
      <dgm:t>
        <a:bodyPr/>
        <a:lstStyle/>
        <a:p>
          <a:endParaRPr lang="en-GB"/>
        </a:p>
      </dgm:t>
    </dgm:pt>
    <dgm:pt modelId="{B6D30ED0-48DE-4B9C-AD14-A45BC184B53B}">
      <dgm:prSet custT="1"/>
      <dgm:spPr/>
      <dgm:t>
        <a:bodyPr/>
        <a:lstStyle/>
        <a:p>
          <a:r>
            <a:rPr lang="en-US" sz="1600" b="1" dirty="0">
              <a:effectLst>
                <a:outerShdw blurRad="38100" dist="38100" dir="2700000" algn="tl">
                  <a:srgbClr val="000000">
                    <a:alpha val="43137"/>
                  </a:srgbClr>
                </a:outerShdw>
              </a:effectLst>
            </a:rPr>
            <a:t>Placed in high-traffic indoor locations</a:t>
          </a:r>
        </a:p>
      </dgm:t>
    </dgm:pt>
    <dgm:pt modelId="{48F8DB7C-EEAA-41E0-BD67-93386D91DA05}" type="parTrans" cxnId="{E4F22402-62C1-4812-AF58-B3EBB21CE563}">
      <dgm:prSet/>
      <dgm:spPr/>
      <dgm:t>
        <a:bodyPr/>
        <a:lstStyle/>
        <a:p>
          <a:endParaRPr lang="en-GB"/>
        </a:p>
      </dgm:t>
    </dgm:pt>
    <dgm:pt modelId="{A2AFF69F-806C-45AD-8B8B-172FCE55C289}" type="sibTrans" cxnId="{E4F22402-62C1-4812-AF58-B3EBB21CE563}">
      <dgm:prSet/>
      <dgm:spPr/>
      <dgm:t>
        <a:bodyPr/>
        <a:lstStyle/>
        <a:p>
          <a:endParaRPr lang="en-GB"/>
        </a:p>
      </dgm:t>
    </dgm:pt>
    <dgm:pt modelId="{99207DD3-7771-4CB4-B9C8-01A24840362A}" type="pres">
      <dgm:prSet presAssocID="{086D1F68-A40E-437E-A7A2-F01764A80E2C}" presName="linear" presStyleCnt="0">
        <dgm:presLayoutVars>
          <dgm:dir/>
          <dgm:animLvl val="lvl"/>
          <dgm:resizeHandles val="exact"/>
        </dgm:presLayoutVars>
      </dgm:prSet>
      <dgm:spPr/>
      <dgm:t>
        <a:bodyPr/>
        <a:lstStyle/>
        <a:p>
          <a:endParaRPr lang="en-GB"/>
        </a:p>
      </dgm:t>
    </dgm:pt>
    <dgm:pt modelId="{8457F944-DC51-40BE-8FC6-C02D305B2350}" type="pres">
      <dgm:prSet presAssocID="{6A2A0AC0-BC3B-4448-BD51-3BD57C80080F}" presName="parentLin" presStyleCnt="0"/>
      <dgm:spPr/>
    </dgm:pt>
    <dgm:pt modelId="{5EC10F38-A2E5-4910-A321-59A82A4EBA5B}" type="pres">
      <dgm:prSet presAssocID="{6A2A0AC0-BC3B-4448-BD51-3BD57C80080F}" presName="parentLeftMargin" presStyleLbl="node1" presStyleIdx="0" presStyleCnt="4"/>
      <dgm:spPr/>
      <dgm:t>
        <a:bodyPr/>
        <a:lstStyle/>
        <a:p>
          <a:endParaRPr lang="en-GB"/>
        </a:p>
      </dgm:t>
    </dgm:pt>
    <dgm:pt modelId="{59C3C030-64C9-43CF-B42F-A04E760A3C9E}" type="pres">
      <dgm:prSet presAssocID="{6A2A0AC0-BC3B-4448-BD51-3BD57C80080F}" presName="parentText" presStyleLbl="node1" presStyleIdx="0" presStyleCnt="4">
        <dgm:presLayoutVars>
          <dgm:chMax val="0"/>
          <dgm:bulletEnabled val="1"/>
        </dgm:presLayoutVars>
      </dgm:prSet>
      <dgm:spPr/>
      <dgm:t>
        <a:bodyPr/>
        <a:lstStyle/>
        <a:p>
          <a:endParaRPr lang="en-GB"/>
        </a:p>
      </dgm:t>
    </dgm:pt>
    <dgm:pt modelId="{66007299-186F-4119-9F79-6C56341EA792}" type="pres">
      <dgm:prSet presAssocID="{6A2A0AC0-BC3B-4448-BD51-3BD57C80080F}" presName="negativeSpace" presStyleCnt="0"/>
      <dgm:spPr/>
    </dgm:pt>
    <dgm:pt modelId="{D7FCE023-D0EF-4667-8308-8C301583348A}" type="pres">
      <dgm:prSet presAssocID="{6A2A0AC0-BC3B-4448-BD51-3BD57C80080F}" presName="childText" presStyleLbl="conFgAcc1" presStyleIdx="0" presStyleCnt="4">
        <dgm:presLayoutVars>
          <dgm:bulletEnabled val="1"/>
        </dgm:presLayoutVars>
      </dgm:prSet>
      <dgm:spPr/>
    </dgm:pt>
    <dgm:pt modelId="{6949C42F-9C47-4673-A39A-D46496345C90}" type="pres">
      <dgm:prSet presAssocID="{2937C905-5512-4500-937E-D28F8E22F4C9}" presName="spaceBetweenRectangles" presStyleCnt="0"/>
      <dgm:spPr/>
    </dgm:pt>
    <dgm:pt modelId="{617B4B7B-A67A-413F-A6EB-CDD1FB7339BC}" type="pres">
      <dgm:prSet presAssocID="{5ADA201C-A784-401B-96D2-A0E70F2E6CB2}" presName="parentLin" presStyleCnt="0"/>
      <dgm:spPr/>
    </dgm:pt>
    <dgm:pt modelId="{579D5C00-1E4F-47F1-8EA2-1DF756E5F3C7}" type="pres">
      <dgm:prSet presAssocID="{5ADA201C-A784-401B-96D2-A0E70F2E6CB2}" presName="parentLeftMargin" presStyleLbl="node1" presStyleIdx="0" presStyleCnt="4"/>
      <dgm:spPr/>
      <dgm:t>
        <a:bodyPr/>
        <a:lstStyle/>
        <a:p>
          <a:endParaRPr lang="en-GB"/>
        </a:p>
      </dgm:t>
    </dgm:pt>
    <dgm:pt modelId="{8E0B60C1-404F-45BC-8EAB-1D9EE6831639}" type="pres">
      <dgm:prSet presAssocID="{5ADA201C-A784-401B-96D2-A0E70F2E6CB2}" presName="parentText" presStyleLbl="node1" presStyleIdx="1" presStyleCnt="4">
        <dgm:presLayoutVars>
          <dgm:chMax val="0"/>
          <dgm:bulletEnabled val="1"/>
        </dgm:presLayoutVars>
      </dgm:prSet>
      <dgm:spPr/>
      <dgm:t>
        <a:bodyPr/>
        <a:lstStyle/>
        <a:p>
          <a:endParaRPr lang="en-GB"/>
        </a:p>
      </dgm:t>
    </dgm:pt>
    <dgm:pt modelId="{6D780DBB-10CD-427F-A47F-50AC9C10F7B6}" type="pres">
      <dgm:prSet presAssocID="{5ADA201C-A784-401B-96D2-A0E70F2E6CB2}" presName="negativeSpace" presStyleCnt="0"/>
      <dgm:spPr/>
    </dgm:pt>
    <dgm:pt modelId="{424774B8-04E3-4E3C-8A64-87B1DC5205E1}" type="pres">
      <dgm:prSet presAssocID="{5ADA201C-A784-401B-96D2-A0E70F2E6CB2}" presName="childText" presStyleLbl="conFgAcc1" presStyleIdx="1" presStyleCnt="4">
        <dgm:presLayoutVars>
          <dgm:bulletEnabled val="1"/>
        </dgm:presLayoutVars>
      </dgm:prSet>
      <dgm:spPr/>
    </dgm:pt>
    <dgm:pt modelId="{D1299525-7FB6-4A8E-BAB1-9BD26AF4B2B2}" type="pres">
      <dgm:prSet presAssocID="{78A079C3-EEC0-4646-9196-90FB0DDC891B}" presName="spaceBetweenRectangles" presStyleCnt="0"/>
      <dgm:spPr/>
    </dgm:pt>
    <dgm:pt modelId="{DEFB0372-A95E-4538-9F69-4C16E2FAEEC1}" type="pres">
      <dgm:prSet presAssocID="{B8AFAD81-758F-4292-87BE-AB595ECCCBB5}" presName="parentLin" presStyleCnt="0"/>
      <dgm:spPr/>
    </dgm:pt>
    <dgm:pt modelId="{E752DD0E-4421-4210-8128-18543DBF81D1}" type="pres">
      <dgm:prSet presAssocID="{B8AFAD81-758F-4292-87BE-AB595ECCCBB5}" presName="parentLeftMargin" presStyleLbl="node1" presStyleIdx="1" presStyleCnt="4"/>
      <dgm:spPr/>
      <dgm:t>
        <a:bodyPr/>
        <a:lstStyle/>
        <a:p>
          <a:endParaRPr lang="en-GB"/>
        </a:p>
      </dgm:t>
    </dgm:pt>
    <dgm:pt modelId="{663885AF-43A5-4768-8316-457DA3D5AD07}" type="pres">
      <dgm:prSet presAssocID="{B8AFAD81-758F-4292-87BE-AB595ECCCBB5}" presName="parentText" presStyleLbl="node1" presStyleIdx="2" presStyleCnt="4">
        <dgm:presLayoutVars>
          <dgm:chMax val="0"/>
          <dgm:bulletEnabled val="1"/>
        </dgm:presLayoutVars>
      </dgm:prSet>
      <dgm:spPr/>
      <dgm:t>
        <a:bodyPr/>
        <a:lstStyle/>
        <a:p>
          <a:endParaRPr lang="en-GB"/>
        </a:p>
      </dgm:t>
    </dgm:pt>
    <dgm:pt modelId="{C492BDFD-C2AC-4947-A9B7-FF0B57929098}" type="pres">
      <dgm:prSet presAssocID="{B8AFAD81-758F-4292-87BE-AB595ECCCBB5}" presName="negativeSpace" presStyleCnt="0"/>
      <dgm:spPr/>
    </dgm:pt>
    <dgm:pt modelId="{EB102364-AD09-4FB6-AA3B-6E9964763A71}" type="pres">
      <dgm:prSet presAssocID="{B8AFAD81-758F-4292-87BE-AB595ECCCBB5}" presName="childText" presStyleLbl="conFgAcc1" presStyleIdx="2" presStyleCnt="4">
        <dgm:presLayoutVars>
          <dgm:bulletEnabled val="1"/>
        </dgm:presLayoutVars>
      </dgm:prSet>
      <dgm:spPr/>
    </dgm:pt>
    <dgm:pt modelId="{D95F029B-6172-4D27-8C79-332DA18F942F}" type="pres">
      <dgm:prSet presAssocID="{001E345D-C6DF-4F84-83D2-989D3E00A925}" presName="spaceBetweenRectangles" presStyleCnt="0"/>
      <dgm:spPr/>
    </dgm:pt>
    <dgm:pt modelId="{604DB873-40E2-4D81-BE65-D69D210265B1}" type="pres">
      <dgm:prSet presAssocID="{B6D30ED0-48DE-4B9C-AD14-A45BC184B53B}" presName="parentLin" presStyleCnt="0"/>
      <dgm:spPr/>
    </dgm:pt>
    <dgm:pt modelId="{8241AF6A-7796-49A6-9F01-4873C0A31941}" type="pres">
      <dgm:prSet presAssocID="{B6D30ED0-48DE-4B9C-AD14-A45BC184B53B}" presName="parentLeftMargin" presStyleLbl="node1" presStyleIdx="2" presStyleCnt="4"/>
      <dgm:spPr/>
      <dgm:t>
        <a:bodyPr/>
        <a:lstStyle/>
        <a:p>
          <a:endParaRPr lang="en-GB"/>
        </a:p>
      </dgm:t>
    </dgm:pt>
    <dgm:pt modelId="{C8B14A64-FEE2-4BEC-9B49-BAD58BBDDFBB}" type="pres">
      <dgm:prSet presAssocID="{B6D30ED0-48DE-4B9C-AD14-A45BC184B53B}" presName="parentText" presStyleLbl="node1" presStyleIdx="3" presStyleCnt="4">
        <dgm:presLayoutVars>
          <dgm:chMax val="0"/>
          <dgm:bulletEnabled val="1"/>
        </dgm:presLayoutVars>
      </dgm:prSet>
      <dgm:spPr/>
      <dgm:t>
        <a:bodyPr/>
        <a:lstStyle/>
        <a:p>
          <a:endParaRPr lang="en-GB"/>
        </a:p>
      </dgm:t>
    </dgm:pt>
    <dgm:pt modelId="{86DA1F58-7922-4170-8967-8C943DC5C59D}" type="pres">
      <dgm:prSet presAssocID="{B6D30ED0-48DE-4B9C-AD14-A45BC184B53B}" presName="negativeSpace" presStyleCnt="0"/>
      <dgm:spPr/>
    </dgm:pt>
    <dgm:pt modelId="{045C1D14-C435-4098-AD2A-53E32CAC500A}" type="pres">
      <dgm:prSet presAssocID="{B6D30ED0-48DE-4B9C-AD14-A45BC184B53B}" presName="childText" presStyleLbl="conFgAcc1" presStyleIdx="3" presStyleCnt="4">
        <dgm:presLayoutVars>
          <dgm:bulletEnabled val="1"/>
        </dgm:presLayoutVars>
      </dgm:prSet>
      <dgm:spPr/>
    </dgm:pt>
  </dgm:ptLst>
  <dgm:cxnLst>
    <dgm:cxn modelId="{3107ECC1-3C73-4201-B42E-EBB0E74094A8}" srcId="{086D1F68-A40E-437E-A7A2-F01764A80E2C}" destId="{5ADA201C-A784-401B-96D2-A0E70F2E6CB2}" srcOrd="1" destOrd="0" parTransId="{8F67A759-E2AC-4CF4-ADED-8F07266F7955}" sibTransId="{78A079C3-EEC0-4646-9196-90FB0DDC891B}"/>
    <dgm:cxn modelId="{5C19AA27-4954-4E6D-A8F9-2F1FDF80F7B3}" type="presOf" srcId="{6A2A0AC0-BC3B-4448-BD51-3BD57C80080F}" destId="{59C3C030-64C9-43CF-B42F-A04E760A3C9E}" srcOrd="1" destOrd="0" presId="urn:microsoft.com/office/officeart/2005/8/layout/list1"/>
    <dgm:cxn modelId="{D1306439-1F57-48FC-B711-0D113BCE60F9}" type="presOf" srcId="{5ADA201C-A784-401B-96D2-A0E70F2E6CB2}" destId="{579D5C00-1E4F-47F1-8EA2-1DF756E5F3C7}" srcOrd="0" destOrd="0" presId="urn:microsoft.com/office/officeart/2005/8/layout/list1"/>
    <dgm:cxn modelId="{C4EB5983-589D-450D-91A1-D10B1A58EF8F}" type="presOf" srcId="{5ADA201C-A784-401B-96D2-A0E70F2E6CB2}" destId="{8E0B60C1-404F-45BC-8EAB-1D9EE6831639}" srcOrd="1" destOrd="0" presId="urn:microsoft.com/office/officeart/2005/8/layout/list1"/>
    <dgm:cxn modelId="{BF61182C-C8D0-44B3-BFAA-D2C715E34C5C}" type="presOf" srcId="{B8AFAD81-758F-4292-87BE-AB595ECCCBB5}" destId="{663885AF-43A5-4768-8316-457DA3D5AD07}" srcOrd="1" destOrd="0" presId="urn:microsoft.com/office/officeart/2005/8/layout/list1"/>
    <dgm:cxn modelId="{5448B67B-A62B-43B0-B6C1-0C4F47F5F296}" srcId="{086D1F68-A40E-437E-A7A2-F01764A80E2C}" destId="{B8AFAD81-758F-4292-87BE-AB595ECCCBB5}" srcOrd="2" destOrd="0" parTransId="{E76059BE-068F-4387-948A-224713B2462A}" sibTransId="{001E345D-C6DF-4F84-83D2-989D3E00A925}"/>
    <dgm:cxn modelId="{E4F22402-62C1-4812-AF58-B3EBB21CE563}" srcId="{086D1F68-A40E-437E-A7A2-F01764A80E2C}" destId="{B6D30ED0-48DE-4B9C-AD14-A45BC184B53B}" srcOrd="3" destOrd="0" parTransId="{48F8DB7C-EEAA-41E0-BD67-93386D91DA05}" sibTransId="{A2AFF69F-806C-45AD-8B8B-172FCE55C289}"/>
    <dgm:cxn modelId="{ED4C3ABE-A6C6-4E12-BCFA-1C0722CF97DE}" type="presOf" srcId="{B8AFAD81-758F-4292-87BE-AB595ECCCBB5}" destId="{E752DD0E-4421-4210-8128-18543DBF81D1}" srcOrd="0" destOrd="0" presId="urn:microsoft.com/office/officeart/2005/8/layout/list1"/>
    <dgm:cxn modelId="{227ACD5F-9CC5-48DD-8AF6-8B04648EADC9}" type="presOf" srcId="{086D1F68-A40E-437E-A7A2-F01764A80E2C}" destId="{99207DD3-7771-4CB4-B9C8-01A24840362A}" srcOrd="0" destOrd="0" presId="urn:microsoft.com/office/officeart/2005/8/layout/list1"/>
    <dgm:cxn modelId="{B0F7A104-E19E-4498-B96D-1E7EF8401CD5}" type="presOf" srcId="{B6D30ED0-48DE-4B9C-AD14-A45BC184B53B}" destId="{8241AF6A-7796-49A6-9F01-4873C0A31941}" srcOrd="0" destOrd="0" presId="urn:microsoft.com/office/officeart/2005/8/layout/list1"/>
    <dgm:cxn modelId="{547BAC03-12B5-4AA9-B673-4A272C1E3E1D}" srcId="{086D1F68-A40E-437E-A7A2-F01764A80E2C}" destId="{6A2A0AC0-BC3B-4448-BD51-3BD57C80080F}" srcOrd="0" destOrd="0" parTransId="{413F18CF-0912-4323-AC49-989911B64631}" sibTransId="{2937C905-5512-4500-937E-D28F8E22F4C9}"/>
    <dgm:cxn modelId="{A4A9E466-4657-4CC7-B4CE-4AA1CF771833}" type="presOf" srcId="{6A2A0AC0-BC3B-4448-BD51-3BD57C80080F}" destId="{5EC10F38-A2E5-4910-A321-59A82A4EBA5B}" srcOrd="0" destOrd="0" presId="urn:microsoft.com/office/officeart/2005/8/layout/list1"/>
    <dgm:cxn modelId="{AACEEC12-1D22-4021-B9BE-38B2B9241AE9}" type="presOf" srcId="{B6D30ED0-48DE-4B9C-AD14-A45BC184B53B}" destId="{C8B14A64-FEE2-4BEC-9B49-BAD58BBDDFBB}" srcOrd="1" destOrd="0" presId="urn:microsoft.com/office/officeart/2005/8/layout/list1"/>
    <dgm:cxn modelId="{64649F18-075C-4C7C-A53F-1A19466B2DC6}" type="presParOf" srcId="{99207DD3-7771-4CB4-B9C8-01A24840362A}" destId="{8457F944-DC51-40BE-8FC6-C02D305B2350}" srcOrd="0" destOrd="0" presId="urn:microsoft.com/office/officeart/2005/8/layout/list1"/>
    <dgm:cxn modelId="{43D5B2E8-F11C-44FF-A842-7C4CDB523481}" type="presParOf" srcId="{8457F944-DC51-40BE-8FC6-C02D305B2350}" destId="{5EC10F38-A2E5-4910-A321-59A82A4EBA5B}" srcOrd="0" destOrd="0" presId="urn:microsoft.com/office/officeart/2005/8/layout/list1"/>
    <dgm:cxn modelId="{D5151832-0909-4AA1-B3A2-4E7F3AF9D013}" type="presParOf" srcId="{8457F944-DC51-40BE-8FC6-C02D305B2350}" destId="{59C3C030-64C9-43CF-B42F-A04E760A3C9E}" srcOrd="1" destOrd="0" presId="urn:microsoft.com/office/officeart/2005/8/layout/list1"/>
    <dgm:cxn modelId="{33475111-0EA0-4E04-AF0F-E88EC9F21ABD}" type="presParOf" srcId="{99207DD3-7771-4CB4-B9C8-01A24840362A}" destId="{66007299-186F-4119-9F79-6C56341EA792}" srcOrd="1" destOrd="0" presId="urn:microsoft.com/office/officeart/2005/8/layout/list1"/>
    <dgm:cxn modelId="{4C6DD771-6487-42C1-A99F-C97493D8B76A}" type="presParOf" srcId="{99207DD3-7771-4CB4-B9C8-01A24840362A}" destId="{D7FCE023-D0EF-4667-8308-8C301583348A}" srcOrd="2" destOrd="0" presId="urn:microsoft.com/office/officeart/2005/8/layout/list1"/>
    <dgm:cxn modelId="{681C3925-4A7C-4C2B-86EA-E4039E5D165B}" type="presParOf" srcId="{99207DD3-7771-4CB4-B9C8-01A24840362A}" destId="{6949C42F-9C47-4673-A39A-D46496345C90}" srcOrd="3" destOrd="0" presId="urn:microsoft.com/office/officeart/2005/8/layout/list1"/>
    <dgm:cxn modelId="{9ADB1A87-F5FC-4100-890A-C39AD2137454}" type="presParOf" srcId="{99207DD3-7771-4CB4-B9C8-01A24840362A}" destId="{617B4B7B-A67A-413F-A6EB-CDD1FB7339BC}" srcOrd="4" destOrd="0" presId="urn:microsoft.com/office/officeart/2005/8/layout/list1"/>
    <dgm:cxn modelId="{26E59EE9-8CB2-44B4-9438-9C111118D87A}" type="presParOf" srcId="{617B4B7B-A67A-413F-A6EB-CDD1FB7339BC}" destId="{579D5C00-1E4F-47F1-8EA2-1DF756E5F3C7}" srcOrd="0" destOrd="0" presId="urn:microsoft.com/office/officeart/2005/8/layout/list1"/>
    <dgm:cxn modelId="{CFF96D43-05A3-4B10-A716-E97307F1D066}" type="presParOf" srcId="{617B4B7B-A67A-413F-A6EB-CDD1FB7339BC}" destId="{8E0B60C1-404F-45BC-8EAB-1D9EE6831639}" srcOrd="1" destOrd="0" presId="urn:microsoft.com/office/officeart/2005/8/layout/list1"/>
    <dgm:cxn modelId="{693EF91B-E351-4318-BE1F-299D87A00A58}" type="presParOf" srcId="{99207DD3-7771-4CB4-B9C8-01A24840362A}" destId="{6D780DBB-10CD-427F-A47F-50AC9C10F7B6}" srcOrd="5" destOrd="0" presId="urn:microsoft.com/office/officeart/2005/8/layout/list1"/>
    <dgm:cxn modelId="{5A68B11C-0F7D-4B89-9F23-ADF3AAC0C3D7}" type="presParOf" srcId="{99207DD3-7771-4CB4-B9C8-01A24840362A}" destId="{424774B8-04E3-4E3C-8A64-87B1DC5205E1}" srcOrd="6" destOrd="0" presId="urn:microsoft.com/office/officeart/2005/8/layout/list1"/>
    <dgm:cxn modelId="{801DBABE-B9C5-49FD-AAFB-770240C09FBF}" type="presParOf" srcId="{99207DD3-7771-4CB4-B9C8-01A24840362A}" destId="{D1299525-7FB6-4A8E-BAB1-9BD26AF4B2B2}" srcOrd="7" destOrd="0" presId="urn:microsoft.com/office/officeart/2005/8/layout/list1"/>
    <dgm:cxn modelId="{6E756213-7671-45EC-8524-96594B72D71E}" type="presParOf" srcId="{99207DD3-7771-4CB4-B9C8-01A24840362A}" destId="{DEFB0372-A95E-4538-9F69-4C16E2FAEEC1}" srcOrd="8" destOrd="0" presId="urn:microsoft.com/office/officeart/2005/8/layout/list1"/>
    <dgm:cxn modelId="{9ABB6AD4-1DDA-4B8A-B9AF-33A322D5092A}" type="presParOf" srcId="{DEFB0372-A95E-4538-9F69-4C16E2FAEEC1}" destId="{E752DD0E-4421-4210-8128-18543DBF81D1}" srcOrd="0" destOrd="0" presId="urn:microsoft.com/office/officeart/2005/8/layout/list1"/>
    <dgm:cxn modelId="{B80C52F4-C01D-4B4A-84A8-6CA3F68A2E45}" type="presParOf" srcId="{DEFB0372-A95E-4538-9F69-4C16E2FAEEC1}" destId="{663885AF-43A5-4768-8316-457DA3D5AD07}" srcOrd="1" destOrd="0" presId="urn:microsoft.com/office/officeart/2005/8/layout/list1"/>
    <dgm:cxn modelId="{6678F582-972A-49E0-8D46-F7F825392868}" type="presParOf" srcId="{99207DD3-7771-4CB4-B9C8-01A24840362A}" destId="{C492BDFD-C2AC-4947-A9B7-FF0B57929098}" srcOrd="9" destOrd="0" presId="urn:microsoft.com/office/officeart/2005/8/layout/list1"/>
    <dgm:cxn modelId="{66C1D664-03CA-4DF8-A890-702E1E94A942}" type="presParOf" srcId="{99207DD3-7771-4CB4-B9C8-01A24840362A}" destId="{EB102364-AD09-4FB6-AA3B-6E9964763A71}" srcOrd="10" destOrd="0" presId="urn:microsoft.com/office/officeart/2005/8/layout/list1"/>
    <dgm:cxn modelId="{81135926-302A-4C86-96B6-691A0E55AA52}" type="presParOf" srcId="{99207DD3-7771-4CB4-B9C8-01A24840362A}" destId="{D95F029B-6172-4D27-8C79-332DA18F942F}" srcOrd="11" destOrd="0" presId="urn:microsoft.com/office/officeart/2005/8/layout/list1"/>
    <dgm:cxn modelId="{2CD8563F-4D87-4A88-8E3A-DEA7CD9C8883}" type="presParOf" srcId="{99207DD3-7771-4CB4-B9C8-01A24840362A}" destId="{604DB873-40E2-4D81-BE65-D69D210265B1}" srcOrd="12" destOrd="0" presId="urn:microsoft.com/office/officeart/2005/8/layout/list1"/>
    <dgm:cxn modelId="{F32BEFCE-8A41-42BC-847D-FBEE9714B027}" type="presParOf" srcId="{604DB873-40E2-4D81-BE65-D69D210265B1}" destId="{8241AF6A-7796-49A6-9F01-4873C0A31941}" srcOrd="0" destOrd="0" presId="urn:microsoft.com/office/officeart/2005/8/layout/list1"/>
    <dgm:cxn modelId="{593BCA19-70F5-4049-83EC-ECFC2D7F3B48}" type="presParOf" srcId="{604DB873-40E2-4D81-BE65-D69D210265B1}" destId="{C8B14A64-FEE2-4BEC-9B49-BAD58BBDDFBB}" srcOrd="1" destOrd="0" presId="urn:microsoft.com/office/officeart/2005/8/layout/list1"/>
    <dgm:cxn modelId="{3C412090-4B36-4572-9789-69141C86981B}" type="presParOf" srcId="{99207DD3-7771-4CB4-B9C8-01A24840362A}" destId="{86DA1F58-7922-4170-8967-8C943DC5C59D}" srcOrd="13" destOrd="0" presId="urn:microsoft.com/office/officeart/2005/8/layout/list1"/>
    <dgm:cxn modelId="{DA030151-1558-44EE-A8F4-AA118FAEDCC6}" type="presParOf" srcId="{99207DD3-7771-4CB4-B9C8-01A24840362A}" destId="{045C1D14-C435-4098-AD2A-53E32CAC500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E7CF97-6E84-4EC3-BB88-C6683E5EFD9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44C21819-EECA-4263-9BF8-BD67D545D99F}">
      <dgm:prSet phldrT="[Text]"/>
      <dgm:spPr/>
      <dgm:t>
        <a:bodyPr/>
        <a:lstStyle/>
        <a:p>
          <a:r>
            <a:rPr lang="en-GB" b="1">
              <a:effectLst>
                <a:outerShdw blurRad="38100" dist="38100" dir="2700000" algn="tl">
                  <a:srgbClr val="000000">
                    <a:alpha val="43137"/>
                  </a:srgbClr>
                </a:outerShdw>
              </a:effectLst>
            </a:rPr>
            <a:t>Founder-led operations</a:t>
          </a:r>
          <a:endParaRPr lang="en-GB" b="1" dirty="0">
            <a:effectLst>
              <a:outerShdw blurRad="38100" dist="38100" dir="2700000" algn="tl">
                <a:srgbClr val="000000">
                  <a:alpha val="43137"/>
                </a:srgbClr>
              </a:outerShdw>
            </a:effectLst>
          </a:endParaRPr>
        </a:p>
      </dgm:t>
    </dgm:pt>
    <dgm:pt modelId="{4610A2E1-ADD7-447D-AAC5-C9D962E6E26E}" type="parTrans" cxnId="{BF83FFA9-74AF-486F-AEBD-49F7D0E84DD4}">
      <dgm:prSet/>
      <dgm:spPr/>
      <dgm:t>
        <a:bodyPr/>
        <a:lstStyle/>
        <a:p>
          <a:endParaRPr lang="en-GB"/>
        </a:p>
      </dgm:t>
    </dgm:pt>
    <dgm:pt modelId="{6B3706A1-3228-40E4-B9E2-F52BDD492AFB}" type="sibTrans" cxnId="{BF83FFA9-74AF-486F-AEBD-49F7D0E84DD4}">
      <dgm:prSet/>
      <dgm:spPr/>
      <dgm:t>
        <a:bodyPr/>
        <a:lstStyle/>
        <a:p>
          <a:endParaRPr lang="en-GB"/>
        </a:p>
      </dgm:t>
    </dgm:pt>
    <dgm:pt modelId="{182D4EFE-AA88-4905-AFDE-AD9736DB6F58}">
      <dgm:prSet/>
      <dgm:spPr/>
      <dgm:t>
        <a:bodyPr/>
        <a:lstStyle/>
        <a:p>
          <a:r>
            <a:rPr lang="en-US" b="1">
              <a:effectLst>
                <a:outerShdw blurRad="38100" dist="38100" dir="2700000" algn="tl">
                  <a:srgbClr val="000000">
                    <a:alpha val="43137"/>
                  </a:srgbClr>
                </a:outerShdw>
              </a:effectLst>
            </a:rPr>
            <a:t>Supplier partnerships for snack stock</a:t>
          </a:r>
          <a:endParaRPr lang="en-US" b="1" dirty="0">
            <a:effectLst>
              <a:outerShdw blurRad="38100" dist="38100" dir="2700000" algn="tl">
                <a:srgbClr val="000000">
                  <a:alpha val="43137"/>
                </a:srgbClr>
              </a:outerShdw>
            </a:effectLst>
          </a:endParaRPr>
        </a:p>
      </dgm:t>
    </dgm:pt>
    <dgm:pt modelId="{D4F96B6B-A1E5-48D6-8530-F66C2E6D06A9}" type="parTrans" cxnId="{1497DC04-3491-490B-B312-D0F265DBAEBF}">
      <dgm:prSet/>
      <dgm:spPr/>
      <dgm:t>
        <a:bodyPr/>
        <a:lstStyle/>
        <a:p>
          <a:endParaRPr lang="en-GB"/>
        </a:p>
      </dgm:t>
    </dgm:pt>
    <dgm:pt modelId="{8743A5AF-5727-4943-A348-7A4523DDD24C}" type="sibTrans" cxnId="{1497DC04-3491-490B-B312-D0F265DBAEBF}">
      <dgm:prSet/>
      <dgm:spPr/>
      <dgm:t>
        <a:bodyPr/>
        <a:lstStyle/>
        <a:p>
          <a:endParaRPr lang="en-GB"/>
        </a:p>
      </dgm:t>
    </dgm:pt>
    <dgm:pt modelId="{2A30BEB5-1792-4D24-A528-1C1DFE368C60}">
      <dgm:prSet/>
      <dgm:spPr/>
      <dgm:t>
        <a:bodyPr/>
        <a:lstStyle/>
        <a:p>
          <a:r>
            <a:rPr lang="en-GB" b="1" dirty="0">
              <a:effectLst>
                <a:outerShdw blurRad="38100" dist="38100" dir="2700000" algn="tl">
                  <a:srgbClr val="000000">
                    <a:alpha val="43137"/>
                  </a:srgbClr>
                </a:outerShdw>
              </a:effectLst>
            </a:rPr>
            <a:t>Limited company structure</a:t>
          </a:r>
        </a:p>
      </dgm:t>
    </dgm:pt>
    <dgm:pt modelId="{9C2B529F-17AB-4004-B6BE-C06DBFC28695}" type="parTrans" cxnId="{3C6E6185-791B-48B7-8FAF-60871ABBC871}">
      <dgm:prSet/>
      <dgm:spPr/>
      <dgm:t>
        <a:bodyPr/>
        <a:lstStyle/>
        <a:p>
          <a:endParaRPr lang="en-GB"/>
        </a:p>
      </dgm:t>
    </dgm:pt>
    <dgm:pt modelId="{E50F3F93-DE08-495C-A176-51FE667617EC}" type="sibTrans" cxnId="{3C6E6185-791B-48B7-8FAF-60871ABBC871}">
      <dgm:prSet/>
      <dgm:spPr/>
      <dgm:t>
        <a:bodyPr/>
        <a:lstStyle/>
        <a:p>
          <a:endParaRPr lang="en-GB"/>
        </a:p>
      </dgm:t>
    </dgm:pt>
    <dgm:pt modelId="{9EFF1A02-E36E-4619-BF38-FE33E277E6E2}" type="pres">
      <dgm:prSet presAssocID="{3AE7CF97-6E84-4EC3-BB88-C6683E5EFD99}" presName="diagram" presStyleCnt="0">
        <dgm:presLayoutVars>
          <dgm:dir/>
          <dgm:resizeHandles val="exact"/>
        </dgm:presLayoutVars>
      </dgm:prSet>
      <dgm:spPr/>
      <dgm:t>
        <a:bodyPr/>
        <a:lstStyle/>
        <a:p>
          <a:endParaRPr lang="en-GB"/>
        </a:p>
      </dgm:t>
    </dgm:pt>
    <dgm:pt modelId="{F811F1D0-42D7-4CF8-9097-4C32F19E1B97}" type="pres">
      <dgm:prSet presAssocID="{44C21819-EECA-4263-9BF8-BD67D545D99F}" presName="node" presStyleLbl="node1" presStyleIdx="0" presStyleCnt="3">
        <dgm:presLayoutVars>
          <dgm:bulletEnabled val="1"/>
        </dgm:presLayoutVars>
      </dgm:prSet>
      <dgm:spPr/>
      <dgm:t>
        <a:bodyPr/>
        <a:lstStyle/>
        <a:p>
          <a:endParaRPr lang="en-GB"/>
        </a:p>
      </dgm:t>
    </dgm:pt>
    <dgm:pt modelId="{2B1119CD-FFC1-4DFC-9A3F-871ED8820F55}" type="pres">
      <dgm:prSet presAssocID="{6B3706A1-3228-40E4-B9E2-F52BDD492AFB}" presName="sibTrans" presStyleCnt="0"/>
      <dgm:spPr/>
    </dgm:pt>
    <dgm:pt modelId="{2AFD15DA-A729-4451-89D7-E29A78D1F8A6}" type="pres">
      <dgm:prSet presAssocID="{182D4EFE-AA88-4905-AFDE-AD9736DB6F58}" presName="node" presStyleLbl="node1" presStyleIdx="1" presStyleCnt="3">
        <dgm:presLayoutVars>
          <dgm:bulletEnabled val="1"/>
        </dgm:presLayoutVars>
      </dgm:prSet>
      <dgm:spPr/>
      <dgm:t>
        <a:bodyPr/>
        <a:lstStyle/>
        <a:p>
          <a:endParaRPr lang="en-GB"/>
        </a:p>
      </dgm:t>
    </dgm:pt>
    <dgm:pt modelId="{7B914F6B-F45E-4B79-A98D-3E1FBE55BFC5}" type="pres">
      <dgm:prSet presAssocID="{8743A5AF-5727-4943-A348-7A4523DDD24C}" presName="sibTrans" presStyleCnt="0"/>
      <dgm:spPr/>
    </dgm:pt>
    <dgm:pt modelId="{3C06294A-CBF9-4D20-8782-6A5FDA100FE6}" type="pres">
      <dgm:prSet presAssocID="{2A30BEB5-1792-4D24-A528-1C1DFE368C60}" presName="node" presStyleLbl="node1" presStyleIdx="2" presStyleCnt="3">
        <dgm:presLayoutVars>
          <dgm:bulletEnabled val="1"/>
        </dgm:presLayoutVars>
      </dgm:prSet>
      <dgm:spPr/>
      <dgm:t>
        <a:bodyPr/>
        <a:lstStyle/>
        <a:p>
          <a:endParaRPr lang="en-GB"/>
        </a:p>
      </dgm:t>
    </dgm:pt>
  </dgm:ptLst>
  <dgm:cxnLst>
    <dgm:cxn modelId="{1497DC04-3491-490B-B312-D0F265DBAEBF}" srcId="{3AE7CF97-6E84-4EC3-BB88-C6683E5EFD99}" destId="{182D4EFE-AA88-4905-AFDE-AD9736DB6F58}" srcOrd="1" destOrd="0" parTransId="{D4F96B6B-A1E5-48D6-8530-F66C2E6D06A9}" sibTransId="{8743A5AF-5727-4943-A348-7A4523DDD24C}"/>
    <dgm:cxn modelId="{4C6DDCD6-1337-40B4-8A42-6A042710BD73}" type="presOf" srcId="{2A30BEB5-1792-4D24-A528-1C1DFE368C60}" destId="{3C06294A-CBF9-4D20-8782-6A5FDA100FE6}" srcOrd="0" destOrd="0" presId="urn:microsoft.com/office/officeart/2005/8/layout/default"/>
    <dgm:cxn modelId="{C64179B1-580D-443E-99FD-2EF31C5D1FCF}" type="presOf" srcId="{44C21819-EECA-4263-9BF8-BD67D545D99F}" destId="{F811F1D0-42D7-4CF8-9097-4C32F19E1B97}" srcOrd="0" destOrd="0" presId="urn:microsoft.com/office/officeart/2005/8/layout/default"/>
    <dgm:cxn modelId="{3C6E6185-791B-48B7-8FAF-60871ABBC871}" srcId="{3AE7CF97-6E84-4EC3-BB88-C6683E5EFD99}" destId="{2A30BEB5-1792-4D24-A528-1C1DFE368C60}" srcOrd="2" destOrd="0" parTransId="{9C2B529F-17AB-4004-B6BE-C06DBFC28695}" sibTransId="{E50F3F93-DE08-495C-A176-51FE667617EC}"/>
    <dgm:cxn modelId="{5B4D03DE-4904-46A4-8184-2C310A289315}" type="presOf" srcId="{3AE7CF97-6E84-4EC3-BB88-C6683E5EFD99}" destId="{9EFF1A02-E36E-4619-BF38-FE33E277E6E2}" srcOrd="0" destOrd="0" presId="urn:microsoft.com/office/officeart/2005/8/layout/default"/>
    <dgm:cxn modelId="{BF83FFA9-74AF-486F-AEBD-49F7D0E84DD4}" srcId="{3AE7CF97-6E84-4EC3-BB88-C6683E5EFD99}" destId="{44C21819-EECA-4263-9BF8-BD67D545D99F}" srcOrd="0" destOrd="0" parTransId="{4610A2E1-ADD7-447D-AAC5-C9D962E6E26E}" sibTransId="{6B3706A1-3228-40E4-B9E2-F52BDD492AFB}"/>
    <dgm:cxn modelId="{03F11AE5-044E-48FB-9499-30E135CA2DBF}" type="presOf" srcId="{182D4EFE-AA88-4905-AFDE-AD9736DB6F58}" destId="{2AFD15DA-A729-4451-89D7-E29A78D1F8A6}" srcOrd="0" destOrd="0" presId="urn:microsoft.com/office/officeart/2005/8/layout/default"/>
    <dgm:cxn modelId="{0DCAD7CD-7442-4A54-9623-F28AF6E6E187}" type="presParOf" srcId="{9EFF1A02-E36E-4619-BF38-FE33E277E6E2}" destId="{F811F1D0-42D7-4CF8-9097-4C32F19E1B97}" srcOrd="0" destOrd="0" presId="urn:microsoft.com/office/officeart/2005/8/layout/default"/>
    <dgm:cxn modelId="{6E815A40-9DE5-4FAE-AB3E-DB2C4B51D5FD}" type="presParOf" srcId="{9EFF1A02-E36E-4619-BF38-FE33E277E6E2}" destId="{2B1119CD-FFC1-4DFC-9A3F-871ED8820F55}" srcOrd="1" destOrd="0" presId="urn:microsoft.com/office/officeart/2005/8/layout/default"/>
    <dgm:cxn modelId="{5DBBEA10-C307-4F31-A206-B7A799194E8B}" type="presParOf" srcId="{9EFF1A02-E36E-4619-BF38-FE33E277E6E2}" destId="{2AFD15DA-A729-4451-89D7-E29A78D1F8A6}" srcOrd="2" destOrd="0" presId="urn:microsoft.com/office/officeart/2005/8/layout/default"/>
    <dgm:cxn modelId="{E3E03080-A68E-434B-BD53-7F9D6F31A1CB}" type="presParOf" srcId="{9EFF1A02-E36E-4619-BF38-FE33E277E6E2}" destId="{7B914F6B-F45E-4B79-A98D-3E1FBE55BFC5}" srcOrd="3" destOrd="0" presId="urn:microsoft.com/office/officeart/2005/8/layout/default"/>
    <dgm:cxn modelId="{C9F4E035-1B4B-4C75-B7B4-BFA7ED389535}" type="presParOf" srcId="{9EFF1A02-E36E-4619-BF38-FE33E277E6E2}" destId="{3C06294A-CBF9-4D20-8782-6A5FDA100FE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3C85FF-04CF-42D7-A47C-514EE2C5F8AE}"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GB"/>
        </a:p>
      </dgm:t>
    </dgm:pt>
    <dgm:pt modelId="{B51201C2-FA0E-4D3B-A996-C2B262A3B2C5}">
      <dgm:prSet phldrT="[Text]"/>
      <dgm:spPr/>
      <dgm:t>
        <a:bodyPr/>
        <a:lstStyle/>
        <a:p>
          <a:r>
            <a:rPr lang="en-US" b="1" dirty="0">
              <a:effectLst>
                <a:outerShdw blurRad="38100" dist="38100" dir="2700000" algn="tl">
                  <a:srgbClr val="000000">
                    <a:alpha val="43137"/>
                  </a:srgbClr>
                </a:outerShdw>
              </a:effectLst>
            </a:rPr>
            <a:t>Government support for small businesses</a:t>
          </a:r>
          <a:endParaRPr lang="en-GB" b="1" dirty="0">
            <a:effectLst>
              <a:outerShdw blurRad="38100" dist="38100" dir="2700000" algn="tl">
                <a:srgbClr val="000000">
                  <a:alpha val="43137"/>
                </a:srgbClr>
              </a:outerShdw>
            </a:effectLst>
          </a:endParaRPr>
        </a:p>
      </dgm:t>
    </dgm:pt>
    <dgm:pt modelId="{44F80192-7037-466B-B181-93F9F13505CB}" type="parTrans" cxnId="{9A292E08-A602-4912-9E63-B4DEEA17A6F8}">
      <dgm:prSet/>
      <dgm:spPr/>
      <dgm:t>
        <a:bodyPr/>
        <a:lstStyle/>
        <a:p>
          <a:endParaRPr lang="en-GB"/>
        </a:p>
      </dgm:t>
    </dgm:pt>
    <dgm:pt modelId="{CFEECE54-3316-4D7D-8FFF-30B724A90330}" type="sibTrans" cxnId="{9A292E08-A602-4912-9E63-B4DEEA17A6F8}">
      <dgm:prSet/>
      <dgm:spPr/>
      <dgm:t>
        <a:bodyPr/>
        <a:lstStyle/>
        <a:p>
          <a:endParaRPr lang="en-GB"/>
        </a:p>
      </dgm:t>
    </dgm:pt>
    <dgm:pt modelId="{63A04D16-7D41-46D9-8FA0-9ED00E8002F7}">
      <dgm:prSet/>
      <dgm:spPr/>
      <dgm:t>
        <a:bodyPr/>
        <a:lstStyle/>
        <a:p>
          <a:r>
            <a:rPr lang="en-GB" b="1">
              <a:effectLst>
                <a:outerShdw blurRad="38100" dist="38100" dir="2700000" algn="tl">
                  <a:srgbClr val="000000">
                    <a:alpha val="43137"/>
                  </a:srgbClr>
                </a:outerShdw>
              </a:effectLst>
            </a:rPr>
            <a:t>Health-focused initiatives</a:t>
          </a:r>
          <a:endParaRPr lang="en-GB" b="1" dirty="0">
            <a:effectLst>
              <a:outerShdw blurRad="38100" dist="38100" dir="2700000" algn="tl">
                <a:srgbClr val="000000">
                  <a:alpha val="43137"/>
                </a:srgbClr>
              </a:outerShdw>
            </a:effectLst>
          </a:endParaRPr>
        </a:p>
      </dgm:t>
    </dgm:pt>
    <dgm:pt modelId="{9C95613E-F412-4774-9C1D-F1EFDB8B6A81}" type="parTrans" cxnId="{1541A427-319B-4392-8FC6-B8141A354F81}">
      <dgm:prSet/>
      <dgm:spPr/>
      <dgm:t>
        <a:bodyPr/>
        <a:lstStyle/>
        <a:p>
          <a:endParaRPr lang="en-GB"/>
        </a:p>
      </dgm:t>
    </dgm:pt>
    <dgm:pt modelId="{D3CA30A2-47FE-445B-9A5B-75DC27E01458}" type="sibTrans" cxnId="{1541A427-319B-4392-8FC6-B8141A354F81}">
      <dgm:prSet/>
      <dgm:spPr/>
      <dgm:t>
        <a:bodyPr/>
        <a:lstStyle/>
        <a:p>
          <a:endParaRPr lang="en-GB"/>
        </a:p>
      </dgm:t>
    </dgm:pt>
    <dgm:pt modelId="{56511C37-0615-4E3D-9668-2D590496A4A7}">
      <dgm:prSet/>
      <dgm:spPr/>
      <dgm:t>
        <a:bodyPr/>
        <a:lstStyle/>
        <a:p>
          <a:r>
            <a:rPr lang="en-GB" b="1">
              <a:effectLst>
                <a:outerShdw blurRad="38100" dist="38100" dir="2700000" algn="tl">
                  <a:srgbClr val="000000">
                    <a:alpha val="43137"/>
                  </a:srgbClr>
                </a:outerShdw>
              </a:effectLst>
            </a:rPr>
            <a:t>Inflation impacts snack pricing</a:t>
          </a:r>
          <a:endParaRPr lang="en-GB" b="1" dirty="0">
            <a:effectLst>
              <a:outerShdw blurRad="38100" dist="38100" dir="2700000" algn="tl">
                <a:srgbClr val="000000">
                  <a:alpha val="43137"/>
                </a:srgbClr>
              </a:outerShdw>
            </a:effectLst>
          </a:endParaRPr>
        </a:p>
      </dgm:t>
    </dgm:pt>
    <dgm:pt modelId="{4C0BE5D4-6325-4FEF-AA70-54C9480934FC}" type="parTrans" cxnId="{18C73C10-5F6A-4EC7-9A4F-7470F4B209F6}">
      <dgm:prSet/>
      <dgm:spPr/>
      <dgm:t>
        <a:bodyPr/>
        <a:lstStyle/>
        <a:p>
          <a:endParaRPr lang="en-GB"/>
        </a:p>
      </dgm:t>
    </dgm:pt>
    <dgm:pt modelId="{371BFDD7-7F72-41F2-A1AC-F1EF9F8D58EB}" type="sibTrans" cxnId="{18C73C10-5F6A-4EC7-9A4F-7470F4B209F6}">
      <dgm:prSet/>
      <dgm:spPr/>
      <dgm:t>
        <a:bodyPr/>
        <a:lstStyle/>
        <a:p>
          <a:endParaRPr lang="en-GB"/>
        </a:p>
      </dgm:t>
    </dgm:pt>
    <dgm:pt modelId="{972698EF-5593-49D5-A9C0-D6EC0DBA4BF1}">
      <dgm:prSet/>
      <dgm:spPr/>
      <dgm:t>
        <a:bodyPr/>
        <a:lstStyle/>
        <a:p>
          <a:r>
            <a:rPr lang="en-US" b="1" dirty="0">
              <a:effectLst>
                <a:outerShdw blurRad="38100" dist="38100" dir="2700000" algn="tl">
                  <a:srgbClr val="000000">
                    <a:alpha val="43137"/>
                  </a:srgbClr>
                </a:outerShdw>
              </a:effectLst>
            </a:rPr>
            <a:t>High demand for convenience foods &amp; cashless systems</a:t>
          </a:r>
        </a:p>
      </dgm:t>
    </dgm:pt>
    <dgm:pt modelId="{66E5FE13-51A6-4B9A-A2A0-304C5D3B1A7E}" type="parTrans" cxnId="{74174E2A-5866-4EAA-976A-0E1081D3FAFA}">
      <dgm:prSet/>
      <dgm:spPr/>
      <dgm:t>
        <a:bodyPr/>
        <a:lstStyle/>
        <a:p>
          <a:endParaRPr lang="en-GB"/>
        </a:p>
      </dgm:t>
    </dgm:pt>
    <dgm:pt modelId="{017B8041-83F1-4925-87AE-0FCE12DEEBFC}" type="sibTrans" cxnId="{74174E2A-5866-4EAA-976A-0E1081D3FAFA}">
      <dgm:prSet/>
      <dgm:spPr/>
      <dgm:t>
        <a:bodyPr/>
        <a:lstStyle/>
        <a:p>
          <a:endParaRPr lang="en-GB"/>
        </a:p>
      </dgm:t>
    </dgm:pt>
    <dgm:pt modelId="{A74A4554-EFC9-409B-A019-D5B30985972F}" type="pres">
      <dgm:prSet presAssocID="{0F3C85FF-04CF-42D7-A47C-514EE2C5F8AE}" presName="Name0" presStyleCnt="0">
        <dgm:presLayoutVars>
          <dgm:chMax val="7"/>
          <dgm:chPref val="7"/>
          <dgm:dir/>
        </dgm:presLayoutVars>
      </dgm:prSet>
      <dgm:spPr/>
      <dgm:t>
        <a:bodyPr/>
        <a:lstStyle/>
        <a:p>
          <a:endParaRPr lang="en-GB"/>
        </a:p>
      </dgm:t>
    </dgm:pt>
    <dgm:pt modelId="{983A75DC-54CB-4B83-9C4A-C6B76A6C9AD0}" type="pres">
      <dgm:prSet presAssocID="{0F3C85FF-04CF-42D7-A47C-514EE2C5F8AE}" presName="Name1" presStyleCnt="0"/>
      <dgm:spPr/>
    </dgm:pt>
    <dgm:pt modelId="{38B6736A-43AC-4B50-B55B-D0AF6F4A005F}" type="pres">
      <dgm:prSet presAssocID="{0F3C85FF-04CF-42D7-A47C-514EE2C5F8AE}" presName="cycle" presStyleCnt="0"/>
      <dgm:spPr/>
    </dgm:pt>
    <dgm:pt modelId="{E0F58475-D4EC-4569-AC67-F816724FBCDF}" type="pres">
      <dgm:prSet presAssocID="{0F3C85FF-04CF-42D7-A47C-514EE2C5F8AE}" presName="srcNode" presStyleLbl="node1" presStyleIdx="0" presStyleCnt="4"/>
      <dgm:spPr/>
    </dgm:pt>
    <dgm:pt modelId="{21400A2C-62BB-4119-82B2-1B62096DBF2A}" type="pres">
      <dgm:prSet presAssocID="{0F3C85FF-04CF-42D7-A47C-514EE2C5F8AE}" presName="conn" presStyleLbl="parChTrans1D2" presStyleIdx="0" presStyleCnt="1"/>
      <dgm:spPr/>
      <dgm:t>
        <a:bodyPr/>
        <a:lstStyle/>
        <a:p>
          <a:endParaRPr lang="en-GB"/>
        </a:p>
      </dgm:t>
    </dgm:pt>
    <dgm:pt modelId="{2E26B97F-792F-4E98-9140-27B26EDA157A}" type="pres">
      <dgm:prSet presAssocID="{0F3C85FF-04CF-42D7-A47C-514EE2C5F8AE}" presName="extraNode" presStyleLbl="node1" presStyleIdx="0" presStyleCnt="4"/>
      <dgm:spPr/>
    </dgm:pt>
    <dgm:pt modelId="{46C917FF-F30F-4DD2-BC6D-A7C5D754250F}" type="pres">
      <dgm:prSet presAssocID="{0F3C85FF-04CF-42D7-A47C-514EE2C5F8AE}" presName="dstNode" presStyleLbl="node1" presStyleIdx="0" presStyleCnt="4"/>
      <dgm:spPr/>
    </dgm:pt>
    <dgm:pt modelId="{1B280129-4EC2-41EF-9206-5C262AF41510}" type="pres">
      <dgm:prSet presAssocID="{B51201C2-FA0E-4D3B-A996-C2B262A3B2C5}" presName="text_1" presStyleLbl="node1" presStyleIdx="0" presStyleCnt="4">
        <dgm:presLayoutVars>
          <dgm:bulletEnabled val="1"/>
        </dgm:presLayoutVars>
      </dgm:prSet>
      <dgm:spPr/>
      <dgm:t>
        <a:bodyPr/>
        <a:lstStyle/>
        <a:p>
          <a:endParaRPr lang="en-GB"/>
        </a:p>
      </dgm:t>
    </dgm:pt>
    <dgm:pt modelId="{8D78F5AE-DE26-4B91-8F44-03724B15BCAE}" type="pres">
      <dgm:prSet presAssocID="{B51201C2-FA0E-4D3B-A996-C2B262A3B2C5}" presName="accent_1" presStyleCnt="0"/>
      <dgm:spPr/>
    </dgm:pt>
    <dgm:pt modelId="{FCA2953A-AD92-47A9-A643-54A082DA2F16}" type="pres">
      <dgm:prSet presAssocID="{B51201C2-FA0E-4D3B-A996-C2B262A3B2C5}" presName="accentRepeatNode" presStyleLbl="solidFgAcc1" presStyleIdx="0" presStyleCnt="4"/>
      <dgm:spPr/>
    </dgm:pt>
    <dgm:pt modelId="{7627BFDF-0796-48AD-9E7E-A51F5AE088AB}" type="pres">
      <dgm:prSet presAssocID="{63A04D16-7D41-46D9-8FA0-9ED00E8002F7}" presName="text_2" presStyleLbl="node1" presStyleIdx="1" presStyleCnt="4">
        <dgm:presLayoutVars>
          <dgm:bulletEnabled val="1"/>
        </dgm:presLayoutVars>
      </dgm:prSet>
      <dgm:spPr/>
      <dgm:t>
        <a:bodyPr/>
        <a:lstStyle/>
        <a:p>
          <a:endParaRPr lang="en-GB"/>
        </a:p>
      </dgm:t>
    </dgm:pt>
    <dgm:pt modelId="{2670B44A-5C85-4FF1-B1DB-64F10CE7C27C}" type="pres">
      <dgm:prSet presAssocID="{63A04D16-7D41-46D9-8FA0-9ED00E8002F7}" presName="accent_2" presStyleCnt="0"/>
      <dgm:spPr/>
    </dgm:pt>
    <dgm:pt modelId="{1F7852CE-7AB7-4B72-A7AA-B01CD946EB80}" type="pres">
      <dgm:prSet presAssocID="{63A04D16-7D41-46D9-8FA0-9ED00E8002F7}" presName="accentRepeatNode" presStyleLbl="solidFgAcc1" presStyleIdx="1" presStyleCnt="4"/>
      <dgm:spPr/>
    </dgm:pt>
    <dgm:pt modelId="{BD34E98B-3FE0-460C-ABFA-E3E8C5D29AF1}" type="pres">
      <dgm:prSet presAssocID="{56511C37-0615-4E3D-9668-2D590496A4A7}" presName="text_3" presStyleLbl="node1" presStyleIdx="2" presStyleCnt="4">
        <dgm:presLayoutVars>
          <dgm:bulletEnabled val="1"/>
        </dgm:presLayoutVars>
      </dgm:prSet>
      <dgm:spPr/>
      <dgm:t>
        <a:bodyPr/>
        <a:lstStyle/>
        <a:p>
          <a:endParaRPr lang="en-GB"/>
        </a:p>
      </dgm:t>
    </dgm:pt>
    <dgm:pt modelId="{7B7AB765-B9DF-42D2-A35F-42728F1A515E}" type="pres">
      <dgm:prSet presAssocID="{56511C37-0615-4E3D-9668-2D590496A4A7}" presName="accent_3" presStyleCnt="0"/>
      <dgm:spPr/>
    </dgm:pt>
    <dgm:pt modelId="{D01D84A1-58CE-4344-A1D4-54EA121B4EA0}" type="pres">
      <dgm:prSet presAssocID="{56511C37-0615-4E3D-9668-2D590496A4A7}" presName="accentRepeatNode" presStyleLbl="solidFgAcc1" presStyleIdx="2" presStyleCnt="4"/>
      <dgm:spPr/>
    </dgm:pt>
    <dgm:pt modelId="{EAF4EEC2-53C5-4CB8-A9A3-15F23C5B7277}" type="pres">
      <dgm:prSet presAssocID="{972698EF-5593-49D5-A9C0-D6EC0DBA4BF1}" presName="text_4" presStyleLbl="node1" presStyleIdx="3" presStyleCnt="4">
        <dgm:presLayoutVars>
          <dgm:bulletEnabled val="1"/>
        </dgm:presLayoutVars>
      </dgm:prSet>
      <dgm:spPr/>
      <dgm:t>
        <a:bodyPr/>
        <a:lstStyle/>
        <a:p>
          <a:endParaRPr lang="en-GB"/>
        </a:p>
      </dgm:t>
    </dgm:pt>
    <dgm:pt modelId="{0C410FA5-AE65-462D-A246-63498988B7FE}" type="pres">
      <dgm:prSet presAssocID="{972698EF-5593-49D5-A9C0-D6EC0DBA4BF1}" presName="accent_4" presStyleCnt="0"/>
      <dgm:spPr/>
    </dgm:pt>
    <dgm:pt modelId="{48DEBB05-99D9-4678-B8A3-21A59B766B6C}" type="pres">
      <dgm:prSet presAssocID="{972698EF-5593-49D5-A9C0-D6EC0DBA4BF1}" presName="accentRepeatNode" presStyleLbl="solidFgAcc1" presStyleIdx="3" presStyleCnt="4"/>
      <dgm:spPr/>
    </dgm:pt>
  </dgm:ptLst>
  <dgm:cxnLst>
    <dgm:cxn modelId="{50CE0D28-7F90-43DE-905D-285A172E7032}" type="presOf" srcId="{972698EF-5593-49D5-A9C0-D6EC0DBA4BF1}" destId="{EAF4EEC2-53C5-4CB8-A9A3-15F23C5B7277}" srcOrd="0" destOrd="0" presId="urn:microsoft.com/office/officeart/2008/layout/VerticalCurvedList"/>
    <dgm:cxn modelId="{27415CFE-3A34-489C-A342-1544D8908ADC}" type="presOf" srcId="{56511C37-0615-4E3D-9668-2D590496A4A7}" destId="{BD34E98B-3FE0-460C-ABFA-E3E8C5D29AF1}" srcOrd="0" destOrd="0" presId="urn:microsoft.com/office/officeart/2008/layout/VerticalCurvedList"/>
    <dgm:cxn modelId="{18C73C10-5F6A-4EC7-9A4F-7470F4B209F6}" srcId="{0F3C85FF-04CF-42D7-A47C-514EE2C5F8AE}" destId="{56511C37-0615-4E3D-9668-2D590496A4A7}" srcOrd="2" destOrd="0" parTransId="{4C0BE5D4-6325-4FEF-AA70-54C9480934FC}" sibTransId="{371BFDD7-7F72-41F2-A1AC-F1EF9F8D58EB}"/>
    <dgm:cxn modelId="{74174E2A-5866-4EAA-976A-0E1081D3FAFA}" srcId="{0F3C85FF-04CF-42D7-A47C-514EE2C5F8AE}" destId="{972698EF-5593-49D5-A9C0-D6EC0DBA4BF1}" srcOrd="3" destOrd="0" parTransId="{66E5FE13-51A6-4B9A-A2A0-304C5D3B1A7E}" sibTransId="{017B8041-83F1-4925-87AE-0FCE12DEEBFC}"/>
    <dgm:cxn modelId="{1541A427-319B-4392-8FC6-B8141A354F81}" srcId="{0F3C85FF-04CF-42D7-A47C-514EE2C5F8AE}" destId="{63A04D16-7D41-46D9-8FA0-9ED00E8002F7}" srcOrd="1" destOrd="0" parTransId="{9C95613E-F412-4774-9C1D-F1EFDB8B6A81}" sibTransId="{D3CA30A2-47FE-445B-9A5B-75DC27E01458}"/>
    <dgm:cxn modelId="{D81D01B3-D2EE-4813-B34E-4E79E91D9047}" type="presOf" srcId="{63A04D16-7D41-46D9-8FA0-9ED00E8002F7}" destId="{7627BFDF-0796-48AD-9E7E-A51F5AE088AB}" srcOrd="0" destOrd="0" presId="urn:microsoft.com/office/officeart/2008/layout/VerticalCurvedList"/>
    <dgm:cxn modelId="{E1259547-9593-408E-9DA5-03E8374B4198}" type="presOf" srcId="{B51201C2-FA0E-4D3B-A996-C2B262A3B2C5}" destId="{1B280129-4EC2-41EF-9206-5C262AF41510}" srcOrd="0" destOrd="0" presId="urn:microsoft.com/office/officeart/2008/layout/VerticalCurvedList"/>
    <dgm:cxn modelId="{9A292E08-A602-4912-9E63-B4DEEA17A6F8}" srcId="{0F3C85FF-04CF-42D7-A47C-514EE2C5F8AE}" destId="{B51201C2-FA0E-4D3B-A996-C2B262A3B2C5}" srcOrd="0" destOrd="0" parTransId="{44F80192-7037-466B-B181-93F9F13505CB}" sibTransId="{CFEECE54-3316-4D7D-8FFF-30B724A90330}"/>
    <dgm:cxn modelId="{E13DBAA0-49DC-43C1-8B86-77050864E106}" type="presOf" srcId="{CFEECE54-3316-4D7D-8FFF-30B724A90330}" destId="{21400A2C-62BB-4119-82B2-1B62096DBF2A}" srcOrd="0" destOrd="0" presId="urn:microsoft.com/office/officeart/2008/layout/VerticalCurvedList"/>
    <dgm:cxn modelId="{C6BD11B0-BDB0-4EDB-98CF-312F88D64799}" type="presOf" srcId="{0F3C85FF-04CF-42D7-A47C-514EE2C5F8AE}" destId="{A74A4554-EFC9-409B-A019-D5B30985972F}" srcOrd="0" destOrd="0" presId="urn:microsoft.com/office/officeart/2008/layout/VerticalCurvedList"/>
    <dgm:cxn modelId="{308232BD-ACDE-4237-BBC8-882016D14753}" type="presParOf" srcId="{A74A4554-EFC9-409B-A019-D5B30985972F}" destId="{983A75DC-54CB-4B83-9C4A-C6B76A6C9AD0}" srcOrd="0" destOrd="0" presId="urn:microsoft.com/office/officeart/2008/layout/VerticalCurvedList"/>
    <dgm:cxn modelId="{2A0DA42D-6DE8-40EE-A6AB-C9BD9E34B8C0}" type="presParOf" srcId="{983A75DC-54CB-4B83-9C4A-C6B76A6C9AD0}" destId="{38B6736A-43AC-4B50-B55B-D0AF6F4A005F}" srcOrd="0" destOrd="0" presId="urn:microsoft.com/office/officeart/2008/layout/VerticalCurvedList"/>
    <dgm:cxn modelId="{D3784BEC-663D-4814-9910-8438B0036CE1}" type="presParOf" srcId="{38B6736A-43AC-4B50-B55B-D0AF6F4A005F}" destId="{E0F58475-D4EC-4569-AC67-F816724FBCDF}" srcOrd="0" destOrd="0" presId="urn:microsoft.com/office/officeart/2008/layout/VerticalCurvedList"/>
    <dgm:cxn modelId="{9669811D-17F1-42AA-B73D-E29918D61FCE}" type="presParOf" srcId="{38B6736A-43AC-4B50-B55B-D0AF6F4A005F}" destId="{21400A2C-62BB-4119-82B2-1B62096DBF2A}" srcOrd="1" destOrd="0" presId="urn:microsoft.com/office/officeart/2008/layout/VerticalCurvedList"/>
    <dgm:cxn modelId="{B8B81A93-B371-4DA1-B03F-61739E217E1C}" type="presParOf" srcId="{38B6736A-43AC-4B50-B55B-D0AF6F4A005F}" destId="{2E26B97F-792F-4E98-9140-27B26EDA157A}" srcOrd="2" destOrd="0" presId="urn:microsoft.com/office/officeart/2008/layout/VerticalCurvedList"/>
    <dgm:cxn modelId="{96DFE542-B828-4CC5-A5B8-89464436DAF8}" type="presParOf" srcId="{38B6736A-43AC-4B50-B55B-D0AF6F4A005F}" destId="{46C917FF-F30F-4DD2-BC6D-A7C5D754250F}" srcOrd="3" destOrd="0" presId="urn:microsoft.com/office/officeart/2008/layout/VerticalCurvedList"/>
    <dgm:cxn modelId="{777AF8FC-8939-45FE-A6EC-856CE2D0543D}" type="presParOf" srcId="{983A75DC-54CB-4B83-9C4A-C6B76A6C9AD0}" destId="{1B280129-4EC2-41EF-9206-5C262AF41510}" srcOrd="1" destOrd="0" presId="urn:microsoft.com/office/officeart/2008/layout/VerticalCurvedList"/>
    <dgm:cxn modelId="{B566C7C5-E217-4D8A-9522-0FBDA9D4AFCE}" type="presParOf" srcId="{983A75DC-54CB-4B83-9C4A-C6B76A6C9AD0}" destId="{8D78F5AE-DE26-4B91-8F44-03724B15BCAE}" srcOrd="2" destOrd="0" presId="urn:microsoft.com/office/officeart/2008/layout/VerticalCurvedList"/>
    <dgm:cxn modelId="{2AFEB816-4A20-40E2-9235-50F99DD05DE0}" type="presParOf" srcId="{8D78F5AE-DE26-4B91-8F44-03724B15BCAE}" destId="{FCA2953A-AD92-47A9-A643-54A082DA2F16}" srcOrd="0" destOrd="0" presId="urn:microsoft.com/office/officeart/2008/layout/VerticalCurvedList"/>
    <dgm:cxn modelId="{9547238C-DFC8-43AB-A01B-20263AEA4CFF}" type="presParOf" srcId="{983A75DC-54CB-4B83-9C4A-C6B76A6C9AD0}" destId="{7627BFDF-0796-48AD-9E7E-A51F5AE088AB}" srcOrd="3" destOrd="0" presId="urn:microsoft.com/office/officeart/2008/layout/VerticalCurvedList"/>
    <dgm:cxn modelId="{434B5913-87CC-4CD1-BC2F-BAC79C4C23B5}" type="presParOf" srcId="{983A75DC-54CB-4B83-9C4A-C6B76A6C9AD0}" destId="{2670B44A-5C85-4FF1-B1DB-64F10CE7C27C}" srcOrd="4" destOrd="0" presId="urn:microsoft.com/office/officeart/2008/layout/VerticalCurvedList"/>
    <dgm:cxn modelId="{59AD10BD-83E1-40AE-99C6-B2E3EF623C14}" type="presParOf" srcId="{2670B44A-5C85-4FF1-B1DB-64F10CE7C27C}" destId="{1F7852CE-7AB7-4B72-A7AA-B01CD946EB80}" srcOrd="0" destOrd="0" presId="urn:microsoft.com/office/officeart/2008/layout/VerticalCurvedList"/>
    <dgm:cxn modelId="{941E3CBC-0C76-43E3-B615-80D52E0A0124}" type="presParOf" srcId="{983A75DC-54CB-4B83-9C4A-C6B76A6C9AD0}" destId="{BD34E98B-3FE0-460C-ABFA-E3E8C5D29AF1}" srcOrd="5" destOrd="0" presId="urn:microsoft.com/office/officeart/2008/layout/VerticalCurvedList"/>
    <dgm:cxn modelId="{AE58CC85-E107-4A29-8342-028A2449A83F}" type="presParOf" srcId="{983A75DC-54CB-4B83-9C4A-C6B76A6C9AD0}" destId="{7B7AB765-B9DF-42D2-A35F-42728F1A515E}" srcOrd="6" destOrd="0" presId="urn:microsoft.com/office/officeart/2008/layout/VerticalCurvedList"/>
    <dgm:cxn modelId="{3D220A7A-C089-45F8-B5A1-13616B6613DC}" type="presParOf" srcId="{7B7AB765-B9DF-42D2-A35F-42728F1A515E}" destId="{D01D84A1-58CE-4344-A1D4-54EA121B4EA0}" srcOrd="0" destOrd="0" presId="urn:microsoft.com/office/officeart/2008/layout/VerticalCurvedList"/>
    <dgm:cxn modelId="{7B0EE098-82D7-4FAB-B699-8693B9F0A1D3}" type="presParOf" srcId="{983A75DC-54CB-4B83-9C4A-C6B76A6C9AD0}" destId="{EAF4EEC2-53C5-4CB8-A9A3-15F23C5B7277}" srcOrd="7" destOrd="0" presId="urn:microsoft.com/office/officeart/2008/layout/VerticalCurvedList"/>
    <dgm:cxn modelId="{E9B04151-951D-4F70-9A77-DDF4293F9379}" type="presParOf" srcId="{983A75DC-54CB-4B83-9C4A-C6B76A6C9AD0}" destId="{0C410FA5-AE65-462D-A246-63498988B7FE}" srcOrd="8" destOrd="0" presId="urn:microsoft.com/office/officeart/2008/layout/VerticalCurvedList"/>
    <dgm:cxn modelId="{A1468BBE-0E3C-4896-BEF3-22A5A9EFA1AC}" type="presParOf" srcId="{0C410FA5-AE65-462D-A246-63498988B7FE}" destId="{48DEBB05-99D9-4678-B8A3-21A59B766B6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B2C324-6BEF-4ED8-A682-C7CA475C3965}"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GB"/>
        </a:p>
      </dgm:t>
    </dgm:pt>
    <dgm:pt modelId="{66BB1BF2-0650-4646-AA48-8E5292B6554E}">
      <dgm:prSet phldrT="[Text]"/>
      <dgm:spPr/>
      <dgm:t>
        <a:bodyPr/>
        <a:lstStyle/>
        <a:p>
          <a:r>
            <a:rPr lang="en-US"/>
            <a:t>Strong shift toward fitness &amp; healthy eating</a:t>
          </a:r>
          <a:endParaRPr lang="en-GB" b="1"/>
        </a:p>
      </dgm:t>
    </dgm:pt>
    <dgm:pt modelId="{3BB2646F-886A-4728-A08F-F044216F23B5}" type="parTrans" cxnId="{7F96B846-8642-4E92-BB2D-D9BEC33387BE}">
      <dgm:prSet/>
      <dgm:spPr/>
      <dgm:t>
        <a:bodyPr/>
        <a:lstStyle/>
        <a:p>
          <a:endParaRPr lang="en-GB"/>
        </a:p>
      </dgm:t>
    </dgm:pt>
    <dgm:pt modelId="{B4752B81-C9E1-414F-B78B-01B601AA1CDB}" type="sibTrans" cxnId="{7F96B846-8642-4E92-BB2D-D9BEC33387BE}">
      <dgm:prSet/>
      <dgm:spPr/>
      <dgm:t>
        <a:bodyPr/>
        <a:lstStyle/>
        <a:p>
          <a:endParaRPr lang="en-GB"/>
        </a:p>
      </dgm:t>
    </dgm:pt>
    <dgm:pt modelId="{2297A3B5-5B72-4608-8AA6-6178F356D9CD}">
      <dgm:prSet/>
      <dgm:spPr/>
      <dgm:t>
        <a:bodyPr/>
        <a:lstStyle/>
        <a:p>
          <a:r>
            <a:rPr lang="en-US"/>
            <a:t>Smart vending technology, QR/NFC payments</a:t>
          </a:r>
          <a:endParaRPr lang="en-US" dirty="0"/>
        </a:p>
      </dgm:t>
    </dgm:pt>
    <dgm:pt modelId="{7A9ACC16-F1E5-47A3-9739-6079CBFD7A84}" type="parTrans" cxnId="{42F15E50-E597-4B08-A1B2-6B173E63A26E}">
      <dgm:prSet/>
      <dgm:spPr/>
      <dgm:t>
        <a:bodyPr/>
        <a:lstStyle/>
        <a:p>
          <a:endParaRPr lang="en-GB"/>
        </a:p>
      </dgm:t>
    </dgm:pt>
    <dgm:pt modelId="{AAC084DD-FA8B-4CEE-B0EA-7EA44DE80ABB}" type="sibTrans" cxnId="{42F15E50-E597-4B08-A1B2-6B173E63A26E}">
      <dgm:prSet/>
      <dgm:spPr/>
      <dgm:t>
        <a:bodyPr/>
        <a:lstStyle/>
        <a:p>
          <a:endParaRPr lang="en-GB"/>
        </a:p>
      </dgm:t>
    </dgm:pt>
    <dgm:pt modelId="{B1F83D84-EE9B-4F8A-97A4-200202486FDF}">
      <dgm:prSet/>
      <dgm:spPr/>
      <dgm:t>
        <a:bodyPr/>
        <a:lstStyle/>
        <a:p>
          <a:r>
            <a:rPr lang="en-GB"/>
            <a:t>Eco-friendly snack packaging trends</a:t>
          </a:r>
          <a:endParaRPr lang="en-GB" dirty="0"/>
        </a:p>
      </dgm:t>
    </dgm:pt>
    <dgm:pt modelId="{0A2F0A68-44CF-4CE1-B029-1BE8324838CB}" type="parTrans" cxnId="{ECE25EB0-211D-4355-AD02-6105192C7257}">
      <dgm:prSet/>
      <dgm:spPr/>
      <dgm:t>
        <a:bodyPr/>
        <a:lstStyle/>
        <a:p>
          <a:endParaRPr lang="en-GB"/>
        </a:p>
      </dgm:t>
    </dgm:pt>
    <dgm:pt modelId="{07DF3B48-DAC5-4D5F-9E51-D47697336746}" type="sibTrans" cxnId="{ECE25EB0-211D-4355-AD02-6105192C7257}">
      <dgm:prSet/>
      <dgm:spPr/>
      <dgm:t>
        <a:bodyPr/>
        <a:lstStyle/>
        <a:p>
          <a:endParaRPr lang="en-GB"/>
        </a:p>
      </dgm:t>
    </dgm:pt>
    <dgm:pt modelId="{DCAB9BAF-42F2-4703-9771-B8CEE44AB55A}">
      <dgm:prSet/>
      <dgm:spPr/>
      <dgm:t>
        <a:bodyPr/>
        <a:lstStyle/>
        <a:p>
          <a:r>
            <a:rPr lang="en-US"/>
            <a:t>Food safety, labelling, and registration requirements</a:t>
          </a:r>
          <a:endParaRPr lang="en-US" dirty="0"/>
        </a:p>
      </dgm:t>
    </dgm:pt>
    <dgm:pt modelId="{D0FE3827-9F43-4A82-8D61-2E30CD18730F}" type="parTrans" cxnId="{0875CC9F-3E63-4133-A477-7F7613A408E3}">
      <dgm:prSet/>
      <dgm:spPr/>
      <dgm:t>
        <a:bodyPr/>
        <a:lstStyle/>
        <a:p>
          <a:endParaRPr lang="en-GB"/>
        </a:p>
      </dgm:t>
    </dgm:pt>
    <dgm:pt modelId="{D3B711E3-A71A-4327-BA9B-E7B06373F223}" type="sibTrans" cxnId="{0875CC9F-3E63-4133-A477-7F7613A408E3}">
      <dgm:prSet/>
      <dgm:spPr/>
      <dgm:t>
        <a:bodyPr/>
        <a:lstStyle/>
        <a:p>
          <a:endParaRPr lang="en-GB"/>
        </a:p>
      </dgm:t>
    </dgm:pt>
    <dgm:pt modelId="{FE8467CF-EB8F-4702-8137-8FBB9BC3D126}" type="pres">
      <dgm:prSet presAssocID="{CBB2C324-6BEF-4ED8-A682-C7CA475C3965}" presName="Name0" presStyleCnt="0">
        <dgm:presLayoutVars>
          <dgm:chMax val="7"/>
          <dgm:dir/>
          <dgm:animLvl val="lvl"/>
          <dgm:resizeHandles val="exact"/>
        </dgm:presLayoutVars>
      </dgm:prSet>
      <dgm:spPr/>
      <dgm:t>
        <a:bodyPr/>
        <a:lstStyle/>
        <a:p>
          <a:endParaRPr lang="en-GB"/>
        </a:p>
      </dgm:t>
    </dgm:pt>
    <dgm:pt modelId="{50735051-AD33-49D1-ABF9-34A9C576DF91}" type="pres">
      <dgm:prSet presAssocID="{66BB1BF2-0650-4646-AA48-8E5292B6554E}" presName="circle1" presStyleLbl="node1" presStyleIdx="0" presStyleCnt="4"/>
      <dgm:spPr/>
    </dgm:pt>
    <dgm:pt modelId="{979B4C69-EA23-426E-9A99-B3C2432AE415}" type="pres">
      <dgm:prSet presAssocID="{66BB1BF2-0650-4646-AA48-8E5292B6554E}" presName="space" presStyleCnt="0"/>
      <dgm:spPr/>
    </dgm:pt>
    <dgm:pt modelId="{C93233E5-6873-4F60-90F8-DE35AB4E013B}" type="pres">
      <dgm:prSet presAssocID="{66BB1BF2-0650-4646-AA48-8E5292B6554E}" presName="rect1" presStyleLbl="alignAcc1" presStyleIdx="0" presStyleCnt="4"/>
      <dgm:spPr/>
      <dgm:t>
        <a:bodyPr/>
        <a:lstStyle/>
        <a:p>
          <a:endParaRPr lang="en-GB"/>
        </a:p>
      </dgm:t>
    </dgm:pt>
    <dgm:pt modelId="{DD9FF5ED-2F01-4196-B2A6-CB2341A044D5}" type="pres">
      <dgm:prSet presAssocID="{2297A3B5-5B72-4608-8AA6-6178F356D9CD}" presName="vertSpace2" presStyleLbl="node1" presStyleIdx="0" presStyleCnt="4"/>
      <dgm:spPr/>
    </dgm:pt>
    <dgm:pt modelId="{51CE86B3-D564-45DC-A240-41C506E04878}" type="pres">
      <dgm:prSet presAssocID="{2297A3B5-5B72-4608-8AA6-6178F356D9CD}" presName="circle2" presStyleLbl="node1" presStyleIdx="1" presStyleCnt="4"/>
      <dgm:spPr/>
    </dgm:pt>
    <dgm:pt modelId="{A7254DB7-35F1-4B22-9001-392EF31F953A}" type="pres">
      <dgm:prSet presAssocID="{2297A3B5-5B72-4608-8AA6-6178F356D9CD}" presName="rect2" presStyleLbl="alignAcc1" presStyleIdx="1" presStyleCnt="4"/>
      <dgm:spPr/>
      <dgm:t>
        <a:bodyPr/>
        <a:lstStyle/>
        <a:p>
          <a:endParaRPr lang="en-GB"/>
        </a:p>
      </dgm:t>
    </dgm:pt>
    <dgm:pt modelId="{018633E7-D5E5-4E93-9176-5450D3732DB7}" type="pres">
      <dgm:prSet presAssocID="{B1F83D84-EE9B-4F8A-97A4-200202486FDF}" presName="vertSpace3" presStyleLbl="node1" presStyleIdx="1" presStyleCnt="4"/>
      <dgm:spPr/>
    </dgm:pt>
    <dgm:pt modelId="{B6B36A61-A935-4652-B7BA-57854BA1C2F4}" type="pres">
      <dgm:prSet presAssocID="{B1F83D84-EE9B-4F8A-97A4-200202486FDF}" presName="circle3" presStyleLbl="node1" presStyleIdx="2" presStyleCnt="4"/>
      <dgm:spPr/>
    </dgm:pt>
    <dgm:pt modelId="{E17628FA-DB8A-4218-84F6-D2B8FA34AE0D}" type="pres">
      <dgm:prSet presAssocID="{B1F83D84-EE9B-4F8A-97A4-200202486FDF}" presName="rect3" presStyleLbl="alignAcc1" presStyleIdx="2" presStyleCnt="4"/>
      <dgm:spPr/>
      <dgm:t>
        <a:bodyPr/>
        <a:lstStyle/>
        <a:p>
          <a:endParaRPr lang="en-GB"/>
        </a:p>
      </dgm:t>
    </dgm:pt>
    <dgm:pt modelId="{FBDE0CB1-F70B-4F6E-9CCC-3EB67985C8DA}" type="pres">
      <dgm:prSet presAssocID="{DCAB9BAF-42F2-4703-9771-B8CEE44AB55A}" presName="vertSpace4" presStyleLbl="node1" presStyleIdx="2" presStyleCnt="4"/>
      <dgm:spPr/>
    </dgm:pt>
    <dgm:pt modelId="{ED3E43A9-1F38-4979-A773-8DC95B568F97}" type="pres">
      <dgm:prSet presAssocID="{DCAB9BAF-42F2-4703-9771-B8CEE44AB55A}" presName="circle4" presStyleLbl="node1" presStyleIdx="3" presStyleCnt="4"/>
      <dgm:spPr/>
    </dgm:pt>
    <dgm:pt modelId="{220DDEF8-4BC6-4181-B046-2ACE3B76F236}" type="pres">
      <dgm:prSet presAssocID="{DCAB9BAF-42F2-4703-9771-B8CEE44AB55A}" presName="rect4" presStyleLbl="alignAcc1" presStyleIdx="3" presStyleCnt="4"/>
      <dgm:spPr/>
      <dgm:t>
        <a:bodyPr/>
        <a:lstStyle/>
        <a:p>
          <a:endParaRPr lang="en-GB"/>
        </a:p>
      </dgm:t>
    </dgm:pt>
    <dgm:pt modelId="{DBE25F99-8523-4A16-973E-F2BEBC0C562F}" type="pres">
      <dgm:prSet presAssocID="{66BB1BF2-0650-4646-AA48-8E5292B6554E}" presName="rect1ParTxNoCh" presStyleLbl="alignAcc1" presStyleIdx="3" presStyleCnt="4">
        <dgm:presLayoutVars>
          <dgm:chMax val="1"/>
          <dgm:bulletEnabled val="1"/>
        </dgm:presLayoutVars>
      </dgm:prSet>
      <dgm:spPr/>
      <dgm:t>
        <a:bodyPr/>
        <a:lstStyle/>
        <a:p>
          <a:endParaRPr lang="en-GB"/>
        </a:p>
      </dgm:t>
    </dgm:pt>
    <dgm:pt modelId="{89B50224-3AED-4F69-9CBE-5B8FB3747AB3}" type="pres">
      <dgm:prSet presAssocID="{2297A3B5-5B72-4608-8AA6-6178F356D9CD}" presName="rect2ParTxNoCh" presStyleLbl="alignAcc1" presStyleIdx="3" presStyleCnt="4">
        <dgm:presLayoutVars>
          <dgm:chMax val="1"/>
          <dgm:bulletEnabled val="1"/>
        </dgm:presLayoutVars>
      </dgm:prSet>
      <dgm:spPr/>
      <dgm:t>
        <a:bodyPr/>
        <a:lstStyle/>
        <a:p>
          <a:endParaRPr lang="en-GB"/>
        </a:p>
      </dgm:t>
    </dgm:pt>
    <dgm:pt modelId="{585EBFB0-0927-4B74-A8C9-153C88372832}" type="pres">
      <dgm:prSet presAssocID="{B1F83D84-EE9B-4F8A-97A4-200202486FDF}" presName="rect3ParTxNoCh" presStyleLbl="alignAcc1" presStyleIdx="3" presStyleCnt="4">
        <dgm:presLayoutVars>
          <dgm:chMax val="1"/>
          <dgm:bulletEnabled val="1"/>
        </dgm:presLayoutVars>
      </dgm:prSet>
      <dgm:spPr/>
      <dgm:t>
        <a:bodyPr/>
        <a:lstStyle/>
        <a:p>
          <a:endParaRPr lang="en-GB"/>
        </a:p>
      </dgm:t>
    </dgm:pt>
    <dgm:pt modelId="{E28C5CAB-F79A-47DB-93D8-41CE05FE06AF}" type="pres">
      <dgm:prSet presAssocID="{DCAB9BAF-42F2-4703-9771-B8CEE44AB55A}" presName="rect4ParTxNoCh" presStyleLbl="alignAcc1" presStyleIdx="3" presStyleCnt="4">
        <dgm:presLayoutVars>
          <dgm:chMax val="1"/>
          <dgm:bulletEnabled val="1"/>
        </dgm:presLayoutVars>
      </dgm:prSet>
      <dgm:spPr/>
      <dgm:t>
        <a:bodyPr/>
        <a:lstStyle/>
        <a:p>
          <a:endParaRPr lang="en-GB"/>
        </a:p>
      </dgm:t>
    </dgm:pt>
  </dgm:ptLst>
  <dgm:cxnLst>
    <dgm:cxn modelId="{B601DBAA-4675-4559-808D-944227EA3539}" type="presOf" srcId="{66BB1BF2-0650-4646-AA48-8E5292B6554E}" destId="{C93233E5-6873-4F60-90F8-DE35AB4E013B}" srcOrd="0" destOrd="0" presId="urn:microsoft.com/office/officeart/2005/8/layout/target3"/>
    <dgm:cxn modelId="{2AD20B7F-E0EA-4325-B61A-ADA88C5DE684}" type="presOf" srcId="{B1F83D84-EE9B-4F8A-97A4-200202486FDF}" destId="{E17628FA-DB8A-4218-84F6-D2B8FA34AE0D}" srcOrd="0" destOrd="0" presId="urn:microsoft.com/office/officeart/2005/8/layout/target3"/>
    <dgm:cxn modelId="{7B295B6E-21F6-4957-9B7E-6FCF03FC21B7}" type="presOf" srcId="{2297A3B5-5B72-4608-8AA6-6178F356D9CD}" destId="{A7254DB7-35F1-4B22-9001-392EF31F953A}" srcOrd="0" destOrd="0" presId="urn:microsoft.com/office/officeart/2005/8/layout/target3"/>
    <dgm:cxn modelId="{38E5CE03-A4C7-4A43-AA75-2443A2B7CE9F}" type="presOf" srcId="{DCAB9BAF-42F2-4703-9771-B8CEE44AB55A}" destId="{E28C5CAB-F79A-47DB-93D8-41CE05FE06AF}" srcOrd="1" destOrd="0" presId="urn:microsoft.com/office/officeart/2005/8/layout/target3"/>
    <dgm:cxn modelId="{7F96B846-8642-4E92-BB2D-D9BEC33387BE}" srcId="{CBB2C324-6BEF-4ED8-A682-C7CA475C3965}" destId="{66BB1BF2-0650-4646-AA48-8E5292B6554E}" srcOrd="0" destOrd="0" parTransId="{3BB2646F-886A-4728-A08F-F044216F23B5}" sibTransId="{B4752B81-C9E1-414F-B78B-01B601AA1CDB}"/>
    <dgm:cxn modelId="{19A9E17A-6E92-45F1-9D72-2130290736C9}" type="presOf" srcId="{66BB1BF2-0650-4646-AA48-8E5292B6554E}" destId="{DBE25F99-8523-4A16-973E-F2BEBC0C562F}" srcOrd="1" destOrd="0" presId="urn:microsoft.com/office/officeart/2005/8/layout/target3"/>
    <dgm:cxn modelId="{44C5A5EA-29F9-402E-BB05-3346001918EC}" type="presOf" srcId="{B1F83D84-EE9B-4F8A-97A4-200202486FDF}" destId="{585EBFB0-0927-4B74-A8C9-153C88372832}" srcOrd="1" destOrd="0" presId="urn:microsoft.com/office/officeart/2005/8/layout/target3"/>
    <dgm:cxn modelId="{0875CC9F-3E63-4133-A477-7F7613A408E3}" srcId="{CBB2C324-6BEF-4ED8-A682-C7CA475C3965}" destId="{DCAB9BAF-42F2-4703-9771-B8CEE44AB55A}" srcOrd="3" destOrd="0" parTransId="{D0FE3827-9F43-4A82-8D61-2E30CD18730F}" sibTransId="{D3B711E3-A71A-4327-BA9B-E7B06373F223}"/>
    <dgm:cxn modelId="{42F15E50-E597-4B08-A1B2-6B173E63A26E}" srcId="{CBB2C324-6BEF-4ED8-A682-C7CA475C3965}" destId="{2297A3B5-5B72-4608-8AA6-6178F356D9CD}" srcOrd="1" destOrd="0" parTransId="{7A9ACC16-F1E5-47A3-9739-6079CBFD7A84}" sibTransId="{AAC084DD-FA8B-4CEE-B0EA-7EA44DE80ABB}"/>
    <dgm:cxn modelId="{7D298FA1-D9D7-438F-B947-0F60D9460FBC}" type="presOf" srcId="{CBB2C324-6BEF-4ED8-A682-C7CA475C3965}" destId="{FE8467CF-EB8F-4702-8137-8FBB9BC3D126}" srcOrd="0" destOrd="0" presId="urn:microsoft.com/office/officeart/2005/8/layout/target3"/>
    <dgm:cxn modelId="{F6C71A87-F2BE-443B-AB9E-B49F30BC1134}" type="presOf" srcId="{2297A3B5-5B72-4608-8AA6-6178F356D9CD}" destId="{89B50224-3AED-4F69-9CBE-5B8FB3747AB3}" srcOrd="1" destOrd="0" presId="urn:microsoft.com/office/officeart/2005/8/layout/target3"/>
    <dgm:cxn modelId="{66661862-11D6-4F79-8A4B-2CB638140EAE}" type="presOf" srcId="{DCAB9BAF-42F2-4703-9771-B8CEE44AB55A}" destId="{220DDEF8-4BC6-4181-B046-2ACE3B76F236}" srcOrd="0" destOrd="0" presId="urn:microsoft.com/office/officeart/2005/8/layout/target3"/>
    <dgm:cxn modelId="{ECE25EB0-211D-4355-AD02-6105192C7257}" srcId="{CBB2C324-6BEF-4ED8-A682-C7CA475C3965}" destId="{B1F83D84-EE9B-4F8A-97A4-200202486FDF}" srcOrd="2" destOrd="0" parTransId="{0A2F0A68-44CF-4CE1-B029-1BE8324838CB}" sibTransId="{07DF3B48-DAC5-4D5F-9E51-D47697336746}"/>
    <dgm:cxn modelId="{74108003-6062-4942-908C-C7E87157DD03}" type="presParOf" srcId="{FE8467CF-EB8F-4702-8137-8FBB9BC3D126}" destId="{50735051-AD33-49D1-ABF9-34A9C576DF91}" srcOrd="0" destOrd="0" presId="urn:microsoft.com/office/officeart/2005/8/layout/target3"/>
    <dgm:cxn modelId="{4CD309D6-14F3-4F67-AFCF-3CF35C2637A8}" type="presParOf" srcId="{FE8467CF-EB8F-4702-8137-8FBB9BC3D126}" destId="{979B4C69-EA23-426E-9A99-B3C2432AE415}" srcOrd="1" destOrd="0" presId="urn:microsoft.com/office/officeart/2005/8/layout/target3"/>
    <dgm:cxn modelId="{C8EDE564-52CD-4213-A931-9C736AEA437C}" type="presParOf" srcId="{FE8467CF-EB8F-4702-8137-8FBB9BC3D126}" destId="{C93233E5-6873-4F60-90F8-DE35AB4E013B}" srcOrd="2" destOrd="0" presId="urn:microsoft.com/office/officeart/2005/8/layout/target3"/>
    <dgm:cxn modelId="{DF498476-F8C6-47E5-A879-9031168F8D85}" type="presParOf" srcId="{FE8467CF-EB8F-4702-8137-8FBB9BC3D126}" destId="{DD9FF5ED-2F01-4196-B2A6-CB2341A044D5}" srcOrd="3" destOrd="0" presId="urn:microsoft.com/office/officeart/2005/8/layout/target3"/>
    <dgm:cxn modelId="{77ACE22F-A3D9-4B97-B905-B40863AC3F48}" type="presParOf" srcId="{FE8467CF-EB8F-4702-8137-8FBB9BC3D126}" destId="{51CE86B3-D564-45DC-A240-41C506E04878}" srcOrd="4" destOrd="0" presId="urn:microsoft.com/office/officeart/2005/8/layout/target3"/>
    <dgm:cxn modelId="{242F1C0A-43A2-4C62-9ED2-79F79E563348}" type="presParOf" srcId="{FE8467CF-EB8F-4702-8137-8FBB9BC3D126}" destId="{A7254DB7-35F1-4B22-9001-392EF31F953A}" srcOrd="5" destOrd="0" presId="urn:microsoft.com/office/officeart/2005/8/layout/target3"/>
    <dgm:cxn modelId="{A9EB990E-4AA8-4185-90DA-E3D50AF78D8D}" type="presParOf" srcId="{FE8467CF-EB8F-4702-8137-8FBB9BC3D126}" destId="{018633E7-D5E5-4E93-9176-5450D3732DB7}" srcOrd="6" destOrd="0" presId="urn:microsoft.com/office/officeart/2005/8/layout/target3"/>
    <dgm:cxn modelId="{B049509E-F2E3-42BC-A8BD-325D5B2D0914}" type="presParOf" srcId="{FE8467CF-EB8F-4702-8137-8FBB9BC3D126}" destId="{B6B36A61-A935-4652-B7BA-57854BA1C2F4}" srcOrd="7" destOrd="0" presId="urn:microsoft.com/office/officeart/2005/8/layout/target3"/>
    <dgm:cxn modelId="{9D333156-BCFA-4936-A4AA-632C3FE9B379}" type="presParOf" srcId="{FE8467CF-EB8F-4702-8137-8FBB9BC3D126}" destId="{E17628FA-DB8A-4218-84F6-D2B8FA34AE0D}" srcOrd="8" destOrd="0" presId="urn:microsoft.com/office/officeart/2005/8/layout/target3"/>
    <dgm:cxn modelId="{FBF3C304-3E45-4CF7-AC5E-447D45F8BBF7}" type="presParOf" srcId="{FE8467CF-EB8F-4702-8137-8FBB9BC3D126}" destId="{FBDE0CB1-F70B-4F6E-9CCC-3EB67985C8DA}" srcOrd="9" destOrd="0" presId="urn:microsoft.com/office/officeart/2005/8/layout/target3"/>
    <dgm:cxn modelId="{A76D1568-41C7-4E70-9F8B-03374B81526C}" type="presParOf" srcId="{FE8467CF-EB8F-4702-8137-8FBB9BC3D126}" destId="{ED3E43A9-1F38-4979-A773-8DC95B568F97}" srcOrd="10" destOrd="0" presId="urn:microsoft.com/office/officeart/2005/8/layout/target3"/>
    <dgm:cxn modelId="{8704C8FE-6FAB-4B55-9CC3-DC72246559C9}" type="presParOf" srcId="{FE8467CF-EB8F-4702-8137-8FBB9BC3D126}" destId="{220DDEF8-4BC6-4181-B046-2ACE3B76F236}" srcOrd="11" destOrd="0" presId="urn:microsoft.com/office/officeart/2005/8/layout/target3"/>
    <dgm:cxn modelId="{A8BED8E9-7614-411E-ABB7-1C3FF0C00121}" type="presParOf" srcId="{FE8467CF-EB8F-4702-8137-8FBB9BC3D126}" destId="{DBE25F99-8523-4A16-973E-F2BEBC0C562F}" srcOrd="12" destOrd="0" presId="urn:microsoft.com/office/officeart/2005/8/layout/target3"/>
    <dgm:cxn modelId="{CAD59E60-2A3F-4DBA-8241-B9044391388C}" type="presParOf" srcId="{FE8467CF-EB8F-4702-8137-8FBB9BC3D126}" destId="{89B50224-3AED-4F69-9CBE-5B8FB3747AB3}" srcOrd="13" destOrd="0" presId="urn:microsoft.com/office/officeart/2005/8/layout/target3"/>
    <dgm:cxn modelId="{03EBF0EB-4D64-40CB-B5F8-D58E84479FE4}" type="presParOf" srcId="{FE8467CF-EB8F-4702-8137-8FBB9BC3D126}" destId="{585EBFB0-0927-4B74-A8C9-153C88372832}" srcOrd="14" destOrd="0" presId="urn:microsoft.com/office/officeart/2005/8/layout/target3"/>
    <dgm:cxn modelId="{8E35D167-38B6-4EE9-AA18-A89C0A072E9E}" type="presParOf" srcId="{FE8467CF-EB8F-4702-8137-8FBB9BC3D126}" destId="{E28C5CAB-F79A-47DB-93D8-41CE05FE06AF}"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679A42-977F-4955-A9F3-334EF47B417F}"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GB"/>
        </a:p>
      </dgm:t>
    </dgm:pt>
    <dgm:pt modelId="{1EE986D7-50EB-4D90-9005-2C69FEE63ED2}">
      <dgm:prSet phldrT="[Text]"/>
      <dgm:spPr/>
      <dgm:t>
        <a:bodyPr/>
        <a:lstStyle/>
        <a:p>
          <a:r>
            <a:rPr lang="en-GB" b="1">
              <a:effectLst>
                <a:outerShdw blurRad="38100" dist="38100" dir="2700000" algn="tl">
                  <a:srgbClr val="000000">
                    <a:alpha val="43137"/>
                  </a:srgbClr>
                </a:outerShdw>
              </a:effectLst>
            </a:rPr>
            <a:t>Clear target market segmentation</a:t>
          </a:r>
        </a:p>
      </dgm:t>
    </dgm:pt>
    <dgm:pt modelId="{17DD9AF0-6C16-4C7E-BADF-97FC61C5EED9}" type="parTrans" cxnId="{18C574C3-37B9-448F-BC6C-059EEBE5EB4D}">
      <dgm:prSet/>
      <dgm:spPr/>
      <dgm:t>
        <a:bodyPr/>
        <a:lstStyle/>
        <a:p>
          <a:endParaRPr lang="en-GB"/>
        </a:p>
      </dgm:t>
    </dgm:pt>
    <dgm:pt modelId="{419A26E4-2284-4AF6-AB0E-5E9231B461FB}" type="sibTrans" cxnId="{18C574C3-37B9-448F-BC6C-059EEBE5EB4D}">
      <dgm:prSet/>
      <dgm:spPr/>
      <dgm:t>
        <a:bodyPr/>
        <a:lstStyle/>
        <a:p>
          <a:endParaRPr lang="en-GB"/>
        </a:p>
      </dgm:t>
    </dgm:pt>
    <dgm:pt modelId="{BDA0C240-C891-4A28-9D60-8FAF3A41A491}">
      <dgm:prSet/>
      <dgm:spPr/>
      <dgm:t>
        <a:bodyPr/>
        <a:lstStyle/>
        <a:p>
          <a:r>
            <a:rPr lang="en-GB" b="1">
              <a:effectLst>
                <a:outerShdw blurRad="38100" dist="38100" dir="2700000" algn="tl">
                  <a:srgbClr val="000000">
                    <a:alpha val="43137"/>
                  </a:srgbClr>
                </a:outerShdw>
              </a:effectLst>
            </a:rPr>
            <a:t>Strong value proposition</a:t>
          </a:r>
          <a:endParaRPr lang="en-GB" b="1" dirty="0">
            <a:effectLst>
              <a:outerShdw blurRad="38100" dist="38100" dir="2700000" algn="tl">
                <a:srgbClr val="000000">
                  <a:alpha val="43137"/>
                </a:srgbClr>
              </a:outerShdw>
            </a:effectLst>
          </a:endParaRPr>
        </a:p>
      </dgm:t>
    </dgm:pt>
    <dgm:pt modelId="{CAC7DFAF-6006-4DAF-8B11-7BCED83C196F}" type="parTrans" cxnId="{23CB5680-8B04-4B6E-9E47-F32B7B9B94CA}">
      <dgm:prSet/>
      <dgm:spPr/>
      <dgm:t>
        <a:bodyPr/>
        <a:lstStyle/>
        <a:p>
          <a:endParaRPr lang="en-GB"/>
        </a:p>
      </dgm:t>
    </dgm:pt>
    <dgm:pt modelId="{ACA53BEA-7A07-4E49-8F46-9B5B1BE9C8E4}" type="sibTrans" cxnId="{23CB5680-8B04-4B6E-9E47-F32B7B9B94CA}">
      <dgm:prSet/>
      <dgm:spPr/>
      <dgm:t>
        <a:bodyPr/>
        <a:lstStyle/>
        <a:p>
          <a:endParaRPr lang="en-GB"/>
        </a:p>
      </dgm:t>
    </dgm:pt>
    <dgm:pt modelId="{D46A9A57-4123-4029-9E43-BBC24754C6B9}">
      <dgm:prSet/>
      <dgm:spPr/>
      <dgm:t>
        <a:bodyPr/>
        <a:lstStyle/>
        <a:p>
          <a:r>
            <a:rPr lang="en-GB" b="1" dirty="0">
              <a:effectLst>
                <a:outerShdw blurRad="38100" dist="38100" dir="2700000" algn="tl">
                  <a:srgbClr val="000000">
                    <a:alpha val="43137"/>
                  </a:srgbClr>
                </a:outerShdw>
              </a:effectLst>
            </a:rPr>
            <a:t>Affordable, convenient, health-focused offering</a:t>
          </a:r>
        </a:p>
      </dgm:t>
    </dgm:pt>
    <dgm:pt modelId="{1E3152C7-E7AE-4BAD-AD13-85A32D1E508E}" type="parTrans" cxnId="{4AB07853-52D6-4BD0-993B-C9F39B752BF3}">
      <dgm:prSet/>
      <dgm:spPr/>
      <dgm:t>
        <a:bodyPr/>
        <a:lstStyle/>
        <a:p>
          <a:endParaRPr lang="en-GB"/>
        </a:p>
      </dgm:t>
    </dgm:pt>
    <dgm:pt modelId="{789BF984-A744-4093-92D5-22F298801F48}" type="sibTrans" cxnId="{4AB07853-52D6-4BD0-993B-C9F39B752BF3}">
      <dgm:prSet/>
      <dgm:spPr/>
      <dgm:t>
        <a:bodyPr/>
        <a:lstStyle/>
        <a:p>
          <a:endParaRPr lang="en-GB"/>
        </a:p>
      </dgm:t>
    </dgm:pt>
    <dgm:pt modelId="{830A4A86-7F77-4EE4-939F-E2AC2E721C5B}" type="pres">
      <dgm:prSet presAssocID="{08679A42-977F-4955-A9F3-334EF47B417F}" presName="Name0" presStyleCnt="0">
        <dgm:presLayoutVars>
          <dgm:dir/>
          <dgm:animLvl val="lvl"/>
          <dgm:resizeHandles val="exact"/>
        </dgm:presLayoutVars>
      </dgm:prSet>
      <dgm:spPr/>
      <dgm:t>
        <a:bodyPr/>
        <a:lstStyle/>
        <a:p>
          <a:endParaRPr lang="en-GB"/>
        </a:p>
      </dgm:t>
    </dgm:pt>
    <dgm:pt modelId="{D04F9456-E65C-4E96-B3A3-88099C0D91E1}" type="pres">
      <dgm:prSet presAssocID="{D46A9A57-4123-4029-9E43-BBC24754C6B9}" presName="boxAndChildren" presStyleCnt="0"/>
      <dgm:spPr/>
    </dgm:pt>
    <dgm:pt modelId="{BCE59D71-19C7-4BF6-98B5-0B8F485116A1}" type="pres">
      <dgm:prSet presAssocID="{D46A9A57-4123-4029-9E43-BBC24754C6B9}" presName="parentTextBox" presStyleLbl="node1" presStyleIdx="0" presStyleCnt="3"/>
      <dgm:spPr/>
      <dgm:t>
        <a:bodyPr/>
        <a:lstStyle/>
        <a:p>
          <a:endParaRPr lang="en-GB"/>
        </a:p>
      </dgm:t>
    </dgm:pt>
    <dgm:pt modelId="{22A4598C-76FF-41A0-ACA3-30DABD0E1D67}" type="pres">
      <dgm:prSet presAssocID="{ACA53BEA-7A07-4E49-8F46-9B5B1BE9C8E4}" presName="sp" presStyleCnt="0"/>
      <dgm:spPr/>
    </dgm:pt>
    <dgm:pt modelId="{38F55644-7693-4EA6-9209-43F29525EACE}" type="pres">
      <dgm:prSet presAssocID="{BDA0C240-C891-4A28-9D60-8FAF3A41A491}" presName="arrowAndChildren" presStyleCnt="0"/>
      <dgm:spPr/>
    </dgm:pt>
    <dgm:pt modelId="{ED106F6A-C954-456C-9B51-03794A3F3C30}" type="pres">
      <dgm:prSet presAssocID="{BDA0C240-C891-4A28-9D60-8FAF3A41A491}" presName="parentTextArrow" presStyleLbl="node1" presStyleIdx="1" presStyleCnt="3"/>
      <dgm:spPr/>
      <dgm:t>
        <a:bodyPr/>
        <a:lstStyle/>
        <a:p>
          <a:endParaRPr lang="en-GB"/>
        </a:p>
      </dgm:t>
    </dgm:pt>
    <dgm:pt modelId="{964957D8-E8D8-4634-920E-D2E0E498CA46}" type="pres">
      <dgm:prSet presAssocID="{419A26E4-2284-4AF6-AB0E-5E9231B461FB}" presName="sp" presStyleCnt="0"/>
      <dgm:spPr/>
    </dgm:pt>
    <dgm:pt modelId="{88E9F73C-C5A2-4EBC-80B9-50287EB75F83}" type="pres">
      <dgm:prSet presAssocID="{1EE986D7-50EB-4D90-9005-2C69FEE63ED2}" presName="arrowAndChildren" presStyleCnt="0"/>
      <dgm:spPr/>
    </dgm:pt>
    <dgm:pt modelId="{4D59AD32-6FB3-4C90-9F9E-2EFFBE1BAA8E}" type="pres">
      <dgm:prSet presAssocID="{1EE986D7-50EB-4D90-9005-2C69FEE63ED2}" presName="parentTextArrow" presStyleLbl="node1" presStyleIdx="2" presStyleCnt="3"/>
      <dgm:spPr/>
      <dgm:t>
        <a:bodyPr/>
        <a:lstStyle/>
        <a:p>
          <a:endParaRPr lang="en-GB"/>
        </a:p>
      </dgm:t>
    </dgm:pt>
  </dgm:ptLst>
  <dgm:cxnLst>
    <dgm:cxn modelId="{38147DFE-3638-45A7-8422-66CA5601AF2E}" type="presOf" srcId="{D46A9A57-4123-4029-9E43-BBC24754C6B9}" destId="{BCE59D71-19C7-4BF6-98B5-0B8F485116A1}" srcOrd="0" destOrd="0" presId="urn:microsoft.com/office/officeart/2005/8/layout/process4"/>
    <dgm:cxn modelId="{18C574C3-37B9-448F-BC6C-059EEBE5EB4D}" srcId="{08679A42-977F-4955-A9F3-334EF47B417F}" destId="{1EE986D7-50EB-4D90-9005-2C69FEE63ED2}" srcOrd="0" destOrd="0" parTransId="{17DD9AF0-6C16-4C7E-BADF-97FC61C5EED9}" sibTransId="{419A26E4-2284-4AF6-AB0E-5E9231B461FB}"/>
    <dgm:cxn modelId="{8DAEEF5A-3706-4939-89FB-FB7BE758F5BF}" type="presOf" srcId="{BDA0C240-C891-4A28-9D60-8FAF3A41A491}" destId="{ED106F6A-C954-456C-9B51-03794A3F3C30}" srcOrd="0" destOrd="0" presId="urn:microsoft.com/office/officeart/2005/8/layout/process4"/>
    <dgm:cxn modelId="{EF170201-7B1D-4AD9-AD9C-317A5F659CDD}" type="presOf" srcId="{1EE986D7-50EB-4D90-9005-2C69FEE63ED2}" destId="{4D59AD32-6FB3-4C90-9F9E-2EFFBE1BAA8E}" srcOrd="0" destOrd="0" presId="urn:microsoft.com/office/officeart/2005/8/layout/process4"/>
    <dgm:cxn modelId="{6E57DA45-44A0-49E4-935D-771A708B6452}" type="presOf" srcId="{08679A42-977F-4955-A9F3-334EF47B417F}" destId="{830A4A86-7F77-4EE4-939F-E2AC2E721C5B}" srcOrd="0" destOrd="0" presId="urn:microsoft.com/office/officeart/2005/8/layout/process4"/>
    <dgm:cxn modelId="{23CB5680-8B04-4B6E-9E47-F32B7B9B94CA}" srcId="{08679A42-977F-4955-A9F3-334EF47B417F}" destId="{BDA0C240-C891-4A28-9D60-8FAF3A41A491}" srcOrd="1" destOrd="0" parTransId="{CAC7DFAF-6006-4DAF-8B11-7BCED83C196F}" sibTransId="{ACA53BEA-7A07-4E49-8F46-9B5B1BE9C8E4}"/>
    <dgm:cxn modelId="{4AB07853-52D6-4BD0-993B-C9F39B752BF3}" srcId="{08679A42-977F-4955-A9F3-334EF47B417F}" destId="{D46A9A57-4123-4029-9E43-BBC24754C6B9}" srcOrd="2" destOrd="0" parTransId="{1E3152C7-E7AE-4BAD-AD13-85A32D1E508E}" sibTransId="{789BF984-A744-4093-92D5-22F298801F48}"/>
    <dgm:cxn modelId="{50F883CD-A3F1-4B7F-AF76-1C1B5305B1D7}" type="presParOf" srcId="{830A4A86-7F77-4EE4-939F-E2AC2E721C5B}" destId="{D04F9456-E65C-4E96-B3A3-88099C0D91E1}" srcOrd="0" destOrd="0" presId="urn:microsoft.com/office/officeart/2005/8/layout/process4"/>
    <dgm:cxn modelId="{5D38BF83-0D27-44D6-B5ED-7F849184A05C}" type="presParOf" srcId="{D04F9456-E65C-4E96-B3A3-88099C0D91E1}" destId="{BCE59D71-19C7-4BF6-98B5-0B8F485116A1}" srcOrd="0" destOrd="0" presId="urn:microsoft.com/office/officeart/2005/8/layout/process4"/>
    <dgm:cxn modelId="{BADC8191-BA49-45C9-96A6-09BF9EDE2A6A}" type="presParOf" srcId="{830A4A86-7F77-4EE4-939F-E2AC2E721C5B}" destId="{22A4598C-76FF-41A0-ACA3-30DABD0E1D67}" srcOrd="1" destOrd="0" presId="urn:microsoft.com/office/officeart/2005/8/layout/process4"/>
    <dgm:cxn modelId="{F9A4C842-2A4D-44A7-A6AF-E5086BAC0D9C}" type="presParOf" srcId="{830A4A86-7F77-4EE4-939F-E2AC2E721C5B}" destId="{38F55644-7693-4EA6-9209-43F29525EACE}" srcOrd="2" destOrd="0" presId="urn:microsoft.com/office/officeart/2005/8/layout/process4"/>
    <dgm:cxn modelId="{D64FCCB4-A601-4960-A2FE-2C1B06ED58AA}" type="presParOf" srcId="{38F55644-7693-4EA6-9209-43F29525EACE}" destId="{ED106F6A-C954-456C-9B51-03794A3F3C30}" srcOrd="0" destOrd="0" presId="urn:microsoft.com/office/officeart/2005/8/layout/process4"/>
    <dgm:cxn modelId="{9D16965D-C906-42BA-B51C-5524DD328491}" type="presParOf" srcId="{830A4A86-7F77-4EE4-939F-E2AC2E721C5B}" destId="{964957D8-E8D8-4634-920E-D2E0E498CA46}" srcOrd="3" destOrd="0" presId="urn:microsoft.com/office/officeart/2005/8/layout/process4"/>
    <dgm:cxn modelId="{5A87432D-2DBB-4C1F-9E66-BBB374254A01}" type="presParOf" srcId="{830A4A86-7F77-4EE4-939F-E2AC2E721C5B}" destId="{88E9F73C-C5A2-4EBC-80B9-50287EB75F83}" srcOrd="4" destOrd="0" presId="urn:microsoft.com/office/officeart/2005/8/layout/process4"/>
    <dgm:cxn modelId="{49FFAA9A-DDDC-46B7-A1FC-336DE783BEF7}" type="presParOf" srcId="{88E9F73C-C5A2-4EBC-80B9-50287EB75F83}" destId="{4D59AD32-6FB3-4C90-9F9E-2EFFBE1BAA8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9A0DD9-AFCD-4E06-8977-EF524C45B9A5}" type="doc">
      <dgm:prSet loTypeId="urn:microsoft.com/office/officeart/2005/8/layout/hProcess9" loCatId="process" qsTypeId="urn:microsoft.com/office/officeart/2005/8/quickstyle/simple1" qsCatId="simple" csTypeId="urn:microsoft.com/office/officeart/2005/8/colors/colorful5" csCatId="colorful" phldr="1"/>
      <dgm:spPr/>
    </dgm:pt>
    <dgm:pt modelId="{91466C64-BD48-4C0B-90AA-B43D618D555C}">
      <dgm:prSet phldrT="[Text]"/>
      <dgm:spPr/>
      <dgm:t>
        <a:bodyPr/>
        <a:lstStyle/>
        <a:p>
          <a:r>
            <a:rPr lang="en-GB" b="1">
              <a:effectLst>
                <a:outerShdw blurRad="38100" dist="38100" dir="2700000" algn="tl">
                  <a:srgbClr val="000000">
                    <a:alpha val="43137"/>
                  </a:srgbClr>
                </a:outerShdw>
              </a:effectLst>
            </a:rPr>
            <a:t>Smart vending machines</a:t>
          </a:r>
        </a:p>
      </dgm:t>
    </dgm:pt>
    <dgm:pt modelId="{4BE089E5-A33D-42CC-AC50-299CD119AC0B}" type="parTrans" cxnId="{F3939086-2B00-4030-8AE3-C55C6030EE32}">
      <dgm:prSet/>
      <dgm:spPr/>
      <dgm:t>
        <a:bodyPr/>
        <a:lstStyle/>
        <a:p>
          <a:endParaRPr lang="en-GB"/>
        </a:p>
      </dgm:t>
    </dgm:pt>
    <dgm:pt modelId="{143CAF5E-3415-4E24-B9A2-5269F561A97D}" type="sibTrans" cxnId="{F3939086-2B00-4030-8AE3-C55C6030EE32}">
      <dgm:prSet/>
      <dgm:spPr/>
      <dgm:t>
        <a:bodyPr/>
        <a:lstStyle/>
        <a:p>
          <a:endParaRPr lang="en-GB"/>
        </a:p>
      </dgm:t>
    </dgm:pt>
    <dgm:pt modelId="{A3942251-6015-4C7D-90DE-BB7F86E4E275}">
      <dgm:prSet/>
      <dgm:spPr/>
      <dgm:t>
        <a:bodyPr/>
        <a:lstStyle/>
        <a:p>
          <a:r>
            <a:rPr lang="en-GB" b="1">
              <a:effectLst>
                <a:outerShdw blurRad="38100" dist="38100" dir="2700000" algn="tl">
                  <a:srgbClr val="000000">
                    <a:alpha val="43137"/>
                  </a:srgbClr>
                </a:outerShdw>
              </a:effectLst>
            </a:rPr>
            <a:t>Healthy snack selection</a:t>
          </a:r>
          <a:endParaRPr lang="en-GB" b="1" dirty="0">
            <a:effectLst>
              <a:outerShdw blurRad="38100" dist="38100" dir="2700000" algn="tl">
                <a:srgbClr val="000000">
                  <a:alpha val="43137"/>
                </a:srgbClr>
              </a:outerShdw>
            </a:effectLst>
          </a:endParaRPr>
        </a:p>
      </dgm:t>
    </dgm:pt>
    <dgm:pt modelId="{40E98C1C-83B6-4431-9358-F68F28D36176}" type="parTrans" cxnId="{B9969D35-578F-43C4-A506-B6DB7AB7AA5E}">
      <dgm:prSet/>
      <dgm:spPr/>
      <dgm:t>
        <a:bodyPr/>
        <a:lstStyle/>
        <a:p>
          <a:endParaRPr lang="en-GB"/>
        </a:p>
      </dgm:t>
    </dgm:pt>
    <dgm:pt modelId="{52A90297-4E07-4543-ABEC-2407FBA48BA3}" type="sibTrans" cxnId="{B9969D35-578F-43C4-A506-B6DB7AB7AA5E}">
      <dgm:prSet/>
      <dgm:spPr/>
      <dgm:t>
        <a:bodyPr/>
        <a:lstStyle/>
        <a:p>
          <a:endParaRPr lang="en-GB"/>
        </a:p>
      </dgm:t>
    </dgm:pt>
    <dgm:pt modelId="{41DC0A44-2AE3-4A6C-A66D-F430ABAB9AE6}">
      <dgm:prSet/>
      <dgm:spPr/>
      <dgm:t>
        <a:bodyPr/>
        <a:lstStyle/>
        <a:p>
          <a:r>
            <a:rPr lang="en-GB" b="1" dirty="0">
              <a:effectLst>
                <a:outerShdw blurRad="38100" dist="38100" dir="2700000" algn="tl">
                  <a:srgbClr val="000000">
                    <a:alpha val="43137"/>
                  </a:srgbClr>
                </a:outerShdw>
              </a:effectLst>
            </a:rPr>
            <a:t>Digital menu &amp; LED display</a:t>
          </a:r>
        </a:p>
      </dgm:t>
    </dgm:pt>
    <dgm:pt modelId="{B6EC243A-73C2-436D-96E0-E8B53E8F76B2}" type="parTrans" cxnId="{BCA9ABB4-7F9A-468C-9376-D3169A694480}">
      <dgm:prSet/>
      <dgm:spPr/>
      <dgm:t>
        <a:bodyPr/>
        <a:lstStyle/>
        <a:p>
          <a:endParaRPr lang="en-GB"/>
        </a:p>
      </dgm:t>
    </dgm:pt>
    <dgm:pt modelId="{DBD5D2D7-7848-4B1A-B5D1-86D175A6CBB3}" type="sibTrans" cxnId="{BCA9ABB4-7F9A-468C-9376-D3169A694480}">
      <dgm:prSet/>
      <dgm:spPr/>
      <dgm:t>
        <a:bodyPr/>
        <a:lstStyle/>
        <a:p>
          <a:endParaRPr lang="en-GB"/>
        </a:p>
      </dgm:t>
    </dgm:pt>
    <dgm:pt modelId="{ABADCB66-FEB6-4C43-92BB-E298C071180E}">
      <dgm:prSet/>
      <dgm:spPr/>
      <dgm:t>
        <a:bodyPr/>
        <a:lstStyle/>
        <a:p>
          <a:r>
            <a:rPr lang="en-GB" b="1" dirty="0">
              <a:effectLst>
                <a:outerShdw blurRad="38100" dist="38100" dir="2700000" algn="tl">
                  <a:srgbClr val="000000">
                    <a:alpha val="43137"/>
                  </a:srgbClr>
                </a:outerShdw>
              </a:effectLst>
            </a:rPr>
            <a:t>24/7 availability</a:t>
          </a:r>
        </a:p>
      </dgm:t>
    </dgm:pt>
    <dgm:pt modelId="{149A08DC-9289-400B-9857-51976E44879D}" type="parTrans" cxnId="{D0DCCAAE-A84B-4B1E-A5C1-217A16673133}">
      <dgm:prSet/>
      <dgm:spPr/>
      <dgm:t>
        <a:bodyPr/>
        <a:lstStyle/>
        <a:p>
          <a:endParaRPr lang="en-GB"/>
        </a:p>
      </dgm:t>
    </dgm:pt>
    <dgm:pt modelId="{374A62D6-5633-46B5-8628-CF99B86E6183}" type="sibTrans" cxnId="{D0DCCAAE-A84B-4B1E-A5C1-217A16673133}">
      <dgm:prSet/>
      <dgm:spPr/>
      <dgm:t>
        <a:bodyPr/>
        <a:lstStyle/>
        <a:p>
          <a:endParaRPr lang="en-GB"/>
        </a:p>
      </dgm:t>
    </dgm:pt>
    <dgm:pt modelId="{7263595C-5B59-416B-83F1-5BF90AA96E25}" type="pres">
      <dgm:prSet presAssocID="{719A0DD9-AFCD-4E06-8977-EF524C45B9A5}" presName="CompostProcess" presStyleCnt="0">
        <dgm:presLayoutVars>
          <dgm:dir/>
          <dgm:resizeHandles val="exact"/>
        </dgm:presLayoutVars>
      </dgm:prSet>
      <dgm:spPr/>
    </dgm:pt>
    <dgm:pt modelId="{43DF4011-476C-4CA1-B2D1-FCDE9BEA3866}" type="pres">
      <dgm:prSet presAssocID="{719A0DD9-AFCD-4E06-8977-EF524C45B9A5}" presName="arrow" presStyleLbl="bgShp" presStyleIdx="0" presStyleCnt="1"/>
      <dgm:spPr/>
    </dgm:pt>
    <dgm:pt modelId="{CD8165EB-FF6F-46D4-9DD7-E793ED98614E}" type="pres">
      <dgm:prSet presAssocID="{719A0DD9-AFCD-4E06-8977-EF524C45B9A5}" presName="linearProcess" presStyleCnt="0"/>
      <dgm:spPr/>
    </dgm:pt>
    <dgm:pt modelId="{E6C96530-EB13-4B35-9F84-3B67DD2DA4C4}" type="pres">
      <dgm:prSet presAssocID="{91466C64-BD48-4C0B-90AA-B43D618D555C}" presName="textNode" presStyleLbl="node1" presStyleIdx="0" presStyleCnt="4">
        <dgm:presLayoutVars>
          <dgm:bulletEnabled val="1"/>
        </dgm:presLayoutVars>
      </dgm:prSet>
      <dgm:spPr/>
      <dgm:t>
        <a:bodyPr/>
        <a:lstStyle/>
        <a:p>
          <a:endParaRPr lang="en-GB"/>
        </a:p>
      </dgm:t>
    </dgm:pt>
    <dgm:pt modelId="{B112443B-0090-4111-B538-A456E5EA4DEC}" type="pres">
      <dgm:prSet presAssocID="{143CAF5E-3415-4E24-B9A2-5269F561A97D}" presName="sibTrans" presStyleCnt="0"/>
      <dgm:spPr/>
    </dgm:pt>
    <dgm:pt modelId="{87544286-F974-433B-9EB9-61C57A227600}" type="pres">
      <dgm:prSet presAssocID="{A3942251-6015-4C7D-90DE-BB7F86E4E275}" presName="textNode" presStyleLbl="node1" presStyleIdx="1" presStyleCnt="4">
        <dgm:presLayoutVars>
          <dgm:bulletEnabled val="1"/>
        </dgm:presLayoutVars>
      </dgm:prSet>
      <dgm:spPr/>
      <dgm:t>
        <a:bodyPr/>
        <a:lstStyle/>
        <a:p>
          <a:endParaRPr lang="en-GB"/>
        </a:p>
      </dgm:t>
    </dgm:pt>
    <dgm:pt modelId="{6BBDC50B-B282-4AF8-8642-B63FF2C09A9E}" type="pres">
      <dgm:prSet presAssocID="{52A90297-4E07-4543-ABEC-2407FBA48BA3}" presName="sibTrans" presStyleCnt="0"/>
      <dgm:spPr/>
    </dgm:pt>
    <dgm:pt modelId="{0ACA78E7-7CE9-44E8-8A99-D63FF9DEE651}" type="pres">
      <dgm:prSet presAssocID="{41DC0A44-2AE3-4A6C-A66D-F430ABAB9AE6}" presName="textNode" presStyleLbl="node1" presStyleIdx="2" presStyleCnt="4" custLinFactNeighborY="-1810">
        <dgm:presLayoutVars>
          <dgm:bulletEnabled val="1"/>
        </dgm:presLayoutVars>
      </dgm:prSet>
      <dgm:spPr/>
      <dgm:t>
        <a:bodyPr/>
        <a:lstStyle/>
        <a:p>
          <a:endParaRPr lang="en-GB"/>
        </a:p>
      </dgm:t>
    </dgm:pt>
    <dgm:pt modelId="{6C87E024-1DCD-4945-B668-3E87DC09C7F7}" type="pres">
      <dgm:prSet presAssocID="{DBD5D2D7-7848-4B1A-B5D1-86D175A6CBB3}" presName="sibTrans" presStyleCnt="0"/>
      <dgm:spPr/>
    </dgm:pt>
    <dgm:pt modelId="{C316695F-BDF1-4AAD-A995-BD4623BBCBED}" type="pres">
      <dgm:prSet presAssocID="{ABADCB66-FEB6-4C43-92BB-E298C071180E}" presName="textNode" presStyleLbl="node1" presStyleIdx="3" presStyleCnt="4">
        <dgm:presLayoutVars>
          <dgm:bulletEnabled val="1"/>
        </dgm:presLayoutVars>
      </dgm:prSet>
      <dgm:spPr/>
      <dgm:t>
        <a:bodyPr/>
        <a:lstStyle/>
        <a:p>
          <a:endParaRPr lang="en-GB"/>
        </a:p>
      </dgm:t>
    </dgm:pt>
  </dgm:ptLst>
  <dgm:cxnLst>
    <dgm:cxn modelId="{D0DCCAAE-A84B-4B1E-A5C1-217A16673133}" srcId="{719A0DD9-AFCD-4E06-8977-EF524C45B9A5}" destId="{ABADCB66-FEB6-4C43-92BB-E298C071180E}" srcOrd="3" destOrd="0" parTransId="{149A08DC-9289-400B-9857-51976E44879D}" sibTransId="{374A62D6-5633-46B5-8628-CF99B86E6183}"/>
    <dgm:cxn modelId="{B9969D35-578F-43C4-A506-B6DB7AB7AA5E}" srcId="{719A0DD9-AFCD-4E06-8977-EF524C45B9A5}" destId="{A3942251-6015-4C7D-90DE-BB7F86E4E275}" srcOrd="1" destOrd="0" parTransId="{40E98C1C-83B6-4431-9358-F68F28D36176}" sibTransId="{52A90297-4E07-4543-ABEC-2407FBA48BA3}"/>
    <dgm:cxn modelId="{DB717CF0-11FF-49D0-9B9A-388208019143}" type="presOf" srcId="{A3942251-6015-4C7D-90DE-BB7F86E4E275}" destId="{87544286-F974-433B-9EB9-61C57A227600}" srcOrd="0" destOrd="0" presId="urn:microsoft.com/office/officeart/2005/8/layout/hProcess9"/>
    <dgm:cxn modelId="{B65610DF-9BF4-47CB-A055-1395992B01DD}" type="presOf" srcId="{719A0DD9-AFCD-4E06-8977-EF524C45B9A5}" destId="{7263595C-5B59-416B-83F1-5BF90AA96E25}" srcOrd="0" destOrd="0" presId="urn:microsoft.com/office/officeart/2005/8/layout/hProcess9"/>
    <dgm:cxn modelId="{79A68424-B1C4-4FD4-BE5B-5574B3C0060A}" type="presOf" srcId="{91466C64-BD48-4C0B-90AA-B43D618D555C}" destId="{E6C96530-EB13-4B35-9F84-3B67DD2DA4C4}" srcOrd="0" destOrd="0" presId="urn:microsoft.com/office/officeart/2005/8/layout/hProcess9"/>
    <dgm:cxn modelId="{0A9F3967-BC12-4ACF-80B4-1AB46D1BCCB9}" type="presOf" srcId="{41DC0A44-2AE3-4A6C-A66D-F430ABAB9AE6}" destId="{0ACA78E7-7CE9-44E8-8A99-D63FF9DEE651}" srcOrd="0" destOrd="0" presId="urn:microsoft.com/office/officeart/2005/8/layout/hProcess9"/>
    <dgm:cxn modelId="{ED0EC03F-61AD-4FAF-B79F-33B98111CDC5}" type="presOf" srcId="{ABADCB66-FEB6-4C43-92BB-E298C071180E}" destId="{C316695F-BDF1-4AAD-A995-BD4623BBCBED}" srcOrd="0" destOrd="0" presId="urn:microsoft.com/office/officeart/2005/8/layout/hProcess9"/>
    <dgm:cxn modelId="{F3939086-2B00-4030-8AE3-C55C6030EE32}" srcId="{719A0DD9-AFCD-4E06-8977-EF524C45B9A5}" destId="{91466C64-BD48-4C0B-90AA-B43D618D555C}" srcOrd="0" destOrd="0" parTransId="{4BE089E5-A33D-42CC-AC50-299CD119AC0B}" sibTransId="{143CAF5E-3415-4E24-B9A2-5269F561A97D}"/>
    <dgm:cxn modelId="{BCA9ABB4-7F9A-468C-9376-D3169A694480}" srcId="{719A0DD9-AFCD-4E06-8977-EF524C45B9A5}" destId="{41DC0A44-2AE3-4A6C-A66D-F430ABAB9AE6}" srcOrd="2" destOrd="0" parTransId="{B6EC243A-73C2-436D-96E0-E8B53E8F76B2}" sibTransId="{DBD5D2D7-7848-4B1A-B5D1-86D175A6CBB3}"/>
    <dgm:cxn modelId="{E20B5E01-82F0-4FBA-AE7D-0AD6ABD7CECD}" type="presParOf" srcId="{7263595C-5B59-416B-83F1-5BF90AA96E25}" destId="{43DF4011-476C-4CA1-B2D1-FCDE9BEA3866}" srcOrd="0" destOrd="0" presId="urn:microsoft.com/office/officeart/2005/8/layout/hProcess9"/>
    <dgm:cxn modelId="{E727C415-9E44-480C-A030-3452E0AA9566}" type="presParOf" srcId="{7263595C-5B59-416B-83F1-5BF90AA96E25}" destId="{CD8165EB-FF6F-46D4-9DD7-E793ED98614E}" srcOrd="1" destOrd="0" presId="urn:microsoft.com/office/officeart/2005/8/layout/hProcess9"/>
    <dgm:cxn modelId="{2F445515-86DB-415B-A33A-F93F50C7BA91}" type="presParOf" srcId="{CD8165EB-FF6F-46D4-9DD7-E793ED98614E}" destId="{E6C96530-EB13-4B35-9F84-3B67DD2DA4C4}" srcOrd="0" destOrd="0" presId="urn:microsoft.com/office/officeart/2005/8/layout/hProcess9"/>
    <dgm:cxn modelId="{16B85913-3210-449F-8D4C-E702DD73CCC7}" type="presParOf" srcId="{CD8165EB-FF6F-46D4-9DD7-E793ED98614E}" destId="{B112443B-0090-4111-B538-A456E5EA4DEC}" srcOrd="1" destOrd="0" presId="urn:microsoft.com/office/officeart/2005/8/layout/hProcess9"/>
    <dgm:cxn modelId="{CCEF437A-FD51-432C-9815-DE35EEA302BF}" type="presParOf" srcId="{CD8165EB-FF6F-46D4-9DD7-E793ED98614E}" destId="{87544286-F974-433B-9EB9-61C57A227600}" srcOrd="2" destOrd="0" presId="urn:microsoft.com/office/officeart/2005/8/layout/hProcess9"/>
    <dgm:cxn modelId="{B79661A9-2EFA-47B1-958C-6300D7B98FA2}" type="presParOf" srcId="{CD8165EB-FF6F-46D4-9DD7-E793ED98614E}" destId="{6BBDC50B-B282-4AF8-8642-B63FF2C09A9E}" srcOrd="3" destOrd="0" presId="urn:microsoft.com/office/officeart/2005/8/layout/hProcess9"/>
    <dgm:cxn modelId="{401F12BA-2579-4EC1-B1A0-E7D3E789458C}" type="presParOf" srcId="{CD8165EB-FF6F-46D4-9DD7-E793ED98614E}" destId="{0ACA78E7-7CE9-44E8-8A99-D63FF9DEE651}" srcOrd="4" destOrd="0" presId="urn:microsoft.com/office/officeart/2005/8/layout/hProcess9"/>
    <dgm:cxn modelId="{0D3C93D9-0BD4-46F3-81ED-BA40D5765B36}" type="presParOf" srcId="{CD8165EB-FF6F-46D4-9DD7-E793ED98614E}" destId="{6C87E024-1DCD-4945-B668-3E87DC09C7F7}" srcOrd="5" destOrd="0" presId="urn:microsoft.com/office/officeart/2005/8/layout/hProcess9"/>
    <dgm:cxn modelId="{8D0998A7-EC9B-4E42-95BF-A9870E9283E0}" type="presParOf" srcId="{CD8165EB-FF6F-46D4-9DD7-E793ED98614E}" destId="{C316695F-BDF1-4AAD-A995-BD4623BBCBE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55CF7F1-DE1F-4D5B-A3DE-51B34E29FCBB}" type="doc">
      <dgm:prSet loTypeId="urn:microsoft.com/office/officeart/2005/8/layout/pyramid2" loCatId="list" qsTypeId="urn:microsoft.com/office/officeart/2005/8/quickstyle/simple1" qsCatId="simple" csTypeId="urn:microsoft.com/office/officeart/2005/8/colors/colorful5" csCatId="colorful" phldr="1"/>
      <dgm:spPr/>
    </dgm:pt>
    <dgm:pt modelId="{B63487BB-6AE8-4732-93E9-74C5FD073E12}">
      <dgm:prSet phldrT="[Text]"/>
      <dgm:spPr>
        <a:solidFill>
          <a:schemeClr val="accent4">
            <a:lumMod val="40000"/>
            <a:lumOff val="60000"/>
            <a:alpha val="90000"/>
          </a:schemeClr>
        </a:solidFill>
        <a:ln>
          <a:noFill/>
        </a:ln>
      </dgm:spPr>
      <dgm:t>
        <a:bodyPr/>
        <a:lstStyle/>
        <a:p>
          <a:r>
            <a:rPr lang="en-GB" b="1"/>
            <a:t>£1–£3 per item</a:t>
          </a:r>
        </a:p>
      </dgm:t>
    </dgm:pt>
    <dgm:pt modelId="{473B9B0F-8BCE-4676-8D9A-AAD19FE849D2}" type="parTrans" cxnId="{369E85EB-7F1D-4C00-9D97-D871543183D8}">
      <dgm:prSet/>
      <dgm:spPr/>
      <dgm:t>
        <a:bodyPr/>
        <a:lstStyle/>
        <a:p>
          <a:endParaRPr lang="en-GB"/>
        </a:p>
      </dgm:t>
    </dgm:pt>
    <dgm:pt modelId="{7728613D-9357-4398-95F2-51F28C547386}" type="sibTrans" cxnId="{369E85EB-7F1D-4C00-9D97-D871543183D8}">
      <dgm:prSet/>
      <dgm:spPr/>
      <dgm:t>
        <a:bodyPr/>
        <a:lstStyle/>
        <a:p>
          <a:endParaRPr lang="en-GB"/>
        </a:p>
      </dgm:t>
    </dgm:pt>
    <dgm:pt modelId="{55BF8BD8-77A4-480A-93F1-9351349866AE}">
      <dgm:prSet/>
      <dgm:spPr>
        <a:solidFill>
          <a:schemeClr val="accent2">
            <a:lumMod val="40000"/>
            <a:lumOff val="60000"/>
            <a:alpha val="90000"/>
          </a:schemeClr>
        </a:solidFill>
        <a:ln>
          <a:noFill/>
        </a:ln>
      </dgm:spPr>
      <dgm:t>
        <a:bodyPr/>
        <a:lstStyle/>
        <a:p>
          <a:r>
            <a:rPr lang="en-GB" b="1"/>
            <a:t>Bundle discounts</a:t>
          </a:r>
          <a:endParaRPr lang="en-GB" b="1" dirty="0"/>
        </a:p>
      </dgm:t>
    </dgm:pt>
    <dgm:pt modelId="{5E074E2F-BD4E-4F48-A781-FABA623DFD1D}" type="parTrans" cxnId="{8B9204A2-715C-4578-AABD-77F6F1309DD5}">
      <dgm:prSet/>
      <dgm:spPr/>
      <dgm:t>
        <a:bodyPr/>
        <a:lstStyle/>
        <a:p>
          <a:endParaRPr lang="en-GB"/>
        </a:p>
      </dgm:t>
    </dgm:pt>
    <dgm:pt modelId="{96A3F5BB-40A7-4DA3-B66E-B095BDF42B99}" type="sibTrans" cxnId="{8B9204A2-715C-4578-AABD-77F6F1309DD5}">
      <dgm:prSet/>
      <dgm:spPr/>
      <dgm:t>
        <a:bodyPr/>
        <a:lstStyle/>
        <a:p>
          <a:endParaRPr lang="en-GB"/>
        </a:p>
      </dgm:t>
    </dgm:pt>
    <dgm:pt modelId="{B6492916-EED3-4EE6-A538-B51E25658AE4}">
      <dgm:prSet/>
      <dgm:spPr>
        <a:solidFill>
          <a:schemeClr val="accent3">
            <a:lumMod val="60000"/>
            <a:lumOff val="40000"/>
            <a:alpha val="90000"/>
          </a:schemeClr>
        </a:solidFill>
        <a:ln>
          <a:noFill/>
        </a:ln>
      </dgm:spPr>
      <dgm:t>
        <a:bodyPr/>
        <a:lstStyle/>
        <a:p>
          <a:r>
            <a:rPr lang="en-GB" b="1" dirty="0"/>
            <a:t>Student/gym pricing options</a:t>
          </a:r>
        </a:p>
      </dgm:t>
    </dgm:pt>
    <dgm:pt modelId="{8FF9F2B1-1864-479E-8AE9-C8F4B2B76B2A}" type="parTrans" cxnId="{21337776-4A28-4D8B-BC78-19F5841E7091}">
      <dgm:prSet/>
      <dgm:spPr/>
      <dgm:t>
        <a:bodyPr/>
        <a:lstStyle/>
        <a:p>
          <a:endParaRPr lang="en-GB"/>
        </a:p>
      </dgm:t>
    </dgm:pt>
    <dgm:pt modelId="{0FF088A4-F0CC-4316-B033-802F04EA99F0}" type="sibTrans" cxnId="{21337776-4A28-4D8B-BC78-19F5841E7091}">
      <dgm:prSet/>
      <dgm:spPr/>
      <dgm:t>
        <a:bodyPr/>
        <a:lstStyle/>
        <a:p>
          <a:endParaRPr lang="en-GB"/>
        </a:p>
      </dgm:t>
    </dgm:pt>
    <dgm:pt modelId="{43E86C8E-373E-439F-A908-1710306199E2}" type="pres">
      <dgm:prSet presAssocID="{C55CF7F1-DE1F-4D5B-A3DE-51B34E29FCBB}" presName="compositeShape" presStyleCnt="0">
        <dgm:presLayoutVars>
          <dgm:dir/>
          <dgm:resizeHandles/>
        </dgm:presLayoutVars>
      </dgm:prSet>
      <dgm:spPr/>
    </dgm:pt>
    <dgm:pt modelId="{377B792C-0BD6-446C-818D-EC2FF6D288A9}" type="pres">
      <dgm:prSet presAssocID="{C55CF7F1-DE1F-4D5B-A3DE-51B34E29FCBB}" presName="pyramid" presStyleLbl="node1" presStyleIdx="0" presStyleCnt="1"/>
      <dgm:spPr/>
    </dgm:pt>
    <dgm:pt modelId="{96ACA8BD-9B19-40BD-98A1-AFFC4FB4127A}" type="pres">
      <dgm:prSet presAssocID="{C55CF7F1-DE1F-4D5B-A3DE-51B34E29FCBB}" presName="theList" presStyleCnt="0"/>
      <dgm:spPr/>
    </dgm:pt>
    <dgm:pt modelId="{25A7D5B7-F7AD-4F90-8C36-540B71604555}" type="pres">
      <dgm:prSet presAssocID="{B63487BB-6AE8-4732-93E9-74C5FD073E12}" presName="aNode" presStyleLbl="fgAcc1" presStyleIdx="0" presStyleCnt="3">
        <dgm:presLayoutVars>
          <dgm:bulletEnabled val="1"/>
        </dgm:presLayoutVars>
      </dgm:prSet>
      <dgm:spPr/>
      <dgm:t>
        <a:bodyPr/>
        <a:lstStyle/>
        <a:p>
          <a:endParaRPr lang="en-GB"/>
        </a:p>
      </dgm:t>
    </dgm:pt>
    <dgm:pt modelId="{DA182F63-9E45-4FC6-B1C4-01996D143258}" type="pres">
      <dgm:prSet presAssocID="{B63487BB-6AE8-4732-93E9-74C5FD073E12}" presName="aSpace" presStyleCnt="0"/>
      <dgm:spPr/>
    </dgm:pt>
    <dgm:pt modelId="{9B4FC3B6-0FB5-435E-B76B-874D779797C4}" type="pres">
      <dgm:prSet presAssocID="{55BF8BD8-77A4-480A-93F1-9351349866AE}" presName="aNode" presStyleLbl="fgAcc1" presStyleIdx="1" presStyleCnt="3" custLinFactNeighborX="0" custLinFactNeighborY="7281">
        <dgm:presLayoutVars>
          <dgm:bulletEnabled val="1"/>
        </dgm:presLayoutVars>
      </dgm:prSet>
      <dgm:spPr/>
      <dgm:t>
        <a:bodyPr/>
        <a:lstStyle/>
        <a:p>
          <a:endParaRPr lang="en-GB"/>
        </a:p>
      </dgm:t>
    </dgm:pt>
    <dgm:pt modelId="{1D450FAC-E857-4B69-AB5F-2A09C3ED0081}" type="pres">
      <dgm:prSet presAssocID="{55BF8BD8-77A4-480A-93F1-9351349866AE}" presName="aSpace" presStyleCnt="0"/>
      <dgm:spPr/>
    </dgm:pt>
    <dgm:pt modelId="{35AEFBDA-5490-403B-AE92-7F35B6ED4D5F}" type="pres">
      <dgm:prSet presAssocID="{B6492916-EED3-4EE6-A538-B51E25658AE4}" presName="aNode" presStyleLbl="fgAcc1" presStyleIdx="2" presStyleCnt="3">
        <dgm:presLayoutVars>
          <dgm:bulletEnabled val="1"/>
        </dgm:presLayoutVars>
      </dgm:prSet>
      <dgm:spPr/>
      <dgm:t>
        <a:bodyPr/>
        <a:lstStyle/>
        <a:p>
          <a:endParaRPr lang="en-GB"/>
        </a:p>
      </dgm:t>
    </dgm:pt>
    <dgm:pt modelId="{66835EAF-D275-43F1-9F46-FD8F6FF74ED9}" type="pres">
      <dgm:prSet presAssocID="{B6492916-EED3-4EE6-A538-B51E25658AE4}" presName="aSpace" presStyleCnt="0"/>
      <dgm:spPr/>
    </dgm:pt>
  </dgm:ptLst>
  <dgm:cxnLst>
    <dgm:cxn modelId="{55FD2BA5-5684-4877-BF1D-23580F98E82D}" type="presOf" srcId="{55BF8BD8-77A4-480A-93F1-9351349866AE}" destId="{9B4FC3B6-0FB5-435E-B76B-874D779797C4}" srcOrd="0" destOrd="0" presId="urn:microsoft.com/office/officeart/2005/8/layout/pyramid2"/>
    <dgm:cxn modelId="{97AB3948-4B1A-4F68-B868-8DAE52674960}" type="presOf" srcId="{B63487BB-6AE8-4732-93E9-74C5FD073E12}" destId="{25A7D5B7-F7AD-4F90-8C36-540B71604555}" srcOrd="0" destOrd="0" presId="urn:microsoft.com/office/officeart/2005/8/layout/pyramid2"/>
    <dgm:cxn modelId="{21337776-4A28-4D8B-BC78-19F5841E7091}" srcId="{C55CF7F1-DE1F-4D5B-A3DE-51B34E29FCBB}" destId="{B6492916-EED3-4EE6-A538-B51E25658AE4}" srcOrd="2" destOrd="0" parTransId="{8FF9F2B1-1864-479E-8AE9-C8F4B2B76B2A}" sibTransId="{0FF088A4-F0CC-4316-B033-802F04EA99F0}"/>
    <dgm:cxn modelId="{42FA4439-8355-4AC0-A377-A9BCB2C4ACE5}" type="presOf" srcId="{C55CF7F1-DE1F-4D5B-A3DE-51B34E29FCBB}" destId="{43E86C8E-373E-439F-A908-1710306199E2}" srcOrd="0" destOrd="0" presId="urn:microsoft.com/office/officeart/2005/8/layout/pyramid2"/>
    <dgm:cxn modelId="{F1E9A191-7877-447E-951B-CB7184E96502}" type="presOf" srcId="{B6492916-EED3-4EE6-A538-B51E25658AE4}" destId="{35AEFBDA-5490-403B-AE92-7F35B6ED4D5F}" srcOrd="0" destOrd="0" presId="urn:microsoft.com/office/officeart/2005/8/layout/pyramid2"/>
    <dgm:cxn modelId="{8B9204A2-715C-4578-AABD-77F6F1309DD5}" srcId="{C55CF7F1-DE1F-4D5B-A3DE-51B34E29FCBB}" destId="{55BF8BD8-77A4-480A-93F1-9351349866AE}" srcOrd="1" destOrd="0" parTransId="{5E074E2F-BD4E-4F48-A781-FABA623DFD1D}" sibTransId="{96A3F5BB-40A7-4DA3-B66E-B095BDF42B99}"/>
    <dgm:cxn modelId="{369E85EB-7F1D-4C00-9D97-D871543183D8}" srcId="{C55CF7F1-DE1F-4D5B-A3DE-51B34E29FCBB}" destId="{B63487BB-6AE8-4732-93E9-74C5FD073E12}" srcOrd="0" destOrd="0" parTransId="{473B9B0F-8BCE-4676-8D9A-AAD19FE849D2}" sibTransId="{7728613D-9357-4398-95F2-51F28C547386}"/>
    <dgm:cxn modelId="{72BB45F2-69D6-404F-8AD6-9B7B6FB288F2}" type="presParOf" srcId="{43E86C8E-373E-439F-A908-1710306199E2}" destId="{377B792C-0BD6-446C-818D-EC2FF6D288A9}" srcOrd="0" destOrd="0" presId="urn:microsoft.com/office/officeart/2005/8/layout/pyramid2"/>
    <dgm:cxn modelId="{84AA6DE3-799C-4869-829A-8D917C99E57D}" type="presParOf" srcId="{43E86C8E-373E-439F-A908-1710306199E2}" destId="{96ACA8BD-9B19-40BD-98A1-AFFC4FB4127A}" srcOrd="1" destOrd="0" presId="urn:microsoft.com/office/officeart/2005/8/layout/pyramid2"/>
    <dgm:cxn modelId="{F38A7E69-83DB-45E7-ACE0-B4DDFA5E20FD}" type="presParOf" srcId="{96ACA8BD-9B19-40BD-98A1-AFFC4FB4127A}" destId="{25A7D5B7-F7AD-4F90-8C36-540B71604555}" srcOrd="0" destOrd="0" presId="urn:microsoft.com/office/officeart/2005/8/layout/pyramid2"/>
    <dgm:cxn modelId="{4A262894-748C-482D-AB24-71C0DFD3AB04}" type="presParOf" srcId="{96ACA8BD-9B19-40BD-98A1-AFFC4FB4127A}" destId="{DA182F63-9E45-4FC6-B1C4-01996D143258}" srcOrd="1" destOrd="0" presId="urn:microsoft.com/office/officeart/2005/8/layout/pyramid2"/>
    <dgm:cxn modelId="{0D6AA08A-EA90-4A78-9639-63A67E0070C7}" type="presParOf" srcId="{96ACA8BD-9B19-40BD-98A1-AFFC4FB4127A}" destId="{9B4FC3B6-0FB5-435E-B76B-874D779797C4}" srcOrd="2" destOrd="0" presId="urn:microsoft.com/office/officeart/2005/8/layout/pyramid2"/>
    <dgm:cxn modelId="{8EB0C793-B8F2-4107-80A9-3DEA386D4F6F}" type="presParOf" srcId="{96ACA8BD-9B19-40BD-98A1-AFFC4FB4127A}" destId="{1D450FAC-E857-4B69-AB5F-2A09C3ED0081}" srcOrd="3" destOrd="0" presId="urn:microsoft.com/office/officeart/2005/8/layout/pyramid2"/>
    <dgm:cxn modelId="{F8282173-6A8D-4C83-ACF6-AF2434B02EB4}" type="presParOf" srcId="{96ACA8BD-9B19-40BD-98A1-AFFC4FB4127A}" destId="{35AEFBDA-5490-403B-AE92-7F35B6ED4D5F}" srcOrd="4" destOrd="0" presId="urn:microsoft.com/office/officeart/2005/8/layout/pyramid2"/>
    <dgm:cxn modelId="{844FDE0C-67AA-4690-BF10-12A8F795AFD2}" type="presParOf" srcId="{96ACA8BD-9B19-40BD-98A1-AFFC4FB4127A}" destId="{66835EAF-D275-43F1-9F46-FD8F6FF74ED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753EEB9-CC98-4357-BB62-5684EAB1661F}"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5F032C34-B0C9-4C1D-AE1F-7C46F25091D4}">
      <dgm:prSet phldrT="[Text]"/>
      <dgm:spPr/>
      <dgm:t>
        <a:bodyPr/>
        <a:lstStyle/>
        <a:p>
          <a:r>
            <a:rPr lang="en-GB" b="1">
              <a:effectLst>
                <a:outerShdw blurRad="38100" dist="38100" dir="2700000" algn="tl">
                  <a:srgbClr val="000000">
                    <a:alpha val="43137"/>
                  </a:srgbClr>
                </a:outerShdw>
              </a:effectLst>
            </a:rPr>
            <a:t>University campuses</a:t>
          </a:r>
        </a:p>
      </dgm:t>
    </dgm:pt>
    <dgm:pt modelId="{D2F80EA8-B6C2-49B3-9729-98FA5F071B6D}" type="parTrans" cxnId="{DC2AE5F5-2D30-44CA-A8E8-6957AA8EE693}">
      <dgm:prSet/>
      <dgm:spPr/>
      <dgm:t>
        <a:bodyPr/>
        <a:lstStyle/>
        <a:p>
          <a:endParaRPr lang="en-GB"/>
        </a:p>
      </dgm:t>
    </dgm:pt>
    <dgm:pt modelId="{A1C8BED3-4FA2-48C2-B6EE-23CA18F017CB}" type="sibTrans" cxnId="{DC2AE5F5-2D30-44CA-A8E8-6957AA8EE693}">
      <dgm:prSet/>
      <dgm:spPr/>
      <dgm:t>
        <a:bodyPr/>
        <a:lstStyle/>
        <a:p>
          <a:endParaRPr lang="en-GB"/>
        </a:p>
      </dgm:t>
    </dgm:pt>
    <dgm:pt modelId="{D8F5FF88-8643-4928-A9BB-24996AC1F8F1}">
      <dgm:prSet/>
      <dgm:spPr/>
      <dgm:t>
        <a:bodyPr/>
        <a:lstStyle/>
        <a:p>
          <a:r>
            <a:rPr lang="en-GB" b="1">
              <a:effectLst>
                <a:outerShdw blurRad="38100" dist="38100" dir="2700000" algn="tl">
                  <a:srgbClr val="000000">
                    <a:alpha val="43137"/>
                  </a:srgbClr>
                </a:outerShdw>
              </a:effectLst>
            </a:rPr>
            <a:t>Gyms &amp; fitness centres</a:t>
          </a:r>
          <a:endParaRPr lang="en-GB" b="1" dirty="0">
            <a:effectLst>
              <a:outerShdw blurRad="38100" dist="38100" dir="2700000" algn="tl">
                <a:srgbClr val="000000">
                  <a:alpha val="43137"/>
                </a:srgbClr>
              </a:outerShdw>
            </a:effectLst>
          </a:endParaRPr>
        </a:p>
      </dgm:t>
    </dgm:pt>
    <dgm:pt modelId="{6FE72353-6627-4F2C-BB2B-D460E2E79DAD}" type="parTrans" cxnId="{841469BA-D318-4C76-B410-3CD356685B16}">
      <dgm:prSet/>
      <dgm:spPr/>
      <dgm:t>
        <a:bodyPr/>
        <a:lstStyle/>
        <a:p>
          <a:endParaRPr lang="en-GB"/>
        </a:p>
      </dgm:t>
    </dgm:pt>
    <dgm:pt modelId="{BF0972FA-7B24-4E95-93F0-C3DDAC4BA039}" type="sibTrans" cxnId="{841469BA-D318-4C76-B410-3CD356685B16}">
      <dgm:prSet/>
      <dgm:spPr/>
      <dgm:t>
        <a:bodyPr/>
        <a:lstStyle/>
        <a:p>
          <a:endParaRPr lang="en-GB"/>
        </a:p>
      </dgm:t>
    </dgm:pt>
    <dgm:pt modelId="{90B09A22-023B-4B3E-AC70-A853CC73EF3B}">
      <dgm:prSet/>
      <dgm:spPr/>
      <dgm:t>
        <a:bodyPr/>
        <a:lstStyle/>
        <a:p>
          <a:r>
            <a:rPr lang="en-GB" b="1">
              <a:effectLst>
                <a:outerShdw blurRad="38100" dist="38100" dir="2700000" algn="tl">
                  <a:srgbClr val="000000">
                    <a:alpha val="43137"/>
                  </a:srgbClr>
                </a:outerShdw>
              </a:effectLst>
            </a:rPr>
            <a:t>Corporate offices</a:t>
          </a:r>
          <a:endParaRPr lang="en-GB" b="1" dirty="0">
            <a:effectLst>
              <a:outerShdw blurRad="38100" dist="38100" dir="2700000" algn="tl">
                <a:srgbClr val="000000">
                  <a:alpha val="43137"/>
                </a:srgbClr>
              </a:outerShdw>
            </a:effectLst>
          </a:endParaRPr>
        </a:p>
      </dgm:t>
    </dgm:pt>
    <dgm:pt modelId="{4F705210-0CB0-4B2A-A9E4-A430A1B97FAE}" type="parTrans" cxnId="{190D4131-B459-44DA-ABDA-0610378885EE}">
      <dgm:prSet/>
      <dgm:spPr/>
      <dgm:t>
        <a:bodyPr/>
        <a:lstStyle/>
        <a:p>
          <a:endParaRPr lang="en-GB"/>
        </a:p>
      </dgm:t>
    </dgm:pt>
    <dgm:pt modelId="{534E29FF-9350-4415-9363-8D0048722BD6}" type="sibTrans" cxnId="{190D4131-B459-44DA-ABDA-0610378885EE}">
      <dgm:prSet/>
      <dgm:spPr/>
      <dgm:t>
        <a:bodyPr/>
        <a:lstStyle/>
        <a:p>
          <a:endParaRPr lang="en-GB"/>
        </a:p>
      </dgm:t>
    </dgm:pt>
    <dgm:pt modelId="{ED529146-2FD4-4FBF-A6CA-C42CD7331A02}">
      <dgm:prSet/>
      <dgm:spPr/>
      <dgm:t>
        <a:bodyPr/>
        <a:lstStyle/>
        <a:p>
          <a:r>
            <a:rPr lang="en-GB" b="1" dirty="0">
              <a:effectLst>
                <a:outerShdw blurRad="38100" dist="38100" dir="2700000" algn="tl">
                  <a:srgbClr val="000000">
                    <a:alpha val="43137"/>
                  </a:srgbClr>
                </a:outerShdw>
              </a:effectLst>
            </a:rPr>
            <a:t>Transport hubs</a:t>
          </a:r>
        </a:p>
      </dgm:t>
    </dgm:pt>
    <dgm:pt modelId="{4C526BD0-AD9D-4A07-8AE2-07865F0BF9B2}" type="parTrans" cxnId="{4AB63D9D-D15B-42B4-AE21-3CCF698394EC}">
      <dgm:prSet/>
      <dgm:spPr/>
      <dgm:t>
        <a:bodyPr/>
        <a:lstStyle/>
        <a:p>
          <a:endParaRPr lang="en-GB"/>
        </a:p>
      </dgm:t>
    </dgm:pt>
    <dgm:pt modelId="{79AAA2B4-D63F-408C-856D-A823071C607C}" type="sibTrans" cxnId="{4AB63D9D-D15B-42B4-AE21-3CCF698394EC}">
      <dgm:prSet/>
      <dgm:spPr/>
      <dgm:t>
        <a:bodyPr/>
        <a:lstStyle/>
        <a:p>
          <a:endParaRPr lang="en-GB"/>
        </a:p>
      </dgm:t>
    </dgm:pt>
    <dgm:pt modelId="{C583224A-A0BC-4DB7-AC60-723B85E4BAD2}" type="pres">
      <dgm:prSet presAssocID="{6753EEB9-CC98-4357-BB62-5684EAB1661F}" presName="outerComposite" presStyleCnt="0">
        <dgm:presLayoutVars>
          <dgm:chMax val="5"/>
          <dgm:dir/>
          <dgm:resizeHandles val="exact"/>
        </dgm:presLayoutVars>
      </dgm:prSet>
      <dgm:spPr/>
      <dgm:t>
        <a:bodyPr/>
        <a:lstStyle/>
        <a:p>
          <a:endParaRPr lang="en-GB"/>
        </a:p>
      </dgm:t>
    </dgm:pt>
    <dgm:pt modelId="{731686EF-03C0-48F8-8581-D15CAB6511F4}" type="pres">
      <dgm:prSet presAssocID="{6753EEB9-CC98-4357-BB62-5684EAB1661F}" presName="dummyMaxCanvas" presStyleCnt="0">
        <dgm:presLayoutVars/>
      </dgm:prSet>
      <dgm:spPr/>
    </dgm:pt>
    <dgm:pt modelId="{0E12BB0D-83B2-42B2-BFF7-7B86AADF815A}" type="pres">
      <dgm:prSet presAssocID="{6753EEB9-CC98-4357-BB62-5684EAB1661F}" presName="FourNodes_1" presStyleLbl="node1" presStyleIdx="0" presStyleCnt="4">
        <dgm:presLayoutVars>
          <dgm:bulletEnabled val="1"/>
        </dgm:presLayoutVars>
      </dgm:prSet>
      <dgm:spPr/>
      <dgm:t>
        <a:bodyPr/>
        <a:lstStyle/>
        <a:p>
          <a:endParaRPr lang="en-GB"/>
        </a:p>
      </dgm:t>
    </dgm:pt>
    <dgm:pt modelId="{BEADEAF0-68AA-4E44-A20F-B8D0859BC01F}" type="pres">
      <dgm:prSet presAssocID="{6753EEB9-CC98-4357-BB62-5684EAB1661F}" presName="FourNodes_2" presStyleLbl="node1" presStyleIdx="1" presStyleCnt="4">
        <dgm:presLayoutVars>
          <dgm:bulletEnabled val="1"/>
        </dgm:presLayoutVars>
      </dgm:prSet>
      <dgm:spPr/>
      <dgm:t>
        <a:bodyPr/>
        <a:lstStyle/>
        <a:p>
          <a:endParaRPr lang="en-GB"/>
        </a:p>
      </dgm:t>
    </dgm:pt>
    <dgm:pt modelId="{C6209F2A-59A1-4203-B65C-225B5D351AA2}" type="pres">
      <dgm:prSet presAssocID="{6753EEB9-CC98-4357-BB62-5684EAB1661F}" presName="FourNodes_3" presStyleLbl="node1" presStyleIdx="2" presStyleCnt="4">
        <dgm:presLayoutVars>
          <dgm:bulletEnabled val="1"/>
        </dgm:presLayoutVars>
      </dgm:prSet>
      <dgm:spPr/>
      <dgm:t>
        <a:bodyPr/>
        <a:lstStyle/>
        <a:p>
          <a:endParaRPr lang="en-GB"/>
        </a:p>
      </dgm:t>
    </dgm:pt>
    <dgm:pt modelId="{F61A8177-9ECC-4EE8-B5DF-C00A90AF514F}" type="pres">
      <dgm:prSet presAssocID="{6753EEB9-CC98-4357-BB62-5684EAB1661F}" presName="FourNodes_4" presStyleLbl="node1" presStyleIdx="3" presStyleCnt="4">
        <dgm:presLayoutVars>
          <dgm:bulletEnabled val="1"/>
        </dgm:presLayoutVars>
      </dgm:prSet>
      <dgm:spPr/>
      <dgm:t>
        <a:bodyPr/>
        <a:lstStyle/>
        <a:p>
          <a:endParaRPr lang="en-GB"/>
        </a:p>
      </dgm:t>
    </dgm:pt>
    <dgm:pt modelId="{9B50E6AF-093E-4148-B8FD-69F970DF9304}" type="pres">
      <dgm:prSet presAssocID="{6753EEB9-CC98-4357-BB62-5684EAB1661F}" presName="FourConn_1-2" presStyleLbl="fgAccFollowNode1" presStyleIdx="0" presStyleCnt="3">
        <dgm:presLayoutVars>
          <dgm:bulletEnabled val="1"/>
        </dgm:presLayoutVars>
      </dgm:prSet>
      <dgm:spPr/>
      <dgm:t>
        <a:bodyPr/>
        <a:lstStyle/>
        <a:p>
          <a:endParaRPr lang="en-GB"/>
        </a:p>
      </dgm:t>
    </dgm:pt>
    <dgm:pt modelId="{FA45D7BB-5B09-4138-B0CD-FDC33D2D3DDA}" type="pres">
      <dgm:prSet presAssocID="{6753EEB9-CC98-4357-BB62-5684EAB1661F}" presName="FourConn_2-3" presStyleLbl="fgAccFollowNode1" presStyleIdx="1" presStyleCnt="3">
        <dgm:presLayoutVars>
          <dgm:bulletEnabled val="1"/>
        </dgm:presLayoutVars>
      </dgm:prSet>
      <dgm:spPr/>
      <dgm:t>
        <a:bodyPr/>
        <a:lstStyle/>
        <a:p>
          <a:endParaRPr lang="en-GB"/>
        </a:p>
      </dgm:t>
    </dgm:pt>
    <dgm:pt modelId="{82E05311-2977-41C9-A8C4-DBC78BF24D44}" type="pres">
      <dgm:prSet presAssocID="{6753EEB9-CC98-4357-BB62-5684EAB1661F}" presName="FourConn_3-4" presStyleLbl="fgAccFollowNode1" presStyleIdx="2" presStyleCnt="3">
        <dgm:presLayoutVars>
          <dgm:bulletEnabled val="1"/>
        </dgm:presLayoutVars>
      </dgm:prSet>
      <dgm:spPr/>
      <dgm:t>
        <a:bodyPr/>
        <a:lstStyle/>
        <a:p>
          <a:endParaRPr lang="en-GB"/>
        </a:p>
      </dgm:t>
    </dgm:pt>
    <dgm:pt modelId="{9FBBFCBF-9BD2-4FC9-9C70-520CA8A3471A}" type="pres">
      <dgm:prSet presAssocID="{6753EEB9-CC98-4357-BB62-5684EAB1661F}" presName="FourNodes_1_text" presStyleLbl="node1" presStyleIdx="3" presStyleCnt="4">
        <dgm:presLayoutVars>
          <dgm:bulletEnabled val="1"/>
        </dgm:presLayoutVars>
      </dgm:prSet>
      <dgm:spPr/>
      <dgm:t>
        <a:bodyPr/>
        <a:lstStyle/>
        <a:p>
          <a:endParaRPr lang="en-GB"/>
        </a:p>
      </dgm:t>
    </dgm:pt>
    <dgm:pt modelId="{D84EC710-0F2F-43CF-9B86-6D1F5F1C00E3}" type="pres">
      <dgm:prSet presAssocID="{6753EEB9-CC98-4357-BB62-5684EAB1661F}" presName="FourNodes_2_text" presStyleLbl="node1" presStyleIdx="3" presStyleCnt="4">
        <dgm:presLayoutVars>
          <dgm:bulletEnabled val="1"/>
        </dgm:presLayoutVars>
      </dgm:prSet>
      <dgm:spPr/>
      <dgm:t>
        <a:bodyPr/>
        <a:lstStyle/>
        <a:p>
          <a:endParaRPr lang="en-GB"/>
        </a:p>
      </dgm:t>
    </dgm:pt>
    <dgm:pt modelId="{9EF239F8-88F2-441F-83A5-E572D9682AF7}" type="pres">
      <dgm:prSet presAssocID="{6753EEB9-CC98-4357-BB62-5684EAB1661F}" presName="FourNodes_3_text" presStyleLbl="node1" presStyleIdx="3" presStyleCnt="4">
        <dgm:presLayoutVars>
          <dgm:bulletEnabled val="1"/>
        </dgm:presLayoutVars>
      </dgm:prSet>
      <dgm:spPr/>
      <dgm:t>
        <a:bodyPr/>
        <a:lstStyle/>
        <a:p>
          <a:endParaRPr lang="en-GB"/>
        </a:p>
      </dgm:t>
    </dgm:pt>
    <dgm:pt modelId="{D722752B-A336-41E2-823A-42C37E9B7B33}" type="pres">
      <dgm:prSet presAssocID="{6753EEB9-CC98-4357-BB62-5684EAB1661F}" presName="FourNodes_4_text" presStyleLbl="node1" presStyleIdx="3" presStyleCnt="4">
        <dgm:presLayoutVars>
          <dgm:bulletEnabled val="1"/>
        </dgm:presLayoutVars>
      </dgm:prSet>
      <dgm:spPr/>
      <dgm:t>
        <a:bodyPr/>
        <a:lstStyle/>
        <a:p>
          <a:endParaRPr lang="en-GB"/>
        </a:p>
      </dgm:t>
    </dgm:pt>
  </dgm:ptLst>
  <dgm:cxnLst>
    <dgm:cxn modelId="{3314EA42-8738-4534-A62B-1D5B6946B77E}" type="presOf" srcId="{6753EEB9-CC98-4357-BB62-5684EAB1661F}" destId="{C583224A-A0BC-4DB7-AC60-723B85E4BAD2}" srcOrd="0" destOrd="0" presId="urn:microsoft.com/office/officeart/2005/8/layout/vProcess5"/>
    <dgm:cxn modelId="{DC2AE5F5-2D30-44CA-A8E8-6957AA8EE693}" srcId="{6753EEB9-CC98-4357-BB62-5684EAB1661F}" destId="{5F032C34-B0C9-4C1D-AE1F-7C46F25091D4}" srcOrd="0" destOrd="0" parTransId="{D2F80EA8-B6C2-49B3-9729-98FA5F071B6D}" sibTransId="{A1C8BED3-4FA2-48C2-B6EE-23CA18F017CB}"/>
    <dgm:cxn modelId="{502388B5-0BE0-49B6-9AF2-FE81EC17502F}" type="presOf" srcId="{BF0972FA-7B24-4E95-93F0-C3DDAC4BA039}" destId="{FA45D7BB-5B09-4138-B0CD-FDC33D2D3DDA}" srcOrd="0" destOrd="0" presId="urn:microsoft.com/office/officeart/2005/8/layout/vProcess5"/>
    <dgm:cxn modelId="{EFACF0AA-D25D-4F32-8616-9D4E80007F6B}" type="presOf" srcId="{534E29FF-9350-4415-9363-8D0048722BD6}" destId="{82E05311-2977-41C9-A8C4-DBC78BF24D44}" srcOrd="0" destOrd="0" presId="urn:microsoft.com/office/officeart/2005/8/layout/vProcess5"/>
    <dgm:cxn modelId="{42DBE8DC-94C5-44EA-A3FA-5C56D51D6BEB}" type="presOf" srcId="{A1C8BED3-4FA2-48C2-B6EE-23CA18F017CB}" destId="{9B50E6AF-093E-4148-B8FD-69F970DF9304}" srcOrd="0" destOrd="0" presId="urn:microsoft.com/office/officeart/2005/8/layout/vProcess5"/>
    <dgm:cxn modelId="{E07C620B-E141-4A5A-86CD-0B72D6B32CDD}" type="presOf" srcId="{90B09A22-023B-4B3E-AC70-A853CC73EF3B}" destId="{C6209F2A-59A1-4203-B65C-225B5D351AA2}" srcOrd="0" destOrd="0" presId="urn:microsoft.com/office/officeart/2005/8/layout/vProcess5"/>
    <dgm:cxn modelId="{82B77409-7493-4F16-A91C-46E32281CE35}" type="presOf" srcId="{5F032C34-B0C9-4C1D-AE1F-7C46F25091D4}" destId="{9FBBFCBF-9BD2-4FC9-9C70-520CA8A3471A}" srcOrd="1" destOrd="0" presId="urn:microsoft.com/office/officeart/2005/8/layout/vProcess5"/>
    <dgm:cxn modelId="{190D4131-B459-44DA-ABDA-0610378885EE}" srcId="{6753EEB9-CC98-4357-BB62-5684EAB1661F}" destId="{90B09A22-023B-4B3E-AC70-A853CC73EF3B}" srcOrd="2" destOrd="0" parTransId="{4F705210-0CB0-4B2A-A9E4-A430A1B97FAE}" sibTransId="{534E29FF-9350-4415-9363-8D0048722BD6}"/>
    <dgm:cxn modelId="{4EED9E98-DE32-4B98-88B8-15A5660DAB5A}" type="presOf" srcId="{ED529146-2FD4-4FBF-A6CA-C42CD7331A02}" destId="{D722752B-A336-41E2-823A-42C37E9B7B33}" srcOrd="1" destOrd="0" presId="urn:microsoft.com/office/officeart/2005/8/layout/vProcess5"/>
    <dgm:cxn modelId="{841469BA-D318-4C76-B410-3CD356685B16}" srcId="{6753EEB9-CC98-4357-BB62-5684EAB1661F}" destId="{D8F5FF88-8643-4928-A9BB-24996AC1F8F1}" srcOrd="1" destOrd="0" parTransId="{6FE72353-6627-4F2C-BB2B-D460E2E79DAD}" sibTransId="{BF0972FA-7B24-4E95-93F0-C3DDAC4BA039}"/>
    <dgm:cxn modelId="{540C4163-35CA-49B1-AE33-66057DD6A5B9}" type="presOf" srcId="{90B09A22-023B-4B3E-AC70-A853CC73EF3B}" destId="{9EF239F8-88F2-441F-83A5-E572D9682AF7}" srcOrd="1" destOrd="0" presId="urn:microsoft.com/office/officeart/2005/8/layout/vProcess5"/>
    <dgm:cxn modelId="{F5F3B690-28E6-403B-9544-39EF10C5DBD0}" type="presOf" srcId="{ED529146-2FD4-4FBF-A6CA-C42CD7331A02}" destId="{F61A8177-9ECC-4EE8-B5DF-C00A90AF514F}" srcOrd="0" destOrd="0" presId="urn:microsoft.com/office/officeart/2005/8/layout/vProcess5"/>
    <dgm:cxn modelId="{1F28320C-8FC1-4F3D-A808-CD9576C6EFD6}" type="presOf" srcId="{5F032C34-B0C9-4C1D-AE1F-7C46F25091D4}" destId="{0E12BB0D-83B2-42B2-BFF7-7B86AADF815A}" srcOrd="0" destOrd="0" presId="urn:microsoft.com/office/officeart/2005/8/layout/vProcess5"/>
    <dgm:cxn modelId="{A927A6EA-438B-4C4E-9A8D-CEE222939EFE}" type="presOf" srcId="{D8F5FF88-8643-4928-A9BB-24996AC1F8F1}" destId="{D84EC710-0F2F-43CF-9B86-6D1F5F1C00E3}" srcOrd="1" destOrd="0" presId="urn:microsoft.com/office/officeart/2005/8/layout/vProcess5"/>
    <dgm:cxn modelId="{6C2EACCE-41F2-4D69-87E8-60CDDD75340F}" type="presOf" srcId="{D8F5FF88-8643-4928-A9BB-24996AC1F8F1}" destId="{BEADEAF0-68AA-4E44-A20F-B8D0859BC01F}" srcOrd="0" destOrd="0" presId="urn:microsoft.com/office/officeart/2005/8/layout/vProcess5"/>
    <dgm:cxn modelId="{4AB63D9D-D15B-42B4-AE21-3CCF698394EC}" srcId="{6753EEB9-CC98-4357-BB62-5684EAB1661F}" destId="{ED529146-2FD4-4FBF-A6CA-C42CD7331A02}" srcOrd="3" destOrd="0" parTransId="{4C526BD0-AD9D-4A07-8AE2-07865F0BF9B2}" sibTransId="{79AAA2B4-D63F-408C-856D-A823071C607C}"/>
    <dgm:cxn modelId="{64A06A7F-4C37-4A9E-AD68-E8F69B090CCB}" type="presParOf" srcId="{C583224A-A0BC-4DB7-AC60-723B85E4BAD2}" destId="{731686EF-03C0-48F8-8581-D15CAB6511F4}" srcOrd="0" destOrd="0" presId="urn:microsoft.com/office/officeart/2005/8/layout/vProcess5"/>
    <dgm:cxn modelId="{BD809AC5-1B13-4941-A693-46A71902C72D}" type="presParOf" srcId="{C583224A-A0BC-4DB7-AC60-723B85E4BAD2}" destId="{0E12BB0D-83B2-42B2-BFF7-7B86AADF815A}" srcOrd="1" destOrd="0" presId="urn:microsoft.com/office/officeart/2005/8/layout/vProcess5"/>
    <dgm:cxn modelId="{C121C082-A3C7-407F-9974-6A144D648C86}" type="presParOf" srcId="{C583224A-A0BC-4DB7-AC60-723B85E4BAD2}" destId="{BEADEAF0-68AA-4E44-A20F-B8D0859BC01F}" srcOrd="2" destOrd="0" presId="urn:microsoft.com/office/officeart/2005/8/layout/vProcess5"/>
    <dgm:cxn modelId="{5EC0E59B-7115-4DDF-83D8-477774102FBF}" type="presParOf" srcId="{C583224A-A0BC-4DB7-AC60-723B85E4BAD2}" destId="{C6209F2A-59A1-4203-B65C-225B5D351AA2}" srcOrd="3" destOrd="0" presId="urn:microsoft.com/office/officeart/2005/8/layout/vProcess5"/>
    <dgm:cxn modelId="{375725E6-A936-46E5-9F62-7A34C40296CA}" type="presParOf" srcId="{C583224A-A0BC-4DB7-AC60-723B85E4BAD2}" destId="{F61A8177-9ECC-4EE8-B5DF-C00A90AF514F}" srcOrd="4" destOrd="0" presId="urn:microsoft.com/office/officeart/2005/8/layout/vProcess5"/>
    <dgm:cxn modelId="{9790708B-9551-46E8-B025-40FFAB5176B9}" type="presParOf" srcId="{C583224A-A0BC-4DB7-AC60-723B85E4BAD2}" destId="{9B50E6AF-093E-4148-B8FD-69F970DF9304}" srcOrd="5" destOrd="0" presId="urn:microsoft.com/office/officeart/2005/8/layout/vProcess5"/>
    <dgm:cxn modelId="{79578BB2-DE97-41CD-B0CC-7F1AD00E96CD}" type="presParOf" srcId="{C583224A-A0BC-4DB7-AC60-723B85E4BAD2}" destId="{FA45D7BB-5B09-4138-B0CD-FDC33D2D3DDA}" srcOrd="6" destOrd="0" presId="urn:microsoft.com/office/officeart/2005/8/layout/vProcess5"/>
    <dgm:cxn modelId="{40666A54-4B61-4919-B052-70A8C5129842}" type="presParOf" srcId="{C583224A-A0BC-4DB7-AC60-723B85E4BAD2}" destId="{82E05311-2977-41C9-A8C4-DBC78BF24D44}" srcOrd="7" destOrd="0" presId="urn:microsoft.com/office/officeart/2005/8/layout/vProcess5"/>
    <dgm:cxn modelId="{5C747F9C-F717-420C-B20E-D53741398360}" type="presParOf" srcId="{C583224A-A0BC-4DB7-AC60-723B85E4BAD2}" destId="{9FBBFCBF-9BD2-4FC9-9C70-520CA8A3471A}" srcOrd="8" destOrd="0" presId="urn:microsoft.com/office/officeart/2005/8/layout/vProcess5"/>
    <dgm:cxn modelId="{3DE03681-AFAB-49C6-9561-BB07709046CB}" type="presParOf" srcId="{C583224A-A0BC-4DB7-AC60-723B85E4BAD2}" destId="{D84EC710-0F2F-43CF-9B86-6D1F5F1C00E3}" srcOrd="9" destOrd="0" presId="urn:microsoft.com/office/officeart/2005/8/layout/vProcess5"/>
    <dgm:cxn modelId="{42C45FD4-6E41-4853-9489-6A364A9B6C03}" type="presParOf" srcId="{C583224A-A0BC-4DB7-AC60-723B85E4BAD2}" destId="{9EF239F8-88F2-441F-83A5-E572D9682AF7}" srcOrd="10" destOrd="0" presId="urn:microsoft.com/office/officeart/2005/8/layout/vProcess5"/>
    <dgm:cxn modelId="{870A4F6E-D136-4B9B-A718-9CD5D6D300D6}" type="presParOf" srcId="{C583224A-A0BC-4DB7-AC60-723B85E4BAD2}" destId="{D722752B-A336-41E2-823A-42C37E9B7B3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4F659D-8554-452E-BBCE-8B2A3A630B1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FE10C6F5-0EEE-4A7F-BE1E-3539D33B9631}">
      <dgm:prSet phldrT="[Text]"/>
      <dgm:spPr/>
      <dgm:t>
        <a:bodyPr/>
        <a:lstStyle/>
        <a:p>
          <a:r>
            <a:rPr lang="en-GB" b="1" dirty="0">
              <a:effectLst>
                <a:outerShdw blurRad="38100" dist="38100" dir="2700000" algn="tl">
                  <a:srgbClr val="000000">
                    <a:alpha val="43137"/>
                  </a:srgbClr>
                </a:outerShdw>
              </a:effectLst>
            </a:rPr>
            <a:t>Instagram/TikTok promotions</a:t>
          </a:r>
        </a:p>
      </dgm:t>
    </dgm:pt>
    <dgm:pt modelId="{11DD9AD8-D3C6-49ED-B8BE-6BF96BFC042F}" type="parTrans" cxnId="{893CE83F-44AF-4754-8A04-201F4DC43C60}">
      <dgm:prSet/>
      <dgm:spPr/>
      <dgm:t>
        <a:bodyPr/>
        <a:lstStyle/>
        <a:p>
          <a:endParaRPr lang="en-GB"/>
        </a:p>
      </dgm:t>
    </dgm:pt>
    <dgm:pt modelId="{3ECA89E2-02F5-4D65-ABA6-BAA0BE8FBE82}" type="sibTrans" cxnId="{893CE83F-44AF-4754-8A04-201F4DC43C60}">
      <dgm:prSet/>
      <dgm:spPr/>
      <dgm:t>
        <a:bodyPr/>
        <a:lstStyle/>
        <a:p>
          <a:endParaRPr lang="en-GB"/>
        </a:p>
      </dgm:t>
    </dgm:pt>
    <dgm:pt modelId="{77C1A372-4E0B-48FF-A871-E70A1A8BF126}">
      <dgm:prSet/>
      <dgm:spPr/>
      <dgm:t>
        <a:bodyPr/>
        <a:lstStyle/>
        <a:p>
          <a:r>
            <a:rPr lang="en-GB" b="1">
              <a:effectLst>
                <a:outerShdw blurRad="38100" dist="38100" dir="2700000" algn="tl">
                  <a:srgbClr val="000000">
                    <a:alpha val="43137"/>
                  </a:srgbClr>
                </a:outerShdw>
              </a:effectLst>
            </a:rPr>
            <a:t>Posters near machines</a:t>
          </a:r>
          <a:endParaRPr lang="en-GB" b="1" dirty="0">
            <a:effectLst>
              <a:outerShdw blurRad="38100" dist="38100" dir="2700000" algn="tl">
                <a:srgbClr val="000000">
                  <a:alpha val="43137"/>
                </a:srgbClr>
              </a:outerShdw>
            </a:effectLst>
          </a:endParaRPr>
        </a:p>
      </dgm:t>
    </dgm:pt>
    <dgm:pt modelId="{813D9092-5B26-41B8-A61D-DD2BAA1B8E59}" type="parTrans" cxnId="{747D01ED-EE92-46F0-8F74-5AB7389E64A6}">
      <dgm:prSet/>
      <dgm:spPr/>
      <dgm:t>
        <a:bodyPr/>
        <a:lstStyle/>
        <a:p>
          <a:endParaRPr lang="en-GB"/>
        </a:p>
      </dgm:t>
    </dgm:pt>
    <dgm:pt modelId="{9E13F2B6-0D59-46A1-96A9-C2E22B4FD463}" type="sibTrans" cxnId="{747D01ED-EE92-46F0-8F74-5AB7389E64A6}">
      <dgm:prSet/>
      <dgm:spPr/>
      <dgm:t>
        <a:bodyPr/>
        <a:lstStyle/>
        <a:p>
          <a:endParaRPr lang="en-GB"/>
        </a:p>
      </dgm:t>
    </dgm:pt>
    <dgm:pt modelId="{DE16DD9F-452C-4834-ADE8-15F92752F99D}">
      <dgm:prSet/>
      <dgm:spPr/>
      <dgm:t>
        <a:bodyPr/>
        <a:lstStyle/>
        <a:p>
          <a:r>
            <a:rPr lang="en-GB" b="1">
              <a:effectLst>
                <a:outerShdw blurRad="38100" dist="38100" dir="2700000" algn="tl">
                  <a:srgbClr val="000000">
                    <a:alpha val="43137"/>
                  </a:srgbClr>
                </a:outerShdw>
              </a:effectLst>
            </a:rPr>
            <a:t>Ambassador partnerships</a:t>
          </a:r>
          <a:endParaRPr lang="en-GB" b="1" dirty="0">
            <a:effectLst>
              <a:outerShdw blurRad="38100" dist="38100" dir="2700000" algn="tl">
                <a:srgbClr val="000000">
                  <a:alpha val="43137"/>
                </a:srgbClr>
              </a:outerShdw>
            </a:effectLst>
          </a:endParaRPr>
        </a:p>
      </dgm:t>
    </dgm:pt>
    <dgm:pt modelId="{105F7F76-97F2-4C37-8B1E-208B1A2BEF3A}" type="parTrans" cxnId="{A09D5041-9C08-413F-98F2-DB99BB730CFE}">
      <dgm:prSet/>
      <dgm:spPr/>
      <dgm:t>
        <a:bodyPr/>
        <a:lstStyle/>
        <a:p>
          <a:endParaRPr lang="en-GB"/>
        </a:p>
      </dgm:t>
    </dgm:pt>
    <dgm:pt modelId="{D35F894F-881A-4485-BCD5-DCAEBFEE89F2}" type="sibTrans" cxnId="{A09D5041-9C08-413F-98F2-DB99BB730CFE}">
      <dgm:prSet/>
      <dgm:spPr/>
      <dgm:t>
        <a:bodyPr/>
        <a:lstStyle/>
        <a:p>
          <a:endParaRPr lang="en-GB"/>
        </a:p>
      </dgm:t>
    </dgm:pt>
    <dgm:pt modelId="{8E991214-0371-45A8-94D3-91685D303B30}">
      <dgm:prSet/>
      <dgm:spPr/>
      <dgm:t>
        <a:bodyPr/>
        <a:lstStyle/>
        <a:p>
          <a:r>
            <a:rPr lang="en-GB" b="1">
              <a:effectLst>
                <a:outerShdw blurRad="38100" dist="38100" dir="2700000" algn="tl">
                  <a:srgbClr val="000000">
                    <a:alpha val="43137"/>
                  </a:srgbClr>
                </a:outerShdw>
              </a:effectLst>
            </a:rPr>
            <a:t>Launch sampling week</a:t>
          </a:r>
          <a:endParaRPr lang="en-GB" b="1" dirty="0">
            <a:effectLst>
              <a:outerShdw blurRad="38100" dist="38100" dir="2700000" algn="tl">
                <a:srgbClr val="000000">
                  <a:alpha val="43137"/>
                </a:srgbClr>
              </a:outerShdw>
            </a:effectLst>
          </a:endParaRPr>
        </a:p>
      </dgm:t>
    </dgm:pt>
    <dgm:pt modelId="{37CC3722-CFD9-4DC5-BACE-6ACD640D09FE}" type="parTrans" cxnId="{8E57260A-C8E6-4B4F-9574-9C3613EF6E36}">
      <dgm:prSet/>
      <dgm:spPr/>
      <dgm:t>
        <a:bodyPr/>
        <a:lstStyle/>
        <a:p>
          <a:endParaRPr lang="en-GB"/>
        </a:p>
      </dgm:t>
    </dgm:pt>
    <dgm:pt modelId="{016E5170-D1D0-456D-B078-D469125EA11C}" type="sibTrans" cxnId="{8E57260A-C8E6-4B4F-9574-9C3613EF6E36}">
      <dgm:prSet/>
      <dgm:spPr/>
      <dgm:t>
        <a:bodyPr/>
        <a:lstStyle/>
        <a:p>
          <a:endParaRPr lang="en-GB"/>
        </a:p>
      </dgm:t>
    </dgm:pt>
    <dgm:pt modelId="{4D613BA6-C0D2-4AFD-B6E3-7B60FCB0E29C}">
      <dgm:prSet/>
      <dgm:spPr/>
      <dgm:t>
        <a:bodyPr/>
        <a:lstStyle/>
        <a:p>
          <a:r>
            <a:rPr lang="en-GB" b="1" dirty="0">
              <a:effectLst>
                <a:outerShdw blurRad="38100" dist="38100" dir="2700000" algn="tl">
                  <a:srgbClr val="000000">
                    <a:alpha val="43137"/>
                  </a:srgbClr>
                </a:outerShdw>
              </a:effectLst>
            </a:rPr>
            <a:t>QR-code loyalty discounts</a:t>
          </a:r>
        </a:p>
      </dgm:t>
    </dgm:pt>
    <dgm:pt modelId="{9FBAE90D-58A6-42D9-8D87-84CA15D8E4BF}" type="parTrans" cxnId="{F9E5E835-D3C4-4BFB-95B2-13F0F6B313BA}">
      <dgm:prSet/>
      <dgm:spPr/>
      <dgm:t>
        <a:bodyPr/>
        <a:lstStyle/>
        <a:p>
          <a:endParaRPr lang="en-GB"/>
        </a:p>
      </dgm:t>
    </dgm:pt>
    <dgm:pt modelId="{CCEEB674-B8E1-4151-8B2D-C9CEA4D77196}" type="sibTrans" cxnId="{F9E5E835-D3C4-4BFB-95B2-13F0F6B313BA}">
      <dgm:prSet/>
      <dgm:spPr/>
      <dgm:t>
        <a:bodyPr/>
        <a:lstStyle/>
        <a:p>
          <a:endParaRPr lang="en-GB"/>
        </a:p>
      </dgm:t>
    </dgm:pt>
    <dgm:pt modelId="{0F1B4216-1187-464E-B4D1-B6F911800E51}" type="pres">
      <dgm:prSet presAssocID="{D54F659D-8554-452E-BBCE-8B2A3A630B1D}" presName="diagram" presStyleCnt="0">
        <dgm:presLayoutVars>
          <dgm:dir/>
          <dgm:resizeHandles val="exact"/>
        </dgm:presLayoutVars>
      </dgm:prSet>
      <dgm:spPr/>
      <dgm:t>
        <a:bodyPr/>
        <a:lstStyle/>
        <a:p>
          <a:endParaRPr lang="en-GB"/>
        </a:p>
      </dgm:t>
    </dgm:pt>
    <dgm:pt modelId="{37EFBA86-65D8-4CD7-BA39-4964455414B4}" type="pres">
      <dgm:prSet presAssocID="{FE10C6F5-0EEE-4A7F-BE1E-3539D33B9631}" presName="node" presStyleLbl="node1" presStyleIdx="0" presStyleCnt="5">
        <dgm:presLayoutVars>
          <dgm:bulletEnabled val="1"/>
        </dgm:presLayoutVars>
      </dgm:prSet>
      <dgm:spPr/>
      <dgm:t>
        <a:bodyPr/>
        <a:lstStyle/>
        <a:p>
          <a:endParaRPr lang="en-GB"/>
        </a:p>
      </dgm:t>
    </dgm:pt>
    <dgm:pt modelId="{F19A3E70-1486-4946-A5A0-5E60489A19CD}" type="pres">
      <dgm:prSet presAssocID="{3ECA89E2-02F5-4D65-ABA6-BAA0BE8FBE82}" presName="sibTrans" presStyleCnt="0"/>
      <dgm:spPr/>
    </dgm:pt>
    <dgm:pt modelId="{4BED9B83-23E9-404A-88E1-13663BF39BC6}" type="pres">
      <dgm:prSet presAssocID="{77C1A372-4E0B-48FF-A871-E70A1A8BF126}" presName="node" presStyleLbl="node1" presStyleIdx="1" presStyleCnt="5">
        <dgm:presLayoutVars>
          <dgm:bulletEnabled val="1"/>
        </dgm:presLayoutVars>
      </dgm:prSet>
      <dgm:spPr/>
      <dgm:t>
        <a:bodyPr/>
        <a:lstStyle/>
        <a:p>
          <a:endParaRPr lang="en-GB"/>
        </a:p>
      </dgm:t>
    </dgm:pt>
    <dgm:pt modelId="{E885B58F-31D9-44CF-836A-922C7A635754}" type="pres">
      <dgm:prSet presAssocID="{9E13F2B6-0D59-46A1-96A9-C2E22B4FD463}" presName="sibTrans" presStyleCnt="0"/>
      <dgm:spPr/>
    </dgm:pt>
    <dgm:pt modelId="{A3465803-9359-4596-90AD-02C8E9E23F12}" type="pres">
      <dgm:prSet presAssocID="{DE16DD9F-452C-4834-ADE8-15F92752F99D}" presName="node" presStyleLbl="node1" presStyleIdx="2" presStyleCnt="5">
        <dgm:presLayoutVars>
          <dgm:bulletEnabled val="1"/>
        </dgm:presLayoutVars>
      </dgm:prSet>
      <dgm:spPr/>
      <dgm:t>
        <a:bodyPr/>
        <a:lstStyle/>
        <a:p>
          <a:endParaRPr lang="en-GB"/>
        </a:p>
      </dgm:t>
    </dgm:pt>
    <dgm:pt modelId="{C68B2ADA-30E4-4F2D-8851-BA9C15A84FF0}" type="pres">
      <dgm:prSet presAssocID="{D35F894F-881A-4485-BCD5-DCAEBFEE89F2}" presName="sibTrans" presStyleCnt="0"/>
      <dgm:spPr/>
    </dgm:pt>
    <dgm:pt modelId="{C385BFAE-7EC3-49ED-9249-C72D13491966}" type="pres">
      <dgm:prSet presAssocID="{8E991214-0371-45A8-94D3-91685D303B30}" presName="node" presStyleLbl="node1" presStyleIdx="3" presStyleCnt="5">
        <dgm:presLayoutVars>
          <dgm:bulletEnabled val="1"/>
        </dgm:presLayoutVars>
      </dgm:prSet>
      <dgm:spPr/>
      <dgm:t>
        <a:bodyPr/>
        <a:lstStyle/>
        <a:p>
          <a:endParaRPr lang="en-GB"/>
        </a:p>
      </dgm:t>
    </dgm:pt>
    <dgm:pt modelId="{9ECF0F82-6265-4391-99CC-4277EAAE106E}" type="pres">
      <dgm:prSet presAssocID="{016E5170-D1D0-456D-B078-D469125EA11C}" presName="sibTrans" presStyleCnt="0"/>
      <dgm:spPr/>
    </dgm:pt>
    <dgm:pt modelId="{4C7BE768-01C9-4CEC-9713-39BB6D1B6487}" type="pres">
      <dgm:prSet presAssocID="{4D613BA6-C0D2-4AFD-B6E3-7B60FCB0E29C}" presName="node" presStyleLbl="node1" presStyleIdx="4" presStyleCnt="5">
        <dgm:presLayoutVars>
          <dgm:bulletEnabled val="1"/>
        </dgm:presLayoutVars>
      </dgm:prSet>
      <dgm:spPr/>
      <dgm:t>
        <a:bodyPr/>
        <a:lstStyle/>
        <a:p>
          <a:endParaRPr lang="en-GB"/>
        </a:p>
      </dgm:t>
    </dgm:pt>
  </dgm:ptLst>
  <dgm:cxnLst>
    <dgm:cxn modelId="{8E57260A-C8E6-4B4F-9574-9C3613EF6E36}" srcId="{D54F659D-8554-452E-BBCE-8B2A3A630B1D}" destId="{8E991214-0371-45A8-94D3-91685D303B30}" srcOrd="3" destOrd="0" parTransId="{37CC3722-CFD9-4DC5-BACE-6ACD640D09FE}" sibTransId="{016E5170-D1D0-456D-B078-D469125EA11C}"/>
    <dgm:cxn modelId="{D468B2E4-06D7-410F-8032-94DC2BE0DB29}" type="presOf" srcId="{8E991214-0371-45A8-94D3-91685D303B30}" destId="{C385BFAE-7EC3-49ED-9249-C72D13491966}" srcOrd="0" destOrd="0" presId="urn:microsoft.com/office/officeart/2005/8/layout/default"/>
    <dgm:cxn modelId="{151776C7-A565-4447-94CA-6608515430A3}" type="presOf" srcId="{DE16DD9F-452C-4834-ADE8-15F92752F99D}" destId="{A3465803-9359-4596-90AD-02C8E9E23F12}" srcOrd="0" destOrd="0" presId="urn:microsoft.com/office/officeart/2005/8/layout/default"/>
    <dgm:cxn modelId="{15A73A3F-75F6-4083-966A-484720A63BD1}" type="presOf" srcId="{77C1A372-4E0B-48FF-A871-E70A1A8BF126}" destId="{4BED9B83-23E9-404A-88E1-13663BF39BC6}" srcOrd="0" destOrd="0" presId="urn:microsoft.com/office/officeart/2005/8/layout/default"/>
    <dgm:cxn modelId="{F9E5E835-D3C4-4BFB-95B2-13F0F6B313BA}" srcId="{D54F659D-8554-452E-BBCE-8B2A3A630B1D}" destId="{4D613BA6-C0D2-4AFD-B6E3-7B60FCB0E29C}" srcOrd="4" destOrd="0" parTransId="{9FBAE90D-58A6-42D9-8D87-84CA15D8E4BF}" sibTransId="{CCEEB674-B8E1-4151-8B2D-C9CEA4D77196}"/>
    <dgm:cxn modelId="{65858860-A07A-4C07-AF83-9E407A817DCC}" type="presOf" srcId="{FE10C6F5-0EEE-4A7F-BE1E-3539D33B9631}" destId="{37EFBA86-65D8-4CD7-BA39-4964455414B4}" srcOrd="0" destOrd="0" presId="urn:microsoft.com/office/officeart/2005/8/layout/default"/>
    <dgm:cxn modelId="{747D01ED-EE92-46F0-8F74-5AB7389E64A6}" srcId="{D54F659D-8554-452E-BBCE-8B2A3A630B1D}" destId="{77C1A372-4E0B-48FF-A871-E70A1A8BF126}" srcOrd="1" destOrd="0" parTransId="{813D9092-5B26-41B8-A61D-DD2BAA1B8E59}" sibTransId="{9E13F2B6-0D59-46A1-96A9-C2E22B4FD463}"/>
    <dgm:cxn modelId="{A09D5041-9C08-413F-98F2-DB99BB730CFE}" srcId="{D54F659D-8554-452E-BBCE-8B2A3A630B1D}" destId="{DE16DD9F-452C-4834-ADE8-15F92752F99D}" srcOrd="2" destOrd="0" parTransId="{105F7F76-97F2-4C37-8B1E-208B1A2BEF3A}" sibTransId="{D35F894F-881A-4485-BCD5-DCAEBFEE89F2}"/>
    <dgm:cxn modelId="{382E7610-1026-427C-BEAE-F25FCA68A7E0}" type="presOf" srcId="{D54F659D-8554-452E-BBCE-8B2A3A630B1D}" destId="{0F1B4216-1187-464E-B4D1-B6F911800E51}" srcOrd="0" destOrd="0" presId="urn:microsoft.com/office/officeart/2005/8/layout/default"/>
    <dgm:cxn modelId="{893CE83F-44AF-4754-8A04-201F4DC43C60}" srcId="{D54F659D-8554-452E-BBCE-8B2A3A630B1D}" destId="{FE10C6F5-0EEE-4A7F-BE1E-3539D33B9631}" srcOrd="0" destOrd="0" parTransId="{11DD9AD8-D3C6-49ED-B8BE-6BF96BFC042F}" sibTransId="{3ECA89E2-02F5-4D65-ABA6-BAA0BE8FBE82}"/>
    <dgm:cxn modelId="{75192302-10A4-42DD-9228-98804AD33BDC}" type="presOf" srcId="{4D613BA6-C0D2-4AFD-B6E3-7B60FCB0E29C}" destId="{4C7BE768-01C9-4CEC-9713-39BB6D1B6487}" srcOrd="0" destOrd="0" presId="urn:microsoft.com/office/officeart/2005/8/layout/default"/>
    <dgm:cxn modelId="{660157A9-F6A5-4B78-92D5-E7B693342B34}" type="presParOf" srcId="{0F1B4216-1187-464E-B4D1-B6F911800E51}" destId="{37EFBA86-65D8-4CD7-BA39-4964455414B4}" srcOrd="0" destOrd="0" presId="urn:microsoft.com/office/officeart/2005/8/layout/default"/>
    <dgm:cxn modelId="{B3A521A2-1C51-44B5-AD9F-0F279AE12EF1}" type="presParOf" srcId="{0F1B4216-1187-464E-B4D1-B6F911800E51}" destId="{F19A3E70-1486-4946-A5A0-5E60489A19CD}" srcOrd="1" destOrd="0" presId="urn:microsoft.com/office/officeart/2005/8/layout/default"/>
    <dgm:cxn modelId="{3F64AD04-8795-4655-A8C5-7EED30D44FA7}" type="presParOf" srcId="{0F1B4216-1187-464E-B4D1-B6F911800E51}" destId="{4BED9B83-23E9-404A-88E1-13663BF39BC6}" srcOrd="2" destOrd="0" presId="urn:microsoft.com/office/officeart/2005/8/layout/default"/>
    <dgm:cxn modelId="{8C891F9A-2801-4EA6-9638-49A9EEAAC84A}" type="presParOf" srcId="{0F1B4216-1187-464E-B4D1-B6F911800E51}" destId="{E885B58F-31D9-44CF-836A-922C7A635754}" srcOrd="3" destOrd="0" presId="urn:microsoft.com/office/officeart/2005/8/layout/default"/>
    <dgm:cxn modelId="{4A097500-64F1-4421-AF64-5202FFFC6CEA}" type="presParOf" srcId="{0F1B4216-1187-464E-B4D1-B6F911800E51}" destId="{A3465803-9359-4596-90AD-02C8E9E23F12}" srcOrd="4" destOrd="0" presId="urn:microsoft.com/office/officeart/2005/8/layout/default"/>
    <dgm:cxn modelId="{EF45FCDB-2A56-4FD4-8621-F6ACAC34D1AE}" type="presParOf" srcId="{0F1B4216-1187-464E-B4D1-B6F911800E51}" destId="{C68B2ADA-30E4-4F2D-8851-BA9C15A84FF0}" srcOrd="5" destOrd="0" presId="urn:microsoft.com/office/officeart/2005/8/layout/default"/>
    <dgm:cxn modelId="{729F76F2-3771-4330-AEC8-A98E472C528A}" type="presParOf" srcId="{0F1B4216-1187-464E-B4D1-B6F911800E51}" destId="{C385BFAE-7EC3-49ED-9249-C72D13491966}" srcOrd="6" destOrd="0" presId="urn:microsoft.com/office/officeart/2005/8/layout/default"/>
    <dgm:cxn modelId="{C806E171-D4CC-4665-A345-BBB5F681C0AD}" type="presParOf" srcId="{0F1B4216-1187-464E-B4D1-B6F911800E51}" destId="{9ECF0F82-6265-4391-99CC-4277EAAE106E}" srcOrd="7" destOrd="0" presId="urn:microsoft.com/office/officeart/2005/8/layout/default"/>
    <dgm:cxn modelId="{C6E1254E-7E28-4F70-84A9-1658B8DCCE22}" type="presParOf" srcId="{0F1B4216-1187-464E-B4D1-B6F911800E51}" destId="{4C7BE768-01C9-4CEC-9713-39BB6D1B648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9DF6F2-C3BB-42AD-81C3-F361CB4A824F}" type="doc">
      <dgm:prSet loTypeId="urn:microsoft.com/office/officeart/2005/8/layout/hProcess9" loCatId="process" qsTypeId="urn:microsoft.com/office/officeart/2005/8/quickstyle/simple1" qsCatId="simple" csTypeId="urn:microsoft.com/office/officeart/2005/8/colors/colorful5" csCatId="colorful" phldr="1"/>
      <dgm:spPr/>
    </dgm:pt>
    <dgm:pt modelId="{890AA5E4-0C52-47B3-8993-3A6E96A41A52}">
      <dgm:prSet phldrT="[Text]"/>
      <dgm:spPr/>
      <dgm:t>
        <a:bodyPr/>
        <a:lstStyle/>
        <a:p>
          <a:r>
            <a:rPr lang="en-GB" b="1">
              <a:effectLst>
                <a:outerShdw blurRad="38100" dist="38100" dir="2700000" algn="tl">
                  <a:srgbClr val="000000">
                    <a:alpha val="43137"/>
                  </a:srgbClr>
                </a:outerShdw>
              </a:effectLst>
            </a:rPr>
            <a:t>Total needed: approx. £10,000</a:t>
          </a:r>
        </a:p>
      </dgm:t>
    </dgm:pt>
    <dgm:pt modelId="{1466B743-18BF-45CC-93E3-754FBEB2601B}" type="parTrans" cxnId="{7155549D-F769-496E-BFE1-39E3091D4068}">
      <dgm:prSet/>
      <dgm:spPr/>
      <dgm:t>
        <a:bodyPr/>
        <a:lstStyle/>
        <a:p>
          <a:endParaRPr lang="en-GB"/>
        </a:p>
      </dgm:t>
    </dgm:pt>
    <dgm:pt modelId="{3C2B152C-D6DE-4248-A93C-D07ABEDAD00F}" type="sibTrans" cxnId="{7155549D-F769-496E-BFE1-39E3091D4068}">
      <dgm:prSet/>
      <dgm:spPr/>
      <dgm:t>
        <a:bodyPr/>
        <a:lstStyle/>
        <a:p>
          <a:endParaRPr lang="en-GB"/>
        </a:p>
      </dgm:t>
    </dgm:pt>
    <dgm:pt modelId="{6D3F2786-F7DB-4A42-AB2C-F9EE69668464}">
      <dgm:prSet/>
      <dgm:spPr/>
      <dgm:t>
        <a:bodyPr/>
        <a:lstStyle/>
        <a:p>
          <a:r>
            <a:rPr lang="en-US" b="1" dirty="0">
              <a:effectLst>
                <a:outerShdw blurRad="38100" dist="38100" dir="2700000" algn="tl">
                  <a:srgbClr val="000000">
                    <a:alpha val="43137"/>
                  </a:srgbClr>
                </a:outerShdw>
              </a:effectLst>
            </a:rPr>
            <a:t>Covers machine, stock, branding, setup, marketing</a:t>
          </a:r>
        </a:p>
      </dgm:t>
    </dgm:pt>
    <dgm:pt modelId="{5C179F9D-4CA8-41C2-87A6-80CDA01BA13D}" type="parTrans" cxnId="{BE5F2CF4-D9D5-45A4-AC7A-F02B88B2863A}">
      <dgm:prSet/>
      <dgm:spPr/>
      <dgm:t>
        <a:bodyPr/>
        <a:lstStyle/>
        <a:p>
          <a:endParaRPr lang="en-GB"/>
        </a:p>
      </dgm:t>
    </dgm:pt>
    <dgm:pt modelId="{4F8F7413-B8E2-4E00-BD71-D453427AD429}" type="sibTrans" cxnId="{BE5F2CF4-D9D5-45A4-AC7A-F02B88B2863A}">
      <dgm:prSet/>
      <dgm:spPr/>
      <dgm:t>
        <a:bodyPr/>
        <a:lstStyle/>
        <a:p>
          <a:endParaRPr lang="en-GB"/>
        </a:p>
      </dgm:t>
    </dgm:pt>
    <dgm:pt modelId="{64A9D585-29E0-411B-ACE6-7BD2A572E75E}" type="pres">
      <dgm:prSet presAssocID="{609DF6F2-C3BB-42AD-81C3-F361CB4A824F}" presName="CompostProcess" presStyleCnt="0">
        <dgm:presLayoutVars>
          <dgm:dir/>
          <dgm:resizeHandles val="exact"/>
        </dgm:presLayoutVars>
      </dgm:prSet>
      <dgm:spPr/>
    </dgm:pt>
    <dgm:pt modelId="{0B1524EF-57EF-4CC5-8D5C-60ECA9AA05C6}" type="pres">
      <dgm:prSet presAssocID="{609DF6F2-C3BB-42AD-81C3-F361CB4A824F}" presName="arrow" presStyleLbl="bgShp" presStyleIdx="0" presStyleCnt="1"/>
      <dgm:spPr/>
    </dgm:pt>
    <dgm:pt modelId="{799D3F00-8EED-4BB4-9391-0C47FB7F3B08}" type="pres">
      <dgm:prSet presAssocID="{609DF6F2-C3BB-42AD-81C3-F361CB4A824F}" presName="linearProcess" presStyleCnt="0"/>
      <dgm:spPr/>
    </dgm:pt>
    <dgm:pt modelId="{E11AB6DA-7061-42E6-A657-172BE6E017C8}" type="pres">
      <dgm:prSet presAssocID="{890AA5E4-0C52-47B3-8993-3A6E96A41A52}" presName="textNode" presStyleLbl="node1" presStyleIdx="0" presStyleCnt="2">
        <dgm:presLayoutVars>
          <dgm:bulletEnabled val="1"/>
        </dgm:presLayoutVars>
      </dgm:prSet>
      <dgm:spPr/>
      <dgm:t>
        <a:bodyPr/>
        <a:lstStyle/>
        <a:p>
          <a:endParaRPr lang="en-GB"/>
        </a:p>
      </dgm:t>
    </dgm:pt>
    <dgm:pt modelId="{A0E17D4A-6CC6-4523-BAB2-38C75C5A6B68}" type="pres">
      <dgm:prSet presAssocID="{3C2B152C-D6DE-4248-A93C-D07ABEDAD00F}" presName="sibTrans" presStyleCnt="0"/>
      <dgm:spPr/>
    </dgm:pt>
    <dgm:pt modelId="{876E4468-2F0B-4866-A669-127EA2C0C33C}" type="pres">
      <dgm:prSet presAssocID="{6D3F2786-F7DB-4A42-AB2C-F9EE69668464}" presName="textNode" presStyleLbl="node1" presStyleIdx="1" presStyleCnt="2">
        <dgm:presLayoutVars>
          <dgm:bulletEnabled val="1"/>
        </dgm:presLayoutVars>
      </dgm:prSet>
      <dgm:spPr/>
      <dgm:t>
        <a:bodyPr/>
        <a:lstStyle/>
        <a:p>
          <a:endParaRPr lang="en-GB"/>
        </a:p>
      </dgm:t>
    </dgm:pt>
  </dgm:ptLst>
  <dgm:cxnLst>
    <dgm:cxn modelId="{24249622-A62E-4B04-BB15-3D3CCA894BF5}" type="presOf" srcId="{6D3F2786-F7DB-4A42-AB2C-F9EE69668464}" destId="{876E4468-2F0B-4866-A669-127EA2C0C33C}" srcOrd="0" destOrd="0" presId="urn:microsoft.com/office/officeart/2005/8/layout/hProcess9"/>
    <dgm:cxn modelId="{B95F1F37-56F6-4CF2-86C6-64514C4F5AAD}" type="presOf" srcId="{609DF6F2-C3BB-42AD-81C3-F361CB4A824F}" destId="{64A9D585-29E0-411B-ACE6-7BD2A572E75E}" srcOrd="0" destOrd="0" presId="urn:microsoft.com/office/officeart/2005/8/layout/hProcess9"/>
    <dgm:cxn modelId="{BE5F2CF4-D9D5-45A4-AC7A-F02B88B2863A}" srcId="{609DF6F2-C3BB-42AD-81C3-F361CB4A824F}" destId="{6D3F2786-F7DB-4A42-AB2C-F9EE69668464}" srcOrd="1" destOrd="0" parTransId="{5C179F9D-4CA8-41C2-87A6-80CDA01BA13D}" sibTransId="{4F8F7413-B8E2-4E00-BD71-D453427AD429}"/>
    <dgm:cxn modelId="{57AAD529-B619-49C3-8C47-BAB35A9544A2}" type="presOf" srcId="{890AA5E4-0C52-47B3-8993-3A6E96A41A52}" destId="{E11AB6DA-7061-42E6-A657-172BE6E017C8}" srcOrd="0" destOrd="0" presId="urn:microsoft.com/office/officeart/2005/8/layout/hProcess9"/>
    <dgm:cxn modelId="{7155549D-F769-496E-BFE1-39E3091D4068}" srcId="{609DF6F2-C3BB-42AD-81C3-F361CB4A824F}" destId="{890AA5E4-0C52-47B3-8993-3A6E96A41A52}" srcOrd="0" destOrd="0" parTransId="{1466B743-18BF-45CC-93E3-754FBEB2601B}" sibTransId="{3C2B152C-D6DE-4248-A93C-D07ABEDAD00F}"/>
    <dgm:cxn modelId="{E9292F4B-2AB4-4BF5-BF09-B22A3B4DB5B9}" type="presParOf" srcId="{64A9D585-29E0-411B-ACE6-7BD2A572E75E}" destId="{0B1524EF-57EF-4CC5-8D5C-60ECA9AA05C6}" srcOrd="0" destOrd="0" presId="urn:microsoft.com/office/officeart/2005/8/layout/hProcess9"/>
    <dgm:cxn modelId="{0414DC19-662F-4F48-B1A6-413DA168027D}" type="presParOf" srcId="{64A9D585-29E0-411B-ACE6-7BD2A572E75E}" destId="{799D3F00-8EED-4BB4-9391-0C47FB7F3B08}" srcOrd="1" destOrd="0" presId="urn:microsoft.com/office/officeart/2005/8/layout/hProcess9"/>
    <dgm:cxn modelId="{6BFD0C86-262D-41D3-845F-64C70D3AE015}" type="presParOf" srcId="{799D3F00-8EED-4BB4-9391-0C47FB7F3B08}" destId="{E11AB6DA-7061-42E6-A657-172BE6E017C8}" srcOrd="0" destOrd="0" presId="urn:microsoft.com/office/officeart/2005/8/layout/hProcess9"/>
    <dgm:cxn modelId="{3F3CF9BC-2EE6-4D0E-9565-E26804FCD288}" type="presParOf" srcId="{799D3F00-8EED-4BB4-9391-0C47FB7F3B08}" destId="{A0E17D4A-6CC6-4523-BAB2-38C75C5A6B68}" srcOrd="1" destOrd="0" presId="urn:microsoft.com/office/officeart/2005/8/layout/hProcess9"/>
    <dgm:cxn modelId="{2A4F0D62-5C5C-46CF-B302-AB65840B99E9}" type="presParOf" srcId="{799D3F00-8EED-4BB4-9391-0C47FB7F3B08}" destId="{876E4468-2F0B-4866-A669-127EA2C0C33C}"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AAE40A5-AC6D-43DD-BBA5-6E7A653787CA}"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GB"/>
        </a:p>
      </dgm:t>
    </dgm:pt>
    <dgm:pt modelId="{6A69D5EA-8ADA-4789-BA49-688596C43E9B}">
      <dgm:prSet phldrT="[Text]"/>
      <dgm:spPr/>
      <dgm:t>
        <a:bodyPr/>
        <a:lstStyle/>
        <a:p>
          <a:r>
            <a:rPr lang="en-GB" b="1">
              <a:effectLst>
                <a:outerShdw blurRad="38100" dist="38100" dir="2700000" algn="tl">
                  <a:srgbClr val="000000">
                    <a:alpha val="43137"/>
                  </a:srgbClr>
                </a:outerShdw>
              </a:effectLst>
            </a:rPr>
            <a:t>Bank loan</a:t>
          </a:r>
        </a:p>
      </dgm:t>
    </dgm:pt>
    <dgm:pt modelId="{25286979-FE1C-4E19-A984-F9CBFB55A0E7}" type="parTrans" cxnId="{7C725769-ABA4-4FFF-ADFB-754A26405715}">
      <dgm:prSet/>
      <dgm:spPr/>
      <dgm:t>
        <a:bodyPr/>
        <a:lstStyle/>
        <a:p>
          <a:endParaRPr lang="en-GB"/>
        </a:p>
      </dgm:t>
    </dgm:pt>
    <dgm:pt modelId="{D440C3EC-FBD8-4EFD-B0E2-988C2F1E6B6C}" type="sibTrans" cxnId="{7C725769-ABA4-4FFF-ADFB-754A26405715}">
      <dgm:prSet/>
      <dgm:spPr/>
      <dgm:t>
        <a:bodyPr/>
        <a:lstStyle/>
        <a:p>
          <a:endParaRPr lang="en-GB"/>
        </a:p>
      </dgm:t>
    </dgm:pt>
    <dgm:pt modelId="{4B5251A0-2CCB-49C0-ACB4-D80CFF1F3265}">
      <dgm:prSet/>
      <dgm:spPr/>
      <dgm:t>
        <a:bodyPr/>
        <a:lstStyle/>
        <a:p>
          <a:r>
            <a:rPr lang="en-GB" b="1">
              <a:effectLst>
                <a:outerShdw blurRad="38100" dist="38100" dir="2700000" algn="tl">
                  <a:srgbClr val="000000">
                    <a:alpha val="43137"/>
                  </a:srgbClr>
                </a:outerShdw>
              </a:effectLst>
            </a:rPr>
            <a:t>Personal savings</a:t>
          </a:r>
          <a:endParaRPr lang="en-GB" b="1" dirty="0">
            <a:effectLst>
              <a:outerShdw blurRad="38100" dist="38100" dir="2700000" algn="tl">
                <a:srgbClr val="000000">
                  <a:alpha val="43137"/>
                </a:srgbClr>
              </a:outerShdw>
            </a:effectLst>
          </a:endParaRPr>
        </a:p>
      </dgm:t>
    </dgm:pt>
    <dgm:pt modelId="{12FD551D-B30F-422F-B018-382CE91F89A9}" type="parTrans" cxnId="{16816DAD-69A3-44C9-86D9-7BE9BE27BDE9}">
      <dgm:prSet/>
      <dgm:spPr/>
      <dgm:t>
        <a:bodyPr/>
        <a:lstStyle/>
        <a:p>
          <a:endParaRPr lang="en-GB"/>
        </a:p>
      </dgm:t>
    </dgm:pt>
    <dgm:pt modelId="{7AA703BE-F44C-441C-AA67-3BD9F8A5EBF9}" type="sibTrans" cxnId="{16816DAD-69A3-44C9-86D9-7BE9BE27BDE9}">
      <dgm:prSet/>
      <dgm:spPr/>
      <dgm:t>
        <a:bodyPr/>
        <a:lstStyle/>
        <a:p>
          <a:endParaRPr lang="en-GB"/>
        </a:p>
      </dgm:t>
    </dgm:pt>
    <dgm:pt modelId="{14BEA1BD-109F-49F8-BBD1-E5CFF39E0FDF}">
      <dgm:prSet/>
      <dgm:spPr/>
      <dgm:t>
        <a:bodyPr/>
        <a:lstStyle/>
        <a:p>
          <a:r>
            <a:rPr lang="en-GB" b="1">
              <a:effectLst>
                <a:outerShdw blurRad="38100" dist="38100" dir="2700000" algn="tl">
                  <a:srgbClr val="000000">
                    <a:alpha val="43137"/>
                  </a:srgbClr>
                </a:outerShdw>
              </a:effectLst>
            </a:rPr>
            <a:t>Micro-investor / family investment</a:t>
          </a:r>
          <a:endParaRPr lang="en-GB" b="1" dirty="0">
            <a:effectLst>
              <a:outerShdw blurRad="38100" dist="38100" dir="2700000" algn="tl">
                <a:srgbClr val="000000">
                  <a:alpha val="43137"/>
                </a:srgbClr>
              </a:outerShdw>
            </a:effectLst>
          </a:endParaRPr>
        </a:p>
      </dgm:t>
    </dgm:pt>
    <dgm:pt modelId="{553112FC-1565-4CF9-97A4-F67A055D944F}" type="parTrans" cxnId="{E5264DCD-B8E0-4F31-9682-969A9101CFE3}">
      <dgm:prSet/>
      <dgm:spPr/>
      <dgm:t>
        <a:bodyPr/>
        <a:lstStyle/>
        <a:p>
          <a:endParaRPr lang="en-GB"/>
        </a:p>
      </dgm:t>
    </dgm:pt>
    <dgm:pt modelId="{EB293C0E-6789-471B-933B-307DBA2914EC}" type="sibTrans" cxnId="{E5264DCD-B8E0-4F31-9682-969A9101CFE3}">
      <dgm:prSet/>
      <dgm:spPr/>
      <dgm:t>
        <a:bodyPr/>
        <a:lstStyle/>
        <a:p>
          <a:endParaRPr lang="en-GB"/>
        </a:p>
      </dgm:t>
    </dgm:pt>
    <dgm:pt modelId="{31D033CF-55D8-4AB1-A4C4-FC2B273D66A0}">
      <dgm:prSet/>
      <dgm:spPr/>
      <dgm:t>
        <a:bodyPr/>
        <a:lstStyle/>
        <a:p>
          <a:r>
            <a:rPr lang="en-GB" b="1" dirty="0" err="1">
              <a:effectLst>
                <a:outerShdw blurRad="38100" dist="38100" dir="2700000" algn="tl">
                  <a:srgbClr val="000000">
                    <a:alpha val="43137"/>
                  </a:srgbClr>
                </a:outerShdw>
              </a:effectLst>
            </a:rPr>
            <a:t>Startup</a:t>
          </a:r>
          <a:r>
            <a:rPr lang="en-GB" b="1" dirty="0">
              <a:effectLst>
                <a:outerShdw blurRad="38100" dist="38100" dir="2700000" algn="tl">
                  <a:srgbClr val="000000">
                    <a:alpha val="43137"/>
                  </a:srgbClr>
                </a:outerShdw>
              </a:effectLst>
            </a:rPr>
            <a:t> grants (if available)</a:t>
          </a:r>
        </a:p>
      </dgm:t>
    </dgm:pt>
    <dgm:pt modelId="{C10BAA87-EEEC-49E3-9A19-93AE080A60BC}" type="parTrans" cxnId="{BF6E4A20-4479-4B3C-A2B6-0F710CD253FA}">
      <dgm:prSet/>
      <dgm:spPr/>
      <dgm:t>
        <a:bodyPr/>
        <a:lstStyle/>
        <a:p>
          <a:endParaRPr lang="en-GB"/>
        </a:p>
      </dgm:t>
    </dgm:pt>
    <dgm:pt modelId="{B6BADEFC-7F6E-47AB-856F-033E9FE7BBD7}" type="sibTrans" cxnId="{BF6E4A20-4479-4B3C-A2B6-0F710CD253FA}">
      <dgm:prSet/>
      <dgm:spPr/>
      <dgm:t>
        <a:bodyPr/>
        <a:lstStyle/>
        <a:p>
          <a:endParaRPr lang="en-GB"/>
        </a:p>
      </dgm:t>
    </dgm:pt>
    <dgm:pt modelId="{C401B605-34BA-4442-9C75-091328DD51ED}" type="pres">
      <dgm:prSet presAssocID="{8AAE40A5-AC6D-43DD-BBA5-6E7A653787CA}" presName="Name0" presStyleCnt="0">
        <dgm:presLayoutVars>
          <dgm:dir/>
          <dgm:resizeHandles/>
        </dgm:presLayoutVars>
      </dgm:prSet>
      <dgm:spPr/>
      <dgm:t>
        <a:bodyPr/>
        <a:lstStyle/>
        <a:p>
          <a:endParaRPr lang="en-GB"/>
        </a:p>
      </dgm:t>
    </dgm:pt>
    <dgm:pt modelId="{386D1598-8DA6-474E-B91D-B8EFF38EB70B}" type="pres">
      <dgm:prSet presAssocID="{6A69D5EA-8ADA-4789-BA49-688596C43E9B}" presName="compNode" presStyleCnt="0"/>
      <dgm:spPr/>
    </dgm:pt>
    <dgm:pt modelId="{4B5E364D-794D-4177-AE00-09EA5A58F4A4}" type="pres">
      <dgm:prSet presAssocID="{6A69D5EA-8ADA-4789-BA49-688596C43E9B}" presName="dummyConnPt" presStyleCnt="0"/>
      <dgm:spPr/>
    </dgm:pt>
    <dgm:pt modelId="{EAF09F3E-E79A-4CB2-AD44-560B5497E03F}" type="pres">
      <dgm:prSet presAssocID="{6A69D5EA-8ADA-4789-BA49-688596C43E9B}" presName="node" presStyleLbl="node1" presStyleIdx="0" presStyleCnt="4">
        <dgm:presLayoutVars>
          <dgm:bulletEnabled val="1"/>
        </dgm:presLayoutVars>
      </dgm:prSet>
      <dgm:spPr/>
      <dgm:t>
        <a:bodyPr/>
        <a:lstStyle/>
        <a:p>
          <a:endParaRPr lang="en-GB"/>
        </a:p>
      </dgm:t>
    </dgm:pt>
    <dgm:pt modelId="{1DC9A486-315E-4ACF-A20F-20EF87A0420E}" type="pres">
      <dgm:prSet presAssocID="{D440C3EC-FBD8-4EFD-B0E2-988C2F1E6B6C}" presName="sibTrans" presStyleLbl="bgSibTrans2D1" presStyleIdx="0" presStyleCnt="3"/>
      <dgm:spPr/>
      <dgm:t>
        <a:bodyPr/>
        <a:lstStyle/>
        <a:p>
          <a:endParaRPr lang="en-GB"/>
        </a:p>
      </dgm:t>
    </dgm:pt>
    <dgm:pt modelId="{10ED5C63-14D4-4FE4-A8FD-4CA47EE45D74}" type="pres">
      <dgm:prSet presAssocID="{4B5251A0-2CCB-49C0-ACB4-D80CFF1F3265}" presName="compNode" presStyleCnt="0"/>
      <dgm:spPr/>
    </dgm:pt>
    <dgm:pt modelId="{5F710B40-4610-4467-A5BB-123F4B19F253}" type="pres">
      <dgm:prSet presAssocID="{4B5251A0-2CCB-49C0-ACB4-D80CFF1F3265}" presName="dummyConnPt" presStyleCnt="0"/>
      <dgm:spPr/>
    </dgm:pt>
    <dgm:pt modelId="{C07D2848-5E9C-4BE6-9BA7-20D87F60C33A}" type="pres">
      <dgm:prSet presAssocID="{4B5251A0-2CCB-49C0-ACB4-D80CFF1F3265}" presName="node" presStyleLbl="node1" presStyleIdx="1" presStyleCnt="4">
        <dgm:presLayoutVars>
          <dgm:bulletEnabled val="1"/>
        </dgm:presLayoutVars>
      </dgm:prSet>
      <dgm:spPr/>
      <dgm:t>
        <a:bodyPr/>
        <a:lstStyle/>
        <a:p>
          <a:endParaRPr lang="en-GB"/>
        </a:p>
      </dgm:t>
    </dgm:pt>
    <dgm:pt modelId="{B08C74CA-F67A-45A2-80AD-F0B7ED619E28}" type="pres">
      <dgm:prSet presAssocID="{7AA703BE-F44C-441C-AA67-3BD9F8A5EBF9}" presName="sibTrans" presStyleLbl="bgSibTrans2D1" presStyleIdx="1" presStyleCnt="3"/>
      <dgm:spPr/>
      <dgm:t>
        <a:bodyPr/>
        <a:lstStyle/>
        <a:p>
          <a:endParaRPr lang="en-GB"/>
        </a:p>
      </dgm:t>
    </dgm:pt>
    <dgm:pt modelId="{B51415A5-D623-4D49-BBD4-56FE2D1C51A8}" type="pres">
      <dgm:prSet presAssocID="{14BEA1BD-109F-49F8-BBD1-E5CFF39E0FDF}" presName="compNode" presStyleCnt="0"/>
      <dgm:spPr/>
    </dgm:pt>
    <dgm:pt modelId="{A893E1F7-CB39-4BEE-86FF-CDFE9B013697}" type="pres">
      <dgm:prSet presAssocID="{14BEA1BD-109F-49F8-BBD1-E5CFF39E0FDF}" presName="dummyConnPt" presStyleCnt="0"/>
      <dgm:spPr/>
    </dgm:pt>
    <dgm:pt modelId="{00AB074B-720B-4328-A685-94D4B2B3D1BF}" type="pres">
      <dgm:prSet presAssocID="{14BEA1BD-109F-49F8-BBD1-E5CFF39E0FDF}" presName="node" presStyleLbl="node1" presStyleIdx="2" presStyleCnt="4">
        <dgm:presLayoutVars>
          <dgm:bulletEnabled val="1"/>
        </dgm:presLayoutVars>
      </dgm:prSet>
      <dgm:spPr/>
      <dgm:t>
        <a:bodyPr/>
        <a:lstStyle/>
        <a:p>
          <a:endParaRPr lang="en-GB"/>
        </a:p>
      </dgm:t>
    </dgm:pt>
    <dgm:pt modelId="{A42824DC-DBB5-45C2-98E9-EBC249B23208}" type="pres">
      <dgm:prSet presAssocID="{EB293C0E-6789-471B-933B-307DBA2914EC}" presName="sibTrans" presStyleLbl="bgSibTrans2D1" presStyleIdx="2" presStyleCnt="3"/>
      <dgm:spPr/>
      <dgm:t>
        <a:bodyPr/>
        <a:lstStyle/>
        <a:p>
          <a:endParaRPr lang="en-GB"/>
        </a:p>
      </dgm:t>
    </dgm:pt>
    <dgm:pt modelId="{434A3BC0-A844-4045-A5E8-77B686015C6D}" type="pres">
      <dgm:prSet presAssocID="{31D033CF-55D8-4AB1-A4C4-FC2B273D66A0}" presName="compNode" presStyleCnt="0"/>
      <dgm:spPr/>
    </dgm:pt>
    <dgm:pt modelId="{4401AA57-EB2E-462C-953E-A6913744FD97}" type="pres">
      <dgm:prSet presAssocID="{31D033CF-55D8-4AB1-A4C4-FC2B273D66A0}" presName="dummyConnPt" presStyleCnt="0"/>
      <dgm:spPr/>
    </dgm:pt>
    <dgm:pt modelId="{3043DF2B-DD93-41D8-88B8-20F7C3B9EAFE}" type="pres">
      <dgm:prSet presAssocID="{31D033CF-55D8-4AB1-A4C4-FC2B273D66A0}" presName="node" presStyleLbl="node1" presStyleIdx="3" presStyleCnt="4">
        <dgm:presLayoutVars>
          <dgm:bulletEnabled val="1"/>
        </dgm:presLayoutVars>
      </dgm:prSet>
      <dgm:spPr/>
      <dgm:t>
        <a:bodyPr/>
        <a:lstStyle/>
        <a:p>
          <a:endParaRPr lang="en-GB"/>
        </a:p>
      </dgm:t>
    </dgm:pt>
  </dgm:ptLst>
  <dgm:cxnLst>
    <dgm:cxn modelId="{BF6E4A20-4479-4B3C-A2B6-0F710CD253FA}" srcId="{8AAE40A5-AC6D-43DD-BBA5-6E7A653787CA}" destId="{31D033CF-55D8-4AB1-A4C4-FC2B273D66A0}" srcOrd="3" destOrd="0" parTransId="{C10BAA87-EEEC-49E3-9A19-93AE080A60BC}" sibTransId="{B6BADEFC-7F6E-47AB-856F-033E9FE7BBD7}"/>
    <dgm:cxn modelId="{536D29B8-812A-4FA2-B435-C22DB1D27DA4}" type="presOf" srcId="{14BEA1BD-109F-49F8-BBD1-E5CFF39E0FDF}" destId="{00AB074B-720B-4328-A685-94D4B2B3D1BF}" srcOrd="0" destOrd="0" presId="urn:microsoft.com/office/officeart/2005/8/layout/bProcess4"/>
    <dgm:cxn modelId="{E5264DCD-B8E0-4F31-9682-969A9101CFE3}" srcId="{8AAE40A5-AC6D-43DD-BBA5-6E7A653787CA}" destId="{14BEA1BD-109F-49F8-BBD1-E5CFF39E0FDF}" srcOrd="2" destOrd="0" parTransId="{553112FC-1565-4CF9-97A4-F67A055D944F}" sibTransId="{EB293C0E-6789-471B-933B-307DBA2914EC}"/>
    <dgm:cxn modelId="{E449C278-F43B-4609-947A-42DD2BEED6E7}" type="presOf" srcId="{D440C3EC-FBD8-4EFD-B0E2-988C2F1E6B6C}" destId="{1DC9A486-315E-4ACF-A20F-20EF87A0420E}" srcOrd="0" destOrd="0" presId="urn:microsoft.com/office/officeart/2005/8/layout/bProcess4"/>
    <dgm:cxn modelId="{D556CABD-1151-4AA9-96F3-D9B9BDD7BD9C}" type="presOf" srcId="{4B5251A0-2CCB-49C0-ACB4-D80CFF1F3265}" destId="{C07D2848-5E9C-4BE6-9BA7-20D87F60C33A}" srcOrd="0" destOrd="0" presId="urn:microsoft.com/office/officeart/2005/8/layout/bProcess4"/>
    <dgm:cxn modelId="{E0C20917-D5C6-4125-BEF0-28FE6DE40859}" type="presOf" srcId="{7AA703BE-F44C-441C-AA67-3BD9F8A5EBF9}" destId="{B08C74CA-F67A-45A2-80AD-F0B7ED619E28}" srcOrd="0" destOrd="0" presId="urn:microsoft.com/office/officeart/2005/8/layout/bProcess4"/>
    <dgm:cxn modelId="{7DE91CEC-FE93-4CDA-9DA6-92D4EBF9A5A4}" type="presOf" srcId="{8AAE40A5-AC6D-43DD-BBA5-6E7A653787CA}" destId="{C401B605-34BA-4442-9C75-091328DD51ED}" srcOrd="0" destOrd="0" presId="urn:microsoft.com/office/officeart/2005/8/layout/bProcess4"/>
    <dgm:cxn modelId="{5B678CC4-5275-45CC-A7FD-430BA34EA36D}" type="presOf" srcId="{6A69D5EA-8ADA-4789-BA49-688596C43E9B}" destId="{EAF09F3E-E79A-4CB2-AD44-560B5497E03F}" srcOrd="0" destOrd="0" presId="urn:microsoft.com/office/officeart/2005/8/layout/bProcess4"/>
    <dgm:cxn modelId="{72491A93-5C62-4F43-873B-D70FA7671744}" type="presOf" srcId="{EB293C0E-6789-471B-933B-307DBA2914EC}" destId="{A42824DC-DBB5-45C2-98E9-EBC249B23208}" srcOrd="0" destOrd="0" presId="urn:microsoft.com/office/officeart/2005/8/layout/bProcess4"/>
    <dgm:cxn modelId="{16816DAD-69A3-44C9-86D9-7BE9BE27BDE9}" srcId="{8AAE40A5-AC6D-43DD-BBA5-6E7A653787CA}" destId="{4B5251A0-2CCB-49C0-ACB4-D80CFF1F3265}" srcOrd="1" destOrd="0" parTransId="{12FD551D-B30F-422F-B018-382CE91F89A9}" sibTransId="{7AA703BE-F44C-441C-AA67-3BD9F8A5EBF9}"/>
    <dgm:cxn modelId="{1EE036DE-ED3F-4C3A-B8E1-9963447829A7}" type="presOf" srcId="{31D033CF-55D8-4AB1-A4C4-FC2B273D66A0}" destId="{3043DF2B-DD93-41D8-88B8-20F7C3B9EAFE}" srcOrd="0" destOrd="0" presId="urn:microsoft.com/office/officeart/2005/8/layout/bProcess4"/>
    <dgm:cxn modelId="{7C725769-ABA4-4FFF-ADFB-754A26405715}" srcId="{8AAE40A5-AC6D-43DD-BBA5-6E7A653787CA}" destId="{6A69D5EA-8ADA-4789-BA49-688596C43E9B}" srcOrd="0" destOrd="0" parTransId="{25286979-FE1C-4E19-A984-F9CBFB55A0E7}" sibTransId="{D440C3EC-FBD8-4EFD-B0E2-988C2F1E6B6C}"/>
    <dgm:cxn modelId="{F4418F98-04F2-4A01-8248-D171C00BD327}" type="presParOf" srcId="{C401B605-34BA-4442-9C75-091328DD51ED}" destId="{386D1598-8DA6-474E-B91D-B8EFF38EB70B}" srcOrd="0" destOrd="0" presId="urn:microsoft.com/office/officeart/2005/8/layout/bProcess4"/>
    <dgm:cxn modelId="{24F29EF3-4823-41AB-8B4C-6748461F42D4}" type="presParOf" srcId="{386D1598-8DA6-474E-B91D-B8EFF38EB70B}" destId="{4B5E364D-794D-4177-AE00-09EA5A58F4A4}" srcOrd="0" destOrd="0" presId="urn:microsoft.com/office/officeart/2005/8/layout/bProcess4"/>
    <dgm:cxn modelId="{65E78AE4-4274-4E4D-9CB3-EB442D442CFF}" type="presParOf" srcId="{386D1598-8DA6-474E-B91D-B8EFF38EB70B}" destId="{EAF09F3E-E79A-4CB2-AD44-560B5497E03F}" srcOrd="1" destOrd="0" presId="urn:microsoft.com/office/officeart/2005/8/layout/bProcess4"/>
    <dgm:cxn modelId="{096C4420-E04E-4720-A375-55B34DFBBC2F}" type="presParOf" srcId="{C401B605-34BA-4442-9C75-091328DD51ED}" destId="{1DC9A486-315E-4ACF-A20F-20EF87A0420E}" srcOrd="1" destOrd="0" presId="urn:microsoft.com/office/officeart/2005/8/layout/bProcess4"/>
    <dgm:cxn modelId="{A3BE9EEE-0644-4171-9631-F8B284B97C33}" type="presParOf" srcId="{C401B605-34BA-4442-9C75-091328DD51ED}" destId="{10ED5C63-14D4-4FE4-A8FD-4CA47EE45D74}" srcOrd="2" destOrd="0" presId="urn:microsoft.com/office/officeart/2005/8/layout/bProcess4"/>
    <dgm:cxn modelId="{F340C8A3-7D38-4167-886B-39186C75368D}" type="presParOf" srcId="{10ED5C63-14D4-4FE4-A8FD-4CA47EE45D74}" destId="{5F710B40-4610-4467-A5BB-123F4B19F253}" srcOrd="0" destOrd="0" presId="urn:microsoft.com/office/officeart/2005/8/layout/bProcess4"/>
    <dgm:cxn modelId="{0F7754C0-8AD2-4A63-A93D-59662BC9BCD1}" type="presParOf" srcId="{10ED5C63-14D4-4FE4-A8FD-4CA47EE45D74}" destId="{C07D2848-5E9C-4BE6-9BA7-20D87F60C33A}" srcOrd="1" destOrd="0" presId="urn:microsoft.com/office/officeart/2005/8/layout/bProcess4"/>
    <dgm:cxn modelId="{FE4A35BC-9072-4E66-B0CD-64732F7239CC}" type="presParOf" srcId="{C401B605-34BA-4442-9C75-091328DD51ED}" destId="{B08C74CA-F67A-45A2-80AD-F0B7ED619E28}" srcOrd="3" destOrd="0" presId="urn:microsoft.com/office/officeart/2005/8/layout/bProcess4"/>
    <dgm:cxn modelId="{743FC46B-01FB-44FB-A38A-0FBF12CD11B2}" type="presParOf" srcId="{C401B605-34BA-4442-9C75-091328DD51ED}" destId="{B51415A5-D623-4D49-BBD4-56FE2D1C51A8}" srcOrd="4" destOrd="0" presId="urn:microsoft.com/office/officeart/2005/8/layout/bProcess4"/>
    <dgm:cxn modelId="{9E4DA4C1-3916-4413-9EEE-D1B1C8ABEF53}" type="presParOf" srcId="{B51415A5-D623-4D49-BBD4-56FE2D1C51A8}" destId="{A893E1F7-CB39-4BEE-86FF-CDFE9B013697}" srcOrd="0" destOrd="0" presId="urn:microsoft.com/office/officeart/2005/8/layout/bProcess4"/>
    <dgm:cxn modelId="{938232E4-A874-4C01-A19D-48254AA3B60E}" type="presParOf" srcId="{B51415A5-D623-4D49-BBD4-56FE2D1C51A8}" destId="{00AB074B-720B-4328-A685-94D4B2B3D1BF}" srcOrd="1" destOrd="0" presId="urn:microsoft.com/office/officeart/2005/8/layout/bProcess4"/>
    <dgm:cxn modelId="{F6CCD69A-615A-4A12-B9A0-26B0F6D29403}" type="presParOf" srcId="{C401B605-34BA-4442-9C75-091328DD51ED}" destId="{A42824DC-DBB5-45C2-98E9-EBC249B23208}" srcOrd="5" destOrd="0" presId="urn:microsoft.com/office/officeart/2005/8/layout/bProcess4"/>
    <dgm:cxn modelId="{C56C1A50-DED5-441E-ACCE-D573E422D8A7}" type="presParOf" srcId="{C401B605-34BA-4442-9C75-091328DD51ED}" destId="{434A3BC0-A844-4045-A5E8-77B686015C6D}" srcOrd="6" destOrd="0" presId="urn:microsoft.com/office/officeart/2005/8/layout/bProcess4"/>
    <dgm:cxn modelId="{FC6B67EE-FFD9-4F01-9FA9-5A4693939795}" type="presParOf" srcId="{434A3BC0-A844-4045-A5E8-77B686015C6D}" destId="{4401AA57-EB2E-462C-953E-A6913744FD97}" srcOrd="0" destOrd="0" presId="urn:microsoft.com/office/officeart/2005/8/layout/bProcess4"/>
    <dgm:cxn modelId="{6BFCABEA-515D-4DF0-B50A-4441B01EB8D9}" type="presParOf" srcId="{434A3BC0-A844-4045-A5E8-77B686015C6D}" destId="{3043DF2B-DD93-41D8-88B8-20F7C3B9EAFE}"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CE023-D0EF-4667-8308-8C301583348A}">
      <dsp:nvSpPr>
        <dsp:cNvPr id="0" name=""/>
        <dsp:cNvSpPr/>
      </dsp:nvSpPr>
      <dsp:spPr>
        <a:xfrm>
          <a:off x="0" y="416226"/>
          <a:ext cx="6792686" cy="5796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C3C030-64C9-43CF-B42F-A04E760A3C9E}">
      <dsp:nvSpPr>
        <dsp:cNvPr id="0" name=""/>
        <dsp:cNvSpPr/>
      </dsp:nvSpPr>
      <dsp:spPr>
        <a:xfrm>
          <a:off x="339634" y="76745"/>
          <a:ext cx="4754880" cy="6789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lvl="0" algn="l" defTabSz="711200">
            <a:lnSpc>
              <a:spcPct val="90000"/>
            </a:lnSpc>
            <a:spcBef>
              <a:spcPct val="0"/>
            </a:spcBef>
            <a:spcAft>
              <a:spcPct val="35000"/>
            </a:spcAft>
          </a:pPr>
          <a:r>
            <a:rPr lang="en-US" sz="1600" b="1" kern="1200" dirty="0">
              <a:effectLst>
                <a:outerShdw blurRad="38100" dist="38100" dir="2700000" algn="tl">
                  <a:srgbClr val="000000">
                    <a:alpha val="43137"/>
                  </a:srgbClr>
                </a:outerShdw>
              </a:effectLst>
            </a:rPr>
            <a:t>Healthy snack smart vending machines</a:t>
          </a:r>
        </a:p>
      </dsp:txBody>
      <dsp:txXfrm>
        <a:off x="372778" y="109889"/>
        <a:ext cx="4688592" cy="612672"/>
      </dsp:txXfrm>
    </dsp:sp>
    <dsp:sp modelId="{424774B8-04E3-4E3C-8A64-87B1DC5205E1}">
      <dsp:nvSpPr>
        <dsp:cNvPr id="0" name=""/>
        <dsp:cNvSpPr/>
      </dsp:nvSpPr>
      <dsp:spPr>
        <a:xfrm>
          <a:off x="0" y="1459506"/>
          <a:ext cx="6792686" cy="579600"/>
        </a:xfrm>
        <a:prstGeom prst="rect">
          <a:avLst/>
        </a:prstGeom>
        <a:solidFill>
          <a:schemeClr val="lt1">
            <a:alpha val="90000"/>
            <a:hueOff val="0"/>
            <a:satOff val="0"/>
            <a:lumOff val="0"/>
            <a:alphaOff val="0"/>
          </a:schemeClr>
        </a:solidFill>
        <a:ln w="19050" cap="flat" cmpd="sng" algn="ctr">
          <a:solidFill>
            <a:schemeClr val="accent5">
              <a:hueOff val="-1133668"/>
              <a:satOff val="6792"/>
              <a:lumOff val="1177"/>
              <a:alphaOff val="0"/>
            </a:schemeClr>
          </a:solidFill>
          <a:prstDash val="solid"/>
        </a:ln>
        <a:effectLst/>
      </dsp:spPr>
      <dsp:style>
        <a:lnRef idx="2">
          <a:scrgbClr r="0" g="0" b="0"/>
        </a:lnRef>
        <a:fillRef idx="1">
          <a:scrgbClr r="0" g="0" b="0"/>
        </a:fillRef>
        <a:effectRef idx="0">
          <a:scrgbClr r="0" g="0" b="0"/>
        </a:effectRef>
        <a:fontRef idx="minor"/>
      </dsp:style>
    </dsp:sp>
    <dsp:sp modelId="{8E0B60C1-404F-45BC-8EAB-1D9EE6831639}">
      <dsp:nvSpPr>
        <dsp:cNvPr id="0" name=""/>
        <dsp:cNvSpPr/>
      </dsp:nvSpPr>
      <dsp:spPr>
        <a:xfrm>
          <a:off x="339634" y="1120025"/>
          <a:ext cx="4754880" cy="678960"/>
        </a:xfrm>
        <a:prstGeom prst="roundRect">
          <a:avLst/>
        </a:prstGeom>
        <a:solidFill>
          <a:schemeClr val="accent5">
            <a:hueOff val="-1133668"/>
            <a:satOff val="6792"/>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lvl="0" algn="l" defTabSz="711200">
            <a:lnSpc>
              <a:spcPct val="90000"/>
            </a:lnSpc>
            <a:spcBef>
              <a:spcPct val="0"/>
            </a:spcBef>
            <a:spcAft>
              <a:spcPct val="35000"/>
            </a:spcAft>
          </a:pPr>
          <a:r>
            <a:rPr lang="en-US" sz="1600" b="1" kern="1200">
              <a:effectLst>
                <a:outerShdw blurRad="38100" dist="38100" dir="2700000" algn="tl">
                  <a:srgbClr val="000000">
                    <a:alpha val="43137"/>
                  </a:srgbClr>
                </a:outerShdw>
              </a:effectLst>
            </a:rPr>
            <a:t>Targets students, gym members, office workers, commuters</a:t>
          </a:r>
          <a:endParaRPr lang="en-US" sz="1600" b="1" kern="1200" dirty="0">
            <a:effectLst>
              <a:outerShdw blurRad="38100" dist="38100" dir="2700000" algn="tl">
                <a:srgbClr val="000000">
                  <a:alpha val="43137"/>
                </a:srgbClr>
              </a:outerShdw>
            </a:effectLst>
          </a:endParaRPr>
        </a:p>
      </dsp:txBody>
      <dsp:txXfrm>
        <a:off x="372778" y="1153169"/>
        <a:ext cx="4688592" cy="612672"/>
      </dsp:txXfrm>
    </dsp:sp>
    <dsp:sp modelId="{EB102364-AD09-4FB6-AA3B-6E9964763A71}">
      <dsp:nvSpPr>
        <dsp:cNvPr id="0" name=""/>
        <dsp:cNvSpPr/>
      </dsp:nvSpPr>
      <dsp:spPr>
        <a:xfrm>
          <a:off x="0" y="2502786"/>
          <a:ext cx="6792686" cy="579600"/>
        </a:xfrm>
        <a:prstGeom prst="rect">
          <a:avLst/>
        </a:prstGeom>
        <a:solidFill>
          <a:schemeClr val="lt1">
            <a:alpha val="90000"/>
            <a:hueOff val="0"/>
            <a:satOff val="0"/>
            <a:lumOff val="0"/>
            <a:alphaOff val="0"/>
          </a:schemeClr>
        </a:solidFill>
        <a:ln w="19050" cap="flat" cmpd="sng" algn="ctr">
          <a:solidFill>
            <a:schemeClr val="accent5">
              <a:hueOff val="-2267335"/>
              <a:satOff val="13584"/>
              <a:lumOff val="2353"/>
              <a:alphaOff val="0"/>
            </a:schemeClr>
          </a:solidFill>
          <a:prstDash val="solid"/>
        </a:ln>
        <a:effectLst/>
      </dsp:spPr>
      <dsp:style>
        <a:lnRef idx="2">
          <a:scrgbClr r="0" g="0" b="0"/>
        </a:lnRef>
        <a:fillRef idx="1">
          <a:scrgbClr r="0" g="0" b="0"/>
        </a:fillRef>
        <a:effectRef idx="0">
          <a:scrgbClr r="0" g="0" b="0"/>
        </a:effectRef>
        <a:fontRef idx="minor"/>
      </dsp:style>
    </dsp:sp>
    <dsp:sp modelId="{663885AF-43A5-4768-8316-457DA3D5AD07}">
      <dsp:nvSpPr>
        <dsp:cNvPr id="0" name=""/>
        <dsp:cNvSpPr/>
      </dsp:nvSpPr>
      <dsp:spPr>
        <a:xfrm>
          <a:off x="339634" y="2163306"/>
          <a:ext cx="4754880" cy="678960"/>
        </a:xfrm>
        <a:prstGeom prst="roundRect">
          <a:avLst/>
        </a:prstGeom>
        <a:solidFill>
          <a:schemeClr val="accent5">
            <a:hueOff val="-2267335"/>
            <a:satOff val="13584"/>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lvl="0" algn="l" defTabSz="711200">
            <a:lnSpc>
              <a:spcPct val="90000"/>
            </a:lnSpc>
            <a:spcBef>
              <a:spcPct val="0"/>
            </a:spcBef>
            <a:spcAft>
              <a:spcPct val="35000"/>
            </a:spcAft>
          </a:pPr>
          <a:r>
            <a:rPr lang="en-GB" sz="1600" b="1" kern="1200">
              <a:effectLst>
                <a:outerShdw blurRad="38100" dist="38100" dir="2700000" algn="tl">
                  <a:srgbClr val="000000">
                    <a:alpha val="43137"/>
                  </a:srgbClr>
                </a:outerShdw>
              </a:effectLst>
            </a:rPr>
            <a:t>Cashless, automated system</a:t>
          </a:r>
          <a:endParaRPr lang="en-GB" sz="1600" b="1" kern="1200" dirty="0">
            <a:effectLst>
              <a:outerShdw blurRad="38100" dist="38100" dir="2700000" algn="tl">
                <a:srgbClr val="000000">
                  <a:alpha val="43137"/>
                </a:srgbClr>
              </a:outerShdw>
            </a:effectLst>
          </a:endParaRPr>
        </a:p>
      </dsp:txBody>
      <dsp:txXfrm>
        <a:off x="372778" y="2196450"/>
        <a:ext cx="4688592" cy="612672"/>
      </dsp:txXfrm>
    </dsp:sp>
    <dsp:sp modelId="{045C1D14-C435-4098-AD2A-53E32CAC500A}">
      <dsp:nvSpPr>
        <dsp:cNvPr id="0" name=""/>
        <dsp:cNvSpPr/>
      </dsp:nvSpPr>
      <dsp:spPr>
        <a:xfrm>
          <a:off x="0" y="3546066"/>
          <a:ext cx="6792686" cy="579600"/>
        </a:xfrm>
        <a:prstGeom prst="rect">
          <a:avLst/>
        </a:prstGeom>
        <a:solidFill>
          <a:schemeClr val="lt1">
            <a:alpha val="90000"/>
            <a:hueOff val="0"/>
            <a:satOff val="0"/>
            <a:lumOff val="0"/>
            <a:alphaOff val="0"/>
          </a:schemeClr>
        </a:solidFill>
        <a:ln w="19050" cap="flat" cmpd="sng" algn="ctr">
          <a:solidFill>
            <a:schemeClr val="accent5">
              <a:hueOff val="-3401003"/>
              <a:satOff val="20376"/>
              <a:lumOff val="3530"/>
              <a:alphaOff val="0"/>
            </a:schemeClr>
          </a:solidFill>
          <a:prstDash val="solid"/>
        </a:ln>
        <a:effectLst/>
      </dsp:spPr>
      <dsp:style>
        <a:lnRef idx="2">
          <a:scrgbClr r="0" g="0" b="0"/>
        </a:lnRef>
        <a:fillRef idx="1">
          <a:scrgbClr r="0" g="0" b="0"/>
        </a:fillRef>
        <a:effectRef idx="0">
          <a:scrgbClr r="0" g="0" b="0"/>
        </a:effectRef>
        <a:fontRef idx="minor"/>
      </dsp:style>
    </dsp:sp>
    <dsp:sp modelId="{C8B14A64-FEE2-4BEC-9B49-BAD58BBDDFBB}">
      <dsp:nvSpPr>
        <dsp:cNvPr id="0" name=""/>
        <dsp:cNvSpPr/>
      </dsp:nvSpPr>
      <dsp:spPr>
        <a:xfrm>
          <a:off x="339634" y="3206586"/>
          <a:ext cx="4754880" cy="678960"/>
        </a:xfrm>
        <a:prstGeom prst="roundRect">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723" tIns="0" rIns="179723" bIns="0" numCol="1" spcCol="1270" anchor="ctr" anchorCtr="0">
          <a:noAutofit/>
        </a:bodyPr>
        <a:lstStyle/>
        <a:p>
          <a:pPr lvl="0" algn="l" defTabSz="711200">
            <a:lnSpc>
              <a:spcPct val="90000"/>
            </a:lnSpc>
            <a:spcBef>
              <a:spcPct val="0"/>
            </a:spcBef>
            <a:spcAft>
              <a:spcPct val="35000"/>
            </a:spcAft>
          </a:pPr>
          <a:r>
            <a:rPr lang="en-US" sz="1600" b="1" kern="1200" dirty="0">
              <a:effectLst>
                <a:outerShdw blurRad="38100" dist="38100" dir="2700000" algn="tl">
                  <a:srgbClr val="000000">
                    <a:alpha val="43137"/>
                  </a:srgbClr>
                </a:outerShdw>
              </a:effectLst>
            </a:rPr>
            <a:t>Placed in high-traffic indoor locations</a:t>
          </a:r>
        </a:p>
      </dsp:txBody>
      <dsp:txXfrm>
        <a:off x="372778" y="3239730"/>
        <a:ext cx="4688592" cy="6126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1F1D0-42D7-4CF8-9097-4C32F19E1B97}">
      <dsp:nvSpPr>
        <dsp:cNvPr id="0" name=""/>
        <dsp:cNvSpPr/>
      </dsp:nvSpPr>
      <dsp:spPr>
        <a:xfrm>
          <a:off x="396776" y="1473"/>
          <a:ext cx="2905539" cy="17433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b="1" kern="1200">
              <a:effectLst>
                <a:outerShdw blurRad="38100" dist="38100" dir="2700000" algn="tl">
                  <a:srgbClr val="000000">
                    <a:alpha val="43137"/>
                  </a:srgbClr>
                </a:outerShdw>
              </a:effectLst>
            </a:rPr>
            <a:t>Founder-led operations</a:t>
          </a:r>
          <a:endParaRPr lang="en-GB" sz="2800" b="1" kern="1200" dirty="0">
            <a:effectLst>
              <a:outerShdw blurRad="38100" dist="38100" dir="2700000" algn="tl">
                <a:srgbClr val="000000">
                  <a:alpha val="43137"/>
                </a:srgbClr>
              </a:outerShdw>
            </a:effectLst>
          </a:endParaRPr>
        </a:p>
      </dsp:txBody>
      <dsp:txXfrm>
        <a:off x="396776" y="1473"/>
        <a:ext cx="2905539" cy="1743323"/>
      </dsp:txXfrm>
    </dsp:sp>
    <dsp:sp modelId="{2AFD15DA-A729-4451-89D7-E29A78D1F8A6}">
      <dsp:nvSpPr>
        <dsp:cNvPr id="0" name=""/>
        <dsp:cNvSpPr/>
      </dsp:nvSpPr>
      <dsp:spPr>
        <a:xfrm>
          <a:off x="3592869" y="1473"/>
          <a:ext cx="2905539" cy="1743323"/>
        </a:xfrm>
        <a:prstGeom prst="rect">
          <a:avLst/>
        </a:prstGeom>
        <a:solidFill>
          <a:schemeClr val="accent5">
            <a:hueOff val="-1700501"/>
            <a:satOff val="10188"/>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b="1" kern="1200">
              <a:effectLst>
                <a:outerShdw blurRad="38100" dist="38100" dir="2700000" algn="tl">
                  <a:srgbClr val="000000">
                    <a:alpha val="43137"/>
                  </a:srgbClr>
                </a:outerShdw>
              </a:effectLst>
            </a:rPr>
            <a:t>Supplier partnerships for snack stock</a:t>
          </a:r>
          <a:endParaRPr lang="en-US" sz="2800" b="1" kern="1200" dirty="0">
            <a:effectLst>
              <a:outerShdw blurRad="38100" dist="38100" dir="2700000" algn="tl">
                <a:srgbClr val="000000">
                  <a:alpha val="43137"/>
                </a:srgbClr>
              </a:outerShdw>
            </a:effectLst>
          </a:endParaRPr>
        </a:p>
      </dsp:txBody>
      <dsp:txXfrm>
        <a:off x="3592869" y="1473"/>
        <a:ext cx="2905539" cy="1743323"/>
      </dsp:txXfrm>
    </dsp:sp>
    <dsp:sp modelId="{3C06294A-CBF9-4D20-8782-6A5FDA100FE6}">
      <dsp:nvSpPr>
        <dsp:cNvPr id="0" name=""/>
        <dsp:cNvSpPr/>
      </dsp:nvSpPr>
      <dsp:spPr>
        <a:xfrm>
          <a:off x="1994822" y="2035351"/>
          <a:ext cx="2905539" cy="1743323"/>
        </a:xfrm>
        <a:prstGeom prst="rect">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b="1" kern="1200" dirty="0">
              <a:effectLst>
                <a:outerShdw blurRad="38100" dist="38100" dir="2700000" algn="tl">
                  <a:srgbClr val="000000">
                    <a:alpha val="43137"/>
                  </a:srgbClr>
                </a:outerShdw>
              </a:effectLst>
            </a:rPr>
            <a:t>Limited company structure</a:t>
          </a:r>
        </a:p>
      </dsp:txBody>
      <dsp:txXfrm>
        <a:off x="1994822" y="2035351"/>
        <a:ext cx="2905539" cy="1743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00A2C-62BB-4119-82B2-1B62096DBF2A}">
      <dsp:nvSpPr>
        <dsp:cNvPr id="0" name=""/>
        <dsp:cNvSpPr/>
      </dsp:nvSpPr>
      <dsp:spPr>
        <a:xfrm>
          <a:off x="-5023219" y="-769609"/>
          <a:ext cx="5982299" cy="5982299"/>
        </a:xfrm>
        <a:prstGeom prst="blockArc">
          <a:avLst>
            <a:gd name="adj1" fmla="val 18900000"/>
            <a:gd name="adj2" fmla="val 2700000"/>
            <a:gd name="adj3" fmla="val 361"/>
          </a:avLst>
        </a:prstGeom>
        <a:noFill/>
        <a:ln w="1905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280129-4EC2-41EF-9206-5C262AF41510}">
      <dsp:nvSpPr>
        <dsp:cNvPr id="0" name=""/>
        <dsp:cNvSpPr/>
      </dsp:nvSpPr>
      <dsp:spPr>
        <a:xfrm>
          <a:off x="502208" y="341583"/>
          <a:ext cx="6457903" cy="6835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2547" tIns="53340" rIns="53340" bIns="53340" numCol="1" spcCol="1270" anchor="ctr" anchorCtr="0">
          <a:noAutofit/>
        </a:bodyPr>
        <a:lstStyle/>
        <a:p>
          <a:pPr lvl="0" algn="l" defTabSz="933450">
            <a:lnSpc>
              <a:spcPct val="90000"/>
            </a:lnSpc>
            <a:spcBef>
              <a:spcPct val="0"/>
            </a:spcBef>
            <a:spcAft>
              <a:spcPct val="35000"/>
            </a:spcAft>
          </a:pPr>
          <a:r>
            <a:rPr lang="en-US" sz="2100" b="1" kern="1200" dirty="0">
              <a:effectLst>
                <a:outerShdw blurRad="38100" dist="38100" dir="2700000" algn="tl">
                  <a:srgbClr val="000000">
                    <a:alpha val="43137"/>
                  </a:srgbClr>
                </a:outerShdw>
              </a:effectLst>
            </a:rPr>
            <a:t>Government support for small businesses</a:t>
          </a:r>
          <a:endParaRPr lang="en-GB" sz="2100" b="1" kern="1200" dirty="0">
            <a:effectLst>
              <a:outerShdw blurRad="38100" dist="38100" dir="2700000" algn="tl">
                <a:srgbClr val="000000">
                  <a:alpha val="43137"/>
                </a:srgbClr>
              </a:outerShdw>
            </a:effectLst>
          </a:endParaRPr>
        </a:p>
      </dsp:txBody>
      <dsp:txXfrm>
        <a:off x="502208" y="341583"/>
        <a:ext cx="6457903" cy="683523"/>
      </dsp:txXfrm>
    </dsp:sp>
    <dsp:sp modelId="{FCA2953A-AD92-47A9-A643-54A082DA2F16}">
      <dsp:nvSpPr>
        <dsp:cNvPr id="0" name=""/>
        <dsp:cNvSpPr/>
      </dsp:nvSpPr>
      <dsp:spPr>
        <a:xfrm>
          <a:off x="75006" y="256143"/>
          <a:ext cx="854404" cy="854404"/>
        </a:xfrm>
        <a:prstGeom prst="ellipse">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27BFDF-0796-48AD-9E7E-A51F5AE088AB}">
      <dsp:nvSpPr>
        <dsp:cNvPr id="0" name=""/>
        <dsp:cNvSpPr/>
      </dsp:nvSpPr>
      <dsp:spPr>
        <a:xfrm>
          <a:off x="894088" y="1367046"/>
          <a:ext cx="6066023" cy="683523"/>
        </a:xfrm>
        <a:prstGeom prst="rect">
          <a:avLst/>
        </a:prstGeom>
        <a:solidFill>
          <a:schemeClr val="accent5">
            <a:hueOff val="-1133668"/>
            <a:satOff val="6792"/>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2547" tIns="53340" rIns="53340" bIns="53340" numCol="1" spcCol="1270" anchor="ctr" anchorCtr="0">
          <a:noAutofit/>
        </a:bodyPr>
        <a:lstStyle/>
        <a:p>
          <a:pPr lvl="0" algn="l" defTabSz="933450">
            <a:lnSpc>
              <a:spcPct val="90000"/>
            </a:lnSpc>
            <a:spcBef>
              <a:spcPct val="0"/>
            </a:spcBef>
            <a:spcAft>
              <a:spcPct val="35000"/>
            </a:spcAft>
          </a:pPr>
          <a:r>
            <a:rPr lang="en-GB" sz="2100" b="1" kern="1200">
              <a:effectLst>
                <a:outerShdw blurRad="38100" dist="38100" dir="2700000" algn="tl">
                  <a:srgbClr val="000000">
                    <a:alpha val="43137"/>
                  </a:srgbClr>
                </a:outerShdw>
              </a:effectLst>
            </a:rPr>
            <a:t>Health-focused initiatives</a:t>
          </a:r>
          <a:endParaRPr lang="en-GB" sz="2100" b="1" kern="1200" dirty="0">
            <a:effectLst>
              <a:outerShdw blurRad="38100" dist="38100" dir="2700000" algn="tl">
                <a:srgbClr val="000000">
                  <a:alpha val="43137"/>
                </a:srgbClr>
              </a:outerShdw>
            </a:effectLst>
          </a:endParaRPr>
        </a:p>
      </dsp:txBody>
      <dsp:txXfrm>
        <a:off x="894088" y="1367046"/>
        <a:ext cx="6066023" cy="683523"/>
      </dsp:txXfrm>
    </dsp:sp>
    <dsp:sp modelId="{1F7852CE-7AB7-4B72-A7AA-B01CD946EB80}">
      <dsp:nvSpPr>
        <dsp:cNvPr id="0" name=""/>
        <dsp:cNvSpPr/>
      </dsp:nvSpPr>
      <dsp:spPr>
        <a:xfrm>
          <a:off x="466886" y="1281606"/>
          <a:ext cx="854404" cy="854404"/>
        </a:xfrm>
        <a:prstGeom prst="ellipse">
          <a:avLst/>
        </a:prstGeom>
        <a:solidFill>
          <a:schemeClr val="lt1">
            <a:hueOff val="0"/>
            <a:satOff val="0"/>
            <a:lumOff val="0"/>
            <a:alphaOff val="0"/>
          </a:schemeClr>
        </a:solidFill>
        <a:ln w="19050" cap="flat" cmpd="sng" algn="ctr">
          <a:solidFill>
            <a:schemeClr val="accent5">
              <a:hueOff val="-1133668"/>
              <a:satOff val="6792"/>
              <a:lumOff val="1177"/>
              <a:alphaOff val="0"/>
            </a:schemeClr>
          </a:solidFill>
          <a:prstDash val="solid"/>
        </a:ln>
        <a:effectLst/>
      </dsp:spPr>
      <dsp:style>
        <a:lnRef idx="2">
          <a:scrgbClr r="0" g="0" b="0"/>
        </a:lnRef>
        <a:fillRef idx="1">
          <a:scrgbClr r="0" g="0" b="0"/>
        </a:fillRef>
        <a:effectRef idx="0">
          <a:scrgbClr r="0" g="0" b="0"/>
        </a:effectRef>
        <a:fontRef idx="minor"/>
      </dsp:style>
    </dsp:sp>
    <dsp:sp modelId="{BD34E98B-3FE0-460C-ABFA-E3E8C5D29AF1}">
      <dsp:nvSpPr>
        <dsp:cNvPr id="0" name=""/>
        <dsp:cNvSpPr/>
      </dsp:nvSpPr>
      <dsp:spPr>
        <a:xfrm>
          <a:off x="894088" y="2392509"/>
          <a:ext cx="6066023" cy="683523"/>
        </a:xfrm>
        <a:prstGeom prst="rect">
          <a:avLst/>
        </a:prstGeom>
        <a:solidFill>
          <a:schemeClr val="accent5">
            <a:hueOff val="-2267335"/>
            <a:satOff val="13584"/>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2547" tIns="53340" rIns="53340" bIns="53340" numCol="1" spcCol="1270" anchor="ctr" anchorCtr="0">
          <a:noAutofit/>
        </a:bodyPr>
        <a:lstStyle/>
        <a:p>
          <a:pPr lvl="0" algn="l" defTabSz="933450">
            <a:lnSpc>
              <a:spcPct val="90000"/>
            </a:lnSpc>
            <a:spcBef>
              <a:spcPct val="0"/>
            </a:spcBef>
            <a:spcAft>
              <a:spcPct val="35000"/>
            </a:spcAft>
          </a:pPr>
          <a:r>
            <a:rPr lang="en-GB" sz="2100" b="1" kern="1200">
              <a:effectLst>
                <a:outerShdw blurRad="38100" dist="38100" dir="2700000" algn="tl">
                  <a:srgbClr val="000000">
                    <a:alpha val="43137"/>
                  </a:srgbClr>
                </a:outerShdw>
              </a:effectLst>
            </a:rPr>
            <a:t>Inflation impacts snack pricing</a:t>
          </a:r>
          <a:endParaRPr lang="en-GB" sz="2100" b="1" kern="1200" dirty="0">
            <a:effectLst>
              <a:outerShdw blurRad="38100" dist="38100" dir="2700000" algn="tl">
                <a:srgbClr val="000000">
                  <a:alpha val="43137"/>
                </a:srgbClr>
              </a:outerShdw>
            </a:effectLst>
          </a:endParaRPr>
        </a:p>
      </dsp:txBody>
      <dsp:txXfrm>
        <a:off x="894088" y="2392509"/>
        <a:ext cx="6066023" cy="683523"/>
      </dsp:txXfrm>
    </dsp:sp>
    <dsp:sp modelId="{D01D84A1-58CE-4344-A1D4-54EA121B4EA0}">
      <dsp:nvSpPr>
        <dsp:cNvPr id="0" name=""/>
        <dsp:cNvSpPr/>
      </dsp:nvSpPr>
      <dsp:spPr>
        <a:xfrm>
          <a:off x="466886" y="2307069"/>
          <a:ext cx="854404" cy="854404"/>
        </a:xfrm>
        <a:prstGeom prst="ellipse">
          <a:avLst/>
        </a:prstGeom>
        <a:solidFill>
          <a:schemeClr val="lt1">
            <a:hueOff val="0"/>
            <a:satOff val="0"/>
            <a:lumOff val="0"/>
            <a:alphaOff val="0"/>
          </a:schemeClr>
        </a:solidFill>
        <a:ln w="19050" cap="flat" cmpd="sng" algn="ctr">
          <a:solidFill>
            <a:schemeClr val="accent5">
              <a:hueOff val="-2267335"/>
              <a:satOff val="13584"/>
              <a:lumOff val="2353"/>
              <a:alphaOff val="0"/>
            </a:schemeClr>
          </a:solidFill>
          <a:prstDash val="solid"/>
        </a:ln>
        <a:effectLst/>
      </dsp:spPr>
      <dsp:style>
        <a:lnRef idx="2">
          <a:scrgbClr r="0" g="0" b="0"/>
        </a:lnRef>
        <a:fillRef idx="1">
          <a:scrgbClr r="0" g="0" b="0"/>
        </a:fillRef>
        <a:effectRef idx="0">
          <a:scrgbClr r="0" g="0" b="0"/>
        </a:effectRef>
        <a:fontRef idx="minor"/>
      </dsp:style>
    </dsp:sp>
    <dsp:sp modelId="{EAF4EEC2-53C5-4CB8-A9A3-15F23C5B7277}">
      <dsp:nvSpPr>
        <dsp:cNvPr id="0" name=""/>
        <dsp:cNvSpPr/>
      </dsp:nvSpPr>
      <dsp:spPr>
        <a:xfrm>
          <a:off x="502208" y="3417972"/>
          <a:ext cx="6457903" cy="683523"/>
        </a:xfrm>
        <a:prstGeom prst="rect">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2547" tIns="53340" rIns="53340" bIns="53340" numCol="1" spcCol="1270" anchor="ctr" anchorCtr="0">
          <a:noAutofit/>
        </a:bodyPr>
        <a:lstStyle/>
        <a:p>
          <a:pPr lvl="0" algn="l" defTabSz="933450">
            <a:lnSpc>
              <a:spcPct val="90000"/>
            </a:lnSpc>
            <a:spcBef>
              <a:spcPct val="0"/>
            </a:spcBef>
            <a:spcAft>
              <a:spcPct val="35000"/>
            </a:spcAft>
          </a:pPr>
          <a:r>
            <a:rPr lang="en-US" sz="2100" b="1" kern="1200" dirty="0">
              <a:effectLst>
                <a:outerShdw blurRad="38100" dist="38100" dir="2700000" algn="tl">
                  <a:srgbClr val="000000">
                    <a:alpha val="43137"/>
                  </a:srgbClr>
                </a:outerShdw>
              </a:effectLst>
            </a:rPr>
            <a:t>High demand for convenience foods &amp; cashless systems</a:t>
          </a:r>
        </a:p>
      </dsp:txBody>
      <dsp:txXfrm>
        <a:off x="502208" y="3417972"/>
        <a:ext cx="6457903" cy="683523"/>
      </dsp:txXfrm>
    </dsp:sp>
    <dsp:sp modelId="{48DEBB05-99D9-4678-B8A3-21A59B766B6C}">
      <dsp:nvSpPr>
        <dsp:cNvPr id="0" name=""/>
        <dsp:cNvSpPr/>
      </dsp:nvSpPr>
      <dsp:spPr>
        <a:xfrm>
          <a:off x="75006" y="3332532"/>
          <a:ext cx="854404" cy="854404"/>
        </a:xfrm>
        <a:prstGeom prst="ellipse">
          <a:avLst/>
        </a:prstGeom>
        <a:solidFill>
          <a:schemeClr val="lt1">
            <a:hueOff val="0"/>
            <a:satOff val="0"/>
            <a:lumOff val="0"/>
            <a:alphaOff val="0"/>
          </a:schemeClr>
        </a:solidFill>
        <a:ln w="19050" cap="flat" cmpd="sng" algn="ctr">
          <a:solidFill>
            <a:schemeClr val="accent5">
              <a:hueOff val="-3401003"/>
              <a:satOff val="20376"/>
              <a:lumOff val="353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35051-AD33-49D1-ABF9-34A9C576DF91}">
      <dsp:nvSpPr>
        <dsp:cNvPr id="0" name=""/>
        <dsp:cNvSpPr/>
      </dsp:nvSpPr>
      <dsp:spPr>
        <a:xfrm>
          <a:off x="0" y="0"/>
          <a:ext cx="4108144" cy="4108144"/>
        </a:xfrm>
        <a:prstGeom prst="pie">
          <a:avLst>
            <a:gd name="adj1" fmla="val 5400000"/>
            <a:gd name="adj2" fmla="val 1620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3233E5-6873-4F60-90F8-DE35AB4E013B}">
      <dsp:nvSpPr>
        <dsp:cNvPr id="0" name=""/>
        <dsp:cNvSpPr/>
      </dsp:nvSpPr>
      <dsp:spPr>
        <a:xfrm>
          <a:off x="2054072" y="0"/>
          <a:ext cx="5304671" cy="4108144"/>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a:t>Strong shift toward fitness &amp; healthy eating</a:t>
          </a:r>
          <a:endParaRPr lang="en-GB" sz="2500" b="1" kern="1200"/>
        </a:p>
      </dsp:txBody>
      <dsp:txXfrm>
        <a:off x="2054072" y="0"/>
        <a:ext cx="5304671" cy="872980"/>
      </dsp:txXfrm>
    </dsp:sp>
    <dsp:sp modelId="{51CE86B3-D564-45DC-A240-41C506E04878}">
      <dsp:nvSpPr>
        <dsp:cNvPr id="0" name=""/>
        <dsp:cNvSpPr/>
      </dsp:nvSpPr>
      <dsp:spPr>
        <a:xfrm>
          <a:off x="539193" y="872980"/>
          <a:ext cx="3029756" cy="3029756"/>
        </a:xfrm>
        <a:prstGeom prst="pie">
          <a:avLst>
            <a:gd name="adj1" fmla="val 5400000"/>
            <a:gd name="adj2" fmla="val 16200000"/>
          </a:avLst>
        </a:prstGeom>
        <a:solidFill>
          <a:schemeClr val="accent5">
            <a:hueOff val="-1133668"/>
            <a:satOff val="6792"/>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254DB7-35F1-4B22-9001-392EF31F953A}">
      <dsp:nvSpPr>
        <dsp:cNvPr id="0" name=""/>
        <dsp:cNvSpPr/>
      </dsp:nvSpPr>
      <dsp:spPr>
        <a:xfrm>
          <a:off x="2054072" y="872980"/>
          <a:ext cx="5304671" cy="3029756"/>
        </a:xfrm>
        <a:prstGeom prst="rect">
          <a:avLst/>
        </a:prstGeom>
        <a:solidFill>
          <a:schemeClr val="lt1">
            <a:alpha val="90000"/>
            <a:hueOff val="0"/>
            <a:satOff val="0"/>
            <a:lumOff val="0"/>
            <a:alphaOff val="0"/>
          </a:schemeClr>
        </a:solidFill>
        <a:ln w="19050" cap="flat" cmpd="sng" algn="ctr">
          <a:solidFill>
            <a:schemeClr val="accent5">
              <a:hueOff val="-1133668"/>
              <a:satOff val="6792"/>
              <a:lumOff val="1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a:t>Smart vending technology, QR/NFC payments</a:t>
          </a:r>
          <a:endParaRPr lang="en-US" sz="2500" kern="1200" dirty="0"/>
        </a:p>
      </dsp:txBody>
      <dsp:txXfrm>
        <a:off x="2054072" y="872980"/>
        <a:ext cx="5304671" cy="872980"/>
      </dsp:txXfrm>
    </dsp:sp>
    <dsp:sp modelId="{B6B36A61-A935-4652-B7BA-57854BA1C2F4}">
      <dsp:nvSpPr>
        <dsp:cNvPr id="0" name=""/>
        <dsp:cNvSpPr/>
      </dsp:nvSpPr>
      <dsp:spPr>
        <a:xfrm>
          <a:off x="1078387" y="1745961"/>
          <a:ext cx="1951368" cy="1951368"/>
        </a:xfrm>
        <a:prstGeom prst="pie">
          <a:avLst>
            <a:gd name="adj1" fmla="val 5400000"/>
            <a:gd name="adj2" fmla="val 16200000"/>
          </a:avLst>
        </a:prstGeom>
        <a:solidFill>
          <a:schemeClr val="accent5">
            <a:hueOff val="-2267335"/>
            <a:satOff val="13584"/>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628FA-DB8A-4218-84F6-D2B8FA34AE0D}">
      <dsp:nvSpPr>
        <dsp:cNvPr id="0" name=""/>
        <dsp:cNvSpPr/>
      </dsp:nvSpPr>
      <dsp:spPr>
        <a:xfrm>
          <a:off x="2054072" y="1745961"/>
          <a:ext cx="5304671" cy="1951368"/>
        </a:xfrm>
        <a:prstGeom prst="rect">
          <a:avLst/>
        </a:prstGeom>
        <a:solidFill>
          <a:schemeClr val="lt1">
            <a:alpha val="90000"/>
            <a:hueOff val="0"/>
            <a:satOff val="0"/>
            <a:lumOff val="0"/>
            <a:alphaOff val="0"/>
          </a:schemeClr>
        </a:solidFill>
        <a:ln w="19050" cap="flat" cmpd="sng" algn="ctr">
          <a:solidFill>
            <a:schemeClr val="accent5">
              <a:hueOff val="-2267335"/>
              <a:satOff val="13584"/>
              <a:lumOff val="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a:t>Eco-friendly snack packaging trends</a:t>
          </a:r>
          <a:endParaRPr lang="en-GB" sz="2500" kern="1200" dirty="0"/>
        </a:p>
      </dsp:txBody>
      <dsp:txXfrm>
        <a:off x="2054072" y="1745961"/>
        <a:ext cx="5304671" cy="872980"/>
      </dsp:txXfrm>
    </dsp:sp>
    <dsp:sp modelId="{ED3E43A9-1F38-4979-A773-8DC95B568F97}">
      <dsp:nvSpPr>
        <dsp:cNvPr id="0" name=""/>
        <dsp:cNvSpPr/>
      </dsp:nvSpPr>
      <dsp:spPr>
        <a:xfrm>
          <a:off x="1617581" y="2618941"/>
          <a:ext cx="872980" cy="872980"/>
        </a:xfrm>
        <a:prstGeom prst="pie">
          <a:avLst>
            <a:gd name="adj1" fmla="val 5400000"/>
            <a:gd name="adj2" fmla="val 16200000"/>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0DDEF8-4BC6-4181-B046-2ACE3B76F236}">
      <dsp:nvSpPr>
        <dsp:cNvPr id="0" name=""/>
        <dsp:cNvSpPr/>
      </dsp:nvSpPr>
      <dsp:spPr>
        <a:xfrm>
          <a:off x="2054072" y="2618941"/>
          <a:ext cx="5304671" cy="872980"/>
        </a:xfrm>
        <a:prstGeom prst="rect">
          <a:avLst/>
        </a:prstGeom>
        <a:solidFill>
          <a:schemeClr val="lt1">
            <a:alpha val="90000"/>
            <a:hueOff val="0"/>
            <a:satOff val="0"/>
            <a:lumOff val="0"/>
            <a:alphaOff val="0"/>
          </a:schemeClr>
        </a:solidFill>
        <a:ln w="19050" cap="flat" cmpd="sng" algn="ctr">
          <a:solidFill>
            <a:schemeClr val="accent5">
              <a:hueOff val="-3401003"/>
              <a:satOff val="20376"/>
              <a:lumOff val="35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a:t>Food safety, labelling, and registration requirements</a:t>
          </a:r>
          <a:endParaRPr lang="en-US" sz="2500" kern="1200" dirty="0"/>
        </a:p>
      </dsp:txBody>
      <dsp:txXfrm>
        <a:off x="2054072" y="2618941"/>
        <a:ext cx="5304671" cy="8729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E59D71-19C7-4BF6-98B5-0B8F485116A1}">
      <dsp:nvSpPr>
        <dsp:cNvPr id="0" name=""/>
        <dsp:cNvSpPr/>
      </dsp:nvSpPr>
      <dsp:spPr>
        <a:xfrm>
          <a:off x="0" y="3215629"/>
          <a:ext cx="6225879" cy="105544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lvl="0" algn="ctr" defTabSz="1111250">
            <a:lnSpc>
              <a:spcPct val="90000"/>
            </a:lnSpc>
            <a:spcBef>
              <a:spcPct val="0"/>
            </a:spcBef>
            <a:spcAft>
              <a:spcPct val="35000"/>
            </a:spcAft>
          </a:pPr>
          <a:r>
            <a:rPr lang="en-GB" sz="2500" b="1" kern="1200" dirty="0">
              <a:effectLst>
                <a:outerShdw blurRad="38100" dist="38100" dir="2700000" algn="tl">
                  <a:srgbClr val="000000">
                    <a:alpha val="43137"/>
                  </a:srgbClr>
                </a:outerShdw>
              </a:effectLst>
            </a:rPr>
            <a:t>Affordable, convenient, health-focused offering</a:t>
          </a:r>
        </a:p>
      </dsp:txBody>
      <dsp:txXfrm>
        <a:off x="0" y="3215629"/>
        <a:ext cx="6225879" cy="1055441"/>
      </dsp:txXfrm>
    </dsp:sp>
    <dsp:sp modelId="{ED106F6A-C954-456C-9B51-03794A3F3C30}">
      <dsp:nvSpPr>
        <dsp:cNvPr id="0" name=""/>
        <dsp:cNvSpPr/>
      </dsp:nvSpPr>
      <dsp:spPr>
        <a:xfrm rot="10800000">
          <a:off x="0" y="1608192"/>
          <a:ext cx="6225879" cy="1623268"/>
        </a:xfrm>
        <a:prstGeom prst="upArrowCallout">
          <a:avLst/>
        </a:prstGeom>
        <a:solidFill>
          <a:schemeClr val="accent5">
            <a:hueOff val="-1700501"/>
            <a:satOff val="10188"/>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lvl="0" algn="ctr" defTabSz="1111250">
            <a:lnSpc>
              <a:spcPct val="90000"/>
            </a:lnSpc>
            <a:spcBef>
              <a:spcPct val="0"/>
            </a:spcBef>
            <a:spcAft>
              <a:spcPct val="35000"/>
            </a:spcAft>
          </a:pPr>
          <a:r>
            <a:rPr lang="en-GB" sz="2500" b="1" kern="1200">
              <a:effectLst>
                <a:outerShdw blurRad="38100" dist="38100" dir="2700000" algn="tl">
                  <a:srgbClr val="000000">
                    <a:alpha val="43137"/>
                  </a:srgbClr>
                </a:outerShdw>
              </a:effectLst>
            </a:rPr>
            <a:t>Strong value proposition</a:t>
          </a:r>
          <a:endParaRPr lang="en-GB" sz="2500" b="1" kern="1200" dirty="0">
            <a:effectLst>
              <a:outerShdw blurRad="38100" dist="38100" dir="2700000" algn="tl">
                <a:srgbClr val="000000">
                  <a:alpha val="43137"/>
                </a:srgbClr>
              </a:outerShdw>
            </a:effectLst>
          </a:endParaRPr>
        </a:p>
      </dsp:txBody>
      <dsp:txXfrm rot="10800000">
        <a:off x="0" y="1608192"/>
        <a:ext cx="6225879" cy="1054751"/>
      </dsp:txXfrm>
    </dsp:sp>
    <dsp:sp modelId="{4D59AD32-6FB3-4C90-9F9E-2EFFBE1BAA8E}">
      <dsp:nvSpPr>
        <dsp:cNvPr id="0" name=""/>
        <dsp:cNvSpPr/>
      </dsp:nvSpPr>
      <dsp:spPr>
        <a:xfrm rot="10800000">
          <a:off x="0" y="755"/>
          <a:ext cx="6225879" cy="1623268"/>
        </a:xfrm>
        <a:prstGeom prst="upArrowCallout">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lvl="0" algn="ctr" defTabSz="1111250">
            <a:lnSpc>
              <a:spcPct val="90000"/>
            </a:lnSpc>
            <a:spcBef>
              <a:spcPct val="0"/>
            </a:spcBef>
            <a:spcAft>
              <a:spcPct val="35000"/>
            </a:spcAft>
          </a:pPr>
          <a:r>
            <a:rPr lang="en-GB" sz="2500" b="1" kern="1200">
              <a:effectLst>
                <a:outerShdw blurRad="38100" dist="38100" dir="2700000" algn="tl">
                  <a:srgbClr val="000000">
                    <a:alpha val="43137"/>
                  </a:srgbClr>
                </a:outerShdw>
              </a:effectLst>
            </a:rPr>
            <a:t>Clear target market segmentation</a:t>
          </a:r>
        </a:p>
      </dsp:txBody>
      <dsp:txXfrm rot="10800000">
        <a:off x="0" y="755"/>
        <a:ext cx="6225879" cy="10547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F4011-476C-4CA1-B2D1-FCDE9BEA3866}">
      <dsp:nvSpPr>
        <dsp:cNvPr id="0" name=""/>
        <dsp:cNvSpPr/>
      </dsp:nvSpPr>
      <dsp:spPr>
        <a:xfrm>
          <a:off x="513287" y="0"/>
          <a:ext cx="5817264" cy="4328387"/>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C96530-EB13-4B35-9F84-3B67DD2DA4C4}">
      <dsp:nvSpPr>
        <dsp:cNvPr id="0" name=""/>
        <dsp:cNvSpPr/>
      </dsp:nvSpPr>
      <dsp:spPr>
        <a:xfrm>
          <a:off x="3425" y="1298516"/>
          <a:ext cx="1647467" cy="173135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effectLst>
                <a:outerShdw blurRad="38100" dist="38100" dir="2700000" algn="tl">
                  <a:srgbClr val="000000">
                    <a:alpha val="43137"/>
                  </a:srgbClr>
                </a:outerShdw>
              </a:effectLst>
            </a:rPr>
            <a:t>Smart vending machines</a:t>
          </a:r>
        </a:p>
      </dsp:txBody>
      <dsp:txXfrm>
        <a:off x="83848" y="1378939"/>
        <a:ext cx="1486621" cy="1570508"/>
      </dsp:txXfrm>
    </dsp:sp>
    <dsp:sp modelId="{87544286-F974-433B-9EB9-61C57A227600}">
      <dsp:nvSpPr>
        <dsp:cNvPr id="0" name=""/>
        <dsp:cNvSpPr/>
      </dsp:nvSpPr>
      <dsp:spPr>
        <a:xfrm>
          <a:off x="1733265" y="1298516"/>
          <a:ext cx="1647467" cy="1731354"/>
        </a:xfrm>
        <a:prstGeom prst="roundRect">
          <a:avLst/>
        </a:prstGeom>
        <a:solidFill>
          <a:schemeClr val="accent5">
            <a:hueOff val="-1133668"/>
            <a:satOff val="6792"/>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a:effectLst>
                <a:outerShdw blurRad="38100" dist="38100" dir="2700000" algn="tl">
                  <a:srgbClr val="000000">
                    <a:alpha val="43137"/>
                  </a:srgbClr>
                </a:outerShdw>
              </a:effectLst>
            </a:rPr>
            <a:t>Healthy snack selection</a:t>
          </a:r>
          <a:endParaRPr lang="en-GB" sz="1800" b="1" kern="1200" dirty="0">
            <a:effectLst>
              <a:outerShdw blurRad="38100" dist="38100" dir="2700000" algn="tl">
                <a:srgbClr val="000000">
                  <a:alpha val="43137"/>
                </a:srgbClr>
              </a:outerShdw>
            </a:effectLst>
          </a:endParaRPr>
        </a:p>
      </dsp:txBody>
      <dsp:txXfrm>
        <a:off x="1813688" y="1378939"/>
        <a:ext cx="1486621" cy="1570508"/>
      </dsp:txXfrm>
    </dsp:sp>
    <dsp:sp modelId="{0ACA78E7-7CE9-44E8-8A99-D63FF9DEE651}">
      <dsp:nvSpPr>
        <dsp:cNvPr id="0" name=""/>
        <dsp:cNvSpPr/>
      </dsp:nvSpPr>
      <dsp:spPr>
        <a:xfrm>
          <a:off x="3463106" y="1267178"/>
          <a:ext cx="1647467" cy="1731354"/>
        </a:xfrm>
        <a:prstGeom prst="roundRect">
          <a:avLst/>
        </a:prstGeom>
        <a:solidFill>
          <a:schemeClr val="accent5">
            <a:hueOff val="-2267335"/>
            <a:satOff val="13584"/>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effectLst>
                <a:outerShdw blurRad="38100" dist="38100" dir="2700000" algn="tl">
                  <a:srgbClr val="000000">
                    <a:alpha val="43137"/>
                  </a:srgbClr>
                </a:outerShdw>
              </a:effectLst>
            </a:rPr>
            <a:t>Digital menu &amp; LED display</a:t>
          </a:r>
        </a:p>
      </dsp:txBody>
      <dsp:txXfrm>
        <a:off x="3543529" y="1347601"/>
        <a:ext cx="1486621" cy="1570508"/>
      </dsp:txXfrm>
    </dsp:sp>
    <dsp:sp modelId="{C316695F-BDF1-4AAD-A995-BD4623BBCBED}">
      <dsp:nvSpPr>
        <dsp:cNvPr id="0" name=""/>
        <dsp:cNvSpPr/>
      </dsp:nvSpPr>
      <dsp:spPr>
        <a:xfrm>
          <a:off x="5192947" y="1298516"/>
          <a:ext cx="1647467" cy="1731354"/>
        </a:xfrm>
        <a:prstGeom prst="roundRect">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a:effectLst>
                <a:outerShdw blurRad="38100" dist="38100" dir="2700000" algn="tl">
                  <a:srgbClr val="000000">
                    <a:alpha val="43137"/>
                  </a:srgbClr>
                </a:outerShdw>
              </a:effectLst>
            </a:rPr>
            <a:t>24/7 availability</a:t>
          </a:r>
        </a:p>
      </dsp:txBody>
      <dsp:txXfrm>
        <a:off x="5273370" y="1378939"/>
        <a:ext cx="1486621" cy="15705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B792C-0BD6-446C-818D-EC2FF6D288A9}">
      <dsp:nvSpPr>
        <dsp:cNvPr id="0" name=""/>
        <dsp:cNvSpPr/>
      </dsp:nvSpPr>
      <dsp:spPr>
        <a:xfrm>
          <a:off x="1548075" y="0"/>
          <a:ext cx="4375521" cy="4375521"/>
        </a:xfrm>
        <a:prstGeom prst="triangl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A7D5B7-F7AD-4F90-8C36-540B71604555}">
      <dsp:nvSpPr>
        <dsp:cNvPr id="0" name=""/>
        <dsp:cNvSpPr/>
      </dsp:nvSpPr>
      <dsp:spPr>
        <a:xfrm>
          <a:off x="3735835" y="439902"/>
          <a:ext cx="2844088" cy="1035767"/>
        </a:xfrm>
        <a:prstGeom prst="roundRect">
          <a:avLst/>
        </a:prstGeom>
        <a:solidFill>
          <a:schemeClr val="accent4">
            <a:lumMod val="40000"/>
            <a:lumOff val="60000"/>
            <a:alpha val="90000"/>
          </a:schemeClr>
        </a:solidFill>
        <a:ln w="1905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b="1" kern="1200"/>
            <a:t>£1–£3 per item</a:t>
          </a:r>
        </a:p>
      </dsp:txBody>
      <dsp:txXfrm>
        <a:off x="3786397" y="490464"/>
        <a:ext cx="2742964" cy="934643"/>
      </dsp:txXfrm>
    </dsp:sp>
    <dsp:sp modelId="{9B4FC3B6-0FB5-435E-B76B-874D779797C4}">
      <dsp:nvSpPr>
        <dsp:cNvPr id="0" name=""/>
        <dsp:cNvSpPr/>
      </dsp:nvSpPr>
      <dsp:spPr>
        <a:xfrm>
          <a:off x="3735835" y="1614567"/>
          <a:ext cx="2844088" cy="1035767"/>
        </a:xfrm>
        <a:prstGeom prst="roundRect">
          <a:avLst/>
        </a:prstGeom>
        <a:solidFill>
          <a:schemeClr val="accent2">
            <a:lumMod val="40000"/>
            <a:lumOff val="60000"/>
            <a:alpha val="90000"/>
          </a:schemeClr>
        </a:solidFill>
        <a:ln w="1905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b="1" kern="1200"/>
            <a:t>Bundle discounts</a:t>
          </a:r>
          <a:endParaRPr lang="en-GB" sz="2600" b="1" kern="1200" dirty="0"/>
        </a:p>
      </dsp:txBody>
      <dsp:txXfrm>
        <a:off x="3786397" y="1665129"/>
        <a:ext cx="2742964" cy="934643"/>
      </dsp:txXfrm>
    </dsp:sp>
    <dsp:sp modelId="{35AEFBDA-5490-403B-AE92-7F35B6ED4D5F}">
      <dsp:nvSpPr>
        <dsp:cNvPr id="0" name=""/>
        <dsp:cNvSpPr/>
      </dsp:nvSpPr>
      <dsp:spPr>
        <a:xfrm>
          <a:off x="3735835" y="2770379"/>
          <a:ext cx="2844088" cy="1035767"/>
        </a:xfrm>
        <a:prstGeom prst="roundRect">
          <a:avLst/>
        </a:prstGeom>
        <a:solidFill>
          <a:schemeClr val="accent3">
            <a:lumMod val="60000"/>
            <a:lumOff val="40000"/>
            <a:alpha val="90000"/>
          </a:schemeClr>
        </a:solidFill>
        <a:ln w="1905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GB" sz="2600" b="1" kern="1200" dirty="0"/>
            <a:t>Student/gym pricing options</a:t>
          </a:r>
        </a:p>
      </dsp:txBody>
      <dsp:txXfrm>
        <a:off x="3786397" y="2820941"/>
        <a:ext cx="2742964" cy="9346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2BB0D-83B2-42B2-BFF7-7B86AADF815A}">
      <dsp:nvSpPr>
        <dsp:cNvPr id="0" name=""/>
        <dsp:cNvSpPr/>
      </dsp:nvSpPr>
      <dsp:spPr>
        <a:xfrm>
          <a:off x="0" y="0"/>
          <a:ext cx="6502400" cy="90869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b="1" kern="1200">
              <a:effectLst>
                <a:outerShdw blurRad="38100" dist="38100" dir="2700000" algn="tl">
                  <a:srgbClr val="000000">
                    <a:alpha val="43137"/>
                  </a:srgbClr>
                </a:outerShdw>
              </a:effectLst>
            </a:rPr>
            <a:t>University campuses</a:t>
          </a:r>
        </a:p>
      </dsp:txBody>
      <dsp:txXfrm>
        <a:off x="26615" y="26615"/>
        <a:ext cx="5445063" cy="855463"/>
      </dsp:txXfrm>
    </dsp:sp>
    <dsp:sp modelId="{BEADEAF0-68AA-4E44-A20F-B8D0859BC01F}">
      <dsp:nvSpPr>
        <dsp:cNvPr id="0" name=""/>
        <dsp:cNvSpPr/>
      </dsp:nvSpPr>
      <dsp:spPr>
        <a:xfrm>
          <a:off x="544575" y="1073910"/>
          <a:ext cx="6502400" cy="908693"/>
        </a:xfrm>
        <a:prstGeom prst="roundRect">
          <a:avLst>
            <a:gd name="adj" fmla="val 10000"/>
          </a:avLst>
        </a:prstGeom>
        <a:solidFill>
          <a:schemeClr val="accent5">
            <a:hueOff val="-1133668"/>
            <a:satOff val="6792"/>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b="1" kern="1200">
              <a:effectLst>
                <a:outerShdw blurRad="38100" dist="38100" dir="2700000" algn="tl">
                  <a:srgbClr val="000000">
                    <a:alpha val="43137"/>
                  </a:srgbClr>
                </a:outerShdw>
              </a:effectLst>
            </a:rPr>
            <a:t>Gyms &amp; fitness centres</a:t>
          </a:r>
          <a:endParaRPr lang="en-GB" sz="3400" b="1" kern="1200" dirty="0">
            <a:effectLst>
              <a:outerShdw blurRad="38100" dist="38100" dir="2700000" algn="tl">
                <a:srgbClr val="000000">
                  <a:alpha val="43137"/>
                </a:srgbClr>
              </a:outerShdw>
            </a:effectLst>
          </a:endParaRPr>
        </a:p>
      </dsp:txBody>
      <dsp:txXfrm>
        <a:off x="571190" y="1100525"/>
        <a:ext cx="5313943" cy="855463"/>
      </dsp:txXfrm>
    </dsp:sp>
    <dsp:sp modelId="{C6209F2A-59A1-4203-B65C-225B5D351AA2}">
      <dsp:nvSpPr>
        <dsp:cNvPr id="0" name=""/>
        <dsp:cNvSpPr/>
      </dsp:nvSpPr>
      <dsp:spPr>
        <a:xfrm>
          <a:off x="1081024" y="2147820"/>
          <a:ext cx="6502400" cy="908693"/>
        </a:xfrm>
        <a:prstGeom prst="roundRect">
          <a:avLst>
            <a:gd name="adj" fmla="val 10000"/>
          </a:avLst>
        </a:prstGeom>
        <a:solidFill>
          <a:schemeClr val="accent5">
            <a:hueOff val="-2267335"/>
            <a:satOff val="13584"/>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b="1" kern="1200">
              <a:effectLst>
                <a:outerShdw blurRad="38100" dist="38100" dir="2700000" algn="tl">
                  <a:srgbClr val="000000">
                    <a:alpha val="43137"/>
                  </a:srgbClr>
                </a:outerShdw>
              </a:effectLst>
            </a:rPr>
            <a:t>Corporate offices</a:t>
          </a:r>
          <a:endParaRPr lang="en-GB" sz="3400" b="1" kern="1200" dirty="0">
            <a:effectLst>
              <a:outerShdw blurRad="38100" dist="38100" dir="2700000" algn="tl">
                <a:srgbClr val="000000">
                  <a:alpha val="43137"/>
                </a:srgbClr>
              </a:outerShdw>
            </a:effectLst>
          </a:endParaRPr>
        </a:p>
      </dsp:txBody>
      <dsp:txXfrm>
        <a:off x="1107639" y="2174435"/>
        <a:ext cx="5322071" cy="855463"/>
      </dsp:txXfrm>
    </dsp:sp>
    <dsp:sp modelId="{F61A8177-9ECC-4EE8-B5DF-C00A90AF514F}">
      <dsp:nvSpPr>
        <dsp:cNvPr id="0" name=""/>
        <dsp:cNvSpPr/>
      </dsp:nvSpPr>
      <dsp:spPr>
        <a:xfrm>
          <a:off x="1625599" y="3221730"/>
          <a:ext cx="6502400" cy="908693"/>
        </a:xfrm>
        <a:prstGeom prst="roundRect">
          <a:avLst>
            <a:gd name="adj" fmla="val 10000"/>
          </a:avLst>
        </a:prstGeom>
        <a:solidFill>
          <a:schemeClr val="accent5">
            <a:hueOff val="-3401003"/>
            <a:satOff val="20376"/>
            <a:lumOff val="353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b="1" kern="1200" dirty="0">
              <a:effectLst>
                <a:outerShdw blurRad="38100" dist="38100" dir="2700000" algn="tl">
                  <a:srgbClr val="000000">
                    <a:alpha val="43137"/>
                  </a:srgbClr>
                </a:outerShdw>
              </a:effectLst>
            </a:rPr>
            <a:t>Transport hubs</a:t>
          </a:r>
        </a:p>
      </dsp:txBody>
      <dsp:txXfrm>
        <a:off x="1652214" y="3248345"/>
        <a:ext cx="5313943" cy="855463"/>
      </dsp:txXfrm>
    </dsp:sp>
    <dsp:sp modelId="{9B50E6AF-093E-4148-B8FD-69F970DF9304}">
      <dsp:nvSpPr>
        <dsp:cNvPr id="0" name=""/>
        <dsp:cNvSpPr/>
      </dsp:nvSpPr>
      <dsp:spPr>
        <a:xfrm>
          <a:off x="5911749" y="695976"/>
          <a:ext cx="590650" cy="590650"/>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a:p>
      </dsp:txBody>
      <dsp:txXfrm>
        <a:off x="6044645" y="695976"/>
        <a:ext cx="324858" cy="444464"/>
      </dsp:txXfrm>
    </dsp:sp>
    <dsp:sp modelId="{FA45D7BB-5B09-4138-B0CD-FDC33D2D3DDA}">
      <dsp:nvSpPr>
        <dsp:cNvPr id="0" name=""/>
        <dsp:cNvSpPr/>
      </dsp:nvSpPr>
      <dsp:spPr>
        <a:xfrm>
          <a:off x="6456325" y="1769886"/>
          <a:ext cx="590650" cy="590650"/>
        </a:xfrm>
        <a:prstGeom prst="downArrow">
          <a:avLst>
            <a:gd name="adj1" fmla="val 55000"/>
            <a:gd name="adj2" fmla="val 45000"/>
          </a:avLst>
        </a:prstGeom>
        <a:solidFill>
          <a:schemeClr val="accent5">
            <a:tint val="40000"/>
            <a:alpha val="90000"/>
            <a:hueOff val="-1968737"/>
            <a:satOff val="9747"/>
            <a:lumOff val="727"/>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a:p>
      </dsp:txBody>
      <dsp:txXfrm>
        <a:off x="6589221" y="1769886"/>
        <a:ext cx="324858" cy="444464"/>
      </dsp:txXfrm>
    </dsp:sp>
    <dsp:sp modelId="{82E05311-2977-41C9-A8C4-DBC78BF24D44}">
      <dsp:nvSpPr>
        <dsp:cNvPr id="0" name=""/>
        <dsp:cNvSpPr/>
      </dsp:nvSpPr>
      <dsp:spPr>
        <a:xfrm>
          <a:off x="6992773" y="2843796"/>
          <a:ext cx="590650" cy="590650"/>
        </a:xfrm>
        <a:prstGeom prst="downArrow">
          <a:avLst>
            <a:gd name="adj1" fmla="val 55000"/>
            <a:gd name="adj2" fmla="val 45000"/>
          </a:avLst>
        </a:prstGeom>
        <a:solidFill>
          <a:schemeClr val="accent5">
            <a:tint val="40000"/>
            <a:alpha val="90000"/>
            <a:hueOff val="-3937474"/>
            <a:satOff val="19495"/>
            <a:lumOff val="1453"/>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a:p>
      </dsp:txBody>
      <dsp:txXfrm>
        <a:off x="7125669" y="2843796"/>
        <a:ext cx="324858" cy="4444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FCBE9A-5CD0-4C17-A2EA-C21AA1900E03}"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CA2C4B-A358-4FAF-8FF0-0CB226E4BC93}" type="slidenum">
              <a:rPr lang="en-GB" smtClean="0"/>
              <a:t>‹#›</a:t>
            </a:fld>
            <a:endParaRPr lang="en-GB"/>
          </a:p>
        </p:txBody>
      </p:sp>
    </p:spTree>
    <p:extLst>
      <p:ext uri="{BB962C8B-B14F-4D97-AF65-F5344CB8AC3E}">
        <p14:creationId xmlns:p14="http://schemas.microsoft.com/office/powerpoint/2010/main" val="32202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will fill the increasing demand of healthier grab-and-go snacks. Individuals leading a busy life are sometimes unable to access nutritious food fast. This is a business concept that will be employed to provide healthy food round the clock in locations such as campuses, gyms, offices, and transport stations using intelligent machines. This presentation is aimed at demonstrating the ways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can meet the needs of the market and that the business will be able to run successfully as soon as it opens.</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2</a:t>
            </a:fld>
            <a:endParaRPr lang="en-GB"/>
          </a:p>
        </p:txBody>
      </p:sp>
    </p:spTree>
    <p:extLst>
      <p:ext uri="{BB962C8B-B14F-4D97-AF65-F5344CB8AC3E}">
        <p14:creationId xmlns:p14="http://schemas.microsoft.com/office/powerpoint/2010/main" val="3439395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vending machines will be loaded with nuts, protein bars, low-sugar beverages, and other health-oriented products. The systems of payment are cashless thus the machines are easy and quick to use. The primary customers will be students, gym-goers, office and commuters, who prefer to have convenient snacks without any harm to health. This is to provide accessibility and quality (Brennan and Grandison, 2021).</a:t>
            </a:r>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3</a:t>
            </a:fld>
            <a:endParaRPr lang="en-GB"/>
          </a:p>
        </p:txBody>
      </p:sp>
    </p:spTree>
    <p:extLst>
      <p:ext uri="{BB962C8B-B14F-4D97-AF65-F5344CB8AC3E}">
        <p14:creationId xmlns:p14="http://schemas.microsoft.com/office/powerpoint/2010/main" val="11032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Management and Legal Structure</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operations of the business will be founder-led. The founder performs the daily operations, supply organisation, and fillings of the machines. Strategic alliances with suppliers guarantee the quality of stock.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will be set to be a limited company to offer legal protection and professional credibility as this comes in handy when signing contracts or seeking funding.</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4</a:t>
            </a:fld>
            <a:endParaRPr lang="en-GB"/>
          </a:p>
        </p:txBody>
      </p:sp>
    </p:spTree>
    <p:extLst>
      <p:ext uri="{BB962C8B-B14F-4D97-AF65-F5344CB8AC3E}">
        <p14:creationId xmlns:p14="http://schemas.microsoft.com/office/powerpoint/2010/main" val="4089244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political environment in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is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favorable</a:t>
            </a:r>
            <a:r>
              <a:rPr lang="en-GB" sz="1800" dirty="0">
                <a:effectLst/>
                <a:latin typeface="Times New Roman" panose="02020603050405020304" pitchFamily="18" charset="0"/>
                <a:ea typeface="Calibri" panose="020F0502020204030204" pitchFamily="34" charset="0"/>
                <a:cs typeface="Arial" panose="020B0604020202020204" pitchFamily="34" charset="0"/>
              </a:rPr>
              <a:t> due to the small business support policies and health-related policies. Inflation can have an impact on stock prices economically; however, in the case of vending machines, the convenience foods are in high demand. The vending machine business also suits the cashless payment trends (Choi and Yoon, 2022).</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5</a:t>
            </a:fld>
            <a:endParaRPr lang="en-GB"/>
          </a:p>
        </p:txBody>
      </p:sp>
    </p:spTree>
    <p:extLst>
      <p:ext uri="{BB962C8B-B14F-4D97-AF65-F5344CB8AC3E}">
        <p14:creationId xmlns:p14="http://schemas.microsoft.com/office/powerpoint/2010/main" val="688012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PESTEL (Social, Technological, Environmental, Legal)</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is also an increased interest in fitness and healthy nutrition by the social trends, which will help in the idea of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Efficiency is enhanced by such technological advances as QR payments, NFC, and smart inventory systems. Customers are more environmentally conscious, and when it comes to packaging, they would like to see greener options, and with the vending, this means that they do not need to travel unnecessarily (Gómez and Lopez, 2021). On a legal front, the business has to adhere to the food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labeling</a:t>
            </a:r>
            <a:r>
              <a:rPr lang="en-GB" sz="1800" dirty="0">
                <a:effectLst/>
                <a:latin typeface="Times New Roman" panose="02020603050405020304" pitchFamily="18" charset="0"/>
                <a:ea typeface="Calibri" panose="020F0502020204030204" pitchFamily="34" charset="0"/>
                <a:cs typeface="Arial" panose="020B0604020202020204" pitchFamily="34" charset="0"/>
              </a:rPr>
              <a:t>, hygiene, and online payment policies.</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6</a:t>
            </a:fld>
            <a:endParaRPr lang="en-GB"/>
          </a:p>
        </p:txBody>
      </p:sp>
    </p:spTree>
    <p:extLst>
      <p:ext uri="{BB962C8B-B14F-4D97-AF65-F5344CB8AC3E}">
        <p14:creationId xmlns:p14="http://schemas.microsoft.com/office/powerpoint/2010/main" val="3991306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marketing plan will involve having a strong identification of target customers and positioning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as a more reliable and as a healthier option to the conventional vending (Grewal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 </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The objective is to create visibility and trust as well as deliver value at reasonable prices.</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7</a:t>
            </a:fld>
            <a:endParaRPr lang="en-GB"/>
          </a:p>
        </p:txBody>
      </p:sp>
    </p:spTree>
    <p:extLst>
      <p:ext uri="{BB962C8B-B14F-4D97-AF65-F5344CB8AC3E}">
        <p14:creationId xmlns:p14="http://schemas.microsoft.com/office/powerpoint/2010/main" val="12906436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Product</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machines are operated on LED screens and digital menu. The product range will consist of a selected segment of healthy snacks that meet the current dietary trends. The machines are 24-hour machines and provide customers with a flexible access on a 24-hour basis.</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8</a:t>
            </a:fld>
            <a:endParaRPr lang="en-GB"/>
          </a:p>
        </p:txBody>
      </p:sp>
    </p:spTree>
    <p:extLst>
      <p:ext uri="{BB962C8B-B14F-4D97-AF65-F5344CB8AC3E}">
        <p14:creationId xmlns:p14="http://schemas.microsoft.com/office/powerpoint/2010/main" val="642192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price of the products is set at between 1 and 3 pounds as a competitive price.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is also more attractive with bundle offers and student discounts promoting the purchase of the product over and over again.</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9</a:t>
            </a:fld>
            <a:endParaRPr lang="en-GB"/>
          </a:p>
        </p:txBody>
      </p:sp>
    </p:spTree>
    <p:extLst>
      <p:ext uri="{BB962C8B-B14F-4D97-AF65-F5344CB8AC3E}">
        <p14:creationId xmlns:p14="http://schemas.microsoft.com/office/powerpoint/2010/main" val="799806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Place</a:t>
            </a: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will be located in the places with regular traffic. These are universities, gymnasiums, office buildings and transport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centers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These places will guarantee good demand during the day.</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10</a:t>
            </a:fld>
            <a:endParaRPr lang="en-GB"/>
          </a:p>
        </p:txBody>
      </p:sp>
    </p:spTree>
    <p:extLst>
      <p:ext uri="{BB962C8B-B14F-4D97-AF65-F5344CB8AC3E}">
        <p14:creationId xmlns:p14="http://schemas.microsoft.com/office/powerpoint/2010/main" val="366140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Promotion</a:t>
            </a: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advertising strategies will entail social media marketing, ambassador schemes, posters outside the machines, and launch sampling dealings. Loyalty discounts based on QRs are useful to retain and attract clients (Kumar and Kapoor, 2023).</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11</a:t>
            </a:fld>
            <a:endParaRPr lang="en-GB"/>
          </a:p>
        </p:txBody>
      </p:sp>
    </p:spTree>
    <p:extLst>
      <p:ext uri="{BB962C8B-B14F-4D97-AF65-F5344CB8AC3E}">
        <p14:creationId xmlns:p14="http://schemas.microsoft.com/office/powerpoint/2010/main" val="1122696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An average of £10,000 is required to start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NutriVend</a:t>
            </a:r>
            <a:r>
              <a:rPr lang="en-GB" sz="1800" dirty="0">
                <a:effectLst/>
                <a:latin typeface="Times New Roman" panose="02020603050405020304" pitchFamily="18" charset="0"/>
                <a:ea typeface="Calibri" panose="020F0502020204030204" pitchFamily="34" charset="0"/>
                <a:cs typeface="Arial" panose="020B0604020202020204" pitchFamily="34" charset="0"/>
              </a:rPr>
              <a:t>. This sum includes the snack stock, the vending machine, branding, the web site, promotions and installation.</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12</a:t>
            </a:fld>
            <a:endParaRPr lang="en-GB"/>
          </a:p>
        </p:txBody>
      </p:sp>
    </p:spTree>
    <p:extLst>
      <p:ext uri="{BB962C8B-B14F-4D97-AF65-F5344CB8AC3E}">
        <p14:creationId xmlns:p14="http://schemas.microsoft.com/office/powerpoint/2010/main" val="2309687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13</a:t>
            </a:fld>
            <a:endParaRPr lang="en-GB"/>
          </a:p>
        </p:txBody>
      </p:sp>
    </p:spTree>
    <p:extLst>
      <p:ext uri="{BB962C8B-B14F-4D97-AF65-F5344CB8AC3E}">
        <p14:creationId xmlns:p14="http://schemas.microsoft.com/office/powerpoint/2010/main" val="3797385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Brennan, C.S. and Grandison, A.S. (2021) 'Food processing and health benefits', </a:t>
            </a:r>
            <a:r>
              <a:rPr lang="en-GB" sz="1800" i="1" dirty="0">
                <a:solidFill>
                  <a:srgbClr val="0F1115"/>
                </a:solidFill>
                <a:effectLst/>
                <a:latin typeface="Times New Roman" panose="02020603050405020304" pitchFamily="18" charset="0"/>
                <a:ea typeface="Calibri" panose="020F0502020204030204" pitchFamily="34" charset="0"/>
                <a:cs typeface="Times New Roman" panose="02020603050405020304" pitchFamily="18" charset="0"/>
              </a:rPr>
              <a:t>Trends in Food Science &amp; Technology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108, pp. 121-123.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l">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Choi, J. and Yoon, J. (2022) 'The impact of digital payment system on consumer impulse buying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unmanned retail settings', </a:t>
            </a:r>
            <a:r>
              <a:rPr lang="en-GB" sz="1800" i="1" dirty="0">
                <a:solidFill>
                  <a:srgbClr val="0F1115"/>
                </a:solidFill>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64, p. 102788.</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l">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Gómez, M. and Lopez, C. (2021) 'The role of social media influencers in the adoption of healthy food consumption habits among young adults', </a:t>
            </a:r>
            <a:r>
              <a:rPr lang="en-GB" sz="1800" i="1" dirty="0">
                <a:solidFill>
                  <a:srgbClr val="0F1115"/>
                </a:solidFill>
                <a:effectLst/>
                <a:latin typeface="Times New Roman" panose="02020603050405020304" pitchFamily="18" charset="0"/>
                <a:ea typeface="Calibri" panose="020F0502020204030204" pitchFamily="34" charset="0"/>
                <a:cs typeface="Times New Roman" panose="02020603050405020304" pitchFamily="18" charset="0"/>
              </a:rPr>
              <a:t>Journal of Marketing Communications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27(5), pp. 451-470.</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l">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Grewal, 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Roggeveen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A.L.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Nordfält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J. (2020) 'The future of retailing', </a:t>
            </a:r>
            <a:r>
              <a:rPr lang="en-GB" sz="1800" i="1" dirty="0">
                <a:solidFill>
                  <a:srgbClr val="0F1115"/>
                </a:solidFill>
                <a:effectLst/>
                <a:latin typeface="Times New Roman" panose="02020603050405020304" pitchFamily="18" charset="0"/>
                <a:ea typeface="Calibri" panose="020F0502020204030204" pitchFamily="34" charset="0"/>
                <a:cs typeface="Times New Roman" panose="02020603050405020304" pitchFamily="18" charset="0"/>
              </a:rPr>
              <a:t>Journal of Retailing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96(1), pp. 1-6.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l">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Kumar, A. and Kapoor, S. (2023) 'Examining the factors influencing consumer adoption of smart vending machines', </a:t>
            </a:r>
            <a:r>
              <a:rPr lang="en-GB" sz="1800" i="1" dirty="0">
                <a:solidFill>
                  <a:srgbClr val="0F1115"/>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Human-Computer Interaction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39(2), pp. 342-355.</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96CA2C4B-A358-4FAF-8FF0-0CB226E4BC93}" type="slidenum">
              <a:rPr lang="en-GB" smtClean="0"/>
              <a:t>16</a:t>
            </a:fld>
            <a:endParaRPr lang="en-GB"/>
          </a:p>
        </p:txBody>
      </p:sp>
    </p:spTree>
    <p:extLst>
      <p:ext uri="{BB962C8B-B14F-4D97-AF65-F5344CB8AC3E}">
        <p14:creationId xmlns:p14="http://schemas.microsoft.com/office/powerpoint/2010/main" val="1911433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7673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8911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31588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96169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50445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22711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8932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7282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0214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90131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87357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49898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46662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50149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3991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83932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7021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11/15/2025</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93156614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282231"/>
            <a:ext cx="9001462" cy="2387600"/>
          </a:xfrm>
        </p:spPr>
        <p:txBody>
          <a:bodyPr>
            <a:normAutofit/>
          </a:bodyPr>
          <a:lstStyle/>
          <a:p>
            <a:r>
              <a:rPr sz="3600" dirty="0" err="1"/>
              <a:t>NutriVend</a:t>
            </a:r>
            <a:r>
              <a:rPr sz="3600" dirty="0"/>
              <a:t> – Smart Healthy Snack Vending Machines</a:t>
            </a:r>
          </a:p>
        </p:txBody>
      </p:sp>
      <p:sp>
        <p:nvSpPr>
          <p:cNvPr id="3" name="Subtitle 2"/>
          <p:cNvSpPr>
            <a:spLocks noGrp="1"/>
          </p:cNvSpPr>
          <p:nvPr>
            <p:ph type="subTitle" idx="1"/>
          </p:nvPr>
        </p:nvSpPr>
        <p:spPr>
          <a:xfrm>
            <a:off x="1595269" y="2291712"/>
            <a:ext cx="9001462" cy="2148313"/>
          </a:xfrm>
        </p:spPr>
        <p:txBody>
          <a:bodyPr>
            <a:normAutofit/>
          </a:bodyPr>
          <a:lstStyle/>
          <a:p>
            <a:r>
              <a:rPr b="1" dirty="0">
                <a:effectLst/>
              </a:rPr>
              <a:t>Component 2 – Individual Presentation</a:t>
            </a:r>
          </a:p>
          <a:p>
            <a:r>
              <a:rPr b="1" dirty="0">
                <a:effectLst/>
              </a:rPr>
              <a:t>LCLM4006 Enterprise </a:t>
            </a:r>
            <a:r>
              <a:rPr b="1">
                <a:effectLst/>
              </a:rPr>
              <a:t>&amp; </a:t>
            </a:r>
            <a:r>
              <a:rPr b="1" smtClean="0">
                <a:effectLst/>
              </a:rPr>
              <a:t>Entrepreneurship</a:t>
            </a:r>
            <a:endParaRPr lang="en-US" b="1" dirty="0">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777711"/>
            <a:ext cx="10972800" cy="1143000"/>
          </a:xfrm>
        </p:spPr>
        <p:txBody>
          <a:bodyPr/>
          <a:lstStyle/>
          <a:p>
            <a:r>
              <a:rPr b="1" dirty="0">
                <a:effectLst>
                  <a:outerShdw blurRad="38100" dist="38100" dir="2700000" algn="tl">
                    <a:srgbClr val="000000">
                      <a:alpha val="43137"/>
                    </a:srgbClr>
                  </a:outerShdw>
                </a:effectLst>
              </a:rPr>
              <a:t>Introduction</a:t>
            </a:r>
          </a:p>
        </p:txBody>
      </p:sp>
      <p:sp>
        <p:nvSpPr>
          <p:cNvPr id="3" name="Content Placeholder 2"/>
          <p:cNvSpPr>
            <a:spLocks noGrp="1"/>
          </p:cNvSpPr>
          <p:nvPr>
            <p:ph idx="1"/>
          </p:nvPr>
        </p:nvSpPr>
        <p:spPr>
          <a:xfrm>
            <a:off x="1359030" y="1835871"/>
            <a:ext cx="9473939" cy="2311923"/>
          </a:xfrm>
        </p:spPr>
        <p:txBody>
          <a:bodyPr>
            <a:normAutofit/>
          </a:bodyPr>
          <a:lstStyle/>
          <a:p>
            <a:pPr marL="0" indent="0" algn="just">
              <a:lnSpc>
                <a:spcPct val="170000"/>
              </a:lnSpc>
              <a:buNone/>
            </a:pPr>
            <a:r>
              <a:rPr dirty="0" err="1"/>
              <a:t>NutriVend</a:t>
            </a:r>
            <a:r>
              <a:rPr dirty="0"/>
              <a:t> is a smart vending machine startup designed to provide healthy snack options in busy locations. The business aims to offer convenient, 24/7 access to nutritious choices for students, workers, gym members, and commuters.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Business Overview</a:t>
            </a:r>
          </a:p>
        </p:txBody>
      </p:sp>
      <p:graphicFrame>
        <p:nvGraphicFramePr>
          <p:cNvPr id="6" name="Diagram 5">
            <a:extLst>
              <a:ext uri="{FF2B5EF4-FFF2-40B4-BE49-F238E27FC236}">
                <a16:creationId xmlns:a16="http://schemas.microsoft.com/office/drawing/2014/main" xmlns="" id="{C1E6C7F3-2E44-49A4-B6C7-14E68A592DDF}"/>
              </a:ext>
            </a:extLst>
          </p:cNvPr>
          <p:cNvGraphicFramePr/>
          <p:nvPr>
            <p:extLst>
              <p:ext uri="{D42A27DB-BD31-4B8C-83A1-F6EECF244321}">
                <p14:modId xmlns:p14="http://schemas.microsoft.com/office/powerpoint/2010/main" val="3069988499"/>
              </p:ext>
            </p:extLst>
          </p:nvPr>
        </p:nvGraphicFramePr>
        <p:xfrm>
          <a:off x="0" y="1690824"/>
          <a:ext cx="6792686" cy="4202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7FFC1740-E324-40E5-AB20-8C45B5A61DEE}"/>
              </a:ext>
            </a:extLst>
          </p:cNvPr>
          <p:cNvPicPr>
            <a:picLocks noChangeAspect="1"/>
          </p:cNvPicPr>
          <p:nvPr/>
        </p:nvPicPr>
        <p:blipFill>
          <a:blip r:embed="rId8"/>
          <a:stretch>
            <a:fillRect/>
          </a:stretch>
        </p:blipFill>
        <p:spPr>
          <a:xfrm>
            <a:off x="7287986" y="1690824"/>
            <a:ext cx="4457700" cy="4457700"/>
          </a:xfrm>
          <a:prstGeom prst="round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Management &amp; Legal Structure</a:t>
            </a:r>
          </a:p>
        </p:txBody>
      </p:sp>
      <p:graphicFrame>
        <p:nvGraphicFramePr>
          <p:cNvPr id="6" name="Diagram 5">
            <a:extLst>
              <a:ext uri="{FF2B5EF4-FFF2-40B4-BE49-F238E27FC236}">
                <a16:creationId xmlns:a16="http://schemas.microsoft.com/office/drawing/2014/main" xmlns="" id="{033667A3-6597-4B3E-AC63-F37932047048}"/>
              </a:ext>
            </a:extLst>
          </p:cNvPr>
          <p:cNvGraphicFramePr/>
          <p:nvPr>
            <p:extLst>
              <p:ext uri="{D42A27DB-BD31-4B8C-83A1-F6EECF244321}">
                <p14:modId xmlns:p14="http://schemas.microsoft.com/office/powerpoint/2010/main" val="1999005265"/>
              </p:ext>
            </p:extLst>
          </p:nvPr>
        </p:nvGraphicFramePr>
        <p:xfrm>
          <a:off x="0" y="2036189"/>
          <a:ext cx="6895185" cy="3780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7873454D-BFC3-49B3-B311-1A26392EA61B}"/>
              </a:ext>
            </a:extLst>
          </p:cNvPr>
          <p:cNvPicPr>
            <a:picLocks noChangeAspect="1"/>
          </p:cNvPicPr>
          <p:nvPr/>
        </p:nvPicPr>
        <p:blipFill>
          <a:blip r:embed="rId8"/>
          <a:stretch>
            <a:fillRect/>
          </a:stretch>
        </p:blipFill>
        <p:spPr>
          <a:xfrm>
            <a:off x="6895185" y="1693643"/>
            <a:ext cx="4554757" cy="4554757"/>
          </a:xfrm>
          <a:prstGeom prst="round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PESTEL – Political &amp; Economic</a:t>
            </a:r>
          </a:p>
        </p:txBody>
      </p:sp>
      <p:graphicFrame>
        <p:nvGraphicFramePr>
          <p:cNvPr id="8" name="Diagram 7">
            <a:extLst>
              <a:ext uri="{FF2B5EF4-FFF2-40B4-BE49-F238E27FC236}">
                <a16:creationId xmlns:a16="http://schemas.microsoft.com/office/drawing/2014/main" xmlns="" id="{92FDCAF1-9142-42E1-9DBF-88F69AE37F68}"/>
              </a:ext>
            </a:extLst>
          </p:cNvPr>
          <p:cNvGraphicFramePr/>
          <p:nvPr>
            <p:extLst>
              <p:ext uri="{D42A27DB-BD31-4B8C-83A1-F6EECF244321}">
                <p14:modId xmlns:p14="http://schemas.microsoft.com/office/powerpoint/2010/main" val="2520459497"/>
              </p:ext>
            </p:extLst>
          </p:nvPr>
        </p:nvGraphicFramePr>
        <p:xfrm>
          <a:off x="0" y="1627782"/>
          <a:ext cx="7021286" cy="4443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xmlns="" id="{AC5349BC-9C77-4684-A612-8753324ED06D}"/>
              </a:ext>
            </a:extLst>
          </p:cNvPr>
          <p:cNvPicPr>
            <a:picLocks noChangeAspect="1"/>
          </p:cNvPicPr>
          <p:nvPr/>
        </p:nvPicPr>
        <p:blipFill>
          <a:blip r:embed="rId8"/>
          <a:stretch>
            <a:fillRect/>
          </a:stretch>
        </p:blipFill>
        <p:spPr>
          <a:xfrm>
            <a:off x="7353300" y="1627782"/>
            <a:ext cx="4517571" cy="4517571"/>
          </a:xfrm>
          <a:prstGeom prst="round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PESTEL – Social, Technological, Environmental, Legal</a:t>
            </a:r>
          </a:p>
        </p:txBody>
      </p:sp>
      <p:graphicFrame>
        <p:nvGraphicFramePr>
          <p:cNvPr id="6" name="Diagram 5">
            <a:extLst>
              <a:ext uri="{FF2B5EF4-FFF2-40B4-BE49-F238E27FC236}">
                <a16:creationId xmlns:a16="http://schemas.microsoft.com/office/drawing/2014/main" xmlns="" id="{518EF24D-8398-486E-9134-FC53EB1C2A0B}"/>
              </a:ext>
            </a:extLst>
          </p:cNvPr>
          <p:cNvGraphicFramePr/>
          <p:nvPr>
            <p:extLst>
              <p:ext uri="{D42A27DB-BD31-4B8C-83A1-F6EECF244321}">
                <p14:modId xmlns:p14="http://schemas.microsoft.com/office/powerpoint/2010/main" val="2110659595"/>
              </p:ext>
            </p:extLst>
          </p:nvPr>
        </p:nvGraphicFramePr>
        <p:xfrm>
          <a:off x="4833256" y="1935922"/>
          <a:ext cx="7358743" cy="4108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0E7D5037-A557-4645-A7D1-F0869A39D831}"/>
              </a:ext>
            </a:extLst>
          </p:cNvPr>
          <p:cNvPicPr>
            <a:picLocks noChangeAspect="1"/>
          </p:cNvPicPr>
          <p:nvPr/>
        </p:nvPicPr>
        <p:blipFill>
          <a:blip r:embed="rId8"/>
          <a:stretch>
            <a:fillRect/>
          </a:stretch>
        </p:blipFill>
        <p:spPr>
          <a:xfrm>
            <a:off x="244929" y="1872344"/>
            <a:ext cx="4376056" cy="4376056"/>
          </a:xfrm>
          <a:prstGeom prst="round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Marketing Strategy Overview</a:t>
            </a:r>
          </a:p>
        </p:txBody>
      </p:sp>
      <p:graphicFrame>
        <p:nvGraphicFramePr>
          <p:cNvPr id="6" name="Diagram 5">
            <a:extLst>
              <a:ext uri="{FF2B5EF4-FFF2-40B4-BE49-F238E27FC236}">
                <a16:creationId xmlns:a16="http://schemas.microsoft.com/office/drawing/2014/main" xmlns="" id="{AF541F15-81A3-4C24-BB43-99A34E50CDED}"/>
              </a:ext>
            </a:extLst>
          </p:cNvPr>
          <p:cNvGraphicFramePr/>
          <p:nvPr>
            <p:extLst>
              <p:ext uri="{D42A27DB-BD31-4B8C-83A1-F6EECF244321}">
                <p14:modId xmlns:p14="http://schemas.microsoft.com/office/powerpoint/2010/main" val="3813701101"/>
              </p:ext>
            </p:extLst>
          </p:nvPr>
        </p:nvGraphicFramePr>
        <p:xfrm>
          <a:off x="372882" y="1715678"/>
          <a:ext cx="6225880" cy="4271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2078683A-EFD1-45D9-A2DE-0D6347E16238}"/>
              </a:ext>
            </a:extLst>
          </p:cNvPr>
          <p:cNvPicPr>
            <a:picLocks noChangeAspect="1"/>
          </p:cNvPicPr>
          <p:nvPr/>
        </p:nvPicPr>
        <p:blipFill>
          <a:blip r:embed="rId8"/>
          <a:stretch>
            <a:fillRect/>
          </a:stretch>
        </p:blipFill>
        <p:spPr>
          <a:xfrm>
            <a:off x="7139675" y="1715677"/>
            <a:ext cx="4271827" cy="427182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Marketing Mix – Product</a:t>
            </a:r>
          </a:p>
        </p:txBody>
      </p:sp>
      <p:graphicFrame>
        <p:nvGraphicFramePr>
          <p:cNvPr id="6" name="Diagram 5">
            <a:extLst>
              <a:ext uri="{FF2B5EF4-FFF2-40B4-BE49-F238E27FC236}">
                <a16:creationId xmlns:a16="http://schemas.microsoft.com/office/drawing/2014/main" xmlns="" id="{4F425428-4BAE-4216-BD81-86C712C268C8}"/>
              </a:ext>
            </a:extLst>
          </p:cNvPr>
          <p:cNvGraphicFramePr/>
          <p:nvPr>
            <p:extLst>
              <p:ext uri="{D42A27DB-BD31-4B8C-83A1-F6EECF244321}">
                <p14:modId xmlns:p14="http://schemas.microsoft.com/office/powerpoint/2010/main" val="2297899041"/>
              </p:ext>
            </p:extLst>
          </p:nvPr>
        </p:nvGraphicFramePr>
        <p:xfrm>
          <a:off x="193775" y="1649691"/>
          <a:ext cx="6843840" cy="4328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A66B202D-C0F3-46BF-92D4-9B21BE4CFCB7}"/>
              </a:ext>
            </a:extLst>
          </p:cNvPr>
          <p:cNvPicPr>
            <a:picLocks noChangeAspect="1"/>
          </p:cNvPicPr>
          <p:nvPr/>
        </p:nvPicPr>
        <p:blipFill rotWithShape="1">
          <a:blip r:embed="rId8"/>
          <a:srcRect t="3306" b="10605"/>
          <a:stretch/>
        </p:blipFill>
        <p:spPr>
          <a:xfrm>
            <a:off x="7271657" y="1792806"/>
            <a:ext cx="4328387" cy="3726251"/>
          </a:xfrm>
          <a:prstGeom prst="ellipse">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lstStyle/>
          <a:p>
            <a:r>
              <a:rPr dirty="0"/>
              <a:t>Marketing Mix – Price</a:t>
            </a:r>
          </a:p>
        </p:txBody>
      </p:sp>
      <p:graphicFrame>
        <p:nvGraphicFramePr>
          <p:cNvPr id="6" name="Diagram 5">
            <a:extLst>
              <a:ext uri="{FF2B5EF4-FFF2-40B4-BE49-F238E27FC236}">
                <a16:creationId xmlns:a16="http://schemas.microsoft.com/office/drawing/2014/main" xmlns="" id="{D90D2291-3216-48D0-8731-A7F25D2567C6}"/>
              </a:ext>
            </a:extLst>
          </p:cNvPr>
          <p:cNvGraphicFramePr/>
          <p:nvPr>
            <p:extLst>
              <p:ext uri="{D42A27DB-BD31-4B8C-83A1-F6EECF244321}">
                <p14:modId xmlns:p14="http://schemas.microsoft.com/office/powerpoint/2010/main" val="2696601821"/>
              </p:ext>
            </p:extLst>
          </p:nvPr>
        </p:nvGraphicFramePr>
        <p:xfrm>
          <a:off x="-1267382" y="1517715"/>
          <a:ext cx="8128000" cy="43755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61F3C265-68ED-439A-8D98-CCAC5D75184C}"/>
              </a:ext>
            </a:extLst>
          </p:cNvPr>
          <p:cNvPicPr>
            <a:picLocks noChangeAspect="1"/>
          </p:cNvPicPr>
          <p:nvPr/>
        </p:nvPicPr>
        <p:blipFill>
          <a:blip r:embed="rId8"/>
          <a:stretch>
            <a:fillRect/>
          </a:stretch>
        </p:blipFill>
        <p:spPr>
          <a:xfrm>
            <a:off x="6308271" y="1611086"/>
            <a:ext cx="4637314" cy="4637314"/>
          </a:xfrm>
          <a:prstGeom prst="round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Marketing Mix – Place</a:t>
            </a:r>
          </a:p>
        </p:txBody>
      </p:sp>
      <p:graphicFrame>
        <p:nvGraphicFramePr>
          <p:cNvPr id="6" name="Diagram 5">
            <a:extLst>
              <a:ext uri="{FF2B5EF4-FFF2-40B4-BE49-F238E27FC236}">
                <a16:creationId xmlns:a16="http://schemas.microsoft.com/office/drawing/2014/main" xmlns="" id="{7688510B-C53B-482D-90C3-6510FFABE96F}"/>
              </a:ext>
            </a:extLst>
          </p:cNvPr>
          <p:cNvGraphicFramePr/>
          <p:nvPr>
            <p:extLst>
              <p:ext uri="{D42A27DB-BD31-4B8C-83A1-F6EECF244321}">
                <p14:modId xmlns:p14="http://schemas.microsoft.com/office/powerpoint/2010/main" val="2254330403"/>
              </p:ext>
            </p:extLst>
          </p:nvPr>
        </p:nvGraphicFramePr>
        <p:xfrm>
          <a:off x="108932" y="1935921"/>
          <a:ext cx="8128000" cy="4130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38941065-30B6-4648-99CB-602D52021B34}"/>
              </a:ext>
            </a:extLst>
          </p:cNvPr>
          <p:cNvPicPr>
            <a:picLocks noChangeAspect="1"/>
          </p:cNvPicPr>
          <p:nvPr/>
        </p:nvPicPr>
        <p:blipFill>
          <a:blip r:embed="rId8"/>
          <a:stretch>
            <a:fillRect/>
          </a:stretch>
        </p:blipFill>
        <p:spPr>
          <a:xfrm>
            <a:off x="7852687" y="1916518"/>
            <a:ext cx="3799115" cy="3799115"/>
          </a:xfrm>
          <a:prstGeom prst="round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Marketing Mix – Promotion</a:t>
            </a:r>
          </a:p>
        </p:txBody>
      </p:sp>
      <p:graphicFrame>
        <p:nvGraphicFramePr>
          <p:cNvPr id="6" name="Diagram 5">
            <a:extLst>
              <a:ext uri="{FF2B5EF4-FFF2-40B4-BE49-F238E27FC236}">
                <a16:creationId xmlns:a16="http://schemas.microsoft.com/office/drawing/2014/main" xmlns="" id="{ED1C66BA-7108-4CB6-83F0-B671611ED345}"/>
              </a:ext>
            </a:extLst>
          </p:cNvPr>
          <p:cNvGraphicFramePr/>
          <p:nvPr>
            <p:extLst>
              <p:ext uri="{D42A27DB-BD31-4B8C-83A1-F6EECF244321}">
                <p14:modId xmlns:p14="http://schemas.microsoft.com/office/powerpoint/2010/main" val="3547654929"/>
              </p:ext>
            </p:extLst>
          </p:nvPr>
        </p:nvGraphicFramePr>
        <p:xfrm>
          <a:off x="0" y="1799173"/>
          <a:ext cx="7315200" cy="4579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A50D78B7-A4E5-4029-AA5A-B8269A2902CA}"/>
              </a:ext>
            </a:extLst>
          </p:cNvPr>
          <p:cNvPicPr>
            <a:picLocks noChangeAspect="1"/>
          </p:cNvPicPr>
          <p:nvPr/>
        </p:nvPicPr>
        <p:blipFill>
          <a:blip r:embed="rId8"/>
          <a:stretch>
            <a:fillRect/>
          </a:stretch>
        </p:blipFill>
        <p:spPr>
          <a:xfrm>
            <a:off x="6940485" y="1799173"/>
            <a:ext cx="4327071" cy="444922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Funding Requirements</a:t>
            </a:r>
          </a:p>
        </p:txBody>
      </p:sp>
      <p:graphicFrame>
        <p:nvGraphicFramePr>
          <p:cNvPr id="8" name="Diagram 7">
            <a:extLst>
              <a:ext uri="{FF2B5EF4-FFF2-40B4-BE49-F238E27FC236}">
                <a16:creationId xmlns:a16="http://schemas.microsoft.com/office/drawing/2014/main" xmlns="" id="{685B3F80-46CF-490C-A3C2-2619D7A397E2}"/>
              </a:ext>
            </a:extLst>
          </p:cNvPr>
          <p:cNvGraphicFramePr/>
          <p:nvPr>
            <p:extLst>
              <p:ext uri="{D42A27DB-BD31-4B8C-83A1-F6EECF244321}">
                <p14:modId xmlns:p14="http://schemas.microsoft.com/office/powerpoint/2010/main" val="3204113822"/>
              </p:ext>
            </p:extLst>
          </p:nvPr>
        </p:nvGraphicFramePr>
        <p:xfrm>
          <a:off x="5354425" y="1734532"/>
          <a:ext cx="6457361" cy="4513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xmlns="" id="{F3696271-BA4A-417E-93BE-C2F2F19BB8F4}"/>
              </a:ext>
            </a:extLst>
          </p:cNvPr>
          <p:cNvPicPr>
            <a:picLocks noChangeAspect="1"/>
          </p:cNvPicPr>
          <p:nvPr/>
        </p:nvPicPr>
        <p:blipFill>
          <a:blip r:embed="rId8"/>
          <a:stretch>
            <a:fillRect/>
          </a:stretch>
        </p:blipFill>
        <p:spPr>
          <a:xfrm>
            <a:off x="560614" y="1749009"/>
            <a:ext cx="4484914" cy="448491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119" y="609600"/>
            <a:ext cx="10353761" cy="1326321"/>
          </a:xfrm>
        </p:spPr>
        <p:txBody>
          <a:bodyPr/>
          <a:lstStyle/>
          <a:p>
            <a:r>
              <a:rPr dirty="0"/>
              <a:t>Funding Sources</a:t>
            </a:r>
          </a:p>
        </p:txBody>
      </p:sp>
      <p:graphicFrame>
        <p:nvGraphicFramePr>
          <p:cNvPr id="6" name="Diagram 5">
            <a:extLst>
              <a:ext uri="{FF2B5EF4-FFF2-40B4-BE49-F238E27FC236}">
                <a16:creationId xmlns:a16="http://schemas.microsoft.com/office/drawing/2014/main" xmlns="" id="{31C21715-2403-4933-8E4A-872F1987EDBE}"/>
              </a:ext>
            </a:extLst>
          </p:cNvPr>
          <p:cNvGraphicFramePr/>
          <p:nvPr>
            <p:extLst>
              <p:ext uri="{D42A27DB-BD31-4B8C-83A1-F6EECF244321}">
                <p14:modId xmlns:p14="http://schemas.microsoft.com/office/powerpoint/2010/main" val="3883250126"/>
              </p:ext>
            </p:extLst>
          </p:nvPr>
        </p:nvGraphicFramePr>
        <p:xfrm>
          <a:off x="278614" y="1791092"/>
          <a:ext cx="6188173" cy="3819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7C4CA5AA-8E5B-4FD3-81AE-A2188D19CC14}"/>
              </a:ext>
            </a:extLst>
          </p:cNvPr>
          <p:cNvPicPr>
            <a:picLocks noChangeAspect="1"/>
          </p:cNvPicPr>
          <p:nvPr/>
        </p:nvPicPr>
        <p:blipFill>
          <a:blip r:embed="rId8"/>
          <a:stretch>
            <a:fillRect/>
          </a:stretch>
        </p:blipFill>
        <p:spPr>
          <a:xfrm>
            <a:off x="7119257" y="1823750"/>
            <a:ext cx="4452257" cy="445225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609600"/>
            <a:ext cx="10353761" cy="1326321"/>
          </a:xfrm>
        </p:spPr>
        <p:txBody>
          <a:bodyPr/>
          <a:lstStyle/>
          <a:p>
            <a:r>
              <a:rPr dirty="0"/>
              <a:t>First-Month Startup Costs</a:t>
            </a:r>
          </a:p>
        </p:txBody>
      </p:sp>
      <p:graphicFrame>
        <p:nvGraphicFramePr>
          <p:cNvPr id="7" name="Table 7">
            <a:extLst>
              <a:ext uri="{FF2B5EF4-FFF2-40B4-BE49-F238E27FC236}">
                <a16:creationId xmlns:a16="http://schemas.microsoft.com/office/drawing/2014/main" xmlns="" id="{ED5F4FA7-C5F9-41AA-867B-65AF454C4E38}"/>
              </a:ext>
            </a:extLst>
          </p:cNvPr>
          <p:cNvGraphicFramePr>
            <a:graphicFrameLocks noGrp="1"/>
          </p:cNvGraphicFramePr>
          <p:nvPr>
            <p:extLst>
              <p:ext uri="{D42A27DB-BD31-4B8C-83A1-F6EECF244321}">
                <p14:modId xmlns:p14="http://schemas.microsoft.com/office/powerpoint/2010/main" val="4240086824"/>
              </p:ext>
            </p:extLst>
          </p:nvPr>
        </p:nvGraphicFramePr>
        <p:xfrm>
          <a:off x="2026675" y="2077801"/>
          <a:ext cx="8128000" cy="2966720"/>
        </p:xfrm>
        <a:graphic>
          <a:graphicData uri="http://schemas.openxmlformats.org/drawingml/2006/table">
            <a:tbl>
              <a:tblPr firstRow="1" bandRow="1">
                <a:tableStyleId>{616DA210-FB5B-4158-B5E0-FEB733F419BA}</a:tableStyleId>
              </a:tblPr>
              <a:tblGrid>
                <a:gridCol w="4064000">
                  <a:extLst>
                    <a:ext uri="{9D8B030D-6E8A-4147-A177-3AD203B41FA5}">
                      <a16:colId xmlns:a16="http://schemas.microsoft.com/office/drawing/2014/main" xmlns="" val="2017422288"/>
                    </a:ext>
                  </a:extLst>
                </a:gridCol>
                <a:gridCol w="4064000">
                  <a:extLst>
                    <a:ext uri="{9D8B030D-6E8A-4147-A177-3AD203B41FA5}">
                      <a16:colId xmlns:a16="http://schemas.microsoft.com/office/drawing/2014/main" xmlns="" val="1215223444"/>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effectLst>
                            <a:outerShdw blurRad="38100" dist="38100" dir="2700000" algn="tl">
                              <a:srgbClr val="000000">
                                <a:alpha val="43137"/>
                              </a:srgbClr>
                            </a:outerShdw>
                          </a:effectLst>
                        </a:rPr>
                        <a:t>Machine purchase</a:t>
                      </a:r>
                    </a:p>
                  </a:txBody>
                  <a:tcPr/>
                </a:tc>
                <a:tc>
                  <a:txBody>
                    <a:bodyPr/>
                    <a:lstStyle/>
                    <a:p>
                      <a:pPr algn="ctr"/>
                      <a:r>
                        <a:rPr lang="en-GB" b="1" dirty="0">
                          <a:effectLst>
                            <a:outerShdw blurRad="38100" dist="38100" dir="2700000" algn="tl">
                              <a:srgbClr val="000000">
                                <a:alpha val="43137"/>
                              </a:srgbClr>
                            </a:outerShdw>
                          </a:effectLst>
                        </a:rPr>
                        <a:t>£5,000</a:t>
                      </a:r>
                    </a:p>
                  </a:txBody>
                  <a:tcPr/>
                </a:tc>
                <a:extLst>
                  <a:ext uri="{0D108BD9-81ED-4DB2-BD59-A6C34878D82A}">
                    <a16:rowId xmlns:a16="http://schemas.microsoft.com/office/drawing/2014/main" xmlns="" val="318959426"/>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effectLst>
                            <a:outerShdw blurRad="38100" dist="38100" dir="2700000" algn="tl">
                              <a:srgbClr val="000000">
                                <a:alpha val="43137"/>
                              </a:srgbClr>
                            </a:outerShdw>
                          </a:effectLst>
                        </a:rPr>
                        <a:t>Snack stock</a:t>
                      </a:r>
                    </a:p>
                  </a:txBody>
                  <a:tcPr/>
                </a:tc>
                <a:tc>
                  <a:txBody>
                    <a:bodyPr/>
                    <a:lstStyle/>
                    <a:p>
                      <a:pPr algn="ctr"/>
                      <a:r>
                        <a:rPr lang="en-GB" b="1" dirty="0">
                          <a:effectLst>
                            <a:outerShdw blurRad="38100" dist="38100" dir="2700000" algn="tl">
                              <a:srgbClr val="000000">
                                <a:alpha val="43137"/>
                              </a:srgbClr>
                            </a:outerShdw>
                          </a:effectLst>
                        </a:rPr>
                        <a:t>£800</a:t>
                      </a:r>
                    </a:p>
                  </a:txBody>
                  <a:tcPr/>
                </a:tc>
                <a:extLst>
                  <a:ext uri="{0D108BD9-81ED-4DB2-BD59-A6C34878D82A}">
                    <a16:rowId xmlns:a16="http://schemas.microsoft.com/office/drawing/2014/main" xmlns="" val="3568464644"/>
                  </a:ext>
                </a:extLst>
              </a:tr>
              <a:tr h="370840">
                <a:tc>
                  <a:txBody>
                    <a:bodyPr/>
                    <a:lstStyle/>
                    <a:p>
                      <a:pPr algn="ctr"/>
                      <a:r>
                        <a:rPr lang="en-GB" b="1" dirty="0">
                          <a:effectLst>
                            <a:outerShdw blurRad="38100" dist="38100" dir="2700000" algn="tl">
                              <a:srgbClr val="000000">
                                <a:alpha val="43137"/>
                              </a:srgbClr>
                            </a:outerShdw>
                          </a:effectLst>
                        </a:rPr>
                        <a:t>Branding</a:t>
                      </a:r>
                    </a:p>
                  </a:txBody>
                  <a:tcPr/>
                </a:tc>
                <a:tc>
                  <a:txBody>
                    <a:bodyPr/>
                    <a:lstStyle/>
                    <a:p>
                      <a:pPr algn="ctr"/>
                      <a:r>
                        <a:rPr lang="en-GB" b="1" dirty="0">
                          <a:effectLst>
                            <a:outerShdw blurRad="38100" dist="38100" dir="2700000" algn="tl">
                              <a:srgbClr val="000000">
                                <a:alpha val="43137"/>
                              </a:srgbClr>
                            </a:outerShdw>
                          </a:effectLst>
                        </a:rPr>
                        <a:t>£300</a:t>
                      </a:r>
                    </a:p>
                  </a:txBody>
                  <a:tcPr/>
                </a:tc>
                <a:extLst>
                  <a:ext uri="{0D108BD9-81ED-4DB2-BD59-A6C34878D82A}">
                    <a16:rowId xmlns:a16="http://schemas.microsoft.com/office/drawing/2014/main" xmlns="" val="3519852530"/>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effectLst>
                            <a:outerShdw blurRad="38100" dist="38100" dir="2700000" algn="tl">
                              <a:srgbClr val="000000">
                                <a:alpha val="43137"/>
                              </a:srgbClr>
                            </a:outerShdw>
                          </a:effectLst>
                        </a:rPr>
                        <a:t>Website setup</a:t>
                      </a:r>
                    </a:p>
                  </a:txBody>
                  <a:tcPr/>
                </a:tc>
                <a:tc>
                  <a:txBody>
                    <a:bodyPr/>
                    <a:lstStyle/>
                    <a:p>
                      <a:pPr algn="ctr"/>
                      <a:r>
                        <a:rPr lang="en-GB" b="1" dirty="0">
                          <a:effectLst>
                            <a:outerShdw blurRad="38100" dist="38100" dir="2700000" algn="tl">
                              <a:srgbClr val="000000">
                                <a:alpha val="43137"/>
                              </a:srgbClr>
                            </a:outerShdw>
                          </a:effectLst>
                        </a:rPr>
                        <a:t>£400</a:t>
                      </a:r>
                    </a:p>
                  </a:txBody>
                  <a:tcPr/>
                </a:tc>
                <a:extLst>
                  <a:ext uri="{0D108BD9-81ED-4DB2-BD59-A6C34878D82A}">
                    <a16:rowId xmlns:a16="http://schemas.microsoft.com/office/drawing/2014/main" xmlns="" val="1050484186"/>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effectLst>
                            <a:outerShdw blurRad="38100" dist="38100" dir="2700000" algn="tl">
                              <a:srgbClr val="000000">
                                <a:alpha val="43137"/>
                              </a:srgbClr>
                            </a:outerShdw>
                          </a:effectLst>
                        </a:rPr>
                        <a:t>Installation </a:t>
                      </a:r>
                    </a:p>
                  </a:txBody>
                  <a:tcPr/>
                </a:tc>
                <a:tc>
                  <a:txBody>
                    <a:bodyPr/>
                    <a:lstStyle/>
                    <a:p>
                      <a:pPr algn="ctr"/>
                      <a:r>
                        <a:rPr lang="en-GB" b="1" dirty="0">
                          <a:effectLst>
                            <a:outerShdw blurRad="38100" dist="38100" dir="2700000" algn="tl">
                              <a:srgbClr val="000000">
                                <a:alpha val="43137"/>
                              </a:srgbClr>
                            </a:outerShdw>
                          </a:effectLst>
                        </a:rPr>
                        <a:t>£200</a:t>
                      </a:r>
                    </a:p>
                  </a:txBody>
                  <a:tcPr/>
                </a:tc>
                <a:extLst>
                  <a:ext uri="{0D108BD9-81ED-4DB2-BD59-A6C34878D82A}">
                    <a16:rowId xmlns:a16="http://schemas.microsoft.com/office/drawing/2014/main" xmlns="" val="963692633"/>
                  </a:ext>
                </a:extLst>
              </a:tr>
              <a:tr h="370840">
                <a:tc>
                  <a:txBody>
                    <a:bodyPr/>
                    <a:lstStyle/>
                    <a:p>
                      <a:pPr algn="ctr"/>
                      <a:r>
                        <a:rPr lang="en-GB" b="1" dirty="0">
                          <a:effectLst>
                            <a:outerShdw blurRad="38100" dist="38100" dir="2700000" algn="tl">
                              <a:srgbClr val="000000">
                                <a:alpha val="43137"/>
                              </a:srgbClr>
                            </a:outerShdw>
                          </a:effectLst>
                        </a:rPr>
                        <a:t>Registration</a:t>
                      </a:r>
                    </a:p>
                  </a:txBody>
                  <a:tcPr/>
                </a:tc>
                <a:tc>
                  <a:txBody>
                    <a:bodyPr/>
                    <a:lstStyle/>
                    <a:p>
                      <a:pPr algn="ctr"/>
                      <a:r>
                        <a:rPr lang="en-GB" b="1" dirty="0">
                          <a:effectLst>
                            <a:outerShdw blurRad="38100" dist="38100" dir="2700000" algn="tl">
                              <a:srgbClr val="000000">
                                <a:alpha val="43137"/>
                              </a:srgbClr>
                            </a:outerShdw>
                          </a:effectLst>
                        </a:rPr>
                        <a:t>£150</a:t>
                      </a:r>
                    </a:p>
                  </a:txBody>
                  <a:tcPr/>
                </a:tc>
                <a:extLst>
                  <a:ext uri="{0D108BD9-81ED-4DB2-BD59-A6C34878D82A}">
                    <a16:rowId xmlns:a16="http://schemas.microsoft.com/office/drawing/2014/main" xmlns="" val="1800416291"/>
                  </a:ext>
                </a:extLst>
              </a:tr>
              <a:tr h="370840">
                <a:tc>
                  <a:txBody>
                    <a:bodyPr/>
                    <a:lstStyle/>
                    <a:p>
                      <a:pPr algn="ctr"/>
                      <a:r>
                        <a:rPr lang="en-GB" b="1" dirty="0">
                          <a:effectLst>
                            <a:outerShdw blurRad="38100" dist="38100" dir="2700000" algn="tl">
                              <a:srgbClr val="000000">
                                <a:alpha val="43137"/>
                              </a:srgbClr>
                            </a:outerShdw>
                          </a:effectLst>
                        </a:rPr>
                        <a:t>Marketing</a:t>
                      </a:r>
                    </a:p>
                  </a:txBody>
                  <a:tcPr/>
                </a:tc>
                <a:tc>
                  <a:txBody>
                    <a:bodyPr/>
                    <a:lstStyle/>
                    <a:p>
                      <a:pPr algn="ctr"/>
                      <a:r>
                        <a:rPr lang="en-GB" b="1" dirty="0">
                          <a:effectLst>
                            <a:outerShdw blurRad="38100" dist="38100" dir="2700000" algn="tl">
                              <a:srgbClr val="000000">
                                <a:alpha val="43137"/>
                              </a:srgbClr>
                            </a:outerShdw>
                          </a:effectLst>
                        </a:rPr>
                        <a:t>£500</a:t>
                      </a:r>
                    </a:p>
                  </a:txBody>
                  <a:tcPr/>
                </a:tc>
                <a:extLst>
                  <a:ext uri="{0D108BD9-81ED-4DB2-BD59-A6C34878D82A}">
                    <a16:rowId xmlns:a16="http://schemas.microsoft.com/office/drawing/2014/main" xmlns="" val="72122585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effectLst>
                            <a:outerShdw blurRad="38100" dist="38100" dir="2700000" algn="tl">
                              <a:srgbClr val="000000">
                                <a:alpha val="43137"/>
                              </a:srgbClr>
                            </a:outerShdw>
                          </a:effectLst>
                        </a:rPr>
                        <a:t>Contingency</a:t>
                      </a:r>
                    </a:p>
                  </a:txBody>
                  <a:tcPr/>
                </a:tc>
                <a:tc>
                  <a:txBody>
                    <a:bodyPr/>
                    <a:lstStyle/>
                    <a:p>
                      <a:pPr algn="ctr"/>
                      <a:r>
                        <a:rPr lang="en-GB" b="1" dirty="0">
                          <a:effectLst>
                            <a:outerShdw blurRad="38100" dist="38100" dir="2700000" algn="tl">
                              <a:srgbClr val="000000">
                                <a:alpha val="43137"/>
                              </a:srgbClr>
                            </a:outerShdw>
                          </a:effectLst>
                        </a:rPr>
                        <a:t>£300</a:t>
                      </a:r>
                    </a:p>
                  </a:txBody>
                  <a:tcPr/>
                </a:tc>
                <a:extLst>
                  <a:ext uri="{0D108BD9-81ED-4DB2-BD59-A6C34878D82A}">
                    <a16:rowId xmlns:a16="http://schemas.microsoft.com/office/drawing/2014/main" xmlns="" val="171296995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a:xfrm>
            <a:off x="948051" y="1700138"/>
            <a:ext cx="10285248" cy="2918996"/>
          </a:xfrm>
        </p:spPr>
        <p:txBody>
          <a:bodyPr/>
          <a:lstStyle/>
          <a:p>
            <a:pPr algn="just">
              <a:lnSpc>
                <a:spcPct val="150000"/>
              </a:lnSpc>
            </a:pPr>
            <a:r>
              <a:rPr dirty="0" err="1"/>
              <a:t>NutriVend</a:t>
            </a:r>
            <a:r>
              <a:rPr dirty="0"/>
              <a:t> offers a practical, scalable, and health-focused vending solution designed for today’s fast-paced consumers. By combining smart technology with nutritious snack options, the business provides convenience while promoting healthier lifestyle choices. With strong market demand, a clear marketing strategy, and manageable funding requirements, </a:t>
            </a:r>
            <a:r>
              <a:rPr dirty="0" err="1"/>
              <a:t>NutriVend</a:t>
            </a:r>
            <a:r>
              <a:rPr dirty="0"/>
              <a:t> is well positioned for sustainable growth and long-term success.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dirty="0"/>
          </a:p>
        </p:txBody>
      </p:sp>
      <p:sp>
        <p:nvSpPr>
          <p:cNvPr id="8" name="TextBox 7">
            <a:extLst>
              <a:ext uri="{FF2B5EF4-FFF2-40B4-BE49-F238E27FC236}">
                <a16:creationId xmlns:a16="http://schemas.microsoft.com/office/drawing/2014/main" xmlns="" id="{17058FDF-0BFD-4CB7-B3B6-618F08FAB295}"/>
              </a:ext>
            </a:extLst>
          </p:cNvPr>
          <p:cNvSpPr txBox="1"/>
          <p:nvPr/>
        </p:nvSpPr>
        <p:spPr>
          <a:xfrm>
            <a:off x="913795" y="1640472"/>
            <a:ext cx="10353761" cy="4607928"/>
          </a:xfrm>
          <a:prstGeom prst="rect">
            <a:avLst/>
          </a:prstGeom>
          <a:noFill/>
        </p:spPr>
        <p:txBody>
          <a:bodyPr wrap="square">
            <a:sp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Brennan, C.S. and Grandison, A.S. (2021) 'Food processing and health benefits',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Trends in Food Science &amp; Technology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108, pp. 121-123.</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Choi, J. and Yoon, J. (2022) 'The impact of digital payment system on consumer impulse buying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unmanned retail settings',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Retailing and Consumer Services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64, p. 102788.</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Gómez, M. and Lopez, C. (2021) 'The role of social media influencers in the adoption of healthy food consumption habits among young adults',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Marketing Communications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27(5), pp. 451-470.</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Grewal, 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Roggeveen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A.L.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Nordfält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J. (2020) 'The future of retailing',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Retailing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96(1), pp. 1-6.</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Kumar, A. and Kapoor, S. (2023) 'Examining the factors influencing consumer adoption of smart vending machines',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Human-Computer Interaction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39(2), pp. 342-355.</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30028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xmlns=""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473</TotalTime>
  <Words>1074</Words>
  <Application>Microsoft Office PowerPoint</Application>
  <PresentationFormat>Custom</PresentationFormat>
  <Paragraphs>117</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Damask</vt:lpstr>
      <vt:lpstr>NutriVend – Smart Healthy Snack Vending Machines</vt:lpstr>
      <vt:lpstr>Introduction</vt:lpstr>
      <vt:lpstr>Business Overview</vt:lpstr>
      <vt:lpstr>Management &amp; Legal Structure</vt:lpstr>
      <vt:lpstr>PESTEL – Political &amp; Economic</vt:lpstr>
      <vt:lpstr>PESTEL – Social, Technological, Environmental, Legal</vt:lpstr>
      <vt:lpstr>Marketing Strategy Overview</vt:lpstr>
      <vt:lpstr>Marketing Mix – Product</vt:lpstr>
      <vt:lpstr>Marketing Mix – Price</vt:lpstr>
      <vt:lpstr>Marketing Mix – Place</vt:lpstr>
      <vt:lpstr>Marketing Mix – Promotion</vt:lpstr>
      <vt:lpstr>Funding Requirements</vt:lpstr>
      <vt:lpstr>Funding Sources</vt:lpstr>
      <vt:lpstr>First-Month Startup Costs</vt:lpstr>
      <vt:lpstr>Conclusion</vt:lpstr>
      <vt:lpstr>References</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NutriVend – Smart Healthy Snack Vending Machines</dc:title>
  <dc:creator>user</dc:creator>
  <dc:description>generated using python-pptx</dc:description>
  <cp:lastModifiedBy>user</cp:lastModifiedBy>
  <cp:revision>24</cp:revision>
  <dcterms:created xsi:type="dcterms:W3CDTF">2013-01-27T09:14:16Z</dcterms:created>
  <dcterms:modified xsi:type="dcterms:W3CDTF">2025-11-15T00:25:17Z</dcterms:modified>
</cp:coreProperties>
</file>